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36"/>
  </p:notesMasterIdLst>
  <p:sldIdLst>
    <p:sldId id="256" r:id="rId4"/>
    <p:sldId id="257" r:id="rId5"/>
    <p:sldId id="258" r:id="rId6"/>
    <p:sldId id="286" r:id="rId7"/>
    <p:sldId id="259" r:id="rId8"/>
    <p:sldId id="260" r:id="rId9"/>
    <p:sldId id="262" r:id="rId10"/>
    <p:sldId id="263" r:id="rId11"/>
    <p:sldId id="264" r:id="rId12"/>
    <p:sldId id="261" r:id="rId13"/>
    <p:sldId id="265" r:id="rId14"/>
    <p:sldId id="266" r:id="rId15"/>
    <p:sldId id="267" r:id="rId16"/>
    <p:sldId id="281" r:id="rId17"/>
    <p:sldId id="270" r:id="rId18"/>
    <p:sldId id="271" r:id="rId19"/>
    <p:sldId id="272" r:id="rId20"/>
    <p:sldId id="273" r:id="rId21"/>
    <p:sldId id="274" r:id="rId22"/>
    <p:sldId id="277" r:id="rId23"/>
    <p:sldId id="291" r:id="rId24"/>
    <p:sldId id="278" r:id="rId25"/>
    <p:sldId id="279" r:id="rId26"/>
    <p:sldId id="282" r:id="rId27"/>
    <p:sldId id="280" r:id="rId28"/>
    <p:sldId id="275" r:id="rId29"/>
    <p:sldId id="284" r:id="rId30"/>
    <p:sldId id="285" r:id="rId31"/>
    <p:sldId id="287" r:id="rId32"/>
    <p:sldId id="292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6CE796-9377-440B-8F96-E64900E2285F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B5007E7-3EB2-41C9-BC99-240EF3012F06}">
      <dgm:prSet phldrT="[Текст]"/>
      <dgm:spPr/>
      <dgm:t>
        <a:bodyPr/>
        <a:lstStyle/>
        <a:p>
          <a:r>
            <a:rPr lang="uk-UA" dirty="0" smtClean="0"/>
            <a:t>угода фіксується реєстратором шляхом внесення в протокол торгів основних параметрів угоди на основі усної заяви сторін про намір укласти угоду;</a:t>
          </a:r>
          <a:endParaRPr lang="ru-RU" dirty="0"/>
        </a:p>
      </dgm:t>
    </dgm:pt>
    <dgm:pt modelId="{ECCF344D-2477-4705-9047-04CEE07852D6}" type="parTrans" cxnId="{EDAAF058-CAEC-43BB-9B15-0B4AAD303FC7}">
      <dgm:prSet/>
      <dgm:spPr/>
      <dgm:t>
        <a:bodyPr/>
        <a:lstStyle/>
        <a:p>
          <a:endParaRPr lang="ru-RU"/>
        </a:p>
      </dgm:t>
    </dgm:pt>
    <dgm:pt modelId="{43380D6B-E8F8-4946-AA96-93AF4C1843E5}" type="sibTrans" cxnId="{EDAAF058-CAEC-43BB-9B15-0B4AAD303FC7}">
      <dgm:prSet/>
      <dgm:spPr/>
      <dgm:t>
        <a:bodyPr/>
        <a:lstStyle/>
        <a:p>
          <a:endParaRPr lang="ru-RU"/>
        </a:p>
      </dgm:t>
    </dgm:pt>
    <dgm:pt modelId="{1D63A324-E61A-48BB-95AC-B65F2272942A}">
      <dgm:prSet/>
      <dgm:spPr/>
      <dgm:t>
        <a:bodyPr/>
        <a:lstStyle/>
        <a:p>
          <a:r>
            <a:rPr lang="uk-UA" dirty="0" smtClean="0"/>
            <a:t>угода укладається брокером продавця і брокером покупця шляхом оформлення договору купівлі-продажу предмета угоди;</a:t>
          </a:r>
          <a:endParaRPr lang="ru-RU" dirty="0"/>
        </a:p>
      </dgm:t>
    </dgm:pt>
    <dgm:pt modelId="{EA984B47-A026-4913-9F6C-0717143119E8}" type="parTrans" cxnId="{F6D21910-08D5-4FC7-8742-D4C4A658EF8B}">
      <dgm:prSet/>
      <dgm:spPr/>
      <dgm:t>
        <a:bodyPr/>
        <a:lstStyle/>
        <a:p>
          <a:endParaRPr lang="ru-RU"/>
        </a:p>
      </dgm:t>
    </dgm:pt>
    <dgm:pt modelId="{B7DC04A8-2ABB-43E3-94CD-54C1DF2F861F}" type="sibTrans" cxnId="{F6D21910-08D5-4FC7-8742-D4C4A658EF8B}">
      <dgm:prSet/>
      <dgm:spPr/>
      <dgm:t>
        <a:bodyPr/>
        <a:lstStyle/>
        <a:p>
          <a:endParaRPr lang="ru-RU"/>
        </a:p>
      </dgm:t>
    </dgm:pt>
    <dgm:pt modelId="{0199A0C5-FF64-4D22-AF87-910D0EA1CC32}">
      <dgm:prSet/>
      <dgm:spPr/>
      <dgm:t>
        <a:bodyPr/>
        <a:lstStyle/>
        <a:p>
          <a:r>
            <a:rPr lang="uk-UA" dirty="0" smtClean="0"/>
            <a:t>угода реєструється в кліринговому центрі;</a:t>
          </a:r>
          <a:endParaRPr lang="ru-RU" dirty="0"/>
        </a:p>
      </dgm:t>
    </dgm:pt>
    <dgm:pt modelId="{2FB3D166-1E9A-4327-A9ED-89AA88FAA10C}" type="parTrans" cxnId="{BC87C77B-09D4-4FAB-9097-5AD60E1179BE}">
      <dgm:prSet/>
      <dgm:spPr/>
      <dgm:t>
        <a:bodyPr/>
        <a:lstStyle/>
        <a:p>
          <a:endParaRPr lang="ru-RU"/>
        </a:p>
      </dgm:t>
    </dgm:pt>
    <dgm:pt modelId="{B7A47F64-EF7D-4615-B915-BE1933B6AB9E}" type="sibTrans" cxnId="{BC87C77B-09D4-4FAB-9097-5AD60E1179BE}">
      <dgm:prSet/>
      <dgm:spPr/>
      <dgm:t>
        <a:bodyPr/>
        <a:lstStyle/>
        <a:p>
          <a:endParaRPr lang="ru-RU"/>
        </a:p>
      </dgm:t>
    </dgm:pt>
    <dgm:pt modelId="{C82252C3-27D6-4726-B2DD-DB7A9762B2EB}">
      <dgm:prSet/>
      <dgm:spPr/>
      <dgm:t>
        <a:bodyPr/>
        <a:lstStyle/>
        <a:p>
          <a:r>
            <a:rPr lang="uk-UA" dirty="0" smtClean="0"/>
            <a:t>угода   виконується   шляхом   проведення   розрахунків між сторонами угоди і отримання товару покупцем.</a:t>
          </a:r>
          <a:endParaRPr lang="ru-RU" dirty="0"/>
        </a:p>
      </dgm:t>
    </dgm:pt>
    <dgm:pt modelId="{DAE31542-D6A1-49BF-9B0C-5658DC549C1B}" type="parTrans" cxnId="{75B2425D-502D-4793-BC8D-C399284757FD}">
      <dgm:prSet/>
      <dgm:spPr/>
      <dgm:t>
        <a:bodyPr/>
        <a:lstStyle/>
        <a:p>
          <a:endParaRPr lang="ru-RU"/>
        </a:p>
      </dgm:t>
    </dgm:pt>
    <dgm:pt modelId="{E6C67ED2-84B2-4A12-AA2D-2746DAD1C96E}" type="sibTrans" cxnId="{75B2425D-502D-4793-BC8D-C399284757FD}">
      <dgm:prSet/>
      <dgm:spPr/>
      <dgm:t>
        <a:bodyPr/>
        <a:lstStyle/>
        <a:p>
          <a:endParaRPr lang="ru-RU"/>
        </a:p>
      </dgm:t>
    </dgm:pt>
    <dgm:pt modelId="{1C27F7AB-57AD-4382-8A18-D787DFBE8666}" type="pres">
      <dgm:prSet presAssocID="{406CE796-9377-440B-8F96-E64900E2285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7D75846-9CD1-4687-BBDE-58926E2E8BA9}" type="pres">
      <dgm:prSet presAssocID="{406CE796-9377-440B-8F96-E64900E2285F}" presName="Name1" presStyleCnt="0"/>
      <dgm:spPr/>
    </dgm:pt>
    <dgm:pt modelId="{9B5385AA-DB15-4471-BF72-5ECF643060FC}" type="pres">
      <dgm:prSet presAssocID="{406CE796-9377-440B-8F96-E64900E2285F}" presName="cycle" presStyleCnt="0"/>
      <dgm:spPr/>
    </dgm:pt>
    <dgm:pt modelId="{BC29D5FB-EF58-4B46-9F3C-561FE9FFDE96}" type="pres">
      <dgm:prSet presAssocID="{406CE796-9377-440B-8F96-E64900E2285F}" presName="srcNode" presStyleLbl="node1" presStyleIdx="0" presStyleCnt="4"/>
      <dgm:spPr/>
    </dgm:pt>
    <dgm:pt modelId="{400BF83B-B3BC-40E4-B97A-11302E2229A8}" type="pres">
      <dgm:prSet presAssocID="{406CE796-9377-440B-8F96-E64900E2285F}" presName="conn" presStyleLbl="parChTrans1D2" presStyleIdx="0" presStyleCnt="1"/>
      <dgm:spPr/>
      <dgm:t>
        <a:bodyPr/>
        <a:lstStyle/>
        <a:p>
          <a:endParaRPr lang="ru-RU"/>
        </a:p>
      </dgm:t>
    </dgm:pt>
    <dgm:pt modelId="{9B471695-0E6B-44D1-9027-21D397C01DB2}" type="pres">
      <dgm:prSet presAssocID="{406CE796-9377-440B-8F96-E64900E2285F}" presName="extraNode" presStyleLbl="node1" presStyleIdx="0" presStyleCnt="4"/>
      <dgm:spPr/>
    </dgm:pt>
    <dgm:pt modelId="{395C5140-52A3-4BAE-B8DB-850AA9DAFEF7}" type="pres">
      <dgm:prSet presAssocID="{406CE796-9377-440B-8F96-E64900E2285F}" presName="dstNode" presStyleLbl="node1" presStyleIdx="0" presStyleCnt="4"/>
      <dgm:spPr/>
    </dgm:pt>
    <dgm:pt modelId="{B861FEA2-B70D-4F1E-A533-008E7D67F455}" type="pres">
      <dgm:prSet presAssocID="{DB5007E7-3EB2-41C9-BC99-240EF3012F0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E65BA4-6038-4D59-8766-D2F57785E289}" type="pres">
      <dgm:prSet presAssocID="{DB5007E7-3EB2-41C9-BC99-240EF3012F06}" presName="accent_1" presStyleCnt="0"/>
      <dgm:spPr/>
    </dgm:pt>
    <dgm:pt modelId="{DC1445C8-39F2-4261-BB09-2204A3A36C05}" type="pres">
      <dgm:prSet presAssocID="{DB5007E7-3EB2-41C9-BC99-240EF3012F06}" presName="accentRepeatNode" presStyleLbl="solidFgAcc1" presStyleIdx="0" presStyleCnt="4"/>
      <dgm:spPr/>
    </dgm:pt>
    <dgm:pt modelId="{C7BD3F81-935F-4027-A9EB-50CE820B853E}" type="pres">
      <dgm:prSet presAssocID="{1D63A324-E61A-48BB-95AC-B65F2272942A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EF20C9-9890-47F4-B7B3-6754FFB40948}" type="pres">
      <dgm:prSet presAssocID="{1D63A324-E61A-48BB-95AC-B65F2272942A}" presName="accent_2" presStyleCnt="0"/>
      <dgm:spPr/>
    </dgm:pt>
    <dgm:pt modelId="{9BD237CD-074E-4246-A2EE-7D6E6195259A}" type="pres">
      <dgm:prSet presAssocID="{1D63A324-E61A-48BB-95AC-B65F2272942A}" presName="accentRepeatNode" presStyleLbl="solidFgAcc1" presStyleIdx="1" presStyleCnt="4"/>
      <dgm:spPr/>
    </dgm:pt>
    <dgm:pt modelId="{ADF28A74-65C4-4591-BA86-4024AFB32A5A}" type="pres">
      <dgm:prSet presAssocID="{0199A0C5-FF64-4D22-AF87-910D0EA1CC3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3AA1C-7D89-4D68-A7FB-382306A12C72}" type="pres">
      <dgm:prSet presAssocID="{0199A0C5-FF64-4D22-AF87-910D0EA1CC32}" presName="accent_3" presStyleCnt="0"/>
      <dgm:spPr/>
    </dgm:pt>
    <dgm:pt modelId="{6BDA50C7-B961-4E65-A297-E5A47F33AB12}" type="pres">
      <dgm:prSet presAssocID="{0199A0C5-FF64-4D22-AF87-910D0EA1CC32}" presName="accentRepeatNode" presStyleLbl="solidFgAcc1" presStyleIdx="2" presStyleCnt="4"/>
      <dgm:spPr/>
    </dgm:pt>
    <dgm:pt modelId="{BAE6FAF0-B947-4D13-A8FE-85F2A2E15BAE}" type="pres">
      <dgm:prSet presAssocID="{C82252C3-27D6-4726-B2DD-DB7A9762B2E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226B1-401D-4DA2-9C87-273A19C391EF}" type="pres">
      <dgm:prSet presAssocID="{C82252C3-27D6-4726-B2DD-DB7A9762B2EB}" presName="accent_4" presStyleCnt="0"/>
      <dgm:spPr/>
    </dgm:pt>
    <dgm:pt modelId="{B0E9BBB1-494F-4E23-92F8-C3DFD569E3F9}" type="pres">
      <dgm:prSet presAssocID="{C82252C3-27D6-4726-B2DD-DB7A9762B2EB}" presName="accentRepeatNode" presStyleLbl="solidFgAcc1" presStyleIdx="3" presStyleCnt="4"/>
      <dgm:spPr/>
    </dgm:pt>
  </dgm:ptLst>
  <dgm:cxnLst>
    <dgm:cxn modelId="{826E654B-9F2A-4C18-8545-97564587209E}" type="presOf" srcId="{406CE796-9377-440B-8F96-E64900E2285F}" destId="{1C27F7AB-57AD-4382-8A18-D787DFBE8666}" srcOrd="0" destOrd="0" presId="urn:microsoft.com/office/officeart/2008/layout/VerticalCurvedList"/>
    <dgm:cxn modelId="{75B2425D-502D-4793-BC8D-C399284757FD}" srcId="{406CE796-9377-440B-8F96-E64900E2285F}" destId="{C82252C3-27D6-4726-B2DD-DB7A9762B2EB}" srcOrd="3" destOrd="0" parTransId="{DAE31542-D6A1-49BF-9B0C-5658DC549C1B}" sibTransId="{E6C67ED2-84B2-4A12-AA2D-2746DAD1C96E}"/>
    <dgm:cxn modelId="{ABC7B4C9-D14D-432A-94CA-97DCEA7C310A}" type="presOf" srcId="{DB5007E7-3EB2-41C9-BC99-240EF3012F06}" destId="{B861FEA2-B70D-4F1E-A533-008E7D67F455}" srcOrd="0" destOrd="0" presId="urn:microsoft.com/office/officeart/2008/layout/VerticalCurvedList"/>
    <dgm:cxn modelId="{F6D21910-08D5-4FC7-8742-D4C4A658EF8B}" srcId="{406CE796-9377-440B-8F96-E64900E2285F}" destId="{1D63A324-E61A-48BB-95AC-B65F2272942A}" srcOrd="1" destOrd="0" parTransId="{EA984B47-A026-4913-9F6C-0717143119E8}" sibTransId="{B7DC04A8-2ABB-43E3-94CD-54C1DF2F861F}"/>
    <dgm:cxn modelId="{D2B5B2C2-4E91-4043-9219-78949815D58B}" type="presOf" srcId="{0199A0C5-FF64-4D22-AF87-910D0EA1CC32}" destId="{ADF28A74-65C4-4591-BA86-4024AFB32A5A}" srcOrd="0" destOrd="0" presId="urn:microsoft.com/office/officeart/2008/layout/VerticalCurvedList"/>
    <dgm:cxn modelId="{2B3ADC92-78E0-4E83-9CD0-60E499FEE74B}" type="presOf" srcId="{C82252C3-27D6-4726-B2DD-DB7A9762B2EB}" destId="{BAE6FAF0-B947-4D13-A8FE-85F2A2E15BAE}" srcOrd="0" destOrd="0" presId="urn:microsoft.com/office/officeart/2008/layout/VerticalCurvedList"/>
    <dgm:cxn modelId="{EDAAF058-CAEC-43BB-9B15-0B4AAD303FC7}" srcId="{406CE796-9377-440B-8F96-E64900E2285F}" destId="{DB5007E7-3EB2-41C9-BC99-240EF3012F06}" srcOrd="0" destOrd="0" parTransId="{ECCF344D-2477-4705-9047-04CEE07852D6}" sibTransId="{43380D6B-E8F8-4946-AA96-93AF4C1843E5}"/>
    <dgm:cxn modelId="{4B1D816D-4D7E-479B-AAF1-8DE21ECF3DB7}" type="presOf" srcId="{43380D6B-E8F8-4946-AA96-93AF4C1843E5}" destId="{400BF83B-B3BC-40E4-B97A-11302E2229A8}" srcOrd="0" destOrd="0" presId="urn:microsoft.com/office/officeart/2008/layout/VerticalCurvedList"/>
    <dgm:cxn modelId="{3C92C05B-6141-4DD5-A23A-C508F6B3BD98}" type="presOf" srcId="{1D63A324-E61A-48BB-95AC-B65F2272942A}" destId="{C7BD3F81-935F-4027-A9EB-50CE820B853E}" srcOrd="0" destOrd="0" presId="urn:microsoft.com/office/officeart/2008/layout/VerticalCurvedList"/>
    <dgm:cxn modelId="{BC87C77B-09D4-4FAB-9097-5AD60E1179BE}" srcId="{406CE796-9377-440B-8F96-E64900E2285F}" destId="{0199A0C5-FF64-4D22-AF87-910D0EA1CC32}" srcOrd="2" destOrd="0" parTransId="{2FB3D166-1E9A-4327-A9ED-89AA88FAA10C}" sibTransId="{B7A47F64-EF7D-4615-B915-BE1933B6AB9E}"/>
    <dgm:cxn modelId="{2FF8C4B8-FD9F-4687-8990-65BBA32F3016}" type="presParOf" srcId="{1C27F7AB-57AD-4382-8A18-D787DFBE8666}" destId="{67D75846-9CD1-4687-BBDE-58926E2E8BA9}" srcOrd="0" destOrd="0" presId="urn:microsoft.com/office/officeart/2008/layout/VerticalCurvedList"/>
    <dgm:cxn modelId="{79A86A7B-2817-47C8-A616-CD14757936D0}" type="presParOf" srcId="{67D75846-9CD1-4687-BBDE-58926E2E8BA9}" destId="{9B5385AA-DB15-4471-BF72-5ECF643060FC}" srcOrd="0" destOrd="0" presId="urn:microsoft.com/office/officeart/2008/layout/VerticalCurvedList"/>
    <dgm:cxn modelId="{7C9A5C4F-D969-4F45-9649-A10C39334A8C}" type="presParOf" srcId="{9B5385AA-DB15-4471-BF72-5ECF643060FC}" destId="{BC29D5FB-EF58-4B46-9F3C-561FE9FFDE96}" srcOrd="0" destOrd="0" presId="urn:microsoft.com/office/officeart/2008/layout/VerticalCurvedList"/>
    <dgm:cxn modelId="{CCBADCAC-2C99-4666-B1B6-5DE8F9D89E0A}" type="presParOf" srcId="{9B5385AA-DB15-4471-BF72-5ECF643060FC}" destId="{400BF83B-B3BC-40E4-B97A-11302E2229A8}" srcOrd="1" destOrd="0" presId="urn:microsoft.com/office/officeart/2008/layout/VerticalCurvedList"/>
    <dgm:cxn modelId="{2068DEE2-CB2A-448A-B6DB-5FE561179210}" type="presParOf" srcId="{9B5385AA-DB15-4471-BF72-5ECF643060FC}" destId="{9B471695-0E6B-44D1-9027-21D397C01DB2}" srcOrd="2" destOrd="0" presId="urn:microsoft.com/office/officeart/2008/layout/VerticalCurvedList"/>
    <dgm:cxn modelId="{D4D717DD-C358-4367-9DAE-D6E53AC0F0CC}" type="presParOf" srcId="{9B5385AA-DB15-4471-BF72-5ECF643060FC}" destId="{395C5140-52A3-4BAE-B8DB-850AA9DAFEF7}" srcOrd="3" destOrd="0" presId="urn:microsoft.com/office/officeart/2008/layout/VerticalCurvedList"/>
    <dgm:cxn modelId="{9D55FAEE-EC7A-4F44-86A1-0C42F38A73BC}" type="presParOf" srcId="{67D75846-9CD1-4687-BBDE-58926E2E8BA9}" destId="{B861FEA2-B70D-4F1E-A533-008E7D67F455}" srcOrd="1" destOrd="0" presId="urn:microsoft.com/office/officeart/2008/layout/VerticalCurvedList"/>
    <dgm:cxn modelId="{77A92C40-E8F5-47A9-9208-C1F66EC7905B}" type="presParOf" srcId="{67D75846-9CD1-4687-BBDE-58926E2E8BA9}" destId="{41E65BA4-6038-4D59-8766-D2F57785E289}" srcOrd="2" destOrd="0" presId="urn:microsoft.com/office/officeart/2008/layout/VerticalCurvedList"/>
    <dgm:cxn modelId="{5CA0382A-5214-4327-AD3E-131D0DD39A25}" type="presParOf" srcId="{41E65BA4-6038-4D59-8766-D2F57785E289}" destId="{DC1445C8-39F2-4261-BB09-2204A3A36C05}" srcOrd="0" destOrd="0" presId="urn:microsoft.com/office/officeart/2008/layout/VerticalCurvedList"/>
    <dgm:cxn modelId="{23705747-244D-44F5-A533-EE0DEB0A68AA}" type="presParOf" srcId="{67D75846-9CD1-4687-BBDE-58926E2E8BA9}" destId="{C7BD3F81-935F-4027-A9EB-50CE820B853E}" srcOrd="3" destOrd="0" presId="urn:microsoft.com/office/officeart/2008/layout/VerticalCurvedList"/>
    <dgm:cxn modelId="{E7A25A44-146C-4120-850C-1549EBBBF12E}" type="presParOf" srcId="{67D75846-9CD1-4687-BBDE-58926E2E8BA9}" destId="{C8EF20C9-9890-47F4-B7B3-6754FFB40948}" srcOrd="4" destOrd="0" presId="urn:microsoft.com/office/officeart/2008/layout/VerticalCurvedList"/>
    <dgm:cxn modelId="{38829069-7840-4601-9076-E783A6165084}" type="presParOf" srcId="{C8EF20C9-9890-47F4-B7B3-6754FFB40948}" destId="{9BD237CD-074E-4246-A2EE-7D6E6195259A}" srcOrd="0" destOrd="0" presId="urn:microsoft.com/office/officeart/2008/layout/VerticalCurvedList"/>
    <dgm:cxn modelId="{43D327E3-A744-49C7-BB28-3FF069BA46E6}" type="presParOf" srcId="{67D75846-9CD1-4687-BBDE-58926E2E8BA9}" destId="{ADF28A74-65C4-4591-BA86-4024AFB32A5A}" srcOrd="5" destOrd="0" presId="urn:microsoft.com/office/officeart/2008/layout/VerticalCurvedList"/>
    <dgm:cxn modelId="{4C895F59-8283-42C9-8CAF-12159F0F1C14}" type="presParOf" srcId="{67D75846-9CD1-4687-BBDE-58926E2E8BA9}" destId="{2383AA1C-7D89-4D68-A7FB-382306A12C72}" srcOrd="6" destOrd="0" presId="urn:microsoft.com/office/officeart/2008/layout/VerticalCurvedList"/>
    <dgm:cxn modelId="{AE53E880-758C-40AC-8B4A-FD3891DECF5C}" type="presParOf" srcId="{2383AA1C-7D89-4D68-A7FB-382306A12C72}" destId="{6BDA50C7-B961-4E65-A297-E5A47F33AB12}" srcOrd="0" destOrd="0" presId="urn:microsoft.com/office/officeart/2008/layout/VerticalCurvedList"/>
    <dgm:cxn modelId="{3F7398CF-D970-4BB3-AF3F-C50C27E26C0D}" type="presParOf" srcId="{67D75846-9CD1-4687-BBDE-58926E2E8BA9}" destId="{BAE6FAF0-B947-4D13-A8FE-85F2A2E15BAE}" srcOrd="7" destOrd="0" presId="urn:microsoft.com/office/officeart/2008/layout/VerticalCurvedList"/>
    <dgm:cxn modelId="{60771CCC-C4B4-4989-A539-C5F847EEE69F}" type="presParOf" srcId="{67D75846-9CD1-4687-BBDE-58926E2E8BA9}" destId="{9C7226B1-401D-4DA2-9C87-273A19C391EF}" srcOrd="8" destOrd="0" presId="urn:microsoft.com/office/officeart/2008/layout/VerticalCurvedList"/>
    <dgm:cxn modelId="{7D6E4A3E-BE29-453F-BE31-A43DE4E1108F}" type="presParOf" srcId="{9C7226B1-401D-4DA2-9C87-273A19C391EF}" destId="{B0E9BBB1-494F-4E23-92F8-C3DFD569E3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73FC6F-33B7-4441-A200-7B90A598ABFB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DD99524-FB25-41EB-B459-2D964D4EF645}">
      <dgm:prSet phldrT="[Текст]"/>
      <dgm:spPr/>
      <dgm:t>
        <a:bodyPr/>
        <a:lstStyle/>
        <a:p>
          <a:r>
            <a:rPr lang="uk-UA" b="1" dirty="0" smtClean="0"/>
            <a:t>касові біржові угоди </a:t>
          </a:r>
          <a:endParaRPr lang="ru-RU" dirty="0"/>
        </a:p>
      </dgm:t>
    </dgm:pt>
    <dgm:pt modelId="{DD1E6B24-283C-4A67-A73C-AD8E856F8FFC}" type="parTrans" cxnId="{C45EEF04-FFDF-44D1-9D8D-859FAE826C62}">
      <dgm:prSet/>
      <dgm:spPr/>
      <dgm:t>
        <a:bodyPr/>
        <a:lstStyle/>
        <a:p>
          <a:endParaRPr lang="ru-RU"/>
        </a:p>
      </dgm:t>
    </dgm:pt>
    <dgm:pt modelId="{0D52A12F-0356-4686-985A-DA12397AED84}" type="sibTrans" cxnId="{C45EEF04-FFDF-44D1-9D8D-859FAE826C62}">
      <dgm:prSet/>
      <dgm:spPr/>
      <dgm:t>
        <a:bodyPr/>
        <a:lstStyle/>
        <a:p>
          <a:endParaRPr lang="ru-RU"/>
        </a:p>
      </dgm:t>
    </dgm:pt>
    <dgm:pt modelId="{F27A0BB3-C282-46BE-8467-EDB3CB661EDA}">
      <dgm:prSet phldrT="[Текст]"/>
      <dgm:spPr/>
      <dgm:t>
        <a:bodyPr/>
        <a:lstStyle/>
        <a:p>
          <a:r>
            <a:rPr lang="uk-UA" b="1" dirty="0" smtClean="0"/>
            <a:t>термінові біржові угоди </a:t>
          </a:r>
          <a:endParaRPr lang="ru-RU" dirty="0"/>
        </a:p>
      </dgm:t>
    </dgm:pt>
    <dgm:pt modelId="{0E2D37D4-F5D8-46A2-8DD9-A34751B1381F}" type="parTrans" cxnId="{41FB988D-EB0D-4F0F-99D5-E6011B55A151}">
      <dgm:prSet/>
      <dgm:spPr/>
      <dgm:t>
        <a:bodyPr/>
        <a:lstStyle/>
        <a:p>
          <a:endParaRPr lang="ru-RU"/>
        </a:p>
      </dgm:t>
    </dgm:pt>
    <dgm:pt modelId="{740915E8-BE9C-4528-8B02-78251ADEBC58}" type="sibTrans" cxnId="{41FB988D-EB0D-4F0F-99D5-E6011B55A151}">
      <dgm:prSet/>
      <dgm:spPr/>
      <dgm:t>
        <a:bodyPr/>
        <a:lstStyle/>
        <a:p>
          <a:endParaRPr lang="ru-RU"/>
        </a:p>
      </dgm:t>
    </dgm:pt>
    <dgm:pt modelId="{60C838ED-0171-477A-A065-13CFCE657E09}">
      <dgm:prSet phldrT="[Текст]"/>
      <dgm:spPr/>
      <dgm:t>
        <a:bodyPr/>
        <a:lstStyle/>
        <a:p>
          <a:r>
            <a:rPr lang="uk-UA" b="1" dirty="0" smtClean="0"/>
            <a:t>комбіновані біржові угоди</a:t>
          </a:r>
          <a:endParaRPr lang="ru-RU" dirty="0"/>
        </a:p>
      </dgm:t>
    </dgm:pt>
    <dgm:pt modelId="{8EABC472-F4A4-4A2D-956A-655BDE0F85D7}" type="parTrans" cxnId="{CCFA840A-AE4E-4FBA-AFB6-CFA6FA62D27D}">
      <dgm:prSet/>
      <dgm:spPr/>
      <dgm:t>
        <a:bodyPr/>
        <a:lstStyle/>
        <a:p>
          <a:endParaRPr lang="ru-RU"/>
        </a:p>
      </dgm:t>
    </dgm:pt>
    <dgm:pt modelId="{6FE2174D-4CAB-4D10-9BD1-76BD82172D72}" type="sibTrans" cxnId="{CCFA840A-AE4E-4FBA-AFB6-CFA6FA62D27D}">
      <dgm:prSet/>
      <dgm:spPr/>
      <dgm:t>
        <a:bodyPr/>
        <a:lstStyle/>
        <a:p>
          <a:endParaRPr lang="ru-RU"/>
        </a:p>
      </dgm:t>
    </dgm:pt>
    <dgm:pt modelId="{A45346B0-A350-4F65-98C1-56B118B80237}" type="pres">
      <dgm:prSet presAssocID="{7B73FC6F-33B7-4441-A200-7B90A598ABF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890C27-9176-4A98-B9B6-CCE634D3DE69}" type="pres">
      <dgm:prSet presAssocID="{3DD99524-FB25-41EB-B459-2D964D4EF64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CDC12-E93A-4BB9-BB51-533C1C3B1D04}" type="pres">
      <dgm:prSet presAssocID="{0D52A12F-0356-4686-985A-DA12397AED84}" presName="sibTrans" presStyleCnt="0"/>
      <dgm:spPr/>
    </dgm:pt>
    <dgm:pt modelId="{C101CA41-5F35-4744-8336-C61909F3B893}" type="pres">
      <dgm:prSet presAssocID="{F27A0BB3-C282-46BE-8467-EDB3CB661ED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9DFFC6-2F6B-4431-9416-DAF48D8CB48D}" type="pres">
      <dgm:prSet presAssocID="{740915E8-BE9C-4528-8B02-78251ADEBC58}" presName="sibTrans" presStyleCnt="0"/>
      <dgm:spPr/>
    </dgm:pt>
    <dgm:pt modelId="{CEC897B5-2E46-44C7-8B4C-BC3A9A2021C0}" type="pres">
      <dgm:prSet presAssocID="{60C838ED-0171-477A-A065-13CFCE657E0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5EEF04-FFDF-44D1-9D8D-859FAE826C62}" srcId="{7B73FC6F-33B7-4441-A200-7B90A598ABFB}" destId="{3DD99524-FB25-41EB-B459-2D964D4EF645}" srcOrd="0" destOrd="0" parTransId="{DD1E6B24-283C-4A67-A73C-AD8E856F8FFC}" sibTransId="{0D52A12F-0356-4686-985A-DA12397AED84}"/>
    <dgm:cxn modelId="{6D635D6D-EAA8-417B-B7D3-804EC4ACC108}" type="presOf" srcId="{60C838ED-0171-477A-A065-13CFCE657E09}" destId="{CEC897B5-2E46-44C7-8B4C-BC3A9A2021C0}" srcOrd="0" destOrd="0" presId="urn:microsoft.com/office/officeart/2005/8/layout/default"/>
    <dgm:cxn modelId="{C225D069-0F9D-44CD-9A39-1037C0389194}" type="presOf" srcId="{7B73FC6F-33B7-4441-A200-7B90A598ABFB}" destId="{A45346B0-A350-4F65-98C1-56B118B80237}" srcOrd="0" destOrd="0" presId="urn:microsoft.com/office/officeart/2005/8/layout/default"/>
    <dgm:cxn modelId="{2EF162B2-DEB6-43BD-A429-2148DD64D107}" type="presOf" srcId="{F27A0BB3-C282-46BE-8467-EDB3CB661EDA}" destId="{C101CA41-5F35-4744-8336-C61909F3B893}" srcOrd="0" destOrd="0" presId="urn:microsoft.com/office/officeart/2005/8/layout/default"/>
    <dgm:cxn modelId="{CCFA840A-AE4E-4FBA-AFB6-CFA6FA62D27D}" srcId="{7B73FC6F-33B7-4441-A200-7B90A598ABFB}" destId="{60C838ED-0171-477A-A065-13CFCE657E09}" srcOrd="2" destOrd="0" parTransId="{8EABC472-F4A4-4A2D-956A-655BDE0F85D7}" sibTransId="{6FE2174D-4CAB-4D10-9BD1-76BD82172D72}"/>
    <dgm:cxn modelId="{41FB988D-EB0D-4F0F-99D5-E6011B55A151}" srcId="{7B73FC6F-33B7-4441-A200-7B90A598ABFB}" destId="{F27A0BB3-C282-46BE-8467-EDB3CB661EDA}" srcOrd="1" destOrd="0" parTransId="{0E2D37D4-F5D8-46A2-8DD9-A34751B1381F}" sibTransId="{740915E8-BE9C-4528-8B02-78251ADEBC58}"/>
    <dgm:cxn modelId="{F5B4329B-B8B2-4090-93EB-681BE92626FE}" type="presOf" srcId="{3DD99524-FB25-41EB-B459-2D964D4EF645}" destId="{E4890C27-9176-4A98-B9B6-CCE634D3DE69}" srcOrd="0" destOrd="0" presId="urn:microsoft.com/office/officeart/2005/8/layout/default"/>
    <dgm:cxn modelId="{B5A9E1DF-D05D-4207-97EB-D230BB5B060E}" type="presParOf" srcId="{A45346B0-A350-4F65-98C1-56B118B80237}" destId="{E4890C27-9176-4A98-B9B6-CCE634D3DE69}" srcOrd="0" destOrd="0" presId="urn:microsoft.com/office/officeart/2005/8/layout/default"/>
    <dgm:cxn modelId="{8FE65034-36CB-4832-A594-9143AFF7C165}" type="presParOf" srcId="{A45346B0-A350-4F65-98C1-56B118B80237}" destId="{12ECDC12-E93A-4BB9-BB51-533C1C3B1D04}" srcOrd="1" destOrd="0" presId="urn:microsoft.com/office/officeart/2005/8/layout/default"/>
    <dgm:cxn modelId="{FAD503BB-AEBA-449C-82CC-F4EE44AFB37C}" type="presParOf" srcId="{A45346B0-A350-4F65-98C1-56B118B80237}" destId="{C101CA41-5F35-4744-8336-C61909F3B893}" srcOrd="2" destOrd="0" presId="urn:microsoft.com/office/officeart/2005/8/layout/default"/>
    <dgm:cxn modelId="{2CBCBB31-36FB-4F93-8472-9BDEAF78F938}" type="presParOf" srcId="{A45346B0-A350-4F65-98C1-56B118B80237}" destId="{8C9DFFC6-2F6B-4431-9416-DAF48D8CB48D}" srcOrd="3" destOrd="0" presId="urn:microsoft.com/office/officeart/2005/8/layout/default"/>
    <dgm:cxn modelId="{645B77C2-9069-4FFD-9E68-DDFF54D91D8F}" type="presParOf" srcId="{A45346B0-A350-4F65-98C1-56B118B80237}" destId="{CEC897B5-2E46-44C7-8B4C-BC3A9A2021C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442BCA-F09F-4D00-8EC4-B31C313FD4E7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CADFDA26-FD36-4426-9A2F-527FBFB8F41E}">
      <dgm:prSet phldrT="[Текст]"/>
      <dgm:spPr/>
      <dgm:t>
        <a:bodyPr/>
        <a:lstStyle/>
        <a:p>
          <a:r>
            <a:rPr lang="uk-UA" b="1" i="1" dirty="0" smtClean="0"/>
            <a:t>тверда (проста) угода </a:t>
          </a:r>
          <a:endParaRPr lang="ru-RU" dirty="0"/>
        </a:p>
      </dgm:t>
    </dgm:pt>
    <dgm:pt modelId="{6234CA1F-BC4B-4B0E-873A-45E167F88572}" type="parTrans" cxnId="{1244C318-EC3D-4784-8F5A-E36B0544362E}">
      <dgm:prSet/>
      <dgm:spPr/>
      <dgm:t>
        <a:bodyPr/>
        <a:lstStyle/>
        <a:p>
          <a:endParaRPr lang="ru-RU"/>
        </a:p>
      </dgm:t>
    </dgm:pt>
    <dgm:pt modelId="{D7C832B5-7246-4394-A94C-FD4C20160A1B}" type="sibTrans" cxnId="{1244C318-EC3D-4784-8F5A-E36B0544362E}">
      <dgm:prSet/>
      <dgm:spPr/>
      <dgm:t>
        <a:bodyPr/>
        <a:lstStyle/>
        <a:p>
          <a:endParaRPr lang="ru-RU"/>
        </a:p>
      </dgm:t>
    </dgm:pt>
    <dgm:pt modelId="{BE00C157-D774-4838-BE5C-1A5F45EB2193}">
      <dgm:prSet phldrT="[Текст]"/>
      <dgm:spPr/>
      <dgm:t>
        <a:bodyPr/>
        <a:lstStyle/>
        <a:p>
          <a:r>
            <a:rPr lang="uk-UA" b="1" i="1" dirty="0" smtClean="0"/>
            <a:t>онкольна угода </a:t>
          </a:r>
          <a:endParaRPr lang="ru-RU" dirty="0"/>
        </a:p>
      </dgm:t>
    </dgm:pt>
    <dgm:pt modelId="{33C4FB7B-832A-4729-A8DD-EA92A0BE49CE}" type="parTrans" cxnId="{10C62E3B-1AFE-4A86-951F-FDDEC44FF98F}">
      <dgm:prSet/>
      <dgm:spPr/>
      <dgm:t>
        <a:bodyPr/>
        <a:lstStyle/>
        <a:p>
          <a:endParaRPr lang="ru-RU"/>
        </a:p>
      </dgm:t>
    </dgm:pt>
    <dgm:pt modelId="{A7C6B9B1-87A9-40D5-ABA4-04D8388C1FBA}" type="sibTrans" cxnId="{10C62E3B-1AFE-4A86-951F-FDDEC44FF98F}">
      <dgm:prSet/>
      <dgm:spPr/>
      <dgm:t>
        <a:bodyPr/>
        <a:lstStyle/>
        <a:p>
          <a:endParaRPr lang="ru-RU"/>
        </a:p>
      </dgm:t>
    </dgm:pt>
    <dgm:pt modelId="{68F530C5-5A7E-4BE7-9F0E-BA022F2F35DC}">
      <dgm:prSet phldrT="[Текст]"/>
      <dgm:spPr/>
      <dgm:t>
        <a:bodyPr/>
        <a:lstStyle/>
        <a:p>
          <a:r>
            <a:rPr lang="uk-UA" b="1" i="1" dirty="0" smtClean="0"/>
            <a:t>пролонгована угода </a:t>
          </a:r>
          <a:endParaRPr lang="ru-RU" dirty="0"/>
        </a:p>
      </dgm:t>
    </dgm:pt>
    <dgm:pt modelId="{236A4698-7EBD-47AD-80F5-59069C77BEED}" type="parTrans" cxnId="{5D4A2473-AB33-4783-B2F9-6AB4DB6B8CE3}">
      <dgm:prSet/>
      <dgm:spPr/>
      <dgm:t>
        <a:bodyPr/>
        <a:lstStyle/>
        <a:p>
          <a:endParaRPr lang="ru-RU"/>
        </a:p>
      </dgm:t>
    </dgm:pt>
    <dgm:pt modelId="{95EAE4F1-AEAC-4D37-BDFF-81EA620CC0D6}" type="sibTrans" cxnId="{5D4A2473-AB33-4783-B2F9-6AB4DB6B8CE3}">
      <dgm:prSet/>
      <dgm:spPr/>
      <dgm:t>
        <a:bodyPr/>
        <a:lstStyle/>
        <a:p>
          <a:endParaRPr lang="ru-RU"/>
        </a:p>
      </dgm:t>
    </dgm:pt>
    <dgm:pt modelId="{131B02D4-6F62-49C7-B92A-43C0B5DFDFB2}">
      <dgm:prSet phldrT="[Текст]"/>
      <dgm:spPr/>
      <dgm:t>
        <a:bodyPr/>
        <a:lstStyle/>
        <a:p>
          <a:r>
            <a:rPr lang="uk-UA" b="1" i="1" dirty="0" err="1" smtClean="0"/>
            <a:t>репортна</a:t>
          </a:r>
          <a:r>
            <a:rPr lang="uk-UA" b="1" i="1" dirty="0" smtClean="0"/>
            <a:t> угода </a:t>
          </a:r>
          <a:endParaRPr lang="ru-RU" dirty="0"/>
        </a:p>
      </dgm:t>
    </dgm:pt>
    <dgm:pt modelId="{FE822A9A-B47C-46C6-853E-451FBD5263AB}" type="parTrans" cxnId="{0F6211BE-0BFA-45F3-B2D5-496B2557BE8C}">
      <dgm:prSet/>
      <dgm:spPr/>
      <dgm:t>
        <a:bodyPr/>
        <a:lstStyle/>
        <a:p>
          <a:endParaRPr lang="ru-RU"/>
        </a:p>
      </dgm:t>
    </dgm:pt>
    <dgm:pt modelId="{1EE68FBA-D7AD-44E0-B5EC-8E3DBBC15DA4}" type="sibTrans" cxnId="{0F6211BE-0BFA-45F3-B2D5-496B2557BE8C}">
      <dgm:prSet/>
      <dgm:spPr/>
      <dgm:t>
        <a:bodyPr/>
        <a:lstStyle/>
        <a:p>
          <a:endParaRPr lang="ru-RU"/>
        </a:p>
      </dgm:t>
    </dgm:pt>
    <dgm:pt modelId="{2A9C9D00-E51C-4E00-ACF6-CC3FBBF514CA}">
      <dgm:prSet phldrT="[Текст]"/>
      <dgm:spPr/>
      <dgm:t>
        <a:bodyPr/>
        <a:lstStyle/>
        <a:p>
          <a:r>
            <a:rPr lang="uk-UA" b="1" i="1" smtClean="0"/>
            <a:t>умовна угода </a:t>
          </a:r>
          <a:endParaRPr lang="ru-RU" dirty="0"/>
        </a:p>
      </dgm:t>
    </dgm:pt>
    <dgm:pt modelId="{AE98B221-668B-4762-8C05-0B31CD735DCB}" type="parTrans" cxnId="{4365C197-E6E5-488B-A9A5-A8DBB73B4148}">
      <dgm:prSet/>
      <dgm:spPr/>
      <dgm:t>
        <a:bodyPr/>
        <a:lstStyle/>
        <a:p>
          <a:endParaRPr lang="ru-RU"/>
        </a:p>
      </dgm:t>
    </dgm:pt>
    <dgm:pt modelId="{D484018F-679B-4FE5-BDF4-BB5F8A8DF692}" type="sibTrans" cxnId="{4365C197-E6E5-488B-A9A5-A8DBB73B4148}">
      <dgm:prSet/>
      <dgm:spPr/>
      <dgm:t>
        <a:bodyPr/>
        <a:lstStyle/>
        <a:p>
          <a:endParaRPr lang="ru-RU"/>
        </a:p>
      </dgm:t>
    </dgm:pt>
    <dgm:pt modelId="{71F4DE20-6B49-475E-9AC0-26B1F033F26C}" type="pres">
      <dgm:prSet presAssocID="{34442BCA-F09F-4D00-8EC4-B31C313FD4E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BF189E-230D-40E0-9610-A2A41EAD1E86}" type="pres">
      <dgm:prSet presAssocID="{CADFDA26-FD36-4426-9A2F-527FBFB8F41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6ED65-DE7D-41AC-A370-98A5A77932DC}" type="pres">
      <dgm:prSet presAssocID="{D7C832B5-7246-4394-A94C-FD4C20160A1B}" presName="sibTrans" presStyleCnt="0"/>
      <dgm:spPr/>
    </dgm:pt>
    <dgm:pt modelId="{7ECB0617-33DF-4C7E-B709-1F7D302E897C}" type="pres">
      <dgm:prSet presAssocID="{BE00C157-D774-4838-BE5C-1A5F45EB219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CA627-BA0C-461E-8228-ACFC26B85FFB}" type="pres">
      <dgm:prSet presAssocID="{A7C6B9B1-87A9-40D5-ABA4-04D8388C1FBA}" presName="sibTrans" presStyleCnt="0"/>
      <dgm:spPr/>
    </dgm:pt>
    <dgm:pt modelId="{E4D00A1E-6791-479F-B7E1-A4B12BF3C331}" type="pres">
      <dgm:prSet presAssocID="{68F530C5-5A7E-4BE7-9F0E-BA022F2F35D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6236A-E5E7-4E16-BC9A-C8012F67D51F}" type="pres">
      <dgm:prSet presAssocID="{95EAE4F1-AEAC-4D37-BDFF-81EA620CC0D6}" presName="sibTrans" presStyleCnt="0"/>
      <dgm:spPr/>
    </dgm:pt>
    <dgm:pt modelId="{EF0A32CC-D203-4F22-A4C2-144E1CD070E5}" type="pres">
      <dgm:prSet presAssocID="{131B02D4-6F62-49C7-B92A-43C0B5DFDF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E6DF34-D5CD-4127-B0A0-FBD692565EA6}" type="pres">
      <dgm:prSet presAssocID="{1EE68FBA-D7AD-44E0-B5EC-8E3DBBC15DA4}" presName="sibTrans" presStyleCnt="0"/>
      <dgm:spPr/>
    </dgm:pt>
    <dgm:pt modelId="{6ECBD875-D863-468E-8422-840B0CFF419D}" type="pres">
      <dgm:prSet presAssocID="{2A9C9D00-E51C-4E00-ACF6-CC3FBBF514C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4721A0-92F0-46B5-A0C0-8DB0CE9A7AE7}" type="presOf" srcId="{2A9C9D00-E51C-4E00-ACF6-CC3FBBF514CA}" destId="{6ECBD875-D863-468E-8422-840B0CFF419D}" srcOrd="0" destOrd="0" presId="urn:microsoft.com/office/officeart/2005/8/layout/default"/>
    <dgm:cxn modelId="{CC619FEA-F04A-44FE-9087-452B94EAD51F}" type="presOf" srcId="{131B02D4-6F62-49C7-B92A-43C0B5DFDFB2}" destId="{EF0A32CC-D203-4F22-A4C2-144E1CD070E5}" srcOrd="0" destOrd="0" presId="urn:microsoft.com/office/officeart/2005/8/layout/default"/>
    <dgm:cxn modelId="{4BEB081C-7B58-4225-B5B2-C079D58AEF1A}" type="presOf" srcId="{BE00C157-D774-4838-BE5C-1A5F45EB2193}" destId="{7ECB0617-33DF-4C7E-B709-1F7D302E897C}" srcOrd="0" destOrd="0" presId="urn:microsoft.com/office/officeart/2005/8/layout/default"/>
    <dgm:cxn modelId="{C4195742-B4DF-4673-8490-F8B1161283ED}" type="presOf" srcId="{34442BCA-F09F-4D00-8EC4-B31C313FD4E7}" destId="{71F4DE20-6B49-475E-9AC0-26B1F033F26C}" srcOrd="0" destOrd="0" presId="urn:microsoft.com/office/officeart/2005/8/layout/default"/>
    <dgm:cxn modelId="{4365C197-E6E5-488B-A9A5-A8DBB73B4148}" srcId="{34442BCA-F09F-4D00-8EC4-B31C313FD4E7}" destId="{2A9C9D00-E51C-4E00-ACF6-CC3FBBF514CA}" srcOrd="4" destOrd="0" parTransId="{AE98B221-668B-4762-8C05-0B31CD735DCB}" sibTransId="{D484018F-679B-4FE5-BDF4-BB5F8A8DF692}"/>
    <dgm:cxn modelId="{1244C318-EC3D-4784-8F5A-E36B0544362E}" srcId="{34442BCA-F09F-4D00-8EC4-B31C313FD4E7}" destId="{CADFDA26-FD36-4426-9A2F-527FBFB8F41E}" srcOrd="0" destOrd="0" parTransId="{6234CA1F-BC4B-4B0E-873A-45E167F88572}" sibTransId="{D7C832B5-7246-4394-A94C-FD4C20160A1B}"/>
    <dgm:cxn modelId="{5D4A2473-AB33-4783-B2F9-6AB4DB6B8CE3}" srcId="{34442BCA-F09F-4D00-8EC4-B31C313FD4E7}" destId="{68F530C5-5A7E-4BE7-9F0E-BA022F2F35DC}" srcOrd="2" destOrd="0" parTransId="{236A4698-7EBD-47AD-80F5-59069C77BEED}" sibTransId="{95EAE4F1-AEAC-4D37-BDFF-81EA620CC0D6}"/>
    <dgm:cxn modelId="{FAD81253-607A-49D2-A2F5-7D1B51A515FD}" type="presOf" srcId="{CADFDA26-FD36-4426-9A2F-527FBFB8F41E}" destId="{62BF189E-230D-40E0-9610-A2A41EAD1E86}" srcOrd="0" destOrd="0" presId="urn:microsoft.com/office/officeart/2005/8/layout/default"/>
    <dgm:cxn modelId="{10C62E3B-1AFE-4A86-951F-FDDEC44FF98F}" srcId="{34442BCA-F09F-4D00-8EC4-B31C313FD4E7}" destId="{BE00C157-D774-4838-BE5C-1A5F45EB2193}" srcOrd="1" destOrd="0" parTransId="{33C4FB7B-832A-4729-A8DD-EA92A0BE49CE}" sibTransId="{A7C6B9B1-87A9-40D5-ABA4-04D8388C1FBA}"/>
    <dgm:cxn modelId="{0F6211BE-0BFA-45F3-B2D5-496B2557BE8C}" srcId="{34442BCA-F09F-4D00-8EC4-B31C313FD4E7}" destId="{131B02D4-6F62-49C7-B92A-43C0B5DFDFB2}" srcOrd="3" destOrd="0" parTransId="{FE822A9A-B47C-46C6-853E-451FBD5263AB}" sibTransId="{1EE68FBA-D7AD-44E0-B5EC-8E3DBBC15DA4}"/>
    <dgm:cxn modelId="{8D2C3977-0FD0-4CE3-9C2F-9137836A44F3}" type="presOf" srcId="{68F530C5-5A7E-4BE7-9F0E-BA022F2F35DC}" destId="{E4D00A1E-6791-479F-B7E1-A4B12BF3C331}" srcOrd="0" destOrd="0" presId="urn:microsoft.com/office/officeart/2005/8/layout/default"/>
    <dgm:cxn modelId="{41FE3054-C448-4763-A43C-E0346CE7B9EA}" type="presParOf" srcId="{71F4DE20-6B49-475E-9AC0-26B1F033F26C}" destId="{62BF189E-230D-40E0-9610-A2A41EAD1E86}" srcOrd="0" destOrd="0" presId="urn:microsoft.com/office/officeart/2005/8/layout/default"/>
    <dgm:cxn modelId="{F1B6F87F-5EEC-4CBC-AD93-820BAE85AE34}" type="presParOf" srcId="{71F4DE20-6B49-475E-9AC0-26B1F033F26C}" destId="{3A06ED65-DE7D-41AC-A370-98A5A77932DC}" srcOrd="1" destOrd="0" presId="urn:microsoft.com/office/officeart/2005/8/layout/default"/>
    <dgm:cxn modelId="{DDE60B5A-16E5-4035-AFAD-65B971CEBCB9}" type="presParOf" srcId="{71F4DE20-6B49-475E-9AC0-26B1F033F26C}" destId="{7ECB0617-33DF-4C7E-B709-1F7D302E897C}" srcOrd="2" destOrd="0" presId="urn:microsoft.com/office/officeart/2005/8/layout/default"/>
    <dgm:cxn modelId="{7127132E-4B01-40B4-910F-0D27A482223C}" type="presParOf" srcId="{71F4DE20-6B49-475E-9AC0-26B1F033F26C}" destId="{2C5CA627-BA0C-461E-8228-ACFC26B85FFB}" srcOrd="3" destOrd="0" presId="urn:microsoft.com/office/officeart/2005/8/layout/default"/>
    <dgm:cxn modelId="{C2CD004E-FF19-4C1A-AD2C-DD186DD9D45F}" type="presParOf" srcId="{71F4DE20-6B49-475E-9AC0-26B1F033F26C}" destId="{E4D00A1E-6791-479F-B7E1-A4B12BF3C331}" srcOrd="4" destOrd="0" presId="urn:microsoft.com/office/officeart/2005/8/layout/default"/>
    <dgm:cxn modelId="{310CC787-9F19-4628-AD3D-77DD1CF5DB19}" type="presParOf" srcId="{71F4DE20-6B49-475E-9AC0-26B1F033F26C}" destId="{F326236A-E5E7-4E16-BC9A-C8012F67D51F}" srcOrd="5" destOrd="0" presId="urn:microsoft.com/office/officeart/2005/8/layout/default"/>
    <dgm:cxn modelId="{0DE9BBF7-4FF8-4694-B5D3-16A45D8ADB47}" type="presParOf" srcId="{71F4DE20-6B49-475E-9AC0-26B1F033F26C}" destId="{EF0A32CC-D203-4F22-A4C2-144E1CD070E5}" srcOrd="6" destOrd="0" presId="urn:microsoft.com/office/officeart/2005/8/layout/default"/>
    <dgm:cxn modelId="{F0E1795A-3485-4541-A3CE-8CE5685C1B6C}" type="presParOf" srcId="{71F4DE20-6B49-475E-9AC0-26B1F033F26C}" destId="{E0E6DF34-D5CD-4127-B0A0-FBD692565EA6}" srcOrd="7" destOrd="0" presId="urn:microsoft.com/office/officeart/2005/8/layout/default"/>
    <dgm:cxn modelId="{B0BCCD7D-CC75-42B7-9EF7-25A3EA98FCCF}" type="presParOf" srcId="{71F4DE20-6B49-475E-9AC0-26B1F033F26C}" destId="{6ECBD875-D863-468E-8422-840B0CFF419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E55749-83C5-4551-A90E-07640C907F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66B641-638C-482E-95F7-ADF87C2ABAA3}">
      <dgm:prSet/>
      <dgm:spPr>
        <a:gradFill rotWithShape="0">
          <a:gsLst>
            <a:gs pos="70000">
              <a:srgbClr val="C4D6EB">
                <a:alpha val="78000"/>
              </a:srgbClr>
            </a:gs>
            <a:gs pos="100000">
              <a:srgbClr val="FFEBFA"/>
            </a:gs>
          </a:gsLst>
          <a:lin ang="2700000" scaled="0"/>
        </a:gradFill>
        <a:ln w="12700" cmpd="sng">
          <a:solidFill>
            <a:schemeClr val="bg2">
              <a:lumMod val="50000"/>
            </a:schemeClr>
          </a:solidFill>
          <a:prstDash val="solid"/>
        </a:ln>
      </dgm:spPr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</a:rPr>
            <a:t>товар перебуває під час торгу на території біржі в складах, що належать біржі;</a:t>
          </a:r>
          <a:endParaRPr lang="ru-RU" dirty="0">
            <a:solidFill>
              <a:schemeClr val="tx1"/>
            </a:solidFill>
          </a:endParaRPr>
        </a:p>
      </dgm:t>
    </dgm:pt>
    <dgm:pt modelId="{D755A63F-388D-4381-BB23-9EB34B6F0BFA}" type="parTrans" cxnId="{3B32DC10-CEB6-4306-88F8-89A79B361C9A}">
      <dgm:prSet/>
      <dgm:spPr/>
      <dgm:t>
        <a:bodyPr/>
        <a:lstStyle/>
        <a:p>
          <a:endParaRPr lang="ru-RU"/>
        </a:p>
      </dgm:t>
    </dgm:pt>
    <dgm:pt modelId="{5F742BF3-3EB9-4ACB-876D-2C072139D952}" type="sibTrans" cxnId="{3B32DC10-CEB6-4306-88F8-89A79B361C9A}">
      <dgm:prSet/>
      <dgm:spPr/>
      <dgm:t>
        <a:bodyPr/>
        <a:lstStyle/>
        <a:p>
          <a:endParaRPr lang="ru-RU"/>
        </a:p>
      </dgm:t>
    </dgm:pt>
    <dgm:pt modelId="{B26C2C25-7AE8-453B-8B1C-D2FCFE6B755A}">
      <dgm:prSet/>
      <dgm:spPr>
        <a:gradFill rotWithShape="0">
          <a:gsLst>
            <a:gs pos="70000">
              <a:srgbClr val="C4D6EB">
                <a:alpha val="78000"/>
              </a:srgbClr>
            </a:gs>
            <a:gs pos="100000">
              <a:srgbClr val="FFEBFA"/>
            </a:gs>
          </a:gsLst>
          <a:lin ang="2700000" scaled="0"/>
        </a:gradFill>
        <a:ln w="12700" cmpd="sng">
          <a:solidFill>
            <a:schemeClr val="bg2">
              <a:lumMod val="50000"/>
            </a:schemeClr>
          </a:solidFill>
          <a:prstDash val="solid"/>
        </a:ln>
      </dgm:spPr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</a:rPr>
            <a:t>товар очікується до прибуття на біржу в день торгу або до закінчення біржового торгу;</a:t>
          </a:r>
          <a:endParaRPr lang="ru-RU" dirty="0">
            <a:solidFill>
              <a:schemeClr val="tx1"/>
            </a:solidFill>
          </a:endParaRPr>
        </a:p>
      </dgm:t>
    </dgm:pt>
    <dgm:pt modelId="{434F8EA2-72C1-4077-AC39-91C99D1F2537}" type="parTrans" cxnId="{0CCC928D-3BAB-47BC-A305-C04099B7BB2B}">
      <dgm:prSet/>
      <dgm:spPr/>
      <dgm:t>
        <a:bodyPr/>
        <a:lstStyle/>
        <a:p>
          <a:endParaRPr lang="ru-RU"/>
        </a:p>
      </dgm:t>
    </dgm:pt>
    <dgm:pt modelId="{5EF8271A-849A-47FB-BCA3-0027F340F933}" type="sibTrans" cxnId="{0CCC928D-3BAB-47BC-A305-C04099B7BB2B}">
      <dgm:prSet/>
      <dgm:spPr/>
      <dgm:t>
        <a:bodyPr/>
        <a:lstStyle/>
        <a:p>
          <a:endParaRPr lang="ru-RU"/>
        </a:p>
      </dgm:t>
    </dgm:pt>
    <dgm:pt modelId="{B8DEBC99-CB9B-4BD0-99A3-0DA88BE7B65A}">
      <dgm:prSet/>
      <dgm:spPr>
        <a:gradFill rotWithShape="0">
          <a:gsLst>
            <a:gs pos="70000">
              <a:srgbClr val="C4D6EB">
                <a:alpha val="78000"/>
              </a:srgbClr>
            </a:gs>
            <a:gs pos="100000">
              <a:srgbClr val="FFEBFA"/>
            </a:gs>
          </a:gsLst>
          <a:lin ang="2700000" scaled="0"/>
        </a:gradFill>
        <a:ln w="12700" cmpd="sng">
          <a:solidFill>
            <a:schemeClr val="bg2">
              <a:lumMod val="50000"/>
            </a:schemeClr>
          </a:solidFill>
          <a:prstDash val="solid"/>
        </a:ln>
      </dgm:spPr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</a:rPr>
            <a:t>товар перебуває в дорозі;</a:t>
          </a:r>
          <a:endParaRPr lang="ru-RU" dirty="0">
            <a:solidFill>
              <a:schemeClr val="tx1"/>
            </a:solidFill>
          </a:endParaRPr>
        </a:p>
      </dgm:t>
    </dgm:pt>
    <dgm:pt modelId="{CCF7E342-A6A2-4126-996C-488CF6C2581A}" type="parTrans" cxnId="{D61F83B2-0F6F-4E93-BDFB-1882BF89F95B}">
      <dgm:prSet/>
      <dgm:spPr/>
      <dgm:t>
        <a:bodyPr/>
        <a:lstStyle/>
        <a:p>
          <a:endParaRPr lang="ru-RU"/>
        </a:p>
      </dgm:t>
    </dgm:pt>
    <dgm:pt modelId="{D8FCC46B-3F22-46F5-B62F-651B1CA3C369}" type="sibTrans" cxnId="{D61F83B2-0F6F-4E93-BDFB-1882BF89F95B}">
      <dgm:prSet/>
      <dgm:spPr/>
      <dgm:t>
        <a:bodyPr/>
        <a:lstStyle/>
        <a:p>
          <a:endParaRPr lang="ru-RU"/>
        </a:p>
      </dgm:t>
    </dgm:pt>
    <dgm:pt modelId="{6198D963-8D02-4A5A-983D-B9496B4DD8E1}">
      <dgm:prSet/>
      <dgm:spPr>
        <a:gradFill rotWithShape="0">
          <a:gsLst>
            <a:gs pos="70000">
              <a:srgbClr val="C4D6EB">
                <a:alpha val="78000"/>
              </a:srgbClr>
            </a:gs>
            <a:gs pos="100000">
              <a:srgbClr val="FFEBFA"/>
            </a:gs>
          </a:gsLst>
          <a:lin ang="2700000" scaled="0"/>
        </a:gradFill>
        <a:ln w="12700" cmpd="sng">
          <a:solidFill>
            <a:schemeClr val="bg2">
              <a:lumMod val="50000"/>
            </a:schemeClr>
          </a:solidFill>
          <a:prstDash val="solid"/>
        </a:ln>
      </dgm:spPr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</a:rPr>
            <a:t>не відвантажений або готовий до відвантаження товар, що перебуває на складі продавця;</a:t>
          </a:r>
          <a:endParaRPr lang="ru-RU" dirty="0">
            <a:solidFill>
              <a:schemeClr val="tx1"/>
            </a:solidFill>
          </a:endParaRPr>
        </a:p>
      </dgm:t>
    </dgm:pt>
    <dgm:pt modelId="{281EF6E9-B810-4A6B-9D59-069CC333EBB8}" type="parTrans" cxnId="{4B71255C-3F39-4D54-A80E-07BB44BBCBBE}">
      <dgm:prSet/>
      <dgm:spPr/>
      <dgm:t>
        <a:bodyPr/>
        <a:lstStyle/>
        <a:p>
          <a:endParaRPr lang="ru-RU"/>
        </a:p>
      </dgm:t>
    </dgm:pt>
    <dgm:pt modelId="{641716A2-6916-41A1-9A02-681121FFEB4A}" type="sibTrans" cxnId="{4B71255C-3F39-4D54-A80E-07BB44BBCBBE}">
      <dgm:prSet/>
      <dgm:spPr/>
      <dgm:t>
        <a:bodyPr/>
        <a:lstStyle/>
        <a:p>
          <a:endParaRPr lang="ru-RU"/>
        </a:p>
      </dgm:t>
    </dgm:pt>
    <dgm:pt modelId="{E75AC9FC-02FC-4825-8AEF-471DAF451A31}" type="pres">
      <dgm:prSet presAssocID="{89E55749-83C5-4551-A90E-07640C907F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433F0C-C564-43B8-8930-620003797655}" type="pres">
      <dgm:prSet presAssocID="{EC66B641-638C-482E-95F7-ADF87C2ABAA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B538A-340E-4153-A9A4-436059DF377A}" type="pres">
      <dgm:prSet presAssocID="{5F742BF3-3EB9-4ACB-876D-2C072139D952}" presName="spacer" presStyleCnt="0"/>
      <dgm:spPr/>
    </dgm:pt>
    <dgm:pt modelId="{4BD75577-83AC-4A12-BB47-A82625DF1869}" type="pres">
      <dgm:prSet presAssocID="{B26C2C25-7AE8-453B-8B1C-D2FCFE6B755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A7907-E29B-4316-8F40-71C4275078DF}" type="pres">
      <dgm:prSet presAssocID="{5EF8271A-849A-47FB-BCA3-0027F340F933}" presName="spacer" presStyleCnt="0"/>
      <dgm:spPr/>
    </dgm:pt>
    <dgm:pt modelId="{F6C63F0F-C00E-41FE-9DA9-FCDB71911685}" type="pres">
      <dgm:prSet presAssocID="{B8DEBC99-CB9B-4BD0-99A3-0DA88BE7B65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3AE5C-5471-4C68-A113-DB00A31F8FBF}" type="pres">
      <dgm:prSet presAssocID="{D8FCC46B-3F22-46F5-B62F-651B1CA3C369}" presName="spacer" presStyleCnt="0"/>
      <dgm:spPr/>
    </dgm:pt>
    <dgm:pt modelId="{10285C87-E6EE-471D-B4AD-AFFE11E32344}" type="pres">
      <dgm:prSet presAssocID="{6198D963-8D02-4A5A-983D-B9496B4DD8E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A11CAC-930B-4C29-AF1A-E6F53728E40D}" type="presOf" srcId="{B26C2C25-7AE8-453B-8B1C-D2FCFE6B755A}" destId="{4BD75577-83AC-4A12-BB47-A82625DF1869}" srcOrd="0" destOrd="0" presId="urn:microsoft.com/office/officeart/2005/8/layout/vList2"/>
    <dgm:cxn modelId="{2110A60A-349D-4AD1-8689-E09C97E8DD53}" type="presOf" srcId="{89E55749-83C5-4551-A90E-07640C907F9C}" destId="{E75AC9FC-02FC-4825-8AEF-471DAF451A31}" srcOrd="0" destOrd="0" presId="urn:microsoft.com/office/officeart/2005/8/layout/vList2"/>
    <dgm:cxn modelId="{3B32DC10-CEB6-4306-88F8-89A79B361C9A}" srcId="{89E55749-83C5-4551-A90E-07640C907F9C}" destId="{EC66B641-638C-482E-95F7-ADF87C2ABAA3}" srcOrd="0" destOrd="0" parTransId="{D755A63F-388D-4381-BB23-9EB34B6F0BFA}" sibTransId="{5F742BF3-3EB9-4ACB-876D-2C072139D952}"/>
    <dgm:cxn modelId="{9E1CF2EC-4FB8-4061-99C4-087451EED85C}" type="presOf" srcId="{6198D963-8D02-4A5A-983D-B9496B4DD8E1}" destId="{10285C87-E6EE-471D-B4AD-AFFE11E32344}" srcOrd="0" destOrd="0" presId="urn:microsoft.com/office/officeart/2005/8/layout/vList2"/>
    <dgm:cxn modelId="{590251D7-53D9-442C-9DA6-9DC41A188776}" type="presOf" srcId="{B8DEBC99-CB9B-4BD0-99A3-0DA88BE7B65A}" destId="{F6C63F0F-C00E-41FE-9DA9-FCDB71911685}" srcOrd="0" destOrd="0" presId="urn:microsoft.com/office/officeart/2005/8/layout/vList2"/>
    <dgm:cxn modelId="{0CCC928D-3BAB-47BC-A305-C04099B7BB2B}" srcId="{89E55749-83C5-4551-A90E-07640C907F9C}" destId="{B26C2C25-7AE8-453B-8B1C-D2FCFE6B755A}" srcOrd="1" destOrd="0" parTransId="{434F8EA2-72C1-4077-AC39-91C99D1F2537}" sibTransId="{5EF8271A-849A-47FB-BCA3-0027F340F933}"/>
    <dgm:cxn modelId="{D61F83B2-0F6F-4E93-BDFB-1882BF89F95B}" srcId="{89E55749-83C5-4551-A90E-07640C907F9C}" destId="{B8DEBC99-CB9B-4BD0-99A3-0DA88BE7B65A}" srcOrd="2" destOrd="0" parTransId="{CCF7E342-A6A2-4126-996C-488CF6C2581A}" sibTransId="{D8FCC46B-3F22-46F5-B62F-651B1CA3C369}"/>
    <dgm:cxn modelId="{56C351BB-5D3F-43C0-AE90-B467AC80BD80}" type="presOf" srcId="{EC66B641-638C-482E-95F7-ADF87C2ABAA3}" destId="{E7433F0C-C564-43B8-8930-620003797655}" srcOrd="0" destOrd="0" presId="urn:microsoft.com/office/officeart/2005/8/layout/vList2"/>
    <dgm:cxn modelId="{4B71255C-3F39-4D54-A80E-07BB44BBCBBE}" srcId="{89E55749-83C5-4551-A90E-07640C907F9C}" destId="{6198D963-8D02-4A5A-983D-B9496B4DD8E1}" srcOrd="3" destOrd="0" parTransId="{281EF6E9-B810-4A6B-9D59-069CC333EBB8}" sibTransId="{641716A2-6916-41A1-9A02-681121FFEB4A}"/>
    <dgm:cxn modelId="{9A32CAAA-DEA0-4B57-8048-F7464CF1CD59}" type="presParOf" srcId="{E75AC9FC-02FC-4825-8AEF-471DAF451A31}" destId="{E7433F0C-C564-43B8-8930-620003797655}" srcOrd="0" destOrd="0" presId="urn:microsoft.com/office/officeart/2005/8/layout/vList2"/>
    <dgm:cxn modelId="{239BD31C-A777-49C1-A7D5-67A3F7EDAF0B}" type="presParOf" srcId="{E75AC9FC-02FC-4825-8AEF-471DAF451A31}" destId="{F27B538A-340E-4153-A9A4-436059DF377A}" srcOrd="1" destOrd="0" presId="urn:microsoft.com/office/officeart/2005/8/layout/vList2"/>
    <dgm:cxn modelId="{FDDB8E7D-8792-4A16-B68E-9D8D72F0886F}" type="presParOf" srcId="{E75AC9FC-02FC-4825-8AEF-471DAF451A31}" destId="{4BD75577-83AC-4A12-BB47-A82625DF1869}" srcOrd="2" destOrd="0" presId="urn:microsoft.com/office/officeart/2005/8/layout/vList2"/>
    <dgm:cxn modelId="{23E6145A-6CE8-4124-A6DD-2AED1B6DA73B}" type="presParOf" srcId="{E75AC9FC-02FC-4825-8AEF-471DAF451A31}" destId="{7F4A7907-E29B-4316-8F40-71C4275078DF}" srcOrd="3" destOrd="0" presId="urn:microsoft.com/office/officeart/2005/8/layout/vList2"/>
    <dgm:cxn modelId="{CA010EAF-B9F9-48B1-A351-884B7978DD54}" type="presParOf" srcId="{E75AC9FC-02FC-4825-8AEF-471DAF451A31}" destId="{F6C63F0F-C00E-41FE-9DA9-FCDB71911685}" srcOrd="4" destOrd="0" presId="urn:microsoft.com/office/officeart/2005/8/layout/vList2"/>
    <dgm:cxn modelId="{E2F05AF7-A39B-4ABD-8A44-D7FAE35B2877}" type="presParOf" srcId="{E75AC9FC-02FC-4825-8AEF-471DAF451A31}" destId="{4CE3AE5C-5471-4C68-A113-DB00A31F8FBF}" srcOrd="5" destOrd="0" presId="urn:microsoft.com/office/officeart/2005/8/layout/vList2"/>
    <dgm:cxn modelId="{51F211B4-9C1F-4814-A826-3A721A928B2D}" type="presParOf" srcId="{E75AC9FC-02FC-4825-8AEF-471DAF451A31}" destId="{10285C87-E6EE-471D-B4AD-AFFE11E3234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B28E99-2199-4972-87CF-0918FE88EF84}" type="doc">
      <dgm:prSet loTypeId="urn:microsoft.com/office/officeart/2005/8/layout/vProcess5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9DFBCD4-12B7-4DDC-A8EC-6FE39E1ED6AE}">
      <dgm:prSet custT="1"/>
      <dgm:spPr/>
      <dgm:t>
        <a:bodyPr/>
        <a:lstStyle/>
        <a:p>
          <a:pPr rtl="0"/>
          <a:r>
            <a:rPr lang="uk-UA" sz="2800" b="0" i="1" baseline="0" smtClean="0"/>
            <a:t>у момент передачі товару;</a:t>
          </a:r>
          <a:endParaRPr lang="ru-RU" sz="2800" b="0" i="1" baseline="0" dirty="0"/>
        </a:p>
      </dgm:t>
    </dgm:pt>
    <dgm:pt modelId="{0C26B25E-15C6-406D-B43B-8B35ACF09E47}" type="parTrans" cxnId="{E4DE85EA-BD53-4A67-A57D-BEEE6CA90E92}">
      <dgm:prSet/>
      <dgm:spPr/>
      <dgm:t>
        <a:bodyPr/>
        <a:lstStyle/>
        <a:p>
          <a:endParaRPr lang="ru-RU"/>
        </a:p>
      </dgm:t>
    </dgm:pt>
    <dgm:pt modelId="{865F7FEB-8A2B-4CEC-BDC1-C13DEE8784B8}" type="sibTrans" cxnId="{E4DE85EA-BD53-4A67-A57D-BEEE6CA90E92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sz="2800" i="1"/>
        </a:p>
      </dgm:t>
    </dgm:pt>
    <dgm:pt modelId="{BBCCEAEB-B89B-435E-8A43-D2AAB4642BFD}">
      <dgm:prSet custT="1"/>
      <dgm:spPr/>
      <dgm:t>
        <a:bodyPr/>
        <a:lstStyle/>
        <a:p>
          <a:pPr rtl="0"/>
          <a:r>
            <a:rPr lang="uk-UA" sz="2800" b="0" i="1" baseline="0" smtClean="0"/>
            <a:t>заздалегідь - у вигляді передоплати;</a:t>
          </a:r>
          <a:endParaRPr lang="ru-RU" sz="2800" b="0" i="1" baseline="0" dirty="0"/>
        </a:p>
      </dgm:t>
    </dgm:pt>
    <dgm:pt modelId="{E099989B-1B19-4E6B-A9BD-924FF0CB685F}" type="parTrans" cxnId="{341DA0E0-3CA7-420A-8918-9D25D8CAFA1D}">
      <dgm:prSet/>
      <dgm:spPr/>
      <dgm:t>
        <a:bodyPr/>
        <a:lstStyle/>
        <a:p>
          <a:endParaRPr lang="ru-RU"/>
        </a:p>
      </dgm:t>
    </dgm:pt>
    <dgm:pt modelId="{B3FF3BCF-2445-4CD8-A075-427C8539800A}" type="sibTrans" cxnId="{341DA0E0-3CA7-420A-8918-9D25D8CAFA1D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sz="2800" i="1"/>
        </a:p>
      </dgm:t>
    </dgm:pt>
    <dgm:pt modelId="{99A5AA38-4855-4610-A82C-A5042A027E9B}">
      <dgm:prSet custT="1"/>
      <dgm:spPr/>
      <dgm:t>
        <a:bodyPr/>
        <a:lstStyle/>
        <a:p>
          <a:pPr rtl="0"/>
          <a:r>
            <a:rPr lang="uk-UA" sz="2800" b="0" i="1" baseline="0" smtClean="0"/>
            <a:t>після одержання товару.</a:t>
          </a:r>
          <a:endParaRPr lang="ru-RU" sz="2800" b="0" i="1" baseline="0" dirty="0"/>
        </a:p>
      </dgm:t>
    </dgm:pt>
    <dgm:pt modelId="{B72AE2F1-9A17-47CE-A92F-DE35B899E410}" type="parTrans" cxnId="{26B2F37B-3D99-4E13-8453-14E2512CA61D}">
      <dgm:prSet/>
      <dgm:spPr/>
      <dgm:t>
        <a:bodyPr/>
        <a:lstStyle/>
        <a:p>
          <a:endParaRPr lang="ru-RU"/>
        </a:p>
      </dgm:t>
    </dgm:pt>
    <dgm:pt modelId="{9E3607D4-8A25-46D5-BA54-34FC0CF481B0}" type="sibTrans" cxnId="{26B2F37B-3D99-4E13-8453-14E2512CA61D}">
      <dgm:prSet/>
      <dgm:spPr/>
      <dgm:t>
        <a:bodyPr/>
        <a:lstStyle/>
        <a:p>
          <a:endParaRPr lang="ru-RU"/>
        </a:p>
      </dgm:t>
    </dgm:pt>
    <dgm:pt modelId="{22C81A44-77FB-4277-BDAF-5B43EC18C859}" type="pres">
      <dgm:prSet presAssocID="{2CB28E99-2199-4972-87CF-0918FE88EF8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FC8CB3-3CEB-4670-A42B-DBD413F88A20}" type="pres">
      <dgm:prSet presAssocID="{2CB28E99-2199-4972-87CF-0918FE88EF84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3BB13BDE-9D16-4EA9-9112-91703B548288}" type="pres">
      <dgm:prSet presAssocID="{2CB28E99-2199-4972-87CF-0918FE88EF84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A02AA-2687-4228-BD2C-DE7F81ADA3E3}" type="pres">
      <dgm:prSet presAssocID="{2CB28E99-2199-4972-87CF-0918FE88EF84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53B45-2FC2-4316-B339-EC80651903E4}" type="pres">
      <dgm:prSet presAssocID="{2CB28E99-2199-4972-87CF-0918FE88EF84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776A1F-811B-4457-B3F7-A9A21A18FFB8}" type="pres">
      <dgm:prSet presAssocID="{2CB28E99-2199-4972-87CF-0918FE88EF84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3A179B-E29F-434A-97F0-171696E8F0F5}" type="pres">
      <dgm:prSet presAssocID="{2CB28E99-2199-4972-87CF-0918FE88EF8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80341-318F-4FDE-A02F-210DDAE2C8F4}" type="pres">
      <dgm:prSet presAssocID="{2CB28E99-2199-4972-87CF-0918FE88EF8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F1FE34-1913-4401-A0B2-F5748D6B1D7F}" type="pres">
      <dgm:prSet presAssocID="{2CB28E99-2199-4972-87CF-0918FE88EF8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AECE6-0122-4348-BAA0-42A6830C0246}" type="pres">
      <dgm:prSet presAssocID="{2CB28E99-2199-4972-87CF-0918FE88EF8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1DA0E0-3CA7-420A-8918-9D25D8CAFA1D}" srcId="{2CB28E99-2199-4972-87CF-0918FE88EF84}" destId="{BBCCEAEB-B89B-435E-8A43-D2AAB4642BFD}" srcOrd="1" destOrd="0" parTransId="{E099989B-1B19-4E6B-A9BD-924FF0CB685F}" sibTransId="{B3FF3BCF-2445-4CD8-A075-427C8539800A}"/>
    <dgm:cxn modelId="{26B2F37B-3D99-4E13-8453-14E2512CA61D}" srcId="{2CB28E99-2199-4972-87CF-0918FE88EF84}" destId="{99A5AA38-4855-4610-A82C-A5042A027E9B}" srcOrd="2" destOrd="0" parTransId="{B72AE2F1-9A17-47CE-A92F-DE35B899E410}" sibTransId="{9E3607D4-8A25-46D5-BA54-34FC0CF481B0}"/>
    <dgm:cxn modelId="{3C480394-7FC2-45D7-9827-5F7C2781FEB4}" type="presOf" srcId="{BBCCEAEB-B89B-435E-8A43-D2AAB4642BFD}" destId="{C4F1FE34-1913-4401-A0B2-F5748D6B1D7F}" srcOrd="1" destOrd="0" presId="urn:microsoft.com/office/officeart/2005/8/layout/vProcess5"/>
    <dgm:cxn modelId="{09D4D486-A2D7-44EC-874A-20580AC9DFD1}" type="presOf" srcId="{B3FF3BCF-2445-4CD8-A075-427C8539800A}" destId="{223A179B-E29F-434A-97F0-171696E8F0F5}" srcOrd="0" destOrd="0" presId="urn:microsoft.com/office/officeart/2005/8/layout/vProcess5"/>
    <dgm:cxn modelId="{DF517A84-D07F-4BF2-BB51-17FEE567EB7E}" type="presOf" srcId="{2CB28E99-2199-4972-87CF-0918FE88EF84}" destId="{22C81A44-77FB-4277-BDAF-5B43EC18C859}" srcOrd="0" destOrd="0" presId="urn:microsoft.com/office/officeart/2005/8/layout/vProcess5"/>
    <dgm:cxn modelId="{E089BA6B-504E-4686-A03D-D05F1D3B55F3}" type="presOf" srcId="{865F7FEB-8A2B-4CEC-BDC1-C13DEE8784B8}" destId="{9F776A1F-811B-4457-B3F7-A9A21A18FFB8}" srcOrd="0" destOrd="0" presId="urn:microsoft.com/office/officeart/2005/8/layout/vProcess5"/>
    <dgm:cxn modelId="{36739FD8-659E-48E0-B4AA-4D20E86A67B8}" type="presOf" srcId="{BBCCEAEB-B89B-435E-8A43-D2AAB4642BFD}" destId="{BF1A02AA-2687-4228-BD2C-DE7F81ADA3E3}" srcOrd="0" destOrd="0" presId="urn:microsoft.com/office/officeart/2005/8/layout/vProcess5"/>
    <dgm:cxn modelId="{A11355C5-4F4F-47F8-A8BE-6B98A6888AD8}" type="presOf" srcId="{89DFBCD4-12B7-4DDC-A8EC-6FE39E1ED6AE}" destId="{DA980341-318F-4FDE-A02F-210DDAE2C8F4}" srcOrd="1" destOrd="0" presId="urn:microsoft.com/office/officeart/2005/8/layout/vProcess5"/>
    <dgm:cxn modelId="{58BB9A7A-27B8-42F3-99F6-C3F42118D2D2}" type="presOf" srcId="{89DFBCD4-12B7-4DDC-A8EC-6FE39E1ED6AE}" destId="{3BB13BDE-9D16-4EA9-9112-91703B548288}" srcOrd="0" destOrd="0" presId="urn:microsoft.com/office/officeart/2005/8/layout/vProcess5"/>
    <dgm:cxn modelId="{D3A61999-F4A4-4EA1-893D-65F1ABD648C0}" type="presOf" srcId="{99A5AA38-4855-4610-A82C-A5042A027E9B}" destId="{647AECE6-0122-4348-BAA0-42A6830C0246}" srcOrd="1" destOrd="0" presId="urn:microsoft.com/office/officeart/2005/8/layout/vProcess5"/>
    <dgm:cxn modelId="{ABA5F673-F501-4C77-B0D1-8853AA08E8CD}" type="presOf" srcId="{99A5AA38-4855-4610-A82C-A5042A027E9B}" destId="{33B53B45-2FC2-4316-B339-EC80651903E4}" srcOrd="0" destOrd="0" presId="urn:microsoft.com/office/officeart/2005/8/layout/vProcess5"/>
    <dgm:cxn modelId="{E4DE85EA-BD53-4A67-A57D-BEEE6CA90E92}" srcId="{2CB28E99-2199-4972-87CF-0918FE88EF84}" destId="{89DFBCD4-12B7-4DDC-A8EC-6FE39E1ED6AE}" srcOrd="0" destOrd="0" parTransId="{0C26B25E-15C6-406D-B43B-8B35ACF09E47}" sibTransId="{865F7FEB-8A2B-4CEC-BDC1-C13DEE8784B8}"/>
    <dgm:cxn modelId="{2229E880-86FE-480A-A159-F376536C63E0}" type="presParOf" srcId="{22C81A44-77FB-4277-BDAF-5B43EC18C859}" destId="{C3FC8CB3-3CEB-4670-A42B-DBD413F88A20}" srcOrd="0" destOrd="0" presId="urn:microsoft.com/office/officeart/2005/8/layout/vProcess5"/>
    <dgm:cxn modelId="{593EC007-DB98-4B0C-A9B8-7511A48C8C93}" type="presParOf" srcId="{22C81A44-77FB-4277-BDAF-5B43EC18C859}" destId="{3BB13BDE-9D16-4EA9-9112-91703B548288}" srcOrd="1" destOrd="0" presId="urn:microsoft.com/office/officeart/2005/8/layout/vProcess5"/>
    <dgm:cxn modelId="{3269DC0B-0414-45BD-A571-982BF5F20A39}" type="presParOf" srcId="{22C81A44-77FB-4277-BDAF-5B43EC18C859}" destId="{BF1A02AA-2687-4228-BD2C-DE7F81ADA3E3}" srcOrd="2" destOrd="0" presId="urn:microsoft.com/office/officeart/2005/8/layout/vProcess5"/>
    <dgm:cxn modelId="{C1C9408E-AAC0-4D62-9DD1-7C459D248D29}" type="presParOf" srcId="{22C81A44-77FB-4277-BDAF-5B43EC18C859}" destId="{33B53B45-2FC2-4316-B339-EC80651903E4}" srcOrd="3" destOrd="0" presId="urn:microsoft.com/office/officeart/2005/8/layout/vProcess5"/>
    <dgm:cxn modelId="{DFFD5EBD-00EB-4134-8444-53FBE4B18587}" type="presParOf" srcId="{22C81A44-77FB-4277-BDAF-5B43EC18C859}" destId="{9F776A1F-811B-4457-B3F7-A9A21A18FFB8}" srcOrd="4" destOrd="0" presId="urn:microsoft.com/office/officeart/2005/8/layout/vProcess5"/>
    <dgm:cxn modelId="{FA3D3EDD-0346-4B17-95DB-13569236E0AC}" type="presParOf" srcId="{22C81A44-77FB-4277-BDAF-5B43EC18C859}" destId="{223A179B-E29F-434A-97F0-171696E8F0F5}" srcOrd="5" destOrd="0" presId="urn:microsoft.com/office/officeart/2005/8/layout/vProcess5"/>
    <dgm:cxn modelId="{842C2906-19DA-4073-84BB-887BA54F49D8}" type="presParOf" srcId="{22C81A44-77FB-4277-BDAF-5B43EC18C859}" destId="{DA980341-318F-4FDE-A02F-210DDAE2C8F4}" srcOrd="6" destOrd="0" presId="urn:microsoft.com/office/officeart/2005/8/layout/vProcess5"/>
    <dgm:cxn modelId="{D16F70F1-A5E8-41E3-9D00-115066DF3FDF}" type="presParOf" srcId="{22C81A44-77FB-4277-BDAF-5B43EC18C859}" destId="{C4F1FE34-1913-4401-A0B2-F5748D6B1D7F}" srcOrd="7" destOrd="0" presId="urn:microsoft.com/office/officeart/2005/8/layout/vProcess5"/>
    <dgm:cxn modelId="{8FB3185C-E2B8-4C39-AF93-98ADAE9A1710}" type="presParOf" srcId="{22C81A44-77FB-4277-BDAF-5B43EC18C859}" destId="{647AECE6-0122-4348-BAA0-42A6830C024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C9B08A-79A3-4584-B6F4-A4143AF528E4}" type="doc">
      <dgm:prSet loTypeId="urn:microsoft.com/office/officeart/2005/8/layout/hList7#1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25D5F54-9118-4B59-85E2-292D79873DF5}">
      <dgm:prSet/>
      <dgm:spPr/>
      <dgm:t>
        <a:bodyPr/>
        <a:lstStyle/>
        <a:p>
          <a:pPr rtl="0"/>
          <a:r>
            <a:rPr lang="uk-UA" smtClean="0"/>
            <a:t>Всі умови форвардної угоди визначаються контрагентами в момент її укладання, тобто наперед.</a:t>
          </a:r>
          <a:endParaRPr lang="ru-RU" dirty="0"/>
        </a:p>
      </dgm:t>
    </dgm:pt>
    <dgm:pt modelId="{02CEFA65-ABD5-4898-ADF5-94523696DDEF}" type="parTrans" cxnId="{C02A8B7B-D098-4985-8FB3-86A95A9FCCD1}">
      <dgm:prSet/>
      <dgm:spPr/>
      <dgm:t>
        <a:bodyPr/>
        <a:lstStyle/>
        <a:p>
          <a:endParaRPr lang="ru-RU"/>
        </a:p>
      </dgm:t>
    </dgm:pt>
    <dgm:pt modelId="{6162A89C-6C88-4242-A08B-FF6015C48F0A}" type="sibTrans" cxnId="{C02A8B7B-D098-4985-8FB3-86A95A9FCCD1}">
      <dgm:prSet/>
      <dgm:spPr/>
      <dgm:t>
        <a:bodyPr/>
        <a:lstStyle/>
        <a:p>
          <a:endParaRPr lang="ru-RU"/>
        </a:p>
      </dgm:t>
    </dgm:pt>
    <dgm:pt modelId="{FD88B8CE-1F8C-4C17-BF61-1DE4CC7F1DF1}">
      <dgm:prSet/>
      <dgm:spPr/>
      <dgm:t>
        <a:bodyPr/>
        <a:lstStyle/>
        <a:p>
          <a:pPr rtl="0"/>
          <a:r>
            <a:rPr lang="uk-UA" smtClean="0"/>
            <a:t>Ціна базового активу фіксується в момент укладання форвардної операції.</a:t>
          </a:r>
          <a:endParaRPr lang="ru-RU" dirty="0"/>
        </a:p>
      </dgm:t>
    </dgm:pt>
    <dgm:pt modelId="{5016D9B8-C99F-48BF-8CA2-55B0CAC6F6E1}" type="parTrans" cxnId="{2956E4DE-3E26-4CB9-81CA-B319225370CC}">
      <dgm:prSet/>
      <dgm:spPr/>
      <dgm:t>
        <a:bodyPr/>
        <a:lstStyle/>
        <a:p>
          <a:endParaRPr lang="ru-RU"/>
        </a:p>
      </dgm:t>
    </dgm:pt>
    <dgm:pt modelId="{A7CA6CB4-C7D9-46CB-880C-9B531B42FFE8}" type="sibTrans" cxnId="{2956E4DE-3E26-4CB9-81CA-B319225370CC}">
      <dgm:prSet/>
      <dgm:spPr/>
      <dgm:t>
        <a:bodyPr/>
        <a:lstStyle/>
        <a:p>
          <a:endParaRPr lang="ru-RU"/>
        </a:p>
      </dgm:t>
    </dgm:pt>
    <dgm:pt modelId="{74E02A78-284D-4927-867F-4B160887B1CC}">
      <dgm:prSet/>
      <dgm:spPr/>
      <dgm:t>
        <a:bodyPr/>
        <a:lstStyle/>
        <a:p>
          <a:pPr rtl="0"/>
          <a:r>
            <a:rPr lang="uk-UA" smtClean="0"/>
            <a:t>Вибір базових активів не є стандартизованим (об’єктом контракту  можуть бути будь-які активи за вибором контрагентів).</a:t>
          </a:r>
          <a:endParaRPr lang="ru-RU" dirty="0"/>
        </a:p>
      </dgm:t>
    </dgm:pt>
    <dgm:pt modelId="{62479381-DD68-4D71-B4A4-1907FA957E15}" type="parTrans" cxnId="{BC875020-79C2-4411-80F7-B21D738D00EF}">
      <dgm:prSet/>
      <dgm:spPr/>
      <dgm:t>
        <a:bodyPr/>
        <a:lstStyle/>
        <a:p>
          <a:endParaRPr lang="ru-RU"/>
        </a:p>
      </dgm:t>
    </dgm:pt>
    <dgm:pt modelId="{7E2951E2-F185-4ADA-9289-5E6BE128083D}" type="sibTrans" cxnId="{BC875020-79C2-4411-80F7-B21D738D00EF}">
      <dgm:prSet/>
      <dgm:spPr/>
      <dgm:t>
        <a:bodyPr/>
        <a:lstStyle/>
        <a:p>
          <a:endParaRPr lang="ru-RU"/>
        </a:p>
      </dgm:t>
    </dgm:pt>
    <dgm:pt modelId="{6D7245E4-53DB-4612-B7EB-ECA5D4733FEC}" type="pres">
      <dgm:prSet presAssocID="{AEC9B08A-79A3-4584-B6F4-A4143AF528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171FA7-7194-4463-984F-A7588E59FA43}" type="pres">
      <dgm:prSet presAssocID="{AEC9B08A-79A3-4584-B6F4-A4143AF528E4}" presName="fgShape" presStyleLbl="fgShp" presStyleIdx="0" presStyleCn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F2B5D7BA-91C3-4138-8974-A960C0BAAAD1}" type="pres">
      <dgm:prSet presAssocID="{AEC9B08A-79A3-4584-B6F4-A4143AF528E4}" presName="linComp" presStyleCnt="0"/>
      <dgm:spPr/>
      <dgm:t>
        <a:bodyPr/>
        <a:lstStyle/>
        <a:p>
          <a:endParaRPr lang="ru-RU"/>
        </a:p>
      </dgm:t>
    </dgm:pt>
    <dgm:pt modelId="{DBCD4217-EFCD-44A5-84CF-1972CC74E34E}" type="pres">
      <dgm:prSet presAssocID="{B25D5F54-9118-4B59-85E2-292D79873DF5}" presName="compNode" presStyleCnt="0"/>
      <dgm:spPr/>
      <dgm:t>
        <a:bodyPr/>
        <a:lstStyle/>
        <a:p>
          <a:endParaRPr lang="ru-RU"/>
        </a:p>
      </dgm:t>
    </dgm:pt>
    <dgm:pt modelId="{B0D227FC-3BFD-4A47-B9FB-06E086EE8311}" type="pres">
      <dgm:prSet presAssocID="{B25D5F54-9118-4B59-85E2-292D79873DF5}" presName="bkgdShape" presStyleLbl="node1" presStyleIdx="0" presStyleCnt="3"/>
      <dgm:spPr/>
      <dgm:t>
        <a:bodyPr/>
        <a:lstStyle/>
        <a:p>
          <a:endParaRPr lang="ru-RU"/>
        </a:p>
      </dgm:t>
    </dgm:pt>
    <dgm:pt modelId="{216C2AF6-5DE0-4B0E-B032-EF5D8A1EEB4A}" type="pres">
      <dgm:prSet presAssocID="{B25D5F54-9118-4B59-85E2-292D79873DF5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C50CD-8CD8-4703-8132-8EA52148DAE5}" type="pres">
      <dgm:prSet presAssocID="{B25D5F54-9118-4B59-85E2-292D79873DF5}" presName="invisiNode" presStyleLbl="node1" presStyleIdx="0" presStyleCnt="3"/>
      <dgm:spPr/>
      <dgm:t>
        <a:bodyPr/>
        <a:lstStyle/>
        <a:p>
          <a:endParaRPr lang="ru-RU"/>
        </a:p>
      </dgm:t>
    </dgm:pt>
    <dgm:pt modelId="{B1DD6341-C052-43F5-BF8B-F23D3E888C89}" type="pres">
      <dgm:prSet presAssocID="{B25D5F54-9118-4B59-85E2-292D79873DF5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47EBBB6-1F77-4A67-8415-0E39289B42B9}" type="pres">
      <dgm:prSet presAssocID="{6162A89C-6C88-4242-A08B-FF6015C48F0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C62943D-F92C-46E2-B460-825A4EA35FAA}" type="pres">
      <dgm:prSet presAssocID="{FD88B8CE-1F8C-4C17-BF61-1DE4CC7F1DF1}" presName="compNode" presStyleCnt="0"/>
      <dgm:spPr/>
      <dgm:t>
        <a:bodyPr/>
        <a:lstStyle/>
        <a:p>
          <a:endParaRPr lang="ru-RU"/>
        </a:p>
      </dgm:t>
    </dgm:pt>
    <dgm:pt modelId="{737BEF91-789C-4571-A3A1-99072788F39F}" type="pres">
      <dgm:prSet presAssocID="{FD88B8CE-1F8C-4C17-BF61-1DE4CC7F1DF1}" presName="bkgdShape" presStyleLbl="node1" presStyleIdx="1" presStyleCnt="3"/>
      <dgm:spPr/>
      <dgm:t>
        <a:bodyPr/>
        <a:lstStyle/>
        <a:p>
          <a:endParaRPr lang="ru-RU"/>
        </a:p>
      </dgm:t>
    </dgm:pt>
    <dgm:pt modelId="{0C7284CC-B0B5-4B4B-AF37-D0A05AA8F5E1}" type="pres">
      <dgm:prSet presAssocID="{FD88B8CE-1F8C-4C17-BF61-1DE4CC7F1DF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EE0E16-C52B-4C12-ABBE-8B8ED4C975AA}" type="pres">
      <dgm:prSet presAssocID="{FD88B8CE-1F8C-4C17-BF61-1DE4CC7F1DF1}" presName="invisiNode" presStyleLbl="node1" presStyleIdx="1" presStyleCnt="3"/>
      <dgm:spPr/>
      <dgm:t>
        <a:bodyPr/>
        <a:lstStyle/>
        <a:p>
          <a:endParaRPr lang="ru-RU"/>
        </a:p>
      </dgm:t>
    </dgm:pt>
    <dgm:pt modelId="{3E9E5668-3001-4974-AE2D-5F0DF53ED4B9}" type="pres">
      <dgm:prSet presAssocID="{FD88B8CE-1F8C-4C17-BF61-1DE4CC7F1DF1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0B842FD-ABAE-4854-A0DD-54ECD3F11364}" type="pres">
      <dgm:prSet presAssocID="{A7CA6CB4-C7D9-46CB-880C-9B531B42FFE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5E66E47-F76B-4E97-9A51-210DC310C91A}" type="pres">
      <dgm:prSet presAssocID="{74E02A78-284D-4927-867F-4B160887B1CC}" presName="compNode" presStyleCnt="0"/>
      <dgm:spPr/>
      <dgm:t>
        <a:bodyPr/>
        <a:lstStyle/>
        <a:p>
          <a:endParaRPr lang="ru-RU"/>
        </a:p>
      </dgm:t>
    </dgm:pt>
    <dgm:pt modelId="{1B4EE84A-2D0E-48F4-ACEB-045176E38A66}" type="pres">
      <dgm:prSet presAssocID="{74E02A78-284D-4927-867F-4B160887B1CC}" presName="bkgdShape" presStyleLbl="node1" presStyleIdx="2" presStyleCnt="3"/>
      <dgm:spPr/>
      <dgm:t>
        <a:bodyPr/>
        <a:lstStyle/>
        <a:p>
          <a:endParaRPr lang="ru-RU"/>
        </a:p>
      </dgm:t>
    </dgm:pt>
    <dgm:pt modelId="{96999A43-66F8-4BB5-9C8A-480B7295D636}" type="pres">
      <dgm:prSet presAssocID="{74E02A78-284D-4927-867F-4B160887B1C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94D90-18CB-4CE9-9D2A-B990E01E87CD}" type="pres">
      <dgm:prSet presAssocID="{74E02A78-284D-4927-867F-4B160887B1CC}" presName="invisiNode" presStyleLbl="node1" presStyleIdx="2" presStyleCnt="3"/>
      <dgm:spPr/>
      <dgm:t>
        <a:bodyPr/>
        <a:lstStyle/>
        <a:p>
          <a:endParaRPr lang="ru-RU"/>
        </a:p>
      </dgm:t>
    </dgm:pt>
    <dgm:pt modelId="{D967A2AD-FE01-4105-9EA7-2139A7D53233}" type="pres">
      <dgm:prSet presAssocID="{74E02A78-284D-4927-867F-4B160887B1CC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3CAF4A9-7E7B-49B5-80BC-DC2F5CEFFB53}" type="presOf" srcId="{74E02A78-284D-4927-867F-4B160887B1CC}" destId="{96999A43-66F8-4BB5-9C8A-480B7295D636}" srcOrd="1" destOrd="0" presId="urn:microsoft.com/office/officeart/2005/8/layout/hList7#1"/>
    <dgm:cxn modelId="{5E0BADF3-82AD-49DA-BFB7-5F6191F5FA29}" type="presOf" srcId="{B25D5F54-9118-4B59-85E2-292D79873DF5}" destId="{B0D227FC-3BFD-4A47-B9FB-06E086EE8311}" srcOrd="0" destOrd="0" presId="urn:microsoft.com/office/officeart/2005/8/layout/hList7#1"/>
    <dgm:cxn modelId="{D313D0E6-3754-41F3-831E-8D2DD4605116}" type="presOf" srcId="{74E02A78-284D-4927-867F-4B160887B1CC}" destId="{1B4EE84A-2D0E-48F4-ACEB-045176E38A66}" srcOrd="0" destOrd="0" presId="urn:microsoft.com/office/officeart/2005/8/layout/hList7#1"/>
    <dgm:cxn modelId="{26212A36-31AE-4211-9AB8-FB7B8C7C8EA7}" type="presOf" srcId="{B25D5F54-9118-4B59-85E2-292D79873DF5}" destId="{216C2AF6-5DE0-4B0E-B032-EF5D8A1EEB4A}" srcOrd="1" destOrd="0" presId="urn:microsoft.com/office/officeart/2005/8/layout/hList7#1"/>
    <dgm:cxn modelId="{703B9B7B-3778-4F3D-8028-F0F27EB19195}" type="presOf" srcId="{6162A89C-6C88-4242-A08B-FF6015C48F0A}" destId="{447EBBB6-1F77-4A67-8415-0E39289B42B9}" srcOrd="0" destOrd="0" presId="urn:microsoft.com/office/officeart/2005/8/layout/hList7#1"/>
    <dgm:cxn modelId="{466A1770-FD5F-4D8D-BEC0-ED2ED2DCEC7D}" type="presOf" srcId="{A7CA6CB4-C7D9-46CB-880C-9B531B42FFE8}" destId="{C0B842FD-ABAE-4854-A0DD-54ECD3F11364}" srcOrd="0" destOrd="0" presId="urn:microsoft.com/office/officeart/2005/8/layout/hList7#1"/>
    <dgm:cxn modelId="{7FA2379A-4A71-49A3-A1BF-D83E7A9B4C82}" type="presOf" srcId="{FD88B8CE-1F8C-4C17-BF61-1DE4CC7F1DF1}" destId="{737BEF91-789C-4571-A3A1-99072788F39F}" srcOrd="0" destOrd="0" presId="urn:microsoft.com/office/officeart/2005/8/layout/hList7#1"/>
    <dgm:cxn modelId="{C02A8B7B-D098-4985-8FB3-86A95A9FCCD1}" srcId="{AEC9B08A-79A3-4584-B6F4-A4143AF528E4}" destId="{B25D5F54-9118-4B59-85E2-292D79873DF5}" srcOrd="0" destOrd="0" parTransId="{02CEFA65-ABD5-4898-ADF5-94523696DDEF}" sibTransId="{6162A89C-6C88-4242-A08B-FF6015C48F0A}"/>
    <dgm:cxn modelId="{BC875020-79C2-4411-80F7-B21D738D00EF}" srcId="{AEC9B08A-79A3-4584-B6F4-A4143AF528E4}" destId="{74E02A78-284D-4927-867F-4B160887B1CC}" srcOrd="2" destOrd="0" parTransId="{62479381-DD68-4D71-B4A4-1907FA957E15}" sibTransId="{7E2951E2-F185-4ADA-9289-5E6BE128083D}"/>
    <dgm:cxn modelId="{B0A4AD5D-BBA0-4F9D-B492-1A28D185A54E}" type="presOf" srcId="{AEC9B08A-79A3-4584-B6F4-A4143AF528E4}" destId="{6D7245E4-53DB-4612-B7EB-ECA5D4733FEC}" srcOrd="0" destOrd="0" presId="urn:microsoft.com/office/officeart/2005/8/layout/hList7#1"/>
    <dgm:cxn modelId="{BC29C121-0FBC-4248-888C-57361DF397DC}" type="presOf" srcId="{FD88B8CE-1F8C-4C17-BF61-1DE4CC7F1DF1}" destId="{0C7284CC-B0B5-4B4B-AF37-D0A05AA8F5E1}" srcOrd="1" destOrd="0" presId="urn:microsoft.com/office/officeart/2005/8/layout/hList7#1"/>
    <dgm:cxn modelId="{2956E4DE-3E26-4CB9-81CA-B319225370CC}" srcId="{AEC9B08A-79A3-4584-B6F4-A4143AF528E4}" destId="{FD88B8CE-1F8C-4C17-BF61-1DE4CC7F1DF1}" srcOrd="1" destOrd="0" parTransId="{5016D9B8-C99F-48BF-8CA2-55B0CAC6F6E1}" sibTransId="{A7CA6CB4-C7D9-46CB-880C-9B531B42FFE8}"/>
    <dgm:cxn modelId="{EBD2DE20-EF8E-40FF-B691-C5D6D18620A9}" type="presParOf" srcId="{6D7245E4-53DB-4612-B7EB-ECA5D4733FEC}" destId="{31171FA7-7194-4463-984F-A7588E59FA43}" srcOrd="0" destOrd="0" presId="urn:microsoft.com/office/officeart/2005/8/layout/hList7#1"/>
    <dgm:cxn modelId="{A07FA122-5180-4677-B3A0-1B81D38C9D3C}" type="presParOf" srcId="{6D7245E4-53DB-4612-B7EB-ECA5D4733FEC}" destId="{F2B5D7BA-91C3-4138-8974-A960C0BAAAD1}" srcOrd="1" destOrd="0" presId="urn:microsoft.com/office/officeart/2005/8/layout/hList7#1"/>
    <dgm:cxn modelId="{9B8764F2-B4FE-4C76-88DA-4098191B2987}" type="presParOf" srcId="{F2B5D7BA-91C3-4138-8974-A960C0BAAAD1}" destId="{DBCD4217-EFCD-44A5-84CF-1972CC74E34E}" srcOrd="0" destOrd="0" presId="urn:microsoft.com/office/officeart/2005/8/layout/hList7#1"/>
    <dgm:cxn modelId="{4FC7AA82-0878-4577-BF95-CAA40D941C7E}" type="presParOf" srcId="{DBCD4217-EFCD-44A5-84CF-1972CC74E34E}" destId="{B0D227FC-3BFD-4A47-B9FB-06E086EE8311}" srcOrd="0" destOrd="0" presId="urn:microsoft.com/office/officeart/2005/8/layout/hList7#1"/>
    <dgm:cxn modelId="{A4394795-7457-4DB2-BA75-C6F2CA090EC3}" type="presParOf" srcId="{DBCD4217-EFCD-44A5-84CF-1972CC74E34E}" destId="{216C2AF6-5DE0-4B0E-B032-EF5D8A1EEB4A}" srcOrd="1" destOrd="0" presId="urn:microsoft.com/office/officeart/2005/8/layout/hList7#1"/>
    <dgm:cxn modelId="{38774263-27B9-4E02-A94A-A662D34316E8}" type="presParOf" srcId="{DBCD4217-EFCD-44A5-84CF-1972CC74E34E}" destId="{5D0C50CD-8CD8-4703-8132-8EA52148DAE5}" srcOrd="2" destOrd="0" presId="urn:microsoft.com/office/officeart/2005/8/layout/hList7#1"/>
    <dgm:cxn modelId="{44EDAFF8-4D64-4B4F-BA36-A1AC653527DD}" type="presParOf" srcId="{DBCD4217-EFCD-44A5-84CF-1972CC74E34E}" destId="{B1DD6341-C052-43F5-BF8B-F23D3E888C89}" srcOrd="3" destOrd="0" presId="urn:microsoft.com/office/officeart/2005/8/layout/hList7#1"/>
    <dgm:cxn modelId="{6AC2F235-7558-4219-80B1-BB767A784C7C}" type="presParOf" srcId="{F2B5D7BA-91C3-4138-8974-A960C0BAAAD1}" destId="{447EBBB6-1F77-4A67-8415-0E39289B42B9}" srcOrd="1" destOrd="0" presId="urn:microsoft.com/office/officeart/2005/8/layout/hList7#1"/>
    <dgm:cxn modelId="{C7B53550-E2BA-4921-B9D0-B776B1244BCC}" type="presParOf" srcId="{F2B5D7BA-91C3-4138-8974-A960C0BAAAD1}" destId="{2C62943D-F92C-46E2-B460-825A4EA35FAA}" srcOrd="2" destOrd="0" presId="urn:microsoft.com/office/officeart/2005/8/layout/hList7#1"/>
    <dgm:cxn modelId="{D85D17EE-D246-4C6C-B336-F08E36AF90EC}" type="presParOf" srcId="{2C62943D-F92C-46E2-B460-825A4EA35FAA}" destId="{737BEF91-789C-4571-A3A1-99072788F39F}" srcOrd="0" destOrd="0" presId="urn:microsoft.com/office/officeart/2005/8/layout/hList7#1"/>
    <dgm:cxn modelId="{C3DEE129-C7A4-41BC-A454-7CF7D6E4991E}" type="presParOf" srcId="{2C62943D-F92C-46E2-B460-825A4EA35FAA}" destId="{0C7284CC-B0B5-4B4B-AF37-D0A05AA8F5E1}" srcOrd="1" destOrd="0" presId="urn:microsoft.com/office/officeart/2005/8/layout/hList7#1"/>
    <dgm:cxn modelId="{EA1283C8-6536-47F5-A703-A9A740243AA1}" type="presParOf" srcId="{2C62943D-F92C-46E2-B460-825A4EA35FAA}" destId="{12EE0E16-C52B-4C12-ABBE-8B8ED4C975AA}" srcOrd="2" destOrd="0" presId="urn:microsoft.com/office/officeart/2005/8/layout/hList7#1"/>
    <dgm:cxn modelId="{CC04038F-98A5-4696-88B6-F6F3A4E0E911}" type="presParOf" srcId="{2C62943D-F92C-46E2-B460-825A4EA35FAA}" destId="{3E9E5668-3001-4974-AE2D-5F0DF53ED4B9}" srcOrd="3" destOrd="0" presId="urn:microsoft.com/office/officeart/2005/8/layout/hList7#1"/>
    <dgm:cxn modelId="{25A0B6A2-1EDD-4E38-8DCF-4A5D6C65B4EB}" type="presParOf" srcId="{F2B5D7BA-91C3-4138-8974-A960C0BAAAD1}" destId="{C0B842FD-ABAE-4854-A0DD-54ECD3F11364}" srcOrd="3" destOrd="0" presId="urn:microsoft.com/office/officeart/2005/8/layout/hList7#1"/>
    <dgm:cxn modelId="{C7F8F373-749A-4A8E-9795-F3BF2C4234AA}" type="presParOf" srcId="{F2B5D7BA-91C3-4138-8974-A960C0BAAAD1}" destId="{35E66E47-F76B-4E97-9A51-210DC310C91A}" srcOrd="4" destOrd="0" presId="urn:microsoft.com/office/officeart/2005/8/layout/hList7#1"/>
    <dgm:cxn modelId="{AA77A15A-F06B-4573-8B61-9E8C69181CBB}" type="presParOf" srcId="{35E66E47-F76B-4E97-9A51-210DC310C91A}" destId="{1B4EE84A-2D0E-48F4-ACEB-045176E38A66}" srcOrd="0" destOrd="0" presId="urn:microsoft.com/office/officeart/2005/8/layout/hList7#1"/>
    <dgm:cxn modelId="{74A14C0F-556B-4630-8933-1F241725F48F}" type="presParOf" srcId="{35E66E47-F76B-4E97-9A51-210DC310C91A}" destId="{96999A43-66F8-4BB5-9C8A-480B7295D636}" srcOrd="1" destOrd="0" presId="urn:microsoft.com/office/officeart/2005/8/layout/hList7#1"/>
    <dgm:cxn modelId="{D7A0FD16-A938-4AE4-969B-0B6742A83E85}" type="presParOf" srcId="{35E66E47-F76B-4E97-9A51-210DC310C91A}" destId="{FC194D90-18CB-4CE9-9D2A-B990E01E87CD}" srcOrd="2" destOrd="0" presId="urn:microsoft.com/office/officeart/2005/8/layout/hList7#1"/>
    <dgm:cxn modelId="{3011841A-05C4-44D1-BBE4-E124B748062C}" type="presParOf" srcId="{35E66E47-F76B-4E97-9A51-210DC310C91A}" destId="{D967A2AD-FE01-4105-9EA7-2139A7D53233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EF040ED-80C9-4334-84E8-C860FEFD18DB}" type="doc">
      <dgm:prSet loTypeId="urn:microsoft.com/office/officeart/2005/8/layout/default#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76B225FA-BB5C-4F9A-8DB2-1B4E5C557178}">
      <dgm:prSet phldrT="[Текст]"/>
      <dgm:spPr/>
      <dgm:t>
        <a:bodyPr/>
        <a:lstStyle/>
        <a:p>
          <a:r>
            <a:rPr lang="uk-UA" smtClean="0"/>
            <a:t>При масовому укладанні форвардних угод формуються майбутні ціни на товари, що визначають стратегію підприємств - виробників з погляду середнього прибутку й споживачів - з погляду витрат.</a:t>
          </a:r>
          <a:endParaRPr lang="ru-RU" dirty="0"/>
        </a:p>
      </dgm:t>
    </dgm:pt>
    <dgm:pt modelId="{B2AC36B2-026B-4567-9BCE-3C86DE7C33CC}" type="sibTrans" cxnId="{08470DCD-87C2-4DB7-8FDA-A97AB1B82944}">
      <dgm:prSet/>
      <dgm:spPr/>
      <dgm:t>
        <a:bodyPr/>
        <a:lstStyle/>
        <a:p>
          <a:endParaRPr lang="ru-RU"/>
        </a:p>
      </dgm:t>
    </dgm:pt>
    <dgm:pt modelId="{492A3F88-95D8-48DD-BA3E-8097CCBC2D02}" type="parTrans" cxnId="{08470DCD-87C2-4DB7-8FDA-A97AB1B82944}">
      <dgm:prSet/>
      <dgm:spPr/>
      <dgm:t>
        <a:bodyPr/>
        <a:lstStyle/>
        <a:p>
          <a:endParaRPr lang="ru-RU"/>
        </a:p>
      </dgm:t>
    </dgm:pt>
    <dgm:pt modelId="{8CFE996A-8ACB-4F45-B0CB-7A2FDBC2F8E9}">
      <dgm:prSet phldrT="[Текст]"/>
      <dgm:spPr/>
      <dgm:t>
        <a:bodyPr/>
        <a:lstStyle/>
        <a:p>
          <a:r>
            <a:rPr lang="uk-UA" smtClean="0"/>
            <a:t>Форвардні угоди прискорюють рух товарів, знижують витрати на транспортування, вантажно-розвантажувальні роботи, перевірку якості, витрати на складування продукції, яка буде потрібна лише через кілька місяців.</a:t>
          </a:r>
          <a:endParaRPr lang="ru-RU" dirty="0"/>
        </a:p>
      </dgm:t>
    </dgm:pt>
    <dgm:pt modelId="{5FCC0E18-73A1-4566-A95F-3210076A2E60}" type="sibTrans" cxnId="{0A5816D3-A72E-4FA4-9F03-158B69F9CF4F}">
      <dgm:prSet/>
      <dgm:spPr/>
      <dgm:t>
        <a:bodyPr/>
        <a:lstStyle/>
        <a:p>
          <a:endParaRPr lang="ru-RU"/>
        </a:p>
      </dgm:t>
    </dgm:pt>
    <dgm:pt modelId="{5D86C1F9-4C8C-4732-9224-DEE492776680}" type="parTrans" cxnId="{0A5816D3-A72E-4FA4-9F03-158B69F9CF4F}">
      <dgm:prSet/>
      <dgm:spPr/>
      <dgm:t>
        <a:bodyPr/>
        <a:lstStyle/>
        <a:p>
          <a:endParaRPr lang="ru-RU"/>
        </a:p>
      </dgm:t>
    </dgm:pt>
    <dgm:pt modelId="{A5034AF9-0785-475F-A8D2-6799B767A12F}">
      <dgm:prSet phldrT="[Текст]"/>
      <dgm:spPr/>
      <dgm:t>
        <a:bodyPr/>
        <a:lstStyle/>
        <a:p>
          <a:r>
            <a:rPr lang="uk-UA" smtClean="0"/>
            <a:t>Покупець гарантує забезпечення свого виробництва сировиною і матеріалами за прийнятною ціною.</a:t>
          </a:r>
          <a:endParaRPr lang="ru-RU" dirty="0"/>
        </a:p>
      </dgm:t>
    </dgm:pt>
    <dgm:pt modelId="{EA5C10E6-E211-4225-92CD-9DE35E87ED15}" type="sibTrans" cxnId="{E38CE567-3428-43DD-93A7-37534027E260}">
      <dgm:prSet/>
      <dgm:spPr/>
      <dgm:t>
        <a:bodyPr/>
        <a:lstStyle/>
        <a:p>
          <a:endParaRPr lang="ru-RU"/>
        </a:p>
      </dgm:t>
    </dgm:pt>
    <dgm:pt modelId="{049219F4-D9E9-4CA7-B3AF-F77647FD8711}" type="parTrans" cxnId="{E38CE567-3428-43DD-93A7-37534027E260}">
      <dgm:prSet/>
      <dgm:spPr/>
      <dgm:t>
        <a:bodyPr/>
        <a:lstStyle/>
        <a:p>
          <a:endParaRPr lang="ru-RU"/>
        </a:p>
      </dgm:t>
    </dgm:pt>
    <dgm:pt modelId="{A26ABA79-2F50-427D-8CE6-511B9D8BF539}">
      <dgm:prSet phldrT="[Текст]"/>
      <dgm:spPr/>
      <dgm:t>
        <a:bodyPr/>
        <a:lstStyle/>
        <a:p>
          <a:r>
            <a:rPr lang="uk-UA" smtClean="0"/>
            <a:t>Продавець має змогу продати ще незроблений товар за ціною, що покриває витрати на виробництво.</a:t>
          </a:r>
          <a:endParaRPr lang="ru-RU" dirty="0"/>
        </a:p>
      </dgm:t>
    </dgm:pt>
    <dgm:pt modelId="{FFBFC853-FD85-42B6-8199-3E5267311339}" type="sibTrans" cxnId="{9FA196E6-E8AA-4D1D-B4CE-A5BAB5D172BE}">
      <dgm:prSet/>
      <dgm:spPr/>
      <dgm:t>
        <a:bodyPr/>
        <a:lstStyle/>
        <a:p>
          <a:endParaRPr lang="ru-RU"/>
        </a:p>
      </dgm:t>
    </dgm:pt>
    <dgm:pt modelId="{7F0EEE31-8FAE-4752-8CA0-052F8F72CD14}" type="parTrans" cxnId="{9FA196E6-E8AA-4D1D-B4CE-A5BAB5D172BE}">
      <dgm:prSet/>
      <dgm:spPr/>
      <dgm:t>
        <a:bodyPr/>
        <a:lstStyle/>
        <a:p>
          <a:endParaRPr lang="ru-RU"/>
        </a:p>
      </dgm:t>
    </dgm:pt>
    <dgm:pt modelId="{BE9C61C2-C780-4E34-9E30-F8772F55BE81}" type="pres">
      <dgm:prSet presAssocID="{6EF040ED-80C9-4334-84E8-C860FEFD18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586741-47A1-41EA-969C-24ECBBB78457}" type="pres">
      <dgm:prSet presAssocID="{A26ABA79-2F50-427D-8CE6-511B9D8BF53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5F5F6-E8F2-4677-A64C-A14DF64F612A}" type="pres">
      <dgm:prSet presAssocID="{FFBFC853-FD85-42B6-8199-3E5267311339}" presName="sibTrans" presStyleCnt="0"/>
      <dgm:spPr/>
      <dgm:t>
        <a:bodyPr/>
        <a:lstStyle/>
        <a:p>
          <a:endParaRPr lang="ru-RU"/>
        </a:p>
      </dgm:t>
    </dgm:pt>
    <dgm:pt modelId="{F95764DD-0192-4EDC-8626-454CAC7A85FE}" type="pres">
      <dgm:prSet presAssocID="{A5034AF9-0785-475F-A8D2-6799B767A12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4D44A4-8471-4223-975A-D86AFE205BA6}" type="pres">
      <dgm:prSet presAssocID="{EA5C10E6-E211-4225-92CD-9DE35E87ED15}" presName="sibTrans" presStyleCnt="0"/>
      <dgm:spPr/>
      <dgm:t>
        <a:bodyPr/>
        <a:lstStyle/>
        <a:p>
          <a:endParaRPr lang="ru-RU"/>
        </a:p>
      </dgm:t>
    </dgm:pt>
    <dgm:pt modelId="{C075D8BA-ABA3-4EF7-80CD-194FFEFD2FF0}" type="pres">
      <dgm:prSet presAssocID="{8CFE996A-8ACB-4F45-B0CB-7A2FDBC2F8E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34911D-50D4-4402-8237-077C0ACAD56A}" type="pres">
      <dgm:prSet presAssocID="{5FCC0E18-73A1-4566-A95F-3210076A2E60}" presName="sibTrans" presStyleCnt="0"/>
      <dgm:spPr/>
      <dgm:t>
        <a:bodyPr/>
        <a:lstStyle/>
        <a:p>
          <a:endParaRPr lang="ru-RU"/>
        </a:p>
      </dgm:t>
    </dgm:pt>
    <dgm:pt modelId="{04B420F9-E1C7-4449-8367-28704A4E9273}" type="pres">
      <dgm:prSet presAssocID="{76B225FA-BB5C-4F9A-8DB2-1B4E5C5571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DEF9B0-1671-40A2-86D3-0E4FFAA497B7}" type="presOf" srcId="{A26ABA79-2F50-427D-8CE6-511B9D8BF539}" destId="{99586741-47A1-41EA-969C-24ECBBB78457}" srcOrd="0" destOrd="0" presId="urn:microsoft.com/office/officeart/2005/8/layout/default#1"/>
    <dgm:cxn modelId="{0A5816D3-A72E-4FA4-9F03-158B69F9CF4F}" srcId="{6EF040ED-80C9-4334-84E8-C860FEFD18DB}" destId="{8CFE996A-8ACB-4F45-B0CB-7A2FDBC2F8E9}" srcOrd="2" destOrd="0" parTransId="{5D86C1F9-4C8C-4732-9224-DEE492776680}" sibTransId="{5FCC0E18-73A1-4566-A95F-3210076A2E60}"/>
    <dgm:cxn modelId="{210594A5-53B6-4241-B897-E4880B83A7EA}" type="presOf" srcId="{6EF040ED-80C9-4334-84E8-C860FEFD18DB}" destId="{BE9C61C2-C780-4E34-9E30-F8772F55BE81}" srcOrd="0" destOrd="0" presId="urn:microsoft.com/office/officeart/2005/8/layout/default#1"/>
    <dgm:cxn modelId="{E38CE567-3428-43DD-93A7-37534027E260}" srcId="{6EF040ED-80C9-4334-84E8-C860FEFD18DB}" destId="{A5034AF9-0785-475F-A8D2-6799B767A12F}" srcOrd="1" destOrd="0" parTransId="{049219F4-D9E9-4CA7-B3AF-F77647FD8711}" sibTransId="{EA5C10E6-E211-4225-92CD-9DE35E87ED15}"/>
    <dgm:cxn modelId="{69933BF3-FE42-4DBC-B6AB-4A0CF1DAB643}" type="presOf" srcId="{8CFE996A-8ACB-4F45-B0CB-7A2FDBC2F8E9}" destId="{C075D8BA-ABA3-4EF7-80CD-194FFEFD2FF0}" srcOrd="0" destOrd="0" presId="urn:microsoft.com/office/officeart/2005/8/layout/default#1"/>
    <dgm:cxn modelId="{9FA196E6-E8AA-4D1D-B4CE-A5BAB5D172BE}" srcId="{6EF040ED-80C9-4334-84E8-C860FEFD18DB}" destId="{A26ABA79-2F50-427D-8CE6-511B9D8BF539}" srcOrd="0" destOrd="0" parTransId="{7F0EEE31-8FAE-4752-8CA0-052F8F72CD14}" sibTransId="{FFBFC853-FD85-42B6-8199-3E5267311339}"/>
    <dgm:cxn modelId="{08470DCD-87C2-4DB7-8FDA-A97AB1B82944}" srcId="{6EF040ED-80C9-4334-84E8-C860FEFD18DB}" destId="{76B225FA-BB5C-4F9A-8DB2-1B4E5C557178}" srcOrd="3" destOrd="0" parTransId="{492A3F88-95D8-48DD-BA3E-8097CCBC2D02}" sibTransId="{B2AC36B2-026B-4567-9BCE-3C86DE7C33CC}"/>
    <dgm:cxn modelId="{274F332C-21CC-44D9-B1D7-6564D84F5000}" type="presOf" srcId="{A5034AF9-0785-475F-A8D2-6799B767A12F}" destId="{F95764DD-0192-4EDC-8626-454CAC7A85FE}" srcOrd="0" destOrd="0" presId="urn:microsoft.com/office/officeart/2005/8/layout/default#1"/>
    <dgm:cxn modelId="{D8A75B68-87AE-4C59-A8C2-C765D3E0A100}" type="presOf" srcId="{76B225FA-BB5C-4F9A-8DB2-1B4E5C557178}" destId="{04B420F9-E1C7-4449-8367-28704A4E9273}" srcOrd="0" destOrd="0" presId="urn:microsoft.com/office/officeart/2005/8/layout/default#1"/>
    <dgm:cxn modelId="{B549B41C-80D3-4983-9E78-B2284EB07C35}" type="presParOf" srcId="{BE9C61C2-C780-4E34-9E30-F8772F55BE81}" destId="{99586741-47A1-41EA-969C-24ECBBB78457}" srcOrd="0" destOrd="0" presId="urn:microsoft.com/office/officeart/2005/8/layout/default#1"/>
    <dgm:cxn modelId="{B371870F-35F0-4E1B-ADA1-72317A1C1051}" type="presParOf" srcId="{BE9C61C2-C780-4E34-9E30-F8772F55BE81}" destId="{32D5F5F6-E8F2-4677-A64C-A14DF64F612A}" srcOrd="1" destOrd="0" presId="urn:microsoft.com/office/officeart/2005/8/layout/default#1"/>
    <dgm:cxn modelId="{1EEB22D1-4B95-491C-BAB3-D6EF72DB3667}" type="presParOf" srcId="{BE9C61C2-C780-4E34-9E30-F8772F55BE81}" destId="{F95764DD-0192-4EDC-8626-454CAC7A85FE}" srcOrd="2" destOrd="0" presId="urn:microsoft.com/office/officeart/2005/8/layout/default#1"/>
    <dgm:cxn modelId="{227ABF52-FA6C-4EF5-8A8B-EFDB33DE99D1}" type="presParOf" srcId="{BE9C61C2-C780-4E34-9E30-F8772F55BE81}" destId="{A14D44A4-8471-4223-975A-D86AFE205BA6}" srcOrd="3" destOrd="0" presId="urn:microsoft.com/office/officeart/2005/8/layout/default#1"/>
    <dgm:cxn modelId="{A550099F-12A7-452D-8EC5-0AF29741626D}" type="presParOf" srcId="{BE9C61C2-C780-4E34-9E30-F8772F55BE81}" destId="{C075D8BA-ABA3-4EF7-80CD-194FFEFD2FF0}" srcOrd="4" destOrd="0" presId="urn:microsoft.com/office/officeart/2005/8/layout/default#1"/>
    <dgm:cxn modelId="{8E601B8A-995A-47E9-8F55-C020B1FB6361}" type="presParOf" srcId="{BE9C61C2-C780-4E34-9E30-F8772F55BE81}" destId="{4734911D-50D4-4402-8237-077C0ACAD56A}" srcOrd="5" destOrd="0" presId="urn:microsoft.com/office/officeart/2005/8/layout/default#1"/>
    <dgm:cxn modelId="{C9D86C8D-81C9-4C4F-ABE0-671AD3CAFBC0}" type="presParOf" srcId="{BE9C61C2-C780-4E34-9E30-F8772F55BE81}" destId="{04B420F9-E1C7-4449-8367-28704A4E9273}" srcOrd="6" destOrd="0" presId="urn:microsoft.com/office/officeart/2005/8/layout/default#1"/>
  </dgm:cxnLst>
  <dgm:bg>
    <a:solidFill>
      <a:schemeClr val="tx2">
        <a:lumMod val="20000"/>
        <a:lumOff val="80000"/>
      </a:schemeClr>
    </a:solidFill>
    <a:effectLst>
      <a:outerShdw blurRad="50800" dist="38100" dir="16200000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EF040ED-80C9-4334-84E8-C860FEFD18DB}" type="doc">
      <dgm:prSet loTypeId="urn:microsoft.com/office/officeart/2005/8/layout/default#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26ABA79-2F50-427D-8CE6-511B9D8BF539}">
      <dgm:prSet phldrT="[Текст]"/>
      <dgm:spPr/>
      <dgm:t>
        <a:bodyPr/>
        <a:lstStyle/>
        <a:p>
          <a:r>
            <a:rPr lang="uk-UA" smtClean="0">
              <a:solidFill>
                <a:schemeClr val="tx1"/>
              </a:solidFill>
            </a:rPr>
            <a:t>З форвардними угодами пов’язаний ризик втрат через зміну реальної ціни товару до терміну його поставки за контрактом, унаслідок чого один з біржових контрагентів за угодою може зазнати фінансових втрат.</a:t>
          </a:r>
          <a:endParaRPr lang="ru-RU" dirty="0">
            <a:solidFill>
              <a:schemeClr val="tx1"/>
            </a:solidFill>
          </a:endParaRPr>
        </a:p>
      </dgm:t>
    </dgm:pt>
    <dgm:pt modelId="{7F0EEE31-8FAE-4752-8CA0-052F8F72CD14}" type="parTrans" cxnId="{9FA196E6-E8AA-4D1D-B4CE-A5BAB5D172B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FBFC853-FD85-42B6-8199-3E5267311339}" type="sibTrans" cxnId="{9FA196E6-E8AA-4D1D-B4CE-A5BAB5D172B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034AF9-0785-475F-A8D2-6799B767A12F}">
      <dgm:prSet phldrT="[Текст]"/>
      <dgm:spPr/>
      <dgm:t>
        <a:bodyPr/>
        <a:lstStyle/>
        <a:p>
          <a:r>
            <a:rPr lang="uk-UA" smtClean="0">
              <a:solidFill>
                <a:schemeClr val="tx1"/>
              </a:solidFill>
            </a:rPr>
            <a:t>Виникає ризик непостачання товару в зв’язку з виробничими умовами, що змінилися, бо форвардна угода укладається на товар, якого, як правило, у продавця немає в наявності.</a:t>
          </a:r>
          <a:endParaRPr lang="ru-RU" dirty="0">
            <a:solidFill>
              <a:schemeClr val="tx1"/>
            </a:solidFill>
          </a:endParaRPr>
        </a:p>
      </dgm:t>
    </dgm:pt>
    <dgm:pt modelId="{049219F4-D9E9-4CA7-B3AF-F77647FD8711}" type="parTrans" cxnId="{E38CE567-3428-43DD-93A7-37534027E26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A5C10E6-E211-4225-92CD-9DE35E87ED15}" type="sibTrans" cxnId="{E38CE567-3428-43DD-93A7-37534027E26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E9C61C2-C780-4E34-9E30-F8772F55BE81}" type="pres">
      <dgm:prSet presAssocID="{6EF040ED-80C9-4334-84E8-C860FEFD18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586741-47A1-41EA-969C-24ECBBB78457}" type="pres">
      <dgm:prSet presAssocID="{A26ABA79-2F50-427D-8CE6-511B9D8BF539}" presName="node" presStyleLbl="node1" presStyleIdx="0" presStyleCnt="2" custLinFactNeighborX="34792" custLinFactNeighborY="2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5F5F6-E8F2-4677-A64C-A14DF64F612A}" type="pres">
      <dgm:prSet presAssocID="{FFBFC853-FD85-42B6-8199-3E5267311339}" presName="sibTrans" presStyleCnt="0"/>
      <dgm:spPr/>
      <dgm:t>
        <a:bodyPr/>
        <a:lstStyle/>
        <a:p>
          <a:endParaRPr lang="ru-RU"/>
        </a:p>
      </dgm:t>
    </dgm:pt>
    <dgm:pt modelId="{F95764DD-0192-4EDC-8626-454CAC7A85FE}" type="pres">
      <dgm:prSet presAssocID="{A5034AF9-0785-475F-A8D2-6799B767A12F}" presName="node" presStyleLbl="node1" presStyleIdx="1" presStyleCnt="2" custLinFactNeighborX="-7452" custLinFactNeighborY="-6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8CE567-3428-43DD-93A7-37534027E260}" srcId="{6EF040ED-80C9-4334-84E8-C860FEFD18DB}" destId="{A5034AF9-0785-475F-A8D2-6799B767A12F}" srcOrd="1" destOrd="0" parTransId="{049219F4-D9E9-4CA7-B3AF-F77647FD8711}" sibTransId="{EA5C10E6-E211-4225-92CD-9DE35E87ED15}"/>
    <dgm:cxn modelId="{E3C435B8-B407-4FE6-937E-3619239A2DD4}" type="presOf" srcId="{A26ABA79-2F50-427D-8CE6-511B9D8BF539}" destId="{99586741-47A1-41EA-969C-24ECBBB78457}" srcOrd="0" destOrd="0" presId="urn:microsoft.com/office/officeart/2005/8/layout/default#2"/>
    <dgm:cxn modelId="{9FA196E6-E8AA-4D1D-B4CE-A5BAB5D172BE}" srcId="{6EF040ED-80C9-4334-84E8-C860FEFD18DB}" destId="{A26ABA79-2F50-427D-8CE6-511B9D8BF539}" srcOrd="0" destOrd="0" parTransId="{7F0EEE31-8FAE-4752-8CA0-052F8F72CD14}" sibTransId="{FFBFC853-FD85-42B6-8199-3E5267311339}"/>
    <dgm:cxn modelId="{03B9B7E3-CB77-4378-97A0-9DCD03C4FD40}" type="presOf" srcId="{6EF040ED-80C9-4334-84E8-C860FEFD18DB}" destId="{BE9C61C2-C780-4E34-9E30-F8772F55BE81}" srcOrd="0" destOrd="0" presId="urn:microsoft.com/office/officeart/2005/8/layout/default#2"/>
    <dgm:cxn modelId="{1D635791-1A63-4A74-9E61-D502CDBA7EAB}" type="presOf" srcId="{A5034AF9-0785-475F-A8D2-6799B767A12F}" destId="{F95764DD-0192-4EDC-8626-454CAC7A85FE}" srcOrd="0" destOrd="0" presId="urn:microsoft.com/office/officeart/2005/8/layout/default#2"/>
    <dgm:cxn modelId="{21A77190-94C0-4A82-BBC5-7FEB0889C50D}" type="presParOf" srcId="{BE9C61C2-C780-4E34-9E30-F8772F55BE81}" destId="{99586741-47A1-41EA-969C-24ECBBB78457}" srcOrd="0" destOrd="0" presId="urn:microsoft.com/office/officeart/2005/8/layout/default#2"/>
    <dgm:cxn modelId="{6CF29DE8-1FC6-46AF-BD45-28AC2AC95D19}" type="presParOf" srcId="{BE9C61C2-C780-4E34-9E30-F8772F55BE81}" destId="{32D5F5F6-E8F2-4677-A64C-A14DF64F612A}" srcOrd="1" destOrd="0" presId="urn:microsoft.com/office/officeart/2005/8/layout/default#2"/>
    <dgm:cxn modelId="{B322C4DB-4EEE-4848-8815-8405488C68EA}" type="presParOf" srcId="{BE9C61C2-C780-4E34-9E30-F8772F55BE81}" destId="{F95764DD-0192-4EDC-8626-454CAC7A85FE}" srcOrd="2" destOrd="0" presId="urn:microsoft.com/office/officeart/2005/8/layout/default#2"/>
  </dgm:cxnLst>
  <dgm:bg>
    <a:solidFill>
      <a:schemeClr val="accent2">
        <a:lumMod val="20000"/>
        <a:lumOff val="80000"/>
      </a:schemeClr>
    </a:solidFill>
    <a:effectLst>
      <a:outerShdw blurRad="50800" dist="38100" dir="16200000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E55749-83C5-4551-A90E-07640C907F9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66B641-638C-482E-95F7-ADF87C2ABAA3}">
      <dgm:prSet/>
      <dgm:spPr/>
      <dgm:t>
        <a:bodyPr/>
        <a:lstStyle/>
        <a:p>
          <a:pPr rtl="0"/>
          <a:r>
            <a:rPr lang="ru-RU" smtClean="0"/>
            <a:t>біржовий характер торгівлі; </a:t>
          </a:r>
          <a:endParaRPr lang="ru-RU" dirty="0"/>
        </a:p>
      </dgm:t>
    </dgm:pt>
    <dgm:pt modelId="{D755A63F-388D-4381-BB23-9EB34B6F0BFA}" type="parTrans" cxnId="{3B32DC10-CEB6-4306-88F8-89A79B361C9A}">
      <dgm:prSet/>
      <dgm:spPr/>
      <dgm:t>
        <a:bodyPr/>
        <a:lstStyle/>
        <a:p>
          <a:endParaRPr lang="ru-RU"/>
        </a:p>
      </dgm:t>
    </dgm:pt>
    <dgm:pt modelId="{5F742BF3-3EB9-4ACB-876D-2C072139D952}" type="sibTrans" cxnId="{3B32DC10-CEB6-4306-88F8-89A79B361C9A}">
      <dgm:prSet/>
      <dgm:spPr/>
      <dgm:t>
        <a:bodyPr/>
        <a:lstStyle/>
        <a:p>
          <a:endParaRPr lang="ru-RU"/>
        </a:p>
      </dgm:t>
    </dgm:pt>
    <dgm:pt modelId="{11991658-1942-46F9-8292-F1D80E5D3FA1}">
      <dgm:prSet/>
      <dgm:spPr/>
      <dgm:t>
        <a:bodyPr/>
        <a:lstStyle/>
        <a:p>
          <a:r>
            <a:rPr lang="ru-RU" smtClean="0"/>
            <a:t>стандартні умови контрактів (крім ціни); </a:t>
          </a:r>
          <a:endParaRPr lang="ru-RU"/>
        </a:p>
      </dgm:t>
    </dgm:pt>
    <dgm:pt modelId="{9A6A5A38-DE4A-491B-A486-9740BF4C51CC}" type="parTrans" cxnId="{69ECB983-C861-4A1B-A4B9-84FE127EFA3A}">
      <dgm:prSet/>
      <dgm:spPr/>
      <dgm:t>
        <a:bodyPr/>
        <a:lstStyle/>
        <a:p>
          <a:endParaRPr lang="ru-RU"/>
        </a:p>
      </dgm:t>
    </dgm:pt>
    <dgm:pt modelId="{EE68E779-76D8-4664-88EA-E689CA97C783}" type="sibTrans" cxnId="{69ECB983-C861-4A1B-A4B9-84FE127EFA3A}">
      <dgm:prSet/>
      <dgm:spPr/>
      <dgm:t>
        <a:bodyPr/>
        <a:lstStyle/>
        <a:p>
          <a:endParaRPr lang="ru-RU"/>
        </a:p>
      </dgm:t>
    </dgm:pt>
    <dgm:pt modelId="{9347EC44-6DDC-4493-8ABE-5B916097590C}">
      <dgm:prSet/>
      <dgm:spPr/>
      <dgm:t>
        <a:bodyPr/>
        <a:lstStyle/>
        <a:p>
          <a:r>
            <a:rPr lang="ru-RU" smtClean="0"/>
            <a:t>гарантія клірингової палати виконання всіх контрактів; </a:t>
          </a:r>
          <a:endParaRPr lang="ru-RU"/>
        </a:p>
      </dgm:t>
    </dgm:pt>
    <dgm:pt modelId="{84DF67EF-EF19-44A2-8F82-CBFF149AFAD7}" type="parTrans" cxnId="{1F242AA0-4A01-4019-B3C3-737A11B43476}">
      <dgm:prSet/>
      <dgm:spPr/>
      <dgm:t>
        <a:bodyPr/>
        <a:lstStyle/>
        <a:p>
          <a:endParaRPr lang="ru-RU"/>
        </a:p>
      </dgm:t>
    </dgm:pt>
    <dgm:pt modelId="{50FDAF20-CCB8-4F28-A18D-74A107F590B8}" type="sibTrans" cxnId="{1F242AA0-4A01-4019-B3C3-737A11B43476}">
      <dgm:prSet/>
      <dgm:spPr/>
      <dgm:t>
        <a:bodyPr/>
        <a:lstStyle/>
        <a:p>
          <a:endParaRPr lang="ru-RU"/>
        </a:p>
      </dgm:t>
    </dgm:pt>
    <dgm:pt modelId="{20EBB2D0-C9B9-4F23-9007-556E59DED4D3}">
      <dgm:prSet/>
      <dgm:spPr/>
      <dgm:t>
        <a:bodyPr/>
        <a:lstStyle/>
        <a:p>
          <a:r>
            <a:rPr lang="ru-RU" smtClean="0"/>
            <a:t>висока ліквідність, зумовлена існуванням активно діючого вторинного ринку; </a:t>
          </a:r>
          <a:endParaRPr lang="ru-RU"/>
        </a:p>
      </dgm:t>
    </dgm:pt>
    <dgm:pt modelId="{264DAE46-79A1-448F-8100-5A7A490B9D8F}" type="parTrans" cxnId="{C72D739B-023C-4C14-8EBB-69A64E648E08}">
      <dgm:prSet/>
      <dgm:spPr/>
      <dgm:t>
        <a:bodyPr/>
        <a:lstStyle/>
        <a:p>
          <a:endParaRPr lang="ru-RU"/>
        </a:p>
      </dgm:t>
    </dgm:pt>
    <dgm:pt modelId="{AD614E29-215D-4D35-91A1-A1E667D6981F}" type="sibTrans" cxnId="{C72D739B-023C-4C14-8EBB-69A64E648E08}">
      <dgm:prSet/>
      <dgm:spPr/>
      <dgm:t>
        <a:bodyPr/>
        <a:lstStyle/>
        <a:p>
          <a:endParaRPr lang="ru-RU"/>
        </a:p>
      </dgm:t>
    </dgm:pt>
    <dgm:pt modelId="{4454F7CC-3C30-4803-9062-E6828C211453}">
      <dgm:prSet/>
      <dgm:spPr/>
      <dgm:t>
        <a:bodyPr/>
        <a:lstStyle/>
        <a:p>
          <a:r>
            <a:rPr lang="ru-RU" smtClean="0"/>
            <a:t>низька вартість укладання угоди; </a:t>
          </a:r>
          <a:endParaRPr lang="ru-RU"/>
        </a:p>
      </dgm:t>
    </dgm:pt>
    <dgm:pt modelId="{C8E2F39F-89DE-4D96-B240-E323537D50D8}" type="parTrans" cxnId="{9B862477-870D-4E88-A71F-1E6188E2B5F9}">
      <dgm:prSet/>
      <dgm:spPr/>
      <dgm:t>
        <a:bodyPr/>
        <a:lstStyle/>
        <a:p>
          <a:endParaRPr lang="ru-RU"/>
        </a:p>
      </dgm:t>
    </dgm:pt>
    <dgm:pt modelId="{FB60AC2E-A092-4964-87DC-8AD6E6B17EC3}" type="sibTrans" cxnId="{9B862477-870D-4E88-A71F-1E6188E2B5F9}">
      <dgm:prSet/>
      <dgm:spPr/>
      <dgm:t>
        <a:bodyPr/>
        <a:lstStyle/>
        <a:p>
          <a:endParaRPr lang="ru-RU"/>
        </a:p>
      </dgm:t>
    </dgm:pt>
    <dgm:pt modelId="{E3B96EC3-4565-4C38-9D6E-D4CEEB3B6DB6}">
      <dgm:prSet/>
      <dgm:spPr/>
      <dgm:t>
        <a:bodyPr/>
        <a:lstStyle/>
        <a:p>
          <a:r>
            <a:rPr lang="ru-RU" smtClean="0"/>
            <a:t>доступність (саме цей принцип є основним в організації біржі); </a:t>
          </a:r>
          <a:endParaRPr lang="ru-RU"/>
        </a:p>
      </dgm:t>
    </dgm:pt>
    <dgm:pt modelId="{CC68A0C8-2728-4690-9E1B-845D18C06824}" type="parTrans" cxnId="{B6B76293-DA25-434F-8DF4-E0B5DE437F59}">
      <dgm:prSet/>
      <dgm:spPr/>
      <dgm:t>
        <a:bodyPr/>
        <a:lstStyle/>
        <a:p>
          <a:endParaRPr lang="ru-RU"/>
        </a:p>
      </dgm:t>
    </dgm:pt>
    <dgm:pt modelId="{A00ED145-DFCA-43BA-891D-C44915368005}" type="sibTrans" cxnId="{B6B76293-DA25-434F-8DF4-E0B5DE437F59}">
      <dgm:prSet/>
      <dgm:spPr/>
      <dgm:t>
        <a:bodyPr/>
        <a:lstStyle/>
        <a:p>
          <a:endParaRPr lang="ru-RU"/>
        </a:p>
      </dgm:t>
    </dgm:pt>
    <dgm:pt modelId="{AA01B7FF-F5D3-4653-A36F-02CA8D5E445E}">
      <dgm:prSet/>
      <dgm:spPr/>
      <dgm:t>
        <a:bodyPr/>
        <a:lstStyle/>
        <a:p>
          <a:r>
            <a:rPr lang="ru-RU" smtClean="0"/>
            <a:t>можливість, але не обов’язковість, реального постачання (прийняття) базових інструментів за укладеними угодами. </a:t>
          </a:r>
          <a:endParaRPr lang="ru-RU"/>
        </a:p>
      </dgm:t>
    </dgm:pt>
    <dgm:pt modelId="{F80E523E-6655-417A-8C92-DCFCC06411BE}" type="parTrans" cxnId="{59D5DAB6-12AA-4813-BE9C-4E3D442BB4E0}">
      <dgm:prSet/>
      <dgm:spPr/>
      <dgm:t>
        <a:bodyPr/>
        <a:lstStyle/>
        <a:p>
          <a:endParaRPr lang="ru-RU"/>
        </a:p>
      </dgm:t>
    </dgm:pt>
    <dgm:pt modelId="{5191FFED-E580-4875-9C63-4E0B3F6E7905}" type="sibTrans" cxnId="{59D5DAB6-12AA-4813-BE9C-4E3D442BB4E0}">
      <dgm:prSet/>
      <dgm:spPr/>
      <dgm:t>
        <a:bodyPr/>
        <a:lstStyle/>
        <a:p>
          <a:endParaRPr lang="ru-RU"/>
        </a:p>
      </dgm:t>
    </dgm:pt>
    <dgm:pt modelId="{E75AC9FC-02FC-4825-8AEF-471DAF451A31}" type="pres">
      <dgm:prSet presAssocID="{89E55749-83C5-4551-A90E-07640C907F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433F0C-C564-43B8-8930-620003797655}" type="pres">
      <dgm:prSet presAssocID="{EC66B641-638C-482E-95F7-ADF87C2ABAA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7B538A-340E-4153-A9A4-436059DF377A}" type="pres">
      <dgm:prSet presAssocID="{5F742BF3-3EB9-4ACB-876D-2C072139D952}" presName="spacer" presStyleCnt="0"/>
      <dgm:spPr/>
      <dgm:t>
        <a:bodyPr/>
        <a:lstStyle/>
        <a:p>
          <a:endParaRPr lang="ru-RU"/>
        </a:p>
      </dgm:t>
    </dgm:pt>
    <dgm:pt modelId="{B1BAF306-CB7E-4670-862D-F97B8AA212B3}" type="pres">
      <dgm:prSet presAssocID="{11991658-1942-46F9-8292-F1D80E5D3FA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BACA31-E7C6-4C20-8819-1CF3C4803F29}" type="pres">
      <dgm:prSet presAssocID="{EE68E779-76D8-4664-88EA-E689CA97C783}" presName="spacer" presStyleCnt="0"/>
      <dgm:spPr/>
      <dgm:t>
        <a:bodyPr/>
        <a:lstStyle/>
        <a:p>
          <a:endParaRPr lang="ru-RU"/>
        </a:p>
      </dgm:t>
    </dgm:pt>
    <dgm:pt modelId="{0005C77F-63A7-4FC6-855C-C79B6A5428E9}" type="pres">
      <dgm:prSet presAssocID="{9347EC44-6DDC-4493-8ABE-5B916097590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C87F9-4269-4FAC-B52A-88D7A3B0882D}" type="pres">
      <dgm:prSet presAssocID="{50FDAF20-CCB8-4F28-A18D-74A107F590B8}" presName="spacer" presStyleCnt="0"/>
      <dgm:spPr/>
      <dgm:t>
        <a:bodyPr/>
        <a:lstStyle/>
        <a:p>
          <a:endParaRPr lang="ru-RU"/>
        </a:p>
      </dgm:t>
    </dgm:pt>
    <dgm:pt modelId="{FCBF7EB7-BBFA-485D-9AB5-39A5F809F059}" type="pres">
      <dgm:prSet presAssocID="{20EBB2D0-C9B9-4F23-9007-556E59DED4D3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71F72-F10B-4015-A469-F3A6BE127A20}" type="pres">
      <dgm:prSet presAssocID="{AD614E29-215D-4D35-91A1-A1E667D6981F}" presName="spacer" presStyleCnt="0"/>
      <dgm:spPr/>
      <dgm:t>
        <a:bodyPr/>
        <a:lstStyle/>
        <a:p>
          <a:endParaRPr lang="ru-RU"/>
        </a:p>
      </dgm:t>
    </dgm:pt>
    <dgm:pt modelId="{3C72B89F-51A9-476B-B3E6-FD824B1B4A42}" type="pres">
      <dgm:prSet presAssocID="{4454F7CC-3C30-4803-9062-E6828C211453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83EFB3-1B74-4287-A7BD-9C4EBE778EF4}" type="pres">
      <dgm:prSet presAssocID="{FB60AC2E-A092-4964-87DC-8AD6E6B17EC3}" presName="spacer" presStyleCnt="0"/>
      <dgm:spPr/>
      <dgm:t>
        <a:bodyPr/>
        <a:lstStyle/>
        <a:p>
          <a:endParaRPr lang="ru-RU"/>
        </a:p>
      </dgm:t>
    </dgm:pt>
    <dgm:pt modelId="{DAC09100-B006-4983-BEBE-84A34D9674DE}" type="pres">
      <dgm:prSet presAssocID="{E3B96EC3-4565-4C38-9D6E-D4CEEB3B6DB6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59CBC-43A2-4757-B7DE-A1B5A5555477}" type="pres">
      <dgm:prSet presAssocID="{A00ED145-DFCA-43BA-891D-C44915368005}" presName="spacer" presStyleCnt="0"/>
      <dgm:spPr/>
      <dgm:t>
        <a:bodyPr/>
        <a:lstStyle/>
        <a:p>
          <a:endParaRPr lang="ru-RU"/>
        </a:p>
      </dgm:t>
    </dgm:pt>
    <dgm:pt modelId="{807D3675-69E0-4E22-B21A-1219A3981A47}" type="pres">
      <dgm:prSet presAssocID="{AA01B7FF-F5D3-4653-A36F-02CA8D5E445E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A8AAFB-3583-47FF-AD00-067BDA0630E1}" type="presOf" srcId="{9347EC44-6DDC-4493-8ABE-5B916097590C}" destId="{0005C77F-63A7-4FC6-855C-C79B6A5428E9}" srcOrd="0" destOrd="0" presId="urn:microsoft.com/office/officeart/2005/8/layout/vList2"/>
    <dgm:cxn modelId="{B6B76293-DA25-434F-8DF4-E0B5DE437F59}" srcId="{89E55749-83C5-4551-A90E-07640C907F9C}" destId="{E3B96EC3-4565-4C38-9D6E-D4CEEB3B6DB6}" srcOrd="5" destOrd="0" parTransId="{CC68A0C8-2728-4690-9E1B-845D18C06824}" sibTransId="{A00ED145-DFCA-43BA-891D-C44915368005}"/>
    <dgm:cxn modelId="{1A1D8F7A-CA0C-453E-8F70-450767ACAE7E}" type="presOf" srcId="{EC66B641-638C-482E-95F7-ADF87C2ABAA3}" destId="{E7433F0C-C564-43B8-8930-620003797655}" srcOrd="0" destOrd="0" presId="urn:microsoft.com/office/officeart/2005/8/layout/vList2"/>
    <dgm:cxn modelId="{59D5DAB6-12AA-4813-BE9C-4E3D442BB4E0}" srcId="{89E55749-83C5-4551-A90E-07640C907F9C}" destId="{AA01B7FF-F5D3-4653-A36F-02CA8D5E445E}" srcOrd="6" destOrd="0" parTransId="{F80E523E-6655-417A-8C92-DCFCC06411BE}" sibTransId="{5191FFED-E580-4875-9C63-4E0B3F6E7905}"/>
    <dgm:cxn modelId="{1F242AA0-4A01-4019-B3C3-737A11B43476}" srcId="{89E55749-83C5-4551-A90E-07640C907F9C}" destId="{9347EC44-6DDC-4493-8ABE-5B916097590C}" srcOrd="2" destOrd="0" parTransId="{84DF67EF-EF19-44A2-8F82-CBFF149AFAD7}" sibTransId="{50FDAF20-CCB8-4F28-A18D-74A107F590B8}"/>
    <dgm:cxn modelId="{8764EE8C-92AC-46AB-8D9B-54E91D6E02E5}" type="presOf" srcId="{E3B96EC3-4565-4C38-9D6E-D4CEEB3B6DB6}" destId="{DAC09100-B006-4983-BEBE-84A34D9674DE}" srcOrd="0" destOrd="0" presId="urn:microsoft.com/office/officeart/2005/8/layout/vList2"/>
    <dgm:cxn modelId="{C72D739B-023C-4C14-8EBB-69A64E648E08}" srcId="{89E55749-83C5-4551-A90E-07640C907F9C}" destId="{20EBB2D0-C9B9-4F23-9007-556E59DED4D3}" srcOrd="3" destOrd="0" parTransId="{264DAE46-79A1-448F-8100-5A7A490B9D8F}" sibTransId="{AD614E29-215D-4D35-91A1-A1E667D6981F}"/>
    <dgm:cxn modelId="{551D21E2-49E2-4E66-80C7-49F1AF7FDB04}" type="presOf" srcId="{20EBB2D0-C9B9-4F23-9007-556E59DED4D3}" destId="{FCBF7EB7-BBFA-485D-9AB5-39A5F809F059}" srcOrd="0" destOrd="0" presId="urn:microsoft.com/office/officeart/2005/8/layout/vList2"/>
    <dgm:cxn modelId="{D6011C1C-D78B-4984-9026-99A4B097DB90}" type="presOf" srcId="{4454F7CC-3C30-4803-9062-E6828C211453}" destId="{3C72B89F-51A9-476B-B3E6-FD824B1B4A42}" srcOrd="0" destOrd="0" presId="urn:microsoft.com/office/officeart/2005/8/layout/vList2"/>
    <dgm:cxn modelId="{EDD99FD5-B24F-4DEF-83C0-C9370E9684C9}" type="presOf" srcId="{AA01B7FF-F5D3-4653-A36F-02CA8D5E445E}" destId="{807D3675-69E0-4E22-B21A-1219A3981A47}" srcOrd="0" destOrd="0" presId="urn:microsoft.com/office/officeart/2005/8/layout/vList2"/>
    <dgm:cxn modelId="{9B862477-870D-4E88-A71F-1E6188E2B5F9}" srcId="{89E55749-83C5-4551-A90E-07640C907F9C}" destId="{4454F7CC-3C30-4803-9062-E6828C211453}" srcOrd="4" destOrd="0" parTransId="{C8E2F39F-89DE-4D96-B240-E323537D50D8}" sibTransId="{FB60AC2E-A092-4964-87DC-8AD6E6B17EC3}"/>
    <dgm:cxn modelId="{3B32DC10-CEB6-4306-88F8-89A79B361C9A}" srcId="{89E55749-83C5-4551-A90E-07640C907F9C}" destId="{EC66B641-638C-482E-95F7-ADF87C2ABAA3}" srcOrd="0" destOrd="0" parTransId="{D755A63F-388D-4381-BB23-9EB34B6F0BFA}" sibTransId="{5F742BF3-3EB9-4ACB-876D-2C072139D952}"/>
    <dgm:cxn modelId="{69ECB983-C861-4A1B-A4B9-84FE127EFA3A}" srcId="{89E55749-83C5-4551-A90E-07640C907F9C}" destId="{11991658-1942-46F9-8292-F1D80E5D3FA1}" srcOrd="1" destOrd="0" parTransId="{9A6A5A38-DE4A-491B-A486-9740BF4C51CC}" sibTransId="{EE68E779-76D8-4664-88EA-E689CA97C783}"/>
    <dgm:cxn modelId="{60CBF25C-6603-496D-9BD8-AFA795CE210E}" type="presOf" srcId="{89E55749-83C5-4551-A90E-07640C907F9C}" destId="{E75AC9FC-02FC-4825-8AEF-471DAF451A31}" srcOrd="0" destOrd="0" presId="urn:microsoft.com/office/officeart/2005/8/layout/vList2"/>
    <dgm:cxn modelId="{A6EC51F4-00AE-4E15-ABF6-28F7F3E5E1C7}" type="presOf" srcId="{11991658-1942-46F9-8292-F1D80E5D3FA1}" destId="{B1BAF306-CB7E-4670-862D-F97B8AA212B3}" srcOrd="0" destOrd="0" presId="urn:microsoft.com/office/officeart/2005/8/layout/vList2"/>
    <dgm:cxn modelId="{DD086452-86A6-4C73-8C69-E014398907E0}" type="presParOf" srcId="{E75AC9FC-02FC-4825-8AEF-471DAF451A31}" destId="{E7433F0C-C564-43B8-8930-620003797655}" srcOrd="0" destOrd="0" presId="urn:microsoft.com/office/officeart/2005/8/layout/vList2"/>
    <dgm:cxn modelId="{B47B6540-DE13-44CF-BCBF-BF5F1D2D66EA}" type="presParOf" srcId="{E75AC9FC-02FC-4825-8AEF-471DAF451A31}" destId="{F27B538A-340E-4153-A9A4-436059DF377A}" srcOrd="1" destOrd="0" presId="urn:microsoft.com/office/officeart/2005/8/layout/vList2"/>
    <dgm:cxn modelId="{B587E9D2-5F42-4426-9E8B-453DEB0D2CF1}" type="presParOf" srcId="{E75AC9FC-02FC-4825-8AEF-471DAF451A31}" destId="{B1BAF306-CB7E-4670-862D-F97B8AA212B3}" srcOrd="2" destOrd="0" presId="urn:microsoft.com/office/officeart/2005/8/layout/vList2"/>
    <dgm:cxn modelId="{8A4762A4-0863-4616-A5B7-4CC2514F7FEA}" type="presParOf" srcId="{E75AC9FC-02FC-4825-8AEF-471DAF451A31}" destId="{47BACA31-E7C6-4C20-8819-1CF3C4803F29}" srcOrd="3" destOrd="0" presId="urn:microsoft.com/office/officeart/2005/8/layout/vList2"/>
    <dgm:cxn modelId="{34F3B7EA-EC31-4FB8-9FA3-C49C6F489885}" type="presParOf" srcId="{E75AC9FC-02FC-4825-8AEF-471DAF451A31}" destId="{0005C77F-63A7-4FC6-855C-C79B6A5428E9}" srcOrd="4" destOrd="0" presId="urn:microsoft.com/office/officeart/2005/8/layout/vList2"/>
    <dgm:cxn modelId="{71888DC8-B88E-448C-95C8-9A64E5FA2AAB}" type="presParOf" srcId="{E75AC9FC-02FC-4825-8AEF-471DAF451A31}" destId="{B9EC87F9-4269-4FAC-B52A-88D7A3B0882D}" srcOrd="5" destOrd="0" presId="urn:microsoft.com/office/officeart/2005/8/layout/vList2"/>
    <dgm:cxn modelId="{54DF1A18-4CD2-4CC7-B561-C8B458D88F8D}" type="presParOf" srcId="{E75AC9FC-02FC-4825-8AEF-471DAF451A31}" destId="{FCBF7EB7-BBFA-485D-9AB5-39A5F809F059}" srcOrd="6" destOrd="0" presId="urn:microsoft.com/office/officeart/2005/8/layout/vList2"/>
    <dgm:cxn modelId="{8608FF37-D8C3-417A-8A71-3D4DCC29AF02}" type="presParOf" srcId="{E75AC9FC-02FC-4825-8AEF-471DAF451A31}" destId="{8E471F72-F10B-4015-A469-F3A6BE127A20}" srcOrd="7" destOrd="0" presId="urn:microsoft.com/office/officeart/2005/8/layout/vList2"/>
    <dgm:cxn modelId="{78FCD34E-47A8-4FC6-A922-208E2C970C59}" type="presParOf" srcId="{E75AC9FC-02FC-4825-8AEF-471DAF451A31}" destId="{3C72B89F-51A9-476B-B3E6-FD824B1B4A42}" srcOrd="8" destOrd="0" presId="urn:microsoft.com/office/officeart/2005/8/layout/vList2"/>
    <dgm:cxn modelId="{698FCD2F-5A4A-4AC7-8B1D-DB0671F6F208}" type="presParOf" srcId="{E75AC9FC-02FC-4825-8AEF-471DAF451A31}" destId="{3683EFB3-1B74-4287-A7BD-9C4EBE778EF4}" srcOrd="9" destOrd="0" presId="urn:microsoft.com/office/officeart/2005/8/layout/vList2"/>
    <dgm:cxn modelId="{5163148B-5AB9-4985-809F-D9DD17A76CBD}" type="presParOf" srcId="{E75AC9FC-02FC-4825-8AEF-471DAF451A31}" destId="{DAC09100-B006-4983-BEBE-84A34D9674DE}" srcOrd="10" destOrd="0" presId="urn:microsoft.com/office/officeart/2005/8/layout/vList2"/>
    <dgm:cxn modelId="{42E5DBD8-4DCB-4976-850B-F8F4B8A2711B}" type="presParOf" srcId="{E75AC9FC-02FC-4825-8AEF-471DAF451A31}" destId="{CCF59CBC-43A2-4757-B7DE-A1B5A5555477}" srcOrd="11" destOrd="0" presId="urn:microsoft.com/office/officeart/2005/8/layout/vList2"/>
    <dgm:cxn modelId="{CF98A2BB-E5E4-4621-8DA7-F8AD611F0FB1}" type="presParOf" srcId="{E75AC9FC-02FC-4825-8AEF-471DAF451A31}" destId="{807D3675-69E0-4E22-B21A-1219A3981A4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BF83B-B3BC-40E4-B97A-11302E2229A8}">
      <dsp:nvSpPr>
        <dsp:cNvPr id="0" name=""/>
        <dsp:cNvSpPr/>
      </dsp:nvSpPr>
      <dsp:spPr>
        <a:xfrm>
          <a:off x="-5415166" y="-829196"/>
          <a:ext cx="6447904" cy="6447904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61FEA2-B70D-4F1E-A533-008E7D67F455}">
      <dsp:nvSpPr>
        <dsp:cNvPr id="0" name=""/>
        <dsp:cNvSpPr/>
      </dsp:nvSpPr>
      <dsp:spPr>
        <a:xfrm>
          <a:off x="540664" y="368217"/>
          <a:ext cx="6892039" cy="73681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2">
                <a:shade val="80000"/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2">
                <a:shade val="80000"/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85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угода фіксується реєстратором шляхом внесення в протокол торгів основних параметрів угоди на основі усної заяви сторін про намір укласти угоду;</a:t>
          </a:r>
          <a:endParaRPr lang="ru-RU" sz="1500" kern="1200" dirty="0"/>
        </a:p>
      </dsp:txBody>
      <dsp:txXfrm>
        <a:off x="540664" y="368217"/>
        <a:ext cx="6892039" cy="736818"/>
      </dsp:txXfrm>
    </dsp:sp>
    <dsp:sp modelId="{DC1445C8-39F2-4261-BB09-2204A3A36C05}">
      <dsp:nvSpPr>
        <dsp:cNvPr id="0" name=""/>
        <dsp:cNvSpPr/>
      </dsp:nvSpPr>
      <dsp:spPr>
        <a:xfrm>
          <a:off x="80153" y="276115"/>
          <a:ext cx="921023" cy="9210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7BD3F81-935F-4027-A9EB-50CE820B853E}">
      <dsp:nvSpPr>
        <dsp:cNvPr id="0" name=""/>
        <dsp:cNvSpPr/>
      </dsp:nvSpPr>
      <dsp:spPr>
        <a:xfrm>
          <a:off x="963099" y="1473637"/>
          <a:ext cx="6469604" cy="73681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76995"/>
                <a:satOff val="1802"/>
                <a:lumOff val="10814"/>
                <a:alphaOff val="0"/>
                <a:tint val="35000"/>
                <a:satMod val="253000"/>
              </a:schemeClr>
            </a:gs>
            <a:gs pos="50000">
              <a:schemeClr val="accent2">
                <a:shade val="80000"/>
                <a:hueOff val="-176995"/>
                <a:satOff val="1802"/>
                <a:lumOff val="10814"/>
                <a:alphaOff val="0"/>
                <a:tint val="42000"/>
                <a:satMod val="255000"/>
              </a:schemeClr>
            </a:gs>
            <a:gs pos="97000">
              <a:schemeClr val="accent2">
                <a:shade val="80000"/>
                <a:hueOff val="-176995"/>
                <a:satOff val="1802"/>
                <a:lumOff val="10814"/>
                <a:alphaOff val="0"/>
                <a:tint val="53000"/>
                <a:satMod val="260000"/>
              </a:schemeClr>
            </a:gs>
            <a:gs pos="100000">
              <a:schemeClr val="accent2">
                <a:shade val="80000"/>
                <a:hueOff val="-176995"/>
                <a:satOff val="1802"/>
                <a:lumOff val="10814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85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угода укладається брокером продавця і брокером покупця шляхом оформлення договору купівлі-продажу предмета угоди;</a:t>
          </a:r>
          <a:endParaRPr lang="ru-RU" sz="1500" kern="1200" dirty="0"/>
        </a:p>
      </dsp:txBody>
      <dsp:txXfrm>
        <a:off x="963099" y="1473637"/>
        <a:ext cx="6469604" cy="736818"/>
      </dsp:txXfrm>
    </dsp:sp>
    <dsp:sp modelId="{9BD237CD-074E-4246-A2EE-7D6E6195259A}">
      <dsp:nvSpPr>
        <dsp:cNvPr id="0" name=""/>
        <dsp:cNvSpPr/>
      </dsp:nvSpPr>
      <dsp:spPr>
        <a:xfrm>
          <a:off x="502588" y="1381534"/>
          <a:ext cx="921023" cy="9210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shade val="80000"/>
              <a:hueOff val="-176995"/>
              <a:satOff val="1802"/>
              <a:lumOff val="108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DF28A74-65C4-4591-BA86-4024AFB32A5A}">
      <dsp:nvSpPr>
        <dsp:cNvPr id="0" name=""/>
        <dsp:cNvSpPr/>
      </dsp:nvSpPr>
      <dsp:spPr>
        <a:xfrm>
          <a:off x="963099" y="2579056"/>
          <a:ext cx="6469604" cy="73681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3989"/>
                <a:satOff val="3604"/>
                <a:lumOff val="21627"/>
                <a:alphaOff val="0"/>
                <a:tint val="35000"/>
                <a:satMod val="253000"/>
              </a:schemeClr>
            </a:gs>
            <a:gs pos="50000">
              <a:schemeClr val="accent2">
                <a:shade val="80000"/>
                <a:hueOff val="-353989"/>
                <a:satOff val="3604"/>
                <a:lumOff val="21627"/>
                <a:alphaOff val="0"/>
                <a:tint val="42000"/>
                <a:satMod val="255000"/>
              </a:schemeClr>
            </a:gs>
            <a:gs pos="97000">
              <a:schemeClr val="accent2">
                <a:shade val="80000"/>
                <a:hueOff val="-353989"/>
                <a:satOff val="3604"/>
                <a:lumOff val="21627"/>
                <a:alphaOff val="0"/>
                <a:tint val="53000"/>
                <a:satMod val="260000"/>
              </a:schemeClr>
            </a:gs>
            <a:gs pos="100000">
              <a:schemeClr val="accent2">
                <a:shade val="80000"/>
                <a:hueOff val="-353989"/>
                <a:satOff val="3604"/>
                <a:lumOff val="21627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85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угода реєструється в кліринговому центрі;</a:t>
          </a:r>
          <a:endParaRPr lang="ru-RU" sz="1500" kern="1200" dirty="0"/>
        </a:p>
      </dsp:txBody>
      <dsp:txXfrm>
        <a:off x="963099" y="2579056"/>
        <a:ext cx="6469604" cy="736818"/>
      </dsp:txXfrm>
    </dsp:sp>
    <dsp:sp modelId="{6BDA50C7-B961-4E65-A297-E5A47F33AB12}">
      <dsp:nvSpPr>
        <dsp:cNvPr id="0" name=""/>
        <dsp:cNvSpPr/>
      </dsp:nvSpPr>
      <dsp:spPr>
        <a:xfrm>
          <a:off x="502588" y="2486954"/>
          <a:ext cx="921023" cy="9210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shade val="80000"/>
              <a:hueOff val="-353989"/>
              <a:satOff val="3604"/>
              <a:lumOff val="216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AE6FAF0-B947-4D13-A8FE-85F2A2E15BAE}">
      <dsp:nvSpPr>
        <dsp:cNvPr id="0" name=""/>
        <dsp:cNvSpPr/>
      </dsp:nvSpPr>
      <dsp:spPr>
        <a:xfrm>
          <a:off x="540664" y="3684475"/>
          <a:ext cx="6892039" cy="736818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530984"/>
                <a:satOff val="5406"/>
                <a:lumOff val="32441"/>
                <a:alphaOff val="0"/>
                <a:tint val="35000"/>
                <a:satMod val="253000"/>
              </a:schemeClr>
            </a:gs>
            <a:gs pos="50000">
              <a:schemeClr val="accent2">
                <a:shade val="80000"/>
                <a:hueOff val="-530984"/>
                <a:satOff val="5406"/>
                <a:lumOff val="32441"/>
                <a:alphaOff val="0"/>
                <a:tint val="42000"/>
                <a:satMod val="255000"/>
              </a:schemeClr>
            </a:gs>
            <a:gs pos="97000">
              <a:schemeClr val="accent2">
                <a:shade val="80000"/>
                <a:hueOff val="-530984"/>
                <a:satOff val="5406"/>
                <a:lumOff val="32441"/>
                <a:alphaOff val="0"/>
                <a:tint val="53000"/>
                <a:satMod val="260000"/>
              </a:schemeClr>
            </a:gs>
            <a:gs pos="100000">
              <a:schemeClr val="accent2">
                <a:shade val="80000"/>
                <a:hueOff val="-530984"/>
                <a:satOff val="5406"/>
                <a:lumOff val="32441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8485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 smtClean="0"/>
            <a:t>угода   виконується   шляхом   проведення   розрахунків між сторонами угоди і отримання товару покупцем.</a:t>
          </a:r>
          <a:endParaRPr lang="ru-RU" sz="1500" kern="1200" dirty="0"/>
        </a:p>
      </dsp:txBody>
      <dsp:txXfrm>
        <a:off x="540664" y="3684475"/>
        <a:ext cx="6892039" cy="736818"/>
      </dsp:txXfrm>
    </dsp:sp>
    <dsp:sp modelId="{B0E9BBB1-494F-4E23-92F8-C3DFD569E3F9}">
      <dsp:nvSpPr>
        <dsp:cNvPr id="0" name=""/>
        <dsp:cNvSpPr/>
      </dsp:nvSpPr>
      <dsp:spPr>
        <a:xfrm>
          <a:off x="80153" y="3592373"/>
          <a:ext cx="921023" cy="92102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l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 w="9525" cap="flat" cmpd="sng" algn="ctr">
          <a:solidFill>
            <a:schemeClr val="accent2">
              <a:shade val="80000"/>
              <a:hueOff val="-530984"/>
              <a:satOff val="5406"/>
              <a:lumOff val="3244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890C27-9176-4A98-B9B6-CCE634D3DE69}">
      <dsp:nvSpPr>
        <dsp:cNvPr id="0" name=""/>
        <dsp:cNvSpPr/>
      </dsp:nvSpPr>
      <dsp:spPr>
        <a:xfrm>
          <a:off x="915" y="79639"/>
          <a:ext cx="3570247" cy="21421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kern="1200" dirty="0" smtClean="0"/>
            <a:t>касові біржові угоди </a:t>
          </a:r>
          <a:endParaRPr lang="ru-RU" sz="4300" kern="1200" dirty="0"/>
        </a:p>
      </dsp:txBody>
      <dsp:txXfrm>
        <a:off x="915" y="79639"/>
        <a:ext cx="3570247" cy="2142148"/>
      </dsp:txXfrm>
    </dsp:sp>
    <dsp:sp modelId="{C101CA41-5F35-4744-8336-C61909F3B893}">
      <dsp:nvSpPr>
        <dsp:cNvPr id="0" name=""/>
        <dsp:cNvSpPr/>
      </dsp:nvSpPr>
      <dsp:spPr>
        <a:xfrm>
          <a:off x="3928187" y="79639"/>
          <a:ext cx="3570247" cy="21421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kern="1200" dirty="0" smtClean="0"/>
            <a:t>термінові біржові угоди </a:t>
          </a:r>
          <a:endParaRPr lang="ru-RU" sz="4300" kern="1200" dirty="0"/>
        </a:p>
      </dsp:txBody>
      <dsp:txXfrm>
        <a:off x="3928187" y="79639"/>
        <a:ext cx="3570247" cy="2142148"/>
      </dsp:txXfrm>
    </dsp:sp>
    <dsp:sp modelId="{CEC897B5-2E46-44C7-8B4C-BC3A9A2021C0}">
      <dsp:nvSpPr>
        <dsp:cNvPr id="0" name=""/>
        <dsp:cNvSpPr/>
      </dsp:nvSpPr>
      <dsp:spPr>
        <a:xfrm>
          <a:off x="1964551" y="2578812"/>
          <a:ext cx="3570247" cy="214214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kern="1200" dirty="0" smtClean="0"/>
            <a:t>комбіновані біржові угоди</a:t>
          </a:r>
          <a:endParaRPr lang="ru-RU" sz="4300" kern="1200" dirty="0"/>
        </a:p>
      </dsp:txBody>
      <dsp:txXfrm>
        <a:off x="1964551" y="2578812"/>
        <a:ext cx="3570247" cy="21421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F189E-230D-40E0-9610-A2A41EAD1E86}">
      <dsp:nvSpPr>
        <dsp:cNvPr id="0" name=""/>
        <dsp:cNvSpPr/>
      </dsp:nvSpPr>
      <dsp:spPr>
        <a:xfrm>
          <a:off x="1231277" y="1826"/>
          <a:ext cx="2398473" cy="1439084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dirty="0" smtClean="0"/>
            <a:t>тверда (проста) угода </a:t>
          </a:r>
          <a:endParaRPr lang="ru-RU" sz="2700" kern="1200" dirty="0"/>
        </a:p>
      </dsp:txBody>
      <dsp:txXfrm>
        <a:off x="1231277" y="1826"/>
        <a:ext cx="2398473" cy="1439084"/>
      </dsp:txXfrm>
    </dsp:sp>
    <dsp:sp modelId="{7ECB0617-33DF-4C7E-B709-1F7D302E897C}">
      <dsp:nvSpPr>
        <dsp:cNvPr id="0" name=""/>
        <dsp:cNvSpPr/>
      </dsp:nvSpPr>
      <dsp:spPr>
        <a:xfrm>
          <a:off x="3869598" y="1826"/>
          <a:ext cx="2398473" cy="1439084"/>
        </a:xfrm>
        <a:prstGeom prst="rect">
          <a:avLst/>
        </a:prstGeom>
        <a:solidFill>
          <a:schemeClr val="accent2">
            <a:shade val="80000"/>
            <a:hueOff val="-132746"/>
            <a:satOff val="1351"/>
            <a:lumOff val="81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dirty="0" smtClean="0"/>
            <a:t>онкольна угода </a:t>
          </a:r>
          <a:endParaRPr lang="ru-RU" sz="2700" kern="1200" dirty="0"/>
        </a:p>
      </dsp:txBody>
      <dsp:txXfrm>
        <a:off x="3869598" y="1826"/>
        <a:ext cx="2398473" cy="1439084"/>
      </dsp:txXfrm>
    </dsp:sp>
    <dsp:sp modelId="{E4D00A1E-6791-479F-B7E1-A4B12BF3C331}">
      <dsp:nvSpPr>
        <dsp:cNvPr id="0" name=""/>
        <dsp:cNvSpPr/>
      </dsp:nvSpPr>
      <dsp:spPr>
        <a:xfrm>
          <a:off x="1231277" y="1680757"/>
          <a:ext cx="2398473" cy="1439084"/>
        </a:xfrm>
        <a:prstGeom prst="rect">
          <a:avLst/>
        </a:prstGeom>
        <a:solidFill>
          <a:schemeClr val="accent2">
            <a:shade val="80000"/>
            <a:hueOff val="-265492"/>
            <a:satOff val="2703"/>
            <a:lumOff val="162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dirty="0" smtClean="0"/>
            <a:t>пролонгована угода </a:t>
          </a:r>
          <a:endParaRPr lang="ru-RU" sz="2700" kern="1200" dirty="0"/>
        </a:p>
      </dsp:txBody>
      <dsp:txXfrm>
        <a:off x="1231277" y="1680757"/>
        <a:ext cx="2398473" cy="1439084"/>
      </dsp:txXfrm>
    </dsp:sp>
    <dsp:sp modelId="{EF0A32CC-D203-4F22-A4C2-144E1CD070E5}">
      <dsp:nvSpPr>
        <dsp:cNvPr id="0" name=""/>
        <dsp:cNvSpPr/>
      </dsp:nvSpPr>
      <dsp:spPr>
        <a:xfrm>
          <a:off x="3869598" y="1680757"/>
          <a:ext cx="2398473" cy="1439084"/>
        </a:xfrm>
        <a:prstGeom prst="rect">
          <a:avLst/>
        </a:prstGeom>
        <a:solidFill>
          <a:schemeClr val="accent2">
            <a:shade val="80000"/>
            <a:hueOff val="-398238"/>
            <a:satOff val="4054"/>
            <a:lumOff val="243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dirty="0" err="1" smtClean="0"/>
            <a:t>репортна</a:t>
          </a:r>
          <a:r>
            <a:rPr lang="uk-UA" sz="2700" b="1" i="1" kern="1200" dirty="0" smtClean="0"/>
            <a:t> угода </a:t>
          </a:r>
          <a:endParaRPr lang="ru-RU" sz="2700" kern="1200" dirty="0"/>
        </a:p>
      </dsp:txBody>
      <dsp:txXfrm>
        <a:off x="3869598" y="1680757"/>
        <a:ext cx="2398473" cy="1439084"/>
      </dsp:txXfrm>
    </dsp:sp>
    <dsp:sp modelId="{6ECBD875-D863-468E-8422-840B0CFF419D}">
      <dsp:nvSpPr>
        <dsp:cNvPr id="0" name=""/>
        <dsp:cNvSpPr/>
      </dsp:nvSpPr>
      <dsp:spPr>
        <a:xfrm>
          <a:off x="2550438" y="3359689"/>
          <a:ext cx="2398473" cy="1439084"/>
        </a:xfrm>
        <a:prstGeom prst="rect">
          <a:avLst/>
        </a:prstGeom>
        <a:solidFill>
          <a:schemeClr val="accent2">
            <a:shade val="80000"/>
            <a:hueOff val="-530984"/>
            <a:satOff val="5406"/>
            <a:lumOff val="324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b="1" i="1" kern="1200" smtClean="0"/>
            <a:t>умовна угода </a:t>
          </a:r>
          <a:endParaRPr lang="ru-RU" sz="2700" kern="1200" dirty="0"/>
        </a:p>
      </dsp:txBody>
      <dsp:txXfrm>
        <a:off x="2550438" y="3359689"/>
        <a:ext cx="2398473" cy="14390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33F0C-C564-43B8-8930-620003797655}">
      <dsp:nvSpPr>
        <dsp:cNvPr id="0" name=""/>
        <dsp:cNvSpPr/>
      </dsp:nvSpPr>
      <dsp:spPr>
        <a:xfrm>
          <a:off x="0" y="240391"/>
          <a:ext cx="5143536" cy="716040"/>
        </a:xfrm>
        <a:prstGeom prst="roundRect">
          <a:avLst/>
        </a:prstGeom>
        <a:gradFill rotWithShape="0">
          <a:gsLst>
            <a:gs pos="70000">
              <a:srgbClr val="C4D6EB">
                <a:alpha val="78000"/>
              </a:srgbClr>
            </a:gs>
            <a:gs pos="100000">
              <a:srgbClr val="FFEBFA"/>
            </a:gs>
          </a:gsLst>
          <a:lin ang="2700000" scaled="0"/>
        </a:gradFill>
        <a:ln w="127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товар перебуває під час торгу на території біржі в складах, що належать біржі;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4954" y="275345"/>
        <a:ext cx="5073628" cy="646132"/>
      </dsp:txXfrm>
    </dsp:sp>
    <dsp:sp modelId="{4BD75577-83AC-4A12-BB47-A82625DF1869}">
      <dsp:nvSpPr>
        <dsp:cNvPr id="0" name=""/>
        <dsp:cNvSpPr/>
      </dsp:nvSpPr>
      <dsp:spPr>
        <a:xfrm>
          <a:off x="0" y="1008271"/>
          <a:ext cx="5143536" cy="716040"/>
        </a:xfrm>
        <a:prstGeom prst="roundRect">
          <a:avLst/>
        </a:prstGeom>
        <a:gradFill rotWithShape="0">
          <a:gsLst>
            <a:gs pos="70000">
              <a:srgbClr val="C4D6EB">
                <a:alpha val="78000"/>
              </a:srgbClr>
            </a:gs>
            <a:gs pos="100000">
              <a:srgbClr val="FFEBFA"/>
            </a:gs>
          </a:gsLst>
          <a:lin ang="2700000" scaled="0"/>
        </a:gradFill>
        <a:ln w="127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товар очікується до прибуття на біржу в день торгу або до закінчення біржового торгу;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4954" y="1043225"/>
        <a:ext cx="5073628" cy="646132"/>
      </dsp:txXfrm>
    </dsp:sp>
    <dsp:sp modelId="{F6C63F0F-C00E-41FE-9DA9-FCDB71911685}">
      <dsp:nvSpPr>
        <dsp:cNvPr id="0" name=""/>
        <dsp:cNvSpPr/>
      </dsp:nvSpPr>
      <dsp:spPr>
        <a:xfrm>
          <a:off x="0" y="1776151"/>
          <a:ext cx="5143536" cy="716040"/>
        </a:xfrm>
        <a:prstGeom prst="roundRect">
          <a:avLst/>
        </a:prstGeom>
        <a:gradFill rotWithShape="0">
          <a:gsLst>
            <a:gs pos="70000">
              <a:srgbClr val="C4D6EB">
                <a:alpha val="78000"/>
              </a:srgbClr>
            </a:gs>
            <a:gs pos="100000">
              <a:srgbClr val="FFEBFA"/>
            </a:gs>
          </a:gsLst>
          <a:lin ang="2700000" scaled="0"/>
        </a:gradFill>
        <a:ln w="127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товар перебуває в дорозі;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4954" y="1811105"/>
        <a:ext cx="5073628" cy="646132"/>
      </dsp:txXfrm>
    </dsp:sp>
    <dsp:sp modelId="{10285C87-E6EE-471D-B4AD-AFFE11E32344}">
      <dsp:nvSpPr>
        <dsp:cNvPr id="0" name=""/>
        <dsp:cNvSpPr/>
      </dsp:nvSpPr>
      <dsp:spPr>
        <a:xfrm>
          <a:off x="0" y="2544031"/>
          <a:ext cx="5143536" cy="716040"/>
        </a:xfrm>
        <a:prstGeom prst="roundRect">
          <a:avLst/>
        </a:prstGeom>
        <a:gradFill rotWithShape="0">
          <a:gsLst>
            <a:gs pos="70000">
              <a:srgbClr val="C4D6EB">
                <a:alpha val="78000"/>
              </a:srgbClr>
            </a:gs>
            <a:gs pos="100000">
              <a:srgbClr val="FFEBFA"/>
            </a:gs>
          </a:gsLst>
          <a:lin ang="2700000" scaled="0"/>
        </a:gradFill>
        <a:ln w="127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</a:rPr>
            <a:t>не відвантажений або готовий до відвантаження товар, що перебуває на складі продавця;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4954" y="2578985"/>
        <a:ext cx="5073628" cy="6461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13BDE-9D16-4EA9-9112-91703B548288}">
      <dsp:nvSpPr>
        <dsp:cNvPr id="0" name=""/>
        <dsp:cNvSpPr/>
      </dsp:nvSpPr>
      <dsp:spPr>
        <a:xfrm>
          <a:off x="0" y="0"/>
          <a:ext cx="6983064" cy="9758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1" kern="1200" baseline="0" smtClean="0"/>
            <a:t>у момент передачі товару;</a:t>
          </a:r>
          <a:endParaRPr lang="ru-RU" sz="2800" b="0" i="1" kern="1200" baseline="0" dirty="0"/>
        </a:p>
      </dsp:txBody>
      <dsp:txXfrm>
        <a:off x="28581" y="28581"/>
        <a:ext cx="5930058" cy="918677"/>
      </dsp:txXfrm>
    </dsp:sp>
    <dsp:sp modelId="{BF1A02AA-2687-4228-BD2C-DE7F81ADA3E3}">
      <dsp:nvSpPr>
        <dsp:cNvPr id="0" name=""/>
        <dsp:cNvSpPr/>
      </dsp:nvSpPr>
      <dsp:spPr>
        <a:xfrm>
          <a:off x="616152" y="1138479"/>
          <a:ext cx="6983064" cy="9758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1" kern="1200" baseline="0" smtClean="0"/>
            <a:t>заздалегідь - у вигляді передоплати;</a:t>
          </a:r>
          <a:endParaRPr lang="ru-RU" sz="2800" b="0" i="1" kern="1200" baseline="0" dirty="0"/>
        </a:p>
      </dsp:txBody>
      <dsp:txXfrm>
        <a:off x="644733" y="1167060"/>
        <a:ext cx="5675454" cy="918677"/>
      </dsp:txXfrm>
    </dsp:sp>
    <dsp:sp modelId="{33B53B45-2FC2-4316-B339-EC80651903E4}">
      <dsp:nvSpPr>
        <dsp:cNvPr id="0" name=""/>
        <dsp:cNvSpPr/>
      </dsp:nvSpPr>
      <dsp:spPr>
        <a:xfrm>
          <a:off x="1232305" y="2276958"/>
          <a:ext cx="6983064" cy="9758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0" i="1" kern="1200" baseline="0" smtClean="0"/>
            <a:t>після одержання товару.</a:t>
          </a:r>
          <a:endParaRPr lang="ru-RU" sz="2800" b="0" i="1" kern="1200" baseline="0" dirty="0"/>
        </a:p>
      </dsp:txBody>
      <dsp:txXfrm>
        <a:off x="1260886" y="2305539"/>
        <a:ext cx="5675454" cy="918677"/>
      </dsp:txXfrm>
    </dsp:sp>
    <dsp:sp modelId="{9F776A1F-811B-4457-B3F7-A9A21A18FFB8}">
      <dsp:nvSpPr>
        <dsp:cNvPr id="0" name=""/>
        <dsp:cNvSpPr/>
      </dsp:nvSpPr>
      <dsp:spPr>
        <a:xfrm>
          <a:off x="6348768" y="740011"/>
          <a:ext cx="634295" cy="634295"/>
        </a:xfrm>
        <a:prstGeom prst="downArrow">
          <a:avLst>
            <a:gd name="adj1" fmla="val 55000"/>
            <a:gd name="adj2" fmla="val 45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i="1" kern="1200"/>
        </a:p>
      </dsp:txBody>
      <dsp:txXfrm>
        <a:off x="6491484" y="740011"/>
        <a:ext cx="348863" cy="477307"/>
      </dsp:txXfrm>
    </dsp:sp>
    <dsp:sp modelId="{223A179B-E29F-434A-97F0-171696E8F0F5}">
      <dsp:nvSpPr>
        <dsp:cNvPr id="0" name=""/>
        <dsp:cNvSpPr/>
      </dsp:nvSpPr>
      <dsp:spPr>
        <a:xfrm>
          <a:off x="6964921" y="1871985"/>
          <a:ext cx="634295" cy="634295"/>
        </a:xfrm>
        <a:prstGeom prst="downArrow">
          <a:avLst>
            <a:gd name="adj1" fmla="val 55000"/>
            <a:gd name="adj2" fmla="val 45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i="1" kern="1200"/>
        </a:p>
      </dsp:txBody>
      <dsp:txXfrm>
        <a:off x="7107637" y="1871985"/>
        <a:ext cx="348863" cy="4773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227FC-3BFD-4A47-B9FB-06E086EE8311}">
      <dsp:nvSpPr>
        <dsp:cNvPr id="0" name=""/>
        <dsp:cNvSpPr/>
      </dsp:nvSpPr>
      <dsp:spPr>
        <a:xfrm>
          <a:off x="1859" y="0"/>
          <a:ext cx="2893118" cy="4016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Всі умови форвардної угоди визначаються контрагентами в момент її укладання, тобто наперед.</a:t>
          </a:r>
          <a:endParaRPr lang="ru-RU" sz="1700" kern="1200" dirty="0"/>
        </a:p>
      </dsp:txBody>
      <dsp:txXfrm>
        <a:off x="1859" y="1606550"/>
        <a:ext cx="2893118" cy="1606550"/>
      </dsp:txXfrm>
    </dsp:sp>
    <dsp:sp modelId="{B1DD6341-C052-43F5-BF8B-F23D3E888C89}">
      <dsp:nvSpPr>
        <dsp:cNvPr id="0" name=""/>
        <dsp:cNvSpPr/>
      </dsp:nvSpPr>
      <dsp:spPr>
        <a:xfrm>
          <a:off x="779692" y="240982"/>
          <a:ext cx="1337452" cy="133745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37BEF91-789C-4571-A3A1-99072788F39F}">
      <dsp:nvSpPr>
        <dsp:cNvPr id="0" name=""/>
        <dsp:cNvSpPr/>
      </dsp:nvSpPr>
      <dsp:spPr>
        <a:xfrm>
          <a:off x="2981771" y="0"/>
          <a:ext cx="2893118" cy="4016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Ціна базового активу фіксується в момент укладання форвардної операції.</a:t>
          </a:r>
          <a:endParaRPr lang="ru-RU" sz="1700" kern="1200" dirty="0"/>
        </a:p>
      </dsp:txBody>
      <dsp:txXfrm>
        <a:off x="2981771" y="1606550"/>
        <a:ext cx="2893118" cy="1606550"/>
      </dsp:txXfrm>
    </dsp:sp>
    <dsp:sp modelId="{3E9E5668-3001-4974-AE2D-5F0DF53ED4B9}">
      <dsp:nvSpPr>
        <dsp:cNvPr id="0" name=""/>
        <dsp:cNvSpPr/>
      </dsp:nvSpPr>
      <dsp:spPr>
        <a:xfrm>
          <a:off x="3759604" y="240982"/>
          <a:ext cx="1337452" cy="133745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B4EE84A-2D0E-48F4-ACEB-045176E38A66}">
      <dsp:nvSpPr>
        <dsp:cNvPr id="0" name=""/>
        <dsp:cNvSpPr/>
      </dsp:nvSpPr>
      <dsp:spPr>
        <a:xfrm>
          <a:off x="5961683" y="0"/>
          <a:ext cx="2893118" cy="4016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l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Вибір базових активів не є стандартизованим (об’єктом контракту  можуть бути будь-які активи за вибором контрагентів).</a:t>
          </a:r>
          <a:endParaRPr lang="ru-RU" sz="1700" kern="1200" dirty="0"/>
        </a:p>
      </dsp:txBody>
      <dsp:txXfrm>
        <a:off x="5961683" y="1606550"/>
        <a:ext cx="2893118" cy="1606550"/>
      </dsp:txXfrm>
    </dsp:sp>
    <dsp:sp modelId="{D967A2AD-FE01-4105-9EA7-2139A7D53233}">
      <dsp:nvSpPr>
        <dsp:cNvPr id="0" name=""/>
        <dsp:cNvSpPr/>
      </dsp:nvSpPr>
      <dsp:spPr>
        <a:xfrm>
          <a:off x="6739516" y="240982"/>
          <a:ext cx="1337452" cy="133745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171FA7-7194-4463-984F-A7588E59FA43}">
      <dsp:nvSpPr>
        <dsp:cNvPr id="0" name=""/>
        <dsp:cNvSpPr/>
      </dsp:nvSpPr>
      <dsp:spPr>
        <a:xfrm>
          <a:off x="354266" y="3213100"/>
          <a:ext cx="8148129" cy="602456"/>
        </a:xfrm>
        <a:prstGeom prst="leftRightArrow">
          <a:avLst/>
        </a:prstGeom>
        <a:solidFill>
          <a:schemeClr val="accent3">
            <a:lumMod val="20000"/>
            <a:lumOff val="8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86741-47A1-41EA-969C-24ECBBB78457}">
      <dsp:nvSpPr>
        <dsp:cNvPr id="0" name=""/>
        <dsp:cNvSpPr/>
      </dsp:nvSpPr>
      <dsp:spPr>
        <a:xfrm>
          <a:off x="1046" y="97599"/>
          <a:ext cx="4081174" cy="24487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Продавець має змогу продати ще незроблений товар за ціною, що покриває витрати на виробництво.</a:t>
          </a:r>
          <a:endParaRPr lang="ru-RU" sz="2100" kern="1200" dirty="0"/>
        </a:p>
      </dsp:txBody>
      <dsp:txXfrm>
        <a:off x="1046" y="97599"/>
        <a:ext cx="4081174" cy="2448704"/>
      </dsp:txXfrm>
    </dsp:sp>
    <dsp:sp modelId="{F95764DD-0192-4EDC-8626-454CAC7A85FE}">
      <dsp:nvSpPr>
        <dsp:cNvPr id="0" name=""/>
        <dsp:cNvSpPr/>
      </dsp:nvSpPr>
      <dsp:spPr>
        <a:xfrm>
          <a:off x="4490338" y="97599"/>
          <a:ext cx="4081174" cy="24487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Покупець гарантує забезпечення свого виробництва сировиною і матеріалами за прийнятною ціною.</a:t>
          </a:r>
          <a:endParaRPr lang="ru-RU" sz="2100" kern="1200" dirty="0"/>
        </a:p>
      </dsp:txBody>
      <dsp:txXfrm>
        <a:off x="4490338" y="97599"/>
        <a:ext cx="4081174" cy="2448704"/>
      </dsp:txXfrm>
    </dsp:sp>
    <dsp:sp modelId="{C075D8BA-ABA3-4EF7-80CD-194FFEFD2FF0}">
      <dsp:nvSpPr>
        <dsp:cNvPr id="0" name=""/>
        <dsp:cNvSpPr/>
      </dsp:nvSpPr>
      <dsp:spPr>
        <a:xfrm>
          <a:off x="1046" y="2954421"/>
          <a:ext cx="4081174" cy="24487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Форвардні угоди прискорюють рух товарів, знижують витрати на транспортування, вантажно-розвантажувальні роботи, перевірку якості, витрати на складування продукції, яка буде потрібна лише через кілька місяців.</a:t>
          </a:r>
          <a:endParaRPr lang="ru-RU" sz="2100" kern="1200" dirty="0"/>
        </a:p>
      </dsp:txBody>
      <dsp:txXfrm>
        <a:off x="1046" y="2954421"/>
        <a:ext cx="4081174" cy="2448704"/>
      </dsp:txXfrm>
    </dsp:sp>
    <dsp:sp modelId="{04B420F9-E1C7-4449-8367-28704A4E9273}">
      <dsp:nvSpPr>
        <dsp:cNvPr id="0" name=""/>
        <dsp:cNvSpPr/>
      </dsp:nvSpPr>
      <dsp:spPr>
        <a:xfrm>
          <a:off x="4490338" y="2954421"/>
          <a:ext cx="4081174" cy="244870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/>
            <a:t>При масовому укладанні форвардних угод формуються майбутні ціни на товари, що визначають стратегію підприємств - виробників з погляду середнього прибутку й споживачів - з погляду витрат.</a:t>
          </a:r>
          <a:endParaRPr lang="ru-RU" sz="2100" kern="1200" dirty="0"/>
        </a:p>
      </dsp:txBody>
      <dsp:txXfrm>
        <a:off x="4490338" y="2954421"/>
        <a:ext cx="4081174" cy="244870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86741-47A1-41EA-969C-24ECBBB78457}">
      <dsp:nvSpPr>
        <dsp:cNvPr id="0" name=""/>
        <dsp:cNvSpPr/>
      </dsp:nvSpPr>
      <dsp:spPr>
        <a:xfrm>
          <a:off x="3264363" y="71354"/>
          <a:ext cx="4227859" cy="25367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>
              <a:solidFill>
                <a:schemeClr val="tx1"/>
              </a:solidFill>
            </a:rPr>
            <a:t>З форвардними угодами пов’язаний ризик втрат через зміну реальної ціни товару до терміну його поставки за контрактом, унаслідок чого один з біржових контрагентів за угодою може зазнати фінансових втрат.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3264363" y="71354"/>
        <a:ext cx="4227859" cy="2536715"/>
      </dsp:txXfrm>
    </dsp:sp>
    <dsp:sp modelId="{F95764DD-0192-4EDC-8626-454CAC7A85FE}">
      <dsp:nvSpPr>
        <dsp:cNvPr id="0" name=""/>
        <dsp:cNvSpPr/>
      </dsp:nvSpPr>
      <dsp:spPr>
        <a:xfrm>
          <a:off x="1478346" y="2786113"/>
          <a:ext cx="4227859" cy="25367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>
              <a:solidFill>
                <a:schemeClr val="tx1"/>
              </a:solidFill>
            </a:rPr>
            <a:t>Виникає ризик непостачання товару в зв’язку з виробничими умовами, що змінилися, бо форвардна угода укладається на товар, якого, як правило, у продавця немає в наявності.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1478346" y="2786113"/>
        <a:ext cx="4227859" cy="25367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433F0C-C564-43B8-8930-620003797655}">
      <dsp:nvSpPr>
        <dsp:cNvPr id="0" name=""/>
        <dsp:cNvSpPr/>
      </dsp:nvSpPr>
      <dsp:spPr>
        <a:xfrm>
          <a:off x="0" y="120970"/>
          <a:ext cx="5891545" cy="4767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біржовий характер торгівлі; </a:t>
          </a:r>
          <a:endParaRPr lang="ru-RU" sz="1200" kern="1200" dirty="0"/>
        </a:p>
      </dsp:txBody>
      <dsp:txXfrm>
        <a:off x="23271" y="144241"/>
        <a:ext cx="5845003" cy="430159"/>
      </dsp:txXfrm>
    </dsp:sp>
    <dsp:sp modelId="{B1BAF306-CB7E-4670-862D-F97B8AA212B3}">
      <dsp:nvSpPr>
        <dsp:cNvPr id="0" name=""/>
        <dsp:cNvSpPr/>
      </dsp:nvSpPr>
      <dsp:spPr>
        <a:xfrm>
          <a:off x="0" y="632232"/>
          <a:ext cx="5891545" cy="4767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стандартні умови контрактів (крім ціни); </a:t>
          </a:r>
          <a:endParaRPr lang="ru-RU" sz="1200" kern="1200"/>
        </a:p>
      </dsp:txBody>
      <dsp:txXfrm>
        <a:off x="23271" y="655503"/>
        <a:ext cx="5845003" cy="430159"/>
      </dsp:txXfrm>
    </dsp:sp>
    <dsp:sp modelId="{0005C77F-63A7-4FC6-855C-C79B6A5428E9}">
      <dsp:nvSpPr>
        <dsp:cNvPr id="0" name=""/>
        <dsp:cNvSpPr/>
      </dsp:nvSpPr>
      <dsp:spPr>
        <a:xfrm>
          <a:off x="0" y="1143494"/>
          <a:ext cx="5891545" cy="4767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гарантія клірингової палати виконання всіх контрактів; </a:t>
          </a:r>
          <a:endParaRPr lang="ru-RU" sz="1200" kern="1200"/>
        </a:p>
      </dsp:txBody>
      <dsp:txXfrm>
        <a:off x="23271" y="1166765"/>
        <a:ext cx="5845003" cy="430159"/>
      </dsp:txXfrm>
    </dsp:sp>
    <dsp:sp modelId="{FCBF7EB7-BBFA-485D-9AB5-39A5F809F059}">
      <dsp:nvSpPr>
        <dsp:cNvPr id="0" name=""/>
        <dsp:cNvSpPr/>
      </dsp:nvSpPr>
      <dsp:spPr>
        <a:xfrm>
          <a:off x="0" y="1654756"/>
          <a:ext cx="5891545" cy="4767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висока ліквідність, зумовлена існуванням активно діючого вторинного ринку; </a:t>
          </a:r>
          <a:endParaRPr lang="ru-RU" sz="1200" kern="1200"/>
        </a:p>
      </dsp:txBody>
      <dsp:txXfrm>
        <a:off x="23271" y="1678027"/>
        <a:ext cx="5845003" cy="430159"/>
      </dsp:txXfrm>
    </dsp:sp>
    <dsp:sp modelId="{3C72B89F-51A9-476B-B3E6-FD824B1B4A42}">
      <dsp:nvSpPr>
        <dsp:cNvPr id="0" name=""/>
        <dsp:cNvSpPr/>
      </dsp:nvSpPr>
      <dsp:spPr>
        <a:xfrm>
          <a:off x="0" y="2166017"/>
          <a:ext cx="5891545" cy="4767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низька вартість укладання угоди; </a:t>
          </a:r>
          <a:endParaRPr lang="ru-RU" sz="1200" kern="1200"/>
        </a:p>
      </dsp:txBody>
      <dsp:txXfrm>
        <a:off x="23271" y="2189288"/>
        <a:ext cx="5845003" cy="430159"/>
      </dsp:txXfrm>
    </dsp:sp>
    <dsp:sp modelId="{DAC09100-B006-4983-BEBE-84A34D9674DE}">
      <dsp:nvSpPr>
        <dsp:cNvPr id="0" name=""/>
        <dsp:cNvSpPr/>
      </dsp:nvSpPr>
      <dsp:spPr>
        <a:xfrm>
          <a:off x="0" y="2677279"/>
          <a:ext cx="5891545" cy="4767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доступність (саме цей принцип є основним в організації біржі); </a:t>
          </a:r>
          <a:endParaRPr lang="ru-RU" sz="1200" kern="1200"/>
        </a:p>
      </dsp:txBody>
      <dsp:txXfrm>
        <a:off x="23271" y="2700550"/>
        <a:ext cx="5845003" cy="430159"/>
      </dsp:txXfrm>
    </dsp:sp>
    <dsp:sp modelId="{807D3675-69E0-4E22-B21A-1219A3981A47}">
      <dsp:nvSpPr>
        <dsp:cNvPr id="0" name=""/>
        <dsp:cNvSpPr/>
      </dsp:nvSpPr>
      <dsp:spPr>
        <a:xfrm>
          <a:off x="0" y="3188541"/>
          <a:ext cx="5891545" cy="4767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53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42000"/>
                <a:satMod val="255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53000"/>
                <a:satMod val="2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можливість, але не обов’язковість, реального постачання (прийняття) базових інструментів за укладеними угодами. </a:t>
          </a:r>
          <a:endParaRPr lang="ru-RU" sz="1200" kern="1200"/>
        </a:p>
      </dsp:txBody>
      <dsp:txXfrm>
        <a:off x="23271" y="3211812"/>
        <a:ext cx="5845003" cy="4301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9F89D-06C0-4C56-BFB1-7ACD1EC130E6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BD25E-5476-4197-9F29-2A69550AA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0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BD25E-5476-4197-9F29-2A69550AA22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EA157A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69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157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2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157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8018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157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39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EA15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5689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EA157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09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157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074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157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17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157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538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157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45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157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485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>
              <a:solidFill>
                <a:srgbClr val="EA157A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51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157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247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157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267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157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39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EA15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19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>
              <a:solidFill>
                <a:srgbClr val="EA157A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065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157A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48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157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898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157A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261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157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17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EA157A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0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EA157A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94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EA157A"/>
                </a:solidFill>
              </a:rPr>
              <a:pPr/>
              <a:t>23.03.2023</a:t>
            </a:fld>
            <a:endParaRPr lang="ru-RU">
              <a:solidFill>
                <a:srgbClr val="EA157A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>
              <a:solidFill>
                <a:srgbClr val="EA157A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2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2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БІРЖОВІ </a:t>
            </a:r>
            <a:r>
              <a:rPr lang="uk-UA" b="1" dirty="0" smtClean="0"/>
              <a:t>УГОДИ</a:t>
            </a:r>
            <a:r>
              <a:rPr lang="uk-UA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3600" b="1" dirty="0"/>
              <a:t>Зміст: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uk-UA" sz="3600" b="1" dirty="0"/>
              <a:t>Біржова угода: сутність та зміст.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uk-UA" sz="3600" b="1" dirty="0"/>
              <a:t>Класифікація біржових угод.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sz="3600" dirty="0"/>
          </a:p>
          <a:p>
            <a:endParaRPr lang="ru-RU" sz="3600" dirty="0"/>
          </a:p>
        </p:txBody>
      </p:sp>
      <p:pic>
        <p:nvPicPr>
          <p:cNvPr id="4" name="Рисунок 3" descr="1607f62340d5906c9bf76e7ee7fed165e14a90bf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3779966"/>
            <a:ext cx="3566200" cy="290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09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/>
              <a:t>Кліринг </a:t>
            </a:r>
            <a:r>
              <a:rPr lang="uk-UA" dirty="0"/>
              <a:t>–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26923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це </a:t>
            </a:r>
            <a:r>
              <a:rPr lang="uk-UA" dirty="0"/>
              <a:t>спосіб здійснення безготівкових розрахунків за зустрічними зобов’язанням між країнами, компаніями, підприємствами за продані і поставлені один одному товари, цінні папери та надані послуги, в основі якого лежить залік взаємних вимог і зобов’язань, що виходять з умов </a:t>
            </a:r>
            <a:r>
              <a:rPr lang="uk-UA" dirty="0" smtClean="0"/>
              <a:t>балансу </a:t>
            </a:r>
            <a:r>
              <a:rPr lang="uk-UA" dirty="0"/>
              <a:t>платежів</a:t>
            </a:r>
            <a:r>
              <a:rPr lang="uk-UA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0773" y="4653136"/>
            <a:ext cx="748883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/>
              <a:t>Наприклад, одна сторона постачає іншій шовк по 500 євро за тонну, а інша сторона, наприклад, постачає першій техніку за ціною 5000 євро за штуку. Тоді при поставці однією стороною 200 тон шовку, а другою стороною – 20 одиниць техніки, дотримується баланс взаємних платежів, і грошові розрахунки стають абсолютно зайвими.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2110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i="1" dirty="0">
                <a:effectLst/>
              </a:rPr>
              <a:t>Залежно від терміну виконання договорів можна виділити такі угоди</a:t>
            </a:r>
            <a:r>
              <a:rPr lang="uk-UA" sz="3200" b="1" i="1" dirty="0" smtClean="0">
                <a:effectLst/>
              </a:rPr>
              <a:t>: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502146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7581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i="1" dirty="0">
                <a:effectLst/>
              </a:rPr>
              <a:t>У свою чергу термінові угоди – при яких термін виконання не повинен збігатися з днем угоди – поділяються на види</a:t>
            </a:r>
            <a:r>
              <a:rPr lang="uk-UA" sz="2400" i="1" dirty="0" smtClean="0">
                <a:effectLst/>
              </a:rPr>
              <a:t>:</a:t>
            </a:r>
            <a:endParaRPr lang="ru-RU" sz="24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714076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559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/>
              </a:rPr>
              <a:t>Відповідно до наявності реального товару виділяють: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i="1" u="heavy" dirty="0"/>
              <a:t>угоди з реальним </a:t>
            </a:r>
            <a:r>
              <a:rPr lang="uk-UA" b="1" i="1" u="heavy" dirty="0" smtClean="0"/>
              <a:t>товаром </a:t>
            </a:r>
          </a:p>
          <a:p>
            <a:pPr marL="82296" indent="0">
              <a:buNone/>
            </a:pPr>
            <a:endParaRPr lang="uk-UA" b="1" i="1" u="heavy" dirty="0"/>
          </a:p>
          <a:p>
            <a:pPr marL="82296" indent="0">
              <a:buNone/>
            </a:pPr>
            <a:endParaRPr lang="uk-UA" b="1" i="1" u="heavy" dirty="0" smtClean="0"/>
          </a:p>
          <a:p>
            <a:pPr marL="82296" indent="0">
              <a:buNone/>
            </a:pPr>
            <a:endParaRPr lang="uk-UA" b="1" i="1" u="heavy" dirty="0" smtClean="0"/>
          </a:p>
          <a:p>
            <a:pPr marL="596646" indent="-514350">
              <a:buFont typeface="+mj-lt"/>
              <a:buAutoNum type="arabicPeriod"/>
            </a:pPr>
            <a:r>
              <a:rPr lang="uk-UA" i="1" dirty="0" smtClean="0"/>
              <a:t>«</a:t>
            </a:r>
            <a:r>
              <a:rPr lang="uk-UA" i="1" dirty="0" err="1" smtClean="0"/>
              <a:t>Спот</a:t>
            </a:r>
            <a:r>
              <a:rPr lang="uk-UA" i="1" dirty="0"/>
              <a:t>» </a:t>
            </a:r>
            <a:r>
              <a:rPr lang="uk-UA" i="1" dirty="0" smtClean="0"/>
              <a:t>або </a:t>
            </a:r>
            <a:r>
              <a:rPr lang="uk-UA" i="1" dirty="0"/>
              <a:t>«кеш</a:t>
            </a:r>
            <a:r>
              <a:rPr lang="uk-UA" i="1" dirty="0" smtClean="0"/>
              <a:t>» угода </a:t>
            </a:r>
            <a:endParaRPr lang="uk-UA" i="1" dirty="0"/>
          </a:p>
          <a:p>
            <a:pPr marL="596646" indent="-514350">
              <a:buFont typeface="+mj-lt"/>
              <a:buAutoNum type="arabicPeriod"/>
            </a:pPr>
            <a:r>
              <a:rPr lang="uk-UA" i="1" dirty="0" smtClean="0"/>
              <a:t> Форвардна угода</a:t>
            </a:r>
            <a:endParaRPr lang="ru-RU" i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i="1" u="heavy" dirty="0"/>
              <a:t>угоди без реального </a:t>
            </a:r>
            <a:r>
              <a:rPr lang="uk-UA" b="1" i="1" u="heavy" dirty="0" smtClean="0"/>
              <a:t>товару </a:t>
            </a:r>
            <a:r>
              <a:rPr lang="uk-UA" dirty="0" smtClean="0"/>
              <a:t>або  </a:t>
            </a:r>
            <a:r>
              <a:rPr lang="uk-UA" b="1" i="1" u="heavy" dirty="0"/>
              <a:t>угоди з правами на </a:t>
            </a:r>
            <a:r>
              <a:rPr lang="uk-UA" b="1" i="1" u="heavy" dirty="0" smtClean="0"/>
              <a:t>товар</a:t>
            </a:r>
          </a:p>
          <a:p>
            <a:endParaRPr lang="uk-UA" b="1" i="1" u="heavy" dirty="0"/>
          </a:p>
          <a:p>
            <a:pPr marL="596646" indent="-514350">
              <a:buFont typeface="+mj-lt"/>
              <a:buAutoNum type="arabicPeriod"/>
            </a:pPr>
            <a:r>
              <a:rPr lang="uk-UA" i="1" dirty="0"/>
              <a:t>Ф’ючерсна угода </a:t>
            </a:r>
            <a:endParaRPr lang="uk-UA" i="1" dirty="0" smtClean="0"/>
          </a:p>
          <a:p>
            <a:endParaRPr lang="uk-UA" i="1" dirty="0"/>
          </a:p>
          <a:p>
            <a:pPr marL="596646" indent="-514350">
              <a:buFont typeface="+mj-lt"/>
              <a:buAutoNum type="arabicPeriod"/>
            </a:pPr>
            <a:r>
              <a:rPr lang="uk-UA" i="1" dirty="0" smtClean="0"/>
              <a:t>Опціонна угода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4680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/>
              </a:rPr>
              <a:t>Відповідно до наявності реального товару виділяють: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i="1" u="heavy" dirty="0"/>
              <a:t>угоди з реальним </a:t>
            </a:r>
            <a:r>
              <a:rPr lang="uk-UA" b="1" i="1" u="heavy" dirty="0" smtClean="0"/>
              <a:t>товаром </a:t>
            </a:r>
          </a:p>
          <a:p>
            <a:pPr marL="82296" indent="0">
              <a:buNone/>
            </a:pPr>
            <a:endParaRPr lang="uk-UA" b="1" i="1" u="heavy" dirty="0"/>
          </a:p>
          <a:p>
            <a:pPr marL="82296" indent="0">
              <a:buNone/>
            </a:pPr>
            <a:endParaRPr lang="uk-UA" b="1" i="1" u="heavy" dirty="0" smtClean="0"/>
          </a:p>
          <a:p>
            <a:pPr marL="82296" indent="0">
              <a:buNone/>
            </a:pPr>
            <a:endParaRPr lang="uk-UA" b="1" i="1" u="heavy" dirty="0" smtClean="0"/>
          </a:p>
          <a:p>
            <a:pPr marL="596646" indent="-514350">
              <a:buFont typeface="+mj-lt"/>
              <a:buAutoNum type="arabicPeriod"/>
            </a:pPr>
            <a:r>
              <a:rPr lang="uk-UA" i="1" dirty="0" smtClean="0"/>
              <a:t>«</a:t>
            </a:r>
            <a:r>
              <a:rPr lang="uk-UA" i="1" dirty="0" err="1" smtClean="0"/>
              <a:t>Спот</a:t>
            </a:r>
            <a:r>
              <a:rPr lang="uk-UA" i="1" dirty="0"/>
              <a:t>» </a:t>
            </a:r>
            <a:r>
              <a:rPr lang="uk-UA" i="1" dirty="0" smtClean="0"/>
              <a:t>або </a:t>
            </a:r>
            <a:r>
              <a:rPr lang="uk-UA" i="1" dirty="0"/>
              <a:t>«кеш</a:t>
            </a:r>
            <a:r>
              <a:rPr lang="uk-UA" i="1" dirty="0" smtClean="0"/>
              <a:t>» угода </a:t>
            </a:r>
            <a:endParaRPr lang="uk-UA" i="1" dirty="0"/>
          </a:p>
          <a:p>
            <a:pPr marL="596646" indent="-514350">
              <a:buFont typeface="+mj-lt"/>
              <a:buAutoNum type="arabicPeriod"/>
            </a:pPr>
            <a:r>
              <a:rPr lang="uk-UA" i="1" dirty="0" smtClean="0"/>
              <a:t> Форвардна угода</a:t>
            </a:r>
            <a:endParaRPr lang="ru-RU" i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i="1" u="heavy" dirty="0"/>
              <a:t>угоди без реального </a:t>
            </a:r>
            <a:r>
              <a:rPr lang="uk-UA" b="1" i="1" u="heavy" dirty="0" smtClean="0"/>
              <a:t>товару </a:t>
            </a:r>
            <a:r>
              <a:rPr lang="uk-UA" dirty="0" smtClean="0"/>
              <a:t>або  </a:t>
            </a:r>
            <a:r>
              <a:rPr lang="uk-UA" b="1" i="1" u="heavy" dirty="0"/>
              <a:t>угоди з правами на </a:t>
            </a:r>
            <a:r>
              <a:rPr lang="uk-UA" b="1" i="1" u="heavy" dirty="0" smtClean="0"/>
              <a:t>товар</a:t>
            </a:r>
          </a:p>
          <a:p>
            <a:endParaRPr lang="uk-UA" b="1" i="1" u="heavy" dirty="0"/>
          </a:p>
          <a:p>
            <a:pPr marL="596646" indent="-514350">
              <a:buFont typeface="+mj-lt"/>
              <a:buAutoNum type="arabicPeriod"/>
            </a:pPr>
            <a:r>
              <a:rPr lang="uk-UA" i="1" dirty="0"/>
              <a:t>Ф’ючерсна угода </a:t>
            </a:r>
            <a:endParaRPr lang="uk-UA" i="1" dirty="0" smtClean="0"/>
          </a:p>
          <a:p>
            <a:endParaRPr lang="uk-UA" i="1" dirty="0"/>
          </a:p>
          <a:p>
            <a:pPr marL="596646" indent="-514350">
              <a:buFont typeface="+mj-lt"/>
              <a:buAutoNum type="arabicPeriod"/>
            </a:pPr>
            <a:r>
              <a:rPr lang="uk-UA" i="1" dirty="0" smtClean="0"/>
              <a:t>Опціонна угода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611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85786" y="101587"/>
            <a:ext cx="7772400" cy="147002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Угод</a:t>
            </a:r>
            <a:r>
              <a:rPr lang="uk-UA" sz="4000" dirty="0" smtClean="0">
                <a:latin typeface="+mj-lt"/>
                <a:ea typeface="+mj-ea"/>
                <a:cs typeface="+mj-cs"/>
              </a:rPr>
              <a:t>а</a:t>
            </a:r>
            <a:r>
              <a:rPr kumimoji="0" lang="uk-UA" sz="40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 негайною поставкою</a:t>
            </a:r>
            <a:endParaRPr kumimoji="0" lang="ru-RU" sz="40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4400" y="1428736"/>
            <a:ext cx="1928826" cy="121444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МЕТА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28596" y="4286256"/>
            <a:ext cx="1928826" cy="121444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ОЗНАКИ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28926" y="1571612"/>
            <a:ext cx="6000792" cy="1000132"/>
          </a:xfrm>
          <a:prstGeom prst="roundRect">
            <a:avLst/>
          </a:prstGeom>
          <a:gradFill>
            <a:gsLst>
              <a:gs pos="70000">
                <a:srgbClr val="C4D6EB">
                  <a:alpha val="78000"/>
                </a:srgbClr>
              </a:gs>
              <a:gs pos="100000">
                <a:srgbClr val="FFEBFA"/>
              </a:gs>
            </a:gsLst>
            <a:lin ang="2700000" scaled="0"/>
          </a:gradFill>
          <a:ln w="12700" cap="flat" cmpd="thickThin">
            <a:solidFill>
              <a:schemeClr val="bg2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</a:rPr>
              <a:t>фізичний перехід товару від продавця до покупця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480926157"/>
              </p:ext>
            </p:extLst>
          </p:nvPr>
        </p:nvGraphicFramePr>
        <p:xfrm>
          <a:off x="3357554" y="2928934"/>
          <a:ext cx="5143536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 descr="ÐÐ°ÑÑÐ¸Ð½ÐºÐ¸ Ð¿Ð¾ Ð·Ð°Ð¿ÑÐ¾ÑÑ green arrows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3429000"/>
            <a:ext cx="549523" cy="357190"/>
          </a:xfrm>
          <a:prstGeom prst="rect">
            <a:avLst/>
          </a:prstGeom>
          <a:noFill/>
        </p:spPr>
      </p:pic>
      <p:pic>
        <p:nvPicPr>
          <p:cNvPr id="16" name="Picture 2" descr="ÐÐ°ÑÑÐ¸Ð½ÐºÐ¸ Ð¿Ð¾ Ð·Ð°Ð¿ÑÐ¾ÑÑ green arrows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4143380"/>
            <a:ext cx="549523" cy="357190"/>
          </a:xfrm>
          <a:prstGeom prst="rect">
            <a:avLst/>
          </a:prstGeom>
          <a:noFill/>
        </p:spPr>
      </p:pic>
      <p:pic>
        <p:nvPicPr>
          <p:cNvPr id="17" name="Picture 2" descr="ÐÐ°ÑÑÐ¸Ð½ÐºÐ¸ Ð¿Ð¾ Ð·Ð°Ð¿ÑÐ¾ÑÑ green arrows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4929198"/>
            <a:ext cx="549523" cy="357190"/>
          </a:xfrm>
          <a:prstGeom prst="rect">
            <a:avLst/>
          </a:prstGeom>
          <a:noFill/>
        </p:spPr>
      </p:pic>
      <p:pic>
        <p:nvPicPr>
          <p:cNvPr id="18" name="Picture 2" descr="ÐÐ°ÑÑÐ¸Ð½ÐºÐ¸ Ð¿Ð¾ Ð·Ð°Ð¿ÑÐ¾ÑÑ green arrows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488" y="5643578"/>
            <a:ext cx="549523" cy="357190"/>
          </a:xfrm>
          <a:prstGeom prst="rect">
            <a:avLst/>
          </a:prstGeom>
          <a:noFill/>
        </p:spPr>
      </p:pic>
      <p:pic>
        <p:nvPicPr>
          <p:cNvPr id="19" name="Picture 2" descr="ÐÐ°ÑÑÐ¸Ð½ÐºÐ¸ Ð¿Ð¾ Ð·Ð°Ð¿ÑÐ¾ÑÑ green arrows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1928802"/>
            <a:ext cx="549523" cy="357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166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Клара\Desktop\fun-facts-png.png"/>
          <p:cNvPicPr>
            <a:picLocks noChangeAspect="1" noChangeArrowheads="1"/>
          </p:cNvPicPr>
          <p:nvPr/>
        </p:nvPicPr>
        <p:blipFill>
          <a:blip r:embed="rId2"/>
          <a:srcRect l="59514" t="3125"/>
          <a:stretch>
            <a:fillRect/>
          </a:stretch>
        </p:blipFill>
        <p:spPr bwMode="auto">
          <a:xfrm>
            <a:off x="-40473" y="4374765"/>
            <a:ext cx="1928826" cy="2185678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178727" y="116632"/>
            <a:ext cx="7772400" cy="147002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Згідно із законодавством України   залежно від умов ознайомлення з наявним товаром угоди можуть бути укладені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4282" y="1928802"/>
            <a:ext cx="4000528" cy="15001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lvl="0" algn="just"/>
            <a:r>
              <a:rPr lang="uk-UA" sz="2000" dirty="0" smtClean="0">
                <a:solidFill>
                  <a:schemeClr val="tx1"/>
                </a:solidFill>
              </a:rPr>
              <a:t>без попереднього огляду товарів (за зразками, стандартами, за обумовленою середньою або мінімальною якістю товару). 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endParaRPr lang="ru-RU" sz="20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29190" y="1857364"/>
            <a:ext cx="3929090" cy="15001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/>
            <a:r>
              <a:rPr lang="uk-UA" sz="2000" dirty="0" smtClean="0">
                <a:solidFill>
                  <a:schemeClr val="tx1"/>
                </a:solidFill>
              </a:rPr>
              <a:t>на основі попереднього огляду всієї партії товару або окремих його зразків. 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8434" name="Picture 2" descr="ÐÐ°ÑÑÐ¸Ð½ÐºÐ¸ Ð¿Ð¾ Ð·Ð°Ð¿ÑÐ¾ÑÑ green arrows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143372" y="2000240"/>
            <a:ext cx="816536" cy="661978"/>
          </a:xfrm>
          <a:prstGeom prst="rect">
            <a:avLst/>
          </a:prstGeom>
          <a:noFill/>
        </p:spPr>
      </p:pic>
      <p:pic>
        <p:nvPicPr>
          <p:cNvPr id="16" name="Picture 2" descr="ÐÐ°ÑÑÐ¸Ð½ÐºÐ¸ Ð¿Ð¾ Ð·Ð°Ð¿ÑÐ¾ÑÑ green arrows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857496"/>
            <a:ext cx="723904" cy="586880"/>
          </a:xfrm>
          <a:prstGeom prst="rect">
            <a:avLst/>
          </a:prstGeom>
          <a:noFill/>
        </p:spPr>
      </p:pic>
      <p:sp>
        <p:nvSpPr>
          <p:cNvPr id="17" name="Скругленный прямоугольник 16"/>
          <p:cNvSpPr/>
          <p:nvPr/>
        </p:nvSpPr>
        <p:spPr>
          <a:xfrm>
            <a:off x="1752039" y="4143380"/>
            <a:ext cx="7205714" cy="234793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uk-UA" sz="2000" dirty="0" smtClean="0">
                <a:solidFill>
                  <a:schemeClr val="tx1"/>
                </a:solidFill>
              </a:rPr>
              <a:t>На більшості товарних бірж України обладнані спеціальні кімнати або стенди зразків товарів, представлених до торгів. Якщо до торгів пропонуються товари, які внаслідок своїх фізико - хімічних властивостей або великих габаритів не можуть бути представлені на біржі, продавець вказує, де знаходяться ці товари і як покупець може ознайомитись з ними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/>
          </a:p>
        </p:txBody>
      </p:sp>
      <p:pic>
        <p:nvPicPr>
          <p:cNvPr id="307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1" y="2690416"/>
            <a:ext cx="1643075" cy="1381525"/>
          </a:xfrm>
          <a:prstGeom prst="rect">
            <a:avLst/>
          </a:prstGeom>
          <a:noFill/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5397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C:\Users\Клара\Desktop\Money-PNG-Transparent-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43314"/>
            <a:ext cx="2608553" cy="2528726"/>
          </a:xfrm>
          <a:prstGeom prst="rect">
            <a:avLst/>
          </a:prstGeom>
          <a:noFill/>
        </p:spPr>
      </p:pic>
      <p:pic>
        <p:nvPicPr>
          <p:cNvPr id="11" name="Picture 2" descr="ÐÐ°ÑÑÐ¸Ð½ÐºÐ¸ Ð¿Ð¾ Ð·Ð°Ð¿ÑÐ¾ÑÑ money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3714752"/>
            <a:ext cx="950947" cy="1214422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1472" y="785794"/>
            <a:ext cx="7772400" cy="147002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Оплата товару  за угодами на наявний товар може здійснюватися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693668000"/>
              </p:ext>
            </p:extLst>
          </p:nvPr>
        </p:nvGraphicFramePr>
        <p:xfrm>
          <a:off x="642910" y="2428868"/>
          <a:ext cx="8215370" cy="3252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412" name="AutoShape 4" descr="ÐÐ°ÑÑÐ¸Ð½ÐºÐ¸ Ð¿Ð¾ Ð·Ð°Ð¿ÑÐ¾ÑÑ money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77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54" y="48799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uk-UA" altLang="ru-RU" b="1" dirty="0" smtClean="0">
                <a:solidFill>
                  <a:schemeClr val="tx1"/>
                </a:solidFill>
              </a:rPr>
              <a:t>Форвардний контракт</a:t>
            </a:r>
            <a:r>
              <a:rPr lang="uk-UA" alt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1571612"/>
            <a:ext cx="7312326" cy="471490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just"/>
            <a:r>
              <a:rPr lang="uk-UA" altLang="ru-RU" sz="2400" b="1" dirty="0" smtClean="0">
                <a:solidFill>
                  <a:schemeClr val="tx1"/>
                </a:solidFill>
              </a:rPr>
              <a:t>Форвардний контракт</a:t>
            </a:r>
            <a:r>
              <a:rPr lang="uk-UA" altLang="ru-RU" sz="2400" dirty="0" smtClean="0">
                <a:solidFill>
                  <a:schemeClr val="tx1"/>
                </a:solidFill>
              </a:rPr>
              <a:t> – це угода між двома сторонами, за якою одна сторона (покупець) погоджується придбати у іншої сторони (продавця) базовий актив у визначену дату в майбутньому за ціною, яка встановлена в момент укладання угоди.</a:t>
            </a:r>
            <a:endParaRPr lang="uk-UA" alt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ÐÐ°ÑÑÐ¸Ð½ÐºÐ¸ Ð¿Ð¾ Ð·Ð°Ð¿ÑÐ¾ÑÑ ÑÑÑÐ¾ÐºÐ¾Ð²Ð¸Ð¹ ÑÐ¸Ð½Ð¾Ð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4000504"/>
            <a:ext cx="4286250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451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1115342" y="0"/>
            <a:ext cx="7956376" cy="1069848"/>
          </a:xfrm>
        </p:spPr>
        <p:txBody>
          <a:bodyPr>
            <a:noAutofit/>
          </a:bodyPr>
          <a:lstStyle/>
          <a:p>
            <a:pPr lvl="0"/>
            <a:r>
              <a:rPr lang="uk-UA" altLang="uk-UA" sz="3200" dirty="0" smtClean="0"/>
              <a:t>Приклад у</a:t>
            </a:r>
            <a:r>
              <a:rPr lang="uk-UA" altLang="ru-RU" sz="3200" dirty="0" smtClean="0"/>
              <a:t>кладання і виконання форварду</a:t>
            </a:r>
            <a:endParaRPr lang="uk-UA" altLang="uk-UA" sz="32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45318" y="939260"/>
            <a:ext cx="76700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altLang="ru-RU" dirty="0" smtClean="0"/>
              <a:t>30 квітня особа А (продавець) уклала з особою Б (покупець) форвардний контракт на поставку 1 вересня 100 акцій фірми Х за ціною 400 грн. за одну акцію. Відповідно до контракту 1 вересня особа А (продавець) передає особі Б 100 акцій фірми Х, а особа Б виплачує за дані цінні папери 100 × 400 грн. = 40.000 грн.</a:t>
            </a:r>
            <a:endParaRPr lang="uk-UA" alt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143000"/>
            <a:ext cx="8229600" cy="106984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altLang="uk-UA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r="9557"/>
          <a:stretch>
            <a:fillRect/>
          </a:stretch>
        </p:blipFill>
        <p:spPr bwMode="auto">
          <a:xfrm>
            <a:off x="1045318" y="2428868"/>
            <a:ext cx="7991178" cy="404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6992" t="24021" r="14827" b="12811"/>
          <a:stretch>
            <a:fillRect/>
          </a:stretch>
        </p:blipFill>
        <p:spPr bwMode="auto">
          <a:xfrm>
            <a:off x="6372200" y="5518236"/>
            <a:ext cx="1238013" cy="75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4859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i="1" dirty="0"/>
              <a:t>Сутність </a:t>
            </a:r>
            <a:r>
              <a:rPr lang="uk-UA" sz="3200" b="1" i="1" dirty="0" smtClean="0"/>
              <a:t>будь-якої біржової угоди </a:t>
            </a:r>
            <a:r>
              <a:rPr lang="uk-UA" sz="3200" dirty="0"/>
              <a:t>–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це </a:t>
            </a:r>
            <a:r>
              <a:rPr lang="uk-UA" dirty="0"/>
              <a:t>укладення договору між двома сторонами в межах умов, які диктує біржа (валютна, товарна, фондова або </a:t>
            </a:r>
            <a:r>
              <a:rPr lang="uk-UA" dirty="0" smtClean="0"/>
              <a:t>інша)</a:t>
            </a:r>
          </a:p>
          <a:p>
            <a:endParaRPr lang="uk-UA" dirty="0" smtClean="0"/>
          </a:p>
          <a:p>
            <a:r>
              <a:rPr lang="uk-UA" u="sng" dirty="0"/>
              <a:t>Метою проведення біржових торгів є укладання біржових угод</a:t>
            </a:r>
            <a:r>
              <a:rPr lang="uk-UA" dirty="0"/>
              <a:t>.</a:t>
            </a:r>
            <a:endParaRPr lang="ru-RU" dirty="0"/>
          </a:p>
          <a:p>
            <a:endParaRPr lang="uk-UA" b="1" i="1" dirty="0" smtClean="0"/>
          </a:p>
          <a:p>
            <a:r>
              <a:rPr lang="uk-UA" b="1" i="1" dirty="0" smtClean="0"/>
              <a:t>змістом біржової </a:t>
            </a:r>
            <a:r>
              <a:rPr lang="uk-UA" b="1" i="1" dirty="0"/>
              <a:t>угоди є </a:t>
            </a:r>
            <a:r>
              <a:rPr lang="uk-UA" dirty="0"/>
              <a:t>угода сторін про взаємну передачу прав і обов’язків щодо майна, допущеного до обігу на біржі. </a:t>
            </a:r>
            <a:endParaRPr lang="uk-UA" dirty="0" smtClean="0"/>
          </a:p>
          <a:p>
            <a:endParaRPr lang="uk-UA" dirty="0" smtClean="0"/>
          </a:p>
          <a:p>
            <a:r>
              <a:rPr lang="uk-UA" u="sng" dirty="0"/>
              <a:t>Угода вважається укладеною з моменту її реєстрації на біржі.</a:t>
            </a:r>
            <a:endParaRPr lang="ru-RU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3331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00118" y="404664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uk-UA" altLang="ru-RU" dirty="0" smtClean="0">
                <a:solidFill>
                  <a:srgbClr val="002060"/>
                </a:solidFill>
              </a:rPr>
              <a:t>Особливості укладання форвардних угод</a:t>
            </a:r>
            <a:endParaRPr lang="uk-UA" altLang="uk-UA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5745959"/>
              </p:ext>
            </p:extLst>
          </p:nvPr>
        </p:nvGraphicFramePr>
        <p:xfrm>
          <a:off x="287338" y="1142984"/>
          <a:ext cx="8856662" cy="401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214282" y="5429264"/>
            <a:ext cx="8715436" cy="1214446"/>
          </a:xfrm>
          <a:prstGeom prst="roundRect">
            <a:avLst>
              <a:gd name="adj" fmla="val 1000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just"/>
            <a:r>
              <a:rPr lang="uk-UA" dirty="0" smtClean="0">
                <a:solidFill>
                  <a:srgbClr val="002060"/>
                </a:solidFill>
              </a:rPr>
              <a:t>Укладення форвардного контракту означає, що одна із сторін (продавець) бере на себе зобов’язання здійснити поставку певної кількості базових інструментів на певну дату, зафіксовану в контракті, але віддалену значним проміжком часу від дати укладення угоди, а інша сторона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uk-UA" dirty="0" smtClean="0">
                <a:solidFill>
                  <a:srgbClr val="002060"/>
                </a:solidFill>
              </a:rPr>
              <a:t>зобов’язується прийняти поставку за обумовленою ціною.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417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066800"/>
          </a:xfrm>
        </p:spPr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Види </a:t>
            </a:r>
            <a:r>
              <a:rPr lang="uk-UA" b="1" dirty="0" smtClean="0">
                <a:solidFill>
                  <a:schemeClr val="tx1"/>
                </a:solidFill>
              </a:rPr>
              <a:t>форвардних угод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форварді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8072494" cy="5500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646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28596" y="0"/>
            <a:ext cx="7772400" cy="147002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Переваги форвардної угоди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63749742"/>
              </p:ext>
            </p:extLst>
          </p:nvPr>
        </p:nvGraphicFramePr>
        <p:xfrm>
          <a:off x="285720" y="1142984"/>
          <a:ext cx="857256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364" name="Picture 4" descr="ÐÐ°ÑÑÐ¸Ð½ÐºÐ¸ Ð¿Ð¾ Ð·Ð°Ð¿ÑÐ¾ÑÑ numbers  png"/>
          <p:cNvPicPr>
            <a:picLocks noChangeAspect="1" noChangeArrowheads="1"/>
          </p:cNvPicPr>
          <p:nvPr/>
        </p:nvPicPr>
        <p:blipFill>
          <a:blip r:embed="rId7"/>
          <a:srcRect r="72307" b="73799"/>
          <a:stretch>
            <a:fillRect/>
          </a:stretch>
        </p:blipFill>
        <p:spPr bwMode="auto">
          <a:xfrm>
            <a:off x="0" y="928670"/>
            <a:ext cx="1071570" cy="10715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ÐÐ°ÑÑÐ¸Ð½ÐºÐ¸ Ð¿Ð¾ Ð·Ð°Ð¿ÑÐ¾ÑÑ numbers  png"/>
          <p:cNvPicPr>
            <a:picLocks noChangeAspect="1" noChangeArrowheads="1"/>
          </p:cNvPicPr>
          <p:nvPr/>
        </p:nvPicPr>
        <p:blipFill>
          <a:blip r:embed="rId7"/>
          <a:srcRect l="35446" r="37164" b="74085"/>
          <a:stretch>
            <a:fillRect/>
          </a:stretch>
        </p:blipFill>
        <p:spPr bwMode="auto">
          <a:xfrm>
            <a:off x="8286776" y="928670"/>
            <a:ext cx="1000132" cy="10001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8" name="Picture 8" descr="ÐÐ°ÑÑÐ¸Ð½ÐºÐ¸ Ð¿Ð¾ Ð·Ð°Ð¿ÑÐ¾ÑÑ numbers  png"/>
          <p:cNvPicPr>
            <a:picLocks noChangeAspect="1" noChangeArrowheads="1"/>
          </p:cNvPicPr>
          <p:nvPr/>
        </p:nvPicPr>
        <p:blipFill>
          <a:blip r:embed="rId7"/>
          <a:srcRect l="72693" r="-385" b="73799"/>
          <a:stretch>
            <a:fillRect/>
          </a:stretch>
        </p:blipFill>
        <p:spPr bwMode="auto">
          <a:xfrm>
            <a:off x="1" y="5929330"/>
            <a:ext cx="928670" cy="9286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70" name="Picture 10" descr="ÐÐ°ÑÑÐ¸Ð½ÐºÐ¸ Ð¿Ð¾ Ð·Ð°Ð¿ÑÐ¾ÑÑ numbers  png"/>
          <p:cNvPicPr>
            <a:picLocks noChangeAspect="1" noChangeArrowheads="1"/>
          </p:cNvPicPr>
          <p:nvPr/>
        </p:nvPicPr>
        <p:blipFill>
          <a:blip r:embed="rId7"/>
          <a:srcRect t="36026" r="74615" b="38864"/>
          <a:stretch>
            <a:fillRect/>
          </a:stretch>
        </p:blipFill>
        <p:spPr bwMode="auto">
          <a:xfrm>
            <a:off x="8286776" y="6000768"/>
            <a:ext cx="1000132" cy="1045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72" name="AutoShape 12" descr="ÐÐ°ÑÑÐ¸Ð½ÐºÐ¸ Ð¿Ð¾ Ð·Ð°Ð¿ÑÐ¾ÑÑ agree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74" name="Picture 14" descr="ÐÐ°ÑÑÐ¸Ð½ÐºÐ¸ Ð¿Ð¾ Ð·Ð°Ð¿ÑÐ¾ÑÑ agree 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00496" y="3357562"/>
            <a:ext cx="1071523" cy="1071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76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03567352"/>
              </p:ext>
            </p:extLst>
          </p:nvPr>
        </p:nvGraphicFramePr>
        <p:xfrm>
          <a:off x="1115616" y="1279949"/>
          <a:ext cx="7814672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1376806" y="-99393"/>
            <a:ext cx="7772400" cy="147002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Недоліки форвардної угоди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ÐÐ°ÑÑÐ¸Ð½ÐºÐ¸ Ð¿Ð¾ Ð·Ð°Ð¿ÑÐ¾ÑÑ red minus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786710" y="1285860"/>
            <a:ext cx="546082" cy="54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ÐÐ°ÑÑÐ¸Ð½ÐºÐ¸ Ð¿Ð¾ Ð·Ð°Ð¿ÑÐ¾ÑÑ red minus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000760" y="4071942"/>
            <a:ext cx="546082" cy="54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340" name="Picture 4" descr="ÐÐ°ÑÑÐ¸Ð½ÐºÐ¸ Ð¿Ð¾ Ð·Ð°Ð¿ÑÐ¾ÑÑ disadvantages 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59632" y="1500174"/>
            <a:ext cx="2857520" cy="2266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9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/>
              </a:rPr>
              <a:t>Відповідно до наявності реального товару виділяють: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i="1" u="heavy" dirty="0"/>
              <a:t>угоди з реальним </a:t>
            </a:r>
            <a:r>
              <a:rPr lang="uk-UA" b="1" i="1" u="heavy" dirty="0" smtClean="0"/>
              <a:t>товаром </a:t>
            </a:r>
          </a:p>
          <a:p>
            <a:pPr marL="82296" indent="0">
              <a:buNone/>
            </a:pPr>
            <a:endParaRPr lang="uk-UA" b="1" i="1" u="heavy" dirty="0"/>
          </a:p>
          <a:p>
            <a:pPr marL="82296" indent="0">
              <a:buNone/>
            </a:pPr>
            <a:endParaRPr lang="uk-UA" b="1" i="1" u="heavy" dirty="0" smtClean="0"/>
          </a:p>
          <a:p>
            <a:pPr marL="82296" indent="0">
              <a:buNone/>
            </a:pPr>
            <a:endParaRPr lang="uk-UA" b="1" i="1" u="heavy" dirty="0" smtClean="0"/>
          </a:p>
          <a:p>
            <a:pPr marL="596646" indent="-514350">
              <a:buFont typeface="+mj-lt"/>
              <a:buAutoNum type="arabicPeriod"/>
            </a:pPr>
            <a:r>
              <a:rPr lang="uk-UA" i="1" dirty="0" smtClean="0"/>
              <a:t>«</a:t>
            </a:r>
            <a:r>
              <a:rPr lang="uk-UA" i="1" dirty="0" err="1" smtClean="0"/>
              <a:t>Спот</a:t>
            </a:r>
            <a:r>
              <a:rPr lang="uk-UA" i="1" dirty="0"/>
              <a:t>» </a:t>
            </a:r>
            <a:r>
              <a:rPr lang="uk-UA" i="1" dirty="0" smtClean="0"/>
              <a:t>або </a:t>
            </a:r>
            <a:r>
              <a:rPr lang="uk-UA" i="1" dirty="0"/>
              <a:t>«кеш</a:t>
            </a:r>
            <a:r>
              <a:rPr lang="uk-UA" i="1" dirty="0" smtClean="0"/>
              <a:t>» угода </a:t>
            </a:r>
            <a:endParaRPr lang="uk-UA" i="1" dirty="0"/>
          </a:p>
          <a:p>
            <a:pPr marL="596646" indent="-514350">
              <a:buFont typeface="+mj-lt"/>
              <a:buAutoNum type="arabicPeriod"/>
            </a:pPr>
            <a:r>
              <a:rPr lang="uk-UA" i="1" dirty="0" smtClean="0"/>
              <a:t> Форвардна угода</a:t>
            </a:r>
            <a:endParaRPr lang="ru-RU" i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b="1" i="1" u="heavy" dirty="0"/>
              <a:t>угоди без реального </a:t>
            </a:r>
            <a:r>
              <a:rPr lang="uk-UA" b="1" i="1" u="heavy" dirty="0" smtClean="0"/>
              <a:t>товару </a:t>
            </a:r>
            <a:r>
              <a:rPr lang="uk-UA" dirty="0" smtClean="0"/>
              <a:t>або  </a:t>
            </a:r>
            <a:r>
              <a:rPr lang="uk-UA" b="1" i="1" u="heavy" dirty="0"/>
              <a:t>угоди з правами на </a:t>
            </a:r>
            <a:r>
              <a:rPr lang="uk-UA" b="1" i="1" u="heavy" dirty="0" smtClean="0"/>
              <a:t>товар</a:t>
            </a:r>
          </a:p>
          <a:p>
            <a:endParaRPr lang="uk-UA" b="1" i="1" u="heavy" dirty="0"/>
          </a:p>
          <a:p>
            <a:pPr marL="596646" indent="-514350">
              <a:buFont typeface="+mj-lt"/>
              <a:buAutoNum type="arabicPeriod"/>
            </a:pPr>
            <a:r>
              <a:rPr lang="uk-UA" i="1" dirty="0"/>
              <a:t>Ф’ючерсна угода </a:t>
            </a:r>
            <a:endParaRPr lang="uk-UA" i="1" dirty="0" smtClean="0"/>
          </a:p>
          <a:p>
            <a:endParaRPr lang="uk-UA" i="1" dirty="0"/>
          </a:p>
          <a:p>
            <a:pPr marL="596646" indent="-514350">
              <a:buFont typeface="+mj-lt"/>
              <a:buAutoNum type="arabicPeriod"/>
            </a:pPr>
            <a:r>
              <a:rPr lang="uk-UA" i="1" dirty="0" smtClean="0"/>
              <a:t>Опціонна угода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9176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54" y="48799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effectLst/>
              </a:rPr>
              <a:t>Ф’ючерсний контракт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640" y="1571612"/>
            <a:ext cx="7312326" cy="4714908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uk-UA" sz="2400" b="1" dirty="0" smtClean="0"/>
              <a:t>Ф’ючерс </a:t>
            </a:r>
            <a:r>
              <a:rPr lang="uk-UA" sz="2400" dirty="0" smtClean="0"/>
              <a:t>– стандартний документ, укладений як стандартизований контракт, який засвідчує зобов’язання продати (придбати) відповідну кількість базового активу у визначений час у майбутньому з фіксацією ціни базового активу під час укладення контракту.</a:t>
            </a:r>
          </a:p>
          <a:p>
            <a:endParaRPr lang="uk-UA" sz="2400" dirty="0"/>
          </a:p>
          <a:p>
            <a:r>
              <a:rPr lang="uk-UA" dirty="0"/>
              <a:t>Ф’ючерси, на відміну від форварда, укладаються тільки на біржі, тому вони є високоліквідними фінансовими інструментами</a:t>
            </a:r>
            <a:r>
              <a:rPr lang="uk-UA" sz="2400" dirty="0"/>
              <a:t>. </a:t>
            </a:r>
            <a:r>
              <a:rPr lang="uk-UA" sz="2400" dirty="0" smtClean="0"/>
              <a:t> </a:t>
            </a:r>
            <a:endParaRPr lang="uk-UA" sz="2400" dirty="0"/>
          </a:p>
        </p:txBody>
      </p:sp>
      <p:pic>
        <p:nvPicPr>
          <p:cNvPr id="1026" name="Picture 2" descr="ÐÐ°ÑÑÐ¸Ð½ÐºÐ¸ Ð¿Ð¾ Ð·Ð°Ð¿ÑÐ¾ÑÑ ÑÑÑÐ¾ÐºÐ¾Ð²Ð¸Ð¹ ÑÐ¸Ð½Ð¾Ð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4208" y="5372091"/>
            <a:ext cx="1828858" cy="914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00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03648" y="1052736"/>
            <a:ext cx="7498080" cy="4800600"/>
          </a:xfrm>
        </p:spPr>
        <p:txBody>
          <a:bodyPr>
            <a:normAutofit fontScale="92500"/>
          </a:bodyPr>
          <a:lstStyle/>
          <a:p>
            <a:r>
              <a:rPr lang="uk-UA" u="sng" dirty="0" smtClean="0"/>
              <a:t>Базовими активами</a:t>
            </a:r>
            <a:r>
              <a:rPr lang="uk-UA" dirty="0" smtClean="0"/>
              <a:t> для фінансових ф’ючерсів є боргові цінні папери, валюта, дорогоцінні метали, фондові індекси.</a:t>
            </a:r>
          </a:p>
          <a:p>
            <a:endParaRPr lang="uk-UA" dirty="0" smtClean="0"/>
          </a:p>
          <a:p>
            <a:r>
              <a:rPr lang="uk-UA" dirty="0" smtClean="0"/>
              <a:t> </a:t>
            </a:r>
            <a:r>
              <a:rPr lang="uk-UA" u="sng" dirty="0" smtClean="0"/>
              <a:t>Емітентом ф’ючерсу</a:t>
            </a:r>
            <a:r>
              <a:rPr lang="uk-UA" dirty="0" smtClean="0"/>
              <a:t> є створена фондовою біржою (товарною біржою) або торговельно – інформаційною системою клірингова-розрахункова палата або розрахунково-кліринговий банк.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56602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200" dirty="0">
                <a:effectLst/>
              </a:rPr>
              <a:t>Порядок укладання ф’ючерсного контракту</a:t>
            </a:r>
            <a:endParaRPr lang="ru-RU" sz="3200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1"/>
          <p:cNvGrpSpPr>
            <a:grpSpLocks noChangeAspect="1"/>
          </p:cNvGrpSpPr>
          <p:nvPr/>
        </p:nvGrpSpPr>
        <p:grpSpPr bwMode="auto">
          <a:xfrm>
            <a:off x="2046381" y="1495900"/>
            <a:ext cx="5940425" cy="1841832"/>
            <a:chOff x="2357" y="9808"/>
            <a:chExt cx="7200" cy="1829"/>
          </a:xfrm>
        </p:grpSpPr>
        <p:sp>
          <p:nvSpPr>
            <p:cNvPr id="7" name="AutoShape 11"/>
            <p:cNvSpPr>
              <a:spLocks noChangeAspect="1" noChangeArrowheads="1" noTextEdit="1"/>
            </p:cNvSpPr>
            <p:nvPr/>
          </p:nvSpPr>
          <p:spPr bwMode="auto">
            <a:xfrm>
              <a:off x="2357" y="9808"/>
              <a:ext cx="7200" cy="18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449" y="9995"/>
              <a:ext cx="2446" cy="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Продавець (коротка позиція)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7207" y="9995"/>
              <a:ext cx="2215" cy="5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Покупець (довга позиція)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103" y="10852"/>
              <a:ext cx="1180" cy="5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Брокер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707" y="10861"/>
              <a:ext cx="2677" cy="4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Клірингова палата біржі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7730" y="10852"/>
              <a:ext cx="1191" cy="4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Брокер</a:t>
              </a:r>
              <a:endParaRPr kumimoji="0" lang="uk-UA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5"/>
            <p:cNvSpPr>
              <a:spLocks noChangeShapeType="1"/>
            </p:cNvSpPr>
            <p:nvPr/>
          </p:nvSpPr>
          <p:spPr bwMode="auto">
            <a:xfrm>
              <a:off x="3672" y="10538"/>
              <a:ext cx="21" cy="3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4"/>
            <p:cNvSpPr>
              <a:spLocks noChangeShapeType="1"/>
            </p:cNvSpPr>
            <p:nvPr/>
          </p:nvSpPr>
          <p:spPr bwMode="auto">
            <a:xfrm>
              <a:off x="8315" y="10538"/>
              <a:ext cx="11" cy="31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AutoShape 3"/>
            <p:cNvSpPr>
              <a:spLocks noChangeShapeType="1"/>
            </p:cNvSpPr>
            <p:nvPr/>
          </p:nvSpPr>
          <p:spPr bwMode="auto">
            <a:xfrm>
              <a:off x="4283" y="11103"/>
              <a:ext cx="424" cy="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AutoShape 2"/>
            <p:cNvSpPr>
              <a:spLocks noChangeShapeType="1"/>
            </p:cNvSpPr>
            <p:nvPr/>
          </p:nvSpPr>
          <p:spPr bwMode="auto">
            <a:xfrm flipH="1">
              <a:off x="7384" y="11098"/>
              <a:ext cx="346" cy="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187624" y="3429000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400" dirty="0" smtClean="0"/>
              <a:t>Дату виконання умов угоди називають </a:t>
            </a:r>
            <a:r>
              <a:rPr lang="uk-UA" sz="1400" b="1" dirty="0" smtClean="0"/>
              <a:t>датою поставки</a:t>
            </a:r>
            <a:r>
              <a:rPr lang="uk-UA" sz="1400" dirty="0" smtClean="0"/>
              <a:t>. </a:t>
            </a:r>
          </a:p>
          <a:p>
            <a:pPr algn="just"/>
            <a:r>
              <a:rPr lang="uk-UA" sz="1400" dirty="0" smtClean="0"/>
              <a:t>Ціну базового активу, зафіксовану в контракті, називають </a:t>
            </a:r>
            <a:r>
              <a:rPr lang="uk-UA" sz="1400" b="1" dirty="0" smtClean="0"/>
              <a:t>ціною поставки</a:t>
            </a:r>
            <a:r>
              <a:rPr lang="uk-UA" sz="1400" dirty="0" smtClean="0"/>
              <a:t>.</a:t>
            </a:r>
          </a:p>
          <a:p>
            <a:pPr algn="just"/>
            <a:r>
              <a:rPr lang="uk-UA" sz="1400" dirty="0" smtClean="0"/>
              <a:t>Біржа є гарантом виконання ф’ючерсу, через що в розрахунковій палаті для покупця і продавця відкривається </a:t>
            </a:r>
            <a:r>
              <a:rPr lang="uk-UA" sz="1400" dirty="0" err="1" smtClean="0"/>
              <a:t>маржевий</a:t>
            </a:r>
            <a:r>
              <a:rPr lang="uk-UA" sz="1400" dirty="0" smtClean="0"/>
              <a:t> рахунок, на який перераховується </a:t>
            </a:r>
            <a:r>
              <a:rPr lang="uk-UA" sz="1400" b="1" dirty="0" smtClean="0"/>
              <a:t>початкова маржа </a:t>
            </a:r>
            <a:r>
              <a:rPr lang="uk-UA" sz="1400" dirty="0" smtClean="0"/>
              <a:t>(1-6% від загального обсягу контракту). В кінці ділового дня визначається </a:t>
            </a:r>
            <a:r>
              <a:rPr lang="uk-UA" sz="1400" b="1" dirty="0" smtClean="0"/>
              <a:t>варіаційна (змінна) маржа</a:t>
            </a:r>
            <a:r>
              <a:rPr lang="uk-UA" sz="1400" dirty="0" smtClean="0"/>
              <a:t>: для одних учасників – це сума виграшу, для інших – програшу.</a:t>
            </a:r>
            <a:endParaRPr lang="uk-UA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187624" y="5013176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Якщо учасник ринку уклав угоду на поставку певного активу, то кажуть, що він відкрив </a:t>
            </a:r>
            <a:r>
              <a:rPr lang="uk-UA" b="1" dirty="0" smtClean="0"/>
              <a:t>коротку позицію</a:t>
            </a:r>
            <a:r>
              <a:rPr lang="uk-UA" dirty="0" smtClean="0"/>
              <a:t>, або продав контракт.</a:t>
            </a:r>
          </a:p>
          <a:p>
            <a:r>
              <a:rPr lang="uk-UA" dirty="0" smtClean="0"/>
              <a:t> Якщо учасник ринку уклав угоду, у якій зобов’язався прийняти поставку певного активу, то вважають, що він відкрив </a:t>
            </a:r>
            <a:r>
              <a:rPr lang="uk-UA" b="1" dirty="0" smtClean="0"/>
              <a:t>довгу позицію</a:t>
            </a:r>
            <a:r>
              <a:rPr lang="uk-UA" dirty="0" smtClean="0"/>
              <a:t>, або купив контракт.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25707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785786" y="101587"/>
            <a:ext cx="7772400" cy="147002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dirty="0" err="1" smtClean="0">
                <a:latin typeface="+mj-lt"/>
                <a:ea typeface="+mj-ea"/>
                <a:cs typeface="+mj-cs"/>
              </a:rPr>
              <a:t>Ф’ючерсна</a:t>
            </a:r>
            <a:r>
              <a:rPr lang="ru-RU" sz="4000" dirty="0" smtClean="0">
                <a:latin typeface="+mj-lt"/>
                <a:ea typeface="+mj-ea"/>
                <a:cs typeface="+mj-cs"/>
              </a:rPr>
              <a:t> </a:t>
            </a:r>
            <a:r>
              <a:rPr lang="ru-RU" sz="4000" dirty="0">
                <a:latin typeface="+mj-lt"/>
                <a:ea typeface="+mj-ea"/>
                <a:cs typeface="+mj-cs"/>
              </a:rPr>
              <a:t>угода </a:t>
            </a:r>
            <a:endParaRPr kumimoji="0" lang="ru-RU" sz="40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14400" y="1428736"/>
            <a:ext cx="1928826" cy="121444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МЕТА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13788" y="4273906"/>
            <a:ext cx="1928826" cy="121444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tx1"/>
                </a:solidFill>
              </a:rPr>
              <a:t>Характеристики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28926" y="1571612"/>
            <a:ext cx="6000792" cy="1000132"/>
          </a:xfrm>
          <a:prstGeom prst="roundRect">
            <a:avLst/>
          </a:prstGeom>
          <a:gradFill>
            <a:gsLst>
              <a:gs pos="70000">
                <a:srgbClr val="C4D6EB">
                  <a:alpha val="78000"/>
                </a:srgbClr>
              </a:gs>
              <a:gs pos="100000">
                <a:srgbClr val="FFEBFA"/>
              </a:gs>
            </a:gsLst>
            <a:lin ang="2700000" scaled="0"/>
          </a:gradFill>
          <a:ln w="12700" cap="flat" cmpd="thickThin">
            <a:solidFill>
              <a:schemeClr val="bg2">
                <a:lumMod val="50000"/>
              </a:schemeClr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зафіксувати в даний момент ціну, за якою відбудеться операція продажу або купівлі базових інструментів у майбутньому</a:t>
            </a:r>
            <a:endParaRPr lang="uk-UA" dirty="0">
              <a:solidFill>
                <a:schemeClr val="tx1"/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009780356"/>
              </p:ext>
            </p:extLst>
          </p:nvPr>
        </p:nvGraphicFramePr>
        <p:xfrm>
          <a:off x="2928926" y="2643182"/>
          <a:ext cx="589154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 descr="ÐÐ°ÑÑÐ¸Ð½ÐºÐ¸ Ð¿Ð¾ Ð·Ð°Ð¿ÑÐ¾ÑÑ green arrows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9403" y="2924944"/>
            <a:ext cx="549523" cy="357190"/>
          </a:xfrm>
          <a:prstGeom prst="rect">
            <a:avLst/>
          </a:prstGeom>
          <a:noFill/>
        </p:spPr>
      </p:pic>
      <p:pic>
        <p:nvPicPr>
          <p:cNvPr id="16" name="Picture 2" descr="ÐÐ°ÑÑÐ¸Ð½ÐºÐ¸ Ð¿Ð¾ Ð·Ð°Ð¿ÑÐ¾ÑÑ green arrows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9403" y="3429000"/>
            <a:ext cx="549523" cy="357190"/>
          </a:xfrm>
          <a:prstGeom prst="rect">
            <a:avLst/>
          </a:prstGeom>
          <a:noFill/>
        </p:spPr>
      </p:pic>
      <p:pic>
        <p:nvPicPr>
          <p:cNvPr id="17" name="Picture 2" descr="ÐÐ°ÑÑÐ¸Ð½ÐºÐ¸ Ð¿Ð¾ Ð·Ð°Ð¿ÑÐ¾ÑÑ green arrows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9403" y="3916716"/>
            <a:ext cx="549523" cy="357190"/>
          </a:xfrm>
          <a:prstGeom prst="rect">
            <a:avLst/>
          </a:prstGeom>
          <a:noFill/>
        </p:spPr>
      </p:pic>
      <p:pic>
        <p:nvPicPr>
          <p:cNvPr id="18" name="Picture 2" descr="ÐÐ°ÑÑÐ¸Ð½ÐºÐ¸ Ð¿Ð¾ Ð·Ð°Ð¿ÑÐ¾ÑÑ green arrows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2214" y="4437112"/>
            <a:ext cx="549523" cy="357190"/>
          </a:xfrm>
          <a:prstGeom prst="rect">
            <a:avLst/>
          </a:prstGeom>
          <a:noFill/>
        </p:spPr>
      </p:pic>
      <p:pic>
        <p:nvPicPr>
          <p:cNvPr id="13" name="Picture 2" descr="ÐÐ°ÑÑÐ¸Ð½ÐºÐ¸ Ð¿Ð¾ Ð·Ð°Ð¿ÑÐ¾ÑÑ green arrows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79402" y="4881129"/>
            <a:ext cx="549523" cy="357190"/>
          </a:xfrm>
          <a:prstGeom prst="rect">
            <a:avLst/>
          </a:prstGeom>
          <a:noFill/>
        </p:spPr>
      </p:pic>
      <p:pic>
        <p:nvPicPr>
          <p:cNvPr id="14" name="Picture 2" descr="ÐÐ°ÑÑÐ¸Ð½ÐºÐ¸ Ð¿Ð¾ Ð·Ð°Ð¿ÑÐ¾ÑÑ green arrows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2214" y="5482590"/>
            <a:ext cx="549523" cy="357190"/>
          </a:xfrm>
          <a:prstGeom prst="rect">
            <a:avLst/>
          </a:prstGeom>
          <a:noFill/>
        </p:spPr>
      </p:pic>
      <p:pic>
        <p:nvPicPr>
          <p:cNvPr id="20" name="Picture 2" descr="ÐÐ°ÑÑÐ¸Ð½ÐºÐ¸ Ð¿Ð¾ Ð·Ð°Ð¿ÑÐ¾ÑÑ green arrows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2214" y="5949280"/>
            <a:ext cx="549523" cy="357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4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Опціон </a:t>
            </a:r>
            <a:r>
              <a:rPr lang="uk-UA" dirty="0"/>
              <a:t>–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/>
              <a:t>строкова </a:t>
            </a:r>
            <a:r>
              <a:rPr lang="uk-UA" b="1" dirty="0"/>
              <a:t>угода, що засвідчує право його держателя купити, продати чи відмовитися від угоди стосовно цінних паперів, а також товарів, валюти тощо за обумовлену опціоном ціну і протягом терміну, що ним передбачено.</a:t>
            </a:r>
            <a:r>
              <a:rPr lang="uk-UA" dirty="0"/>
              <a:t>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61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i="1" dirty="0"/>
              <a:t>Обов’язковими параметрами при укладанні угод є</a:t>
            </a:r>
            <a:r>
              <a:rPr lang="uk-UA" sz="3600" i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uk-UA" dirty="0" smtClean="0"/>
              <a:t>об’єкт </a:t>
            </a:r>
            <a:r>
              <a:rPr lang="uk-UA" dirty="0"/>
              <a:t>операції, тобто найменування і якість біржового товару, який купується або продається;</a:t>
            </a:r>
            <a:endParaRPr lang="ru-RU" dirty="0"/>
          </a:p>
          <a:p>
            <a:pPr lvl="0"/>
            <a:r>
              <a:rPr lang="uk-UA" dirty="0"/>
              <a:t>обсяг операції – кількість біржових товарів, </a:t>
            </a:r>
            <a:r>
              <a:rPr lang="uk-UA" dirty="0" smtClean="0"/>
              <a:t>запропонованих </a:t>
            </a:r>
            <a:r>
              <a:rPr lang="uk-UA" dirty="0"/>
              <a:t>для продажу або потрібних для покупки;</a:t>
            </a:r>
            <a:endParaRPr lang="ru-RU" dirty="0"/>
          </a:p>
          <a:p>
            <a:pPr lvl="0"/>
            <a:r>
              <a:rPr lang="uk-UA" dirty="0"/>
              <a:t>ціна, за якою буде укладена угода, і форма оплати за куплений товар;</a:t>
            </a:r>
            <a:endParaRPr lang="ru-RU" dirty="0"/>
          </a:p>
          <a:p>
            <a:pPr lvl="0"/>
            <a:r>
              <a:rPr lang="uk-UA" dirty="0"/>
              <a:t>термін	виконання	угоди,	тобто	</a:t>
            </a:r>
            <a:r>
              <a:rPr lang="uk-UA" dirty="0" smtClean="0"/>
              <a:t>коли продавець</a:t>
            </a:r>
            <a:r>
              <a:rPr lang="uk-UA" dirty="0"/>
              <a:t>	повинен поставити, а покупець прийняти біржові товари;</a:t>
            </a:r>
            <a:endParaRPr lang="ru-RU" dirty="0"/>
          </a:p>
          <a:p>
            <a:pPr lvl="0"/>
            <a:r>
              <a:rPr lang="uk-UA" dirty="0"/>
              <a:t>розподіл витрат з транспортування, зберігання і страхування товару;</a:t>
            </a:r>
            <a:endParaRPr lang="ru-RU" dirty="0"/>
          </a:p>
          <a:p>
            <a:pPr lvl="0"/>
            <a:r>
              <a:rPr lang="uk-UA" dirty="0"/>
              <a:t>термін розрахунку за угодою, тобто коли покупець повинен заплатити за куплені біржові товари.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052736"/>
            <a:ext cx="7498080" cy="4800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/>
              <a:t>Специфічність угоди полягає в тому, що вона не є обов’язковою для виконання. Право вибору здійснити або відмовитися від угоди належить тільки покупцеві опціону. З цього випливає, що ризик між покупцем і продавцем поділений нерівномірно.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3129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>
                <a:effectLst/>
              </a:rPr>
              <a:t>Залежно від прав, що надаються власнику (покупцю) опціону, їх поділяють на: </a:t>
            </a:r>
            <a:br>
              <a:rPr lang="uk-UA" sz="2800" dirty="0" smtClean="0">
                <a:effectLst/>
              </a:rPr>
            </a:b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 smtClean="0"/>
              <a:t>Опціон </a:t>
            </a:r>
            <a:r>
              <a:rPr lang="uk-UA" b="1" dirty="0" err="1" smtClean="0"/>
              <a:t>колл</a:t>
            </a:r>
            <a:r>
              <a:rPr lang="uk-UA" b="1" dirty="0" smtClean="0"/>
              <a:t> </a:t>
            </a:r>
            <a:r>
              <a:rPr lang="uk-UA" dirty="0" smtClean="0"/>
              <a:t>CALL</a:t>
            </a:r>
            <a:r>
              <a:rPr lang="uk-UA" b="1" dirty="0" smtClean="0"/>
              <a:t> (опціон на купівлю) </a:t>
            </a:r>
            <a:r>
              <a:rPr lang="uk-UA" dirty="0" smtClean="0"/>
              <a:t>– контракт, що дає право покупцю (власнику) на купівлю в особи, яка продала опціон, обумовленої кількості певного активу за фіксованою ціною протягом визначеного періоду. </a:t>
            </a:r>
          </a:p>
          <a:p>
            <a:r>
              <a:rPr lang="uk-UA" b="1" dirty="0" smtClean="0"/>
              <a:t>Опціон пут </a:t>
            </a:r>
            <a:r>
              <a:rPr lang="uk-UA" dirty="0" smtClean="0"/>
              <a:t>PUT</a:t>
            </a:r>
            <a:r>
              <a:rPr lang="uk-UA" b="1" dirty="0" smtClean="0"/>
              <a:t> (опціон на продаж) </a:t>
            </a:r>
            <a:r>
              <a:rPr lang="uk-UA" dirty="0" smtClean="0"/>
              <a:t>– контракт, що дає право його покупцю продати обумовлену кількість певного активу за фіксованою ціною протягом визначеного періоду.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9553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Доповід</a:t>
            </a:r>
            <a:r>
              <a:rPr lang="uk-UA" dirty="0"/>
              <a:t>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</a:t>
            </a:r>
            <a:r>
              <a:rPr lang="ru-RU" dirty="0"/>
              <a:t> Правила </a:t>
            </a:r>
            <a:r>
              <a:rPr lang="de-DE" dirty="0" err="1" smtClean="0"/>
              <a:t>Incoterms</a:t>
            </a:r>
            <a:r>
              <a:rPr lang="uk-UA" dirty="0" smtClean="0"/>
              <a:t> 2020</a:t>
            </a:r>
          </a:p>
          <a:p>
            <a:r>
              <a:rPr lang="uk-UA" dirty="0" smtClean="0"/>
              <a:t>2. </a:t>
            </a:r>
            <a:r>
              <a:rPr lang="uk-UA" dirty="0"/>
              <a:t>Види форвардних </a:t>
            </a:r>
            <a:r>
              <a:rPr lang="uk-UA" dirty="0" smtClean="0"/>
              <a:t>угод</a:t>
            </a:r>
          </a:p>
          <a:p>
            <a:r>
              <a:rPr lang="uk-UA" dirty="0" smtClean="0"/>
              <a:t>3.</a:t>
            </a:r>
            <a:r>
              <a:rPr lang="ru-RU" dirty="0"/>
              <a:t> </a:t>
            </a:r>
            <a:r>
              <a:rPr lang="uk-UA" dirty="0" smtClean="0"/>
              <a:t>Опціони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uk-UA" dirty="0" smtClean="0"/>
              <a:t>їх</a:t>
            </a:r>
            <a:r>
              <a:rPr lang="ru-RU" dirty="0" smtClean="0"/>
              <a:t> </a:t>
            </a:r>
            <a:r>
              <a:rPr lang="uk-UA" dirty="0" smtClean="0"/>
              <a:t>особливості</a:t>
            </a:r>
            <a:r>
              <a:rPr lang="ru-RU" dirty="0" smtClean="0"/>
              <a:t>. </a:t>
            </a:r>
            <a:r>
              <a:rPr lang="uk-UA" dirty="0" smtClean="0"/>
              <a:t>Класифікація</a:t>
            </a:r>
            <a:r>
              <a:rPr lang="en-US" dirty="0" smtClean="0"/>
              <a:t> </a:t>
            </a:r>
            <a:r>
              <a:rPr lang="uk-UA" dirty="0" smtClean="0"/>
              <a:t> опціонів.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274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ktoria\Desktop\Incoterms-2020-Transfer-of-Ris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58" y="260647"/>
            <a:ext cx="8504730" cy="645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269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/>
              <a:t>Під час укладання біржових угод враховуються їх особливості</a:t>
            </a:r>
            <a:r>
              <a:rPr lang="uk-UA" i="1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uk-UA" dirty="0" smtClean="0"/>
              <a:t>угоду </a:t>
            </a:r>
            <a:r>
              <a:rPr lang="uk-UA" dirty="0"/>
              <a:t>не може укласти біржа, також неможливо її здійснити за рахунок біржі (біржові операції дозволяється здійснювати тільки членам біржі або брокерам);</a:t>
            </a:r>
            <a:endParaRPr lang="ru-RU" dirty="0"/>
          </a:p>
          <a:p>
            <a:pPr lvl="0"/>
            <a:r>
              <a:rPr lang="uk-UA" dirty="0"/>
              <a:t>біржа   може   і    зобов’язана    застосовувати    санкції, якщо учасники в рамках біржової угоди виконують позабіржові угоди;</a:t>
            </a:r>
            <a:endParaRPr lang="ru-RU" dirty="0"/>
          </a:p>
          <a:p>
            <a:pPr lvl="0"/>
            <a:r>
              <a:rPr lang="uk-UA" dirty="0"/>
              <a:t>весь порядок укладення біржових угод визначають правила біржі, на якій вони укладаються;</a:t>
            </a:r>
            <a:endParaRPr lang="ru-RU" dirty="0"/>
          </a:p>
          <a:p>
            <a:pPr lvl="0"/>
            <a:r>
              <a:rPr lang="uk-UA" dirty="0"/>
              <a:t>угоди, які здійснені на біржі, але не відповідають вказаним правилами, вважаються небіржовими.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0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>
                <a:effectLst/>
              </a:rPr>
              <a:t>Зазвичай,   біржові   угоди </a:t>
            </a:r>
            <a:r>
              <a:rPr lang="uk-UA" i="1" dirty="0" smtClean="0">
                <a:effectLst/>
              </a:rPr>
              <a:t>проходять </a:t>
            </a:r>
            <a:r>
              <a:rPr lang="uk-UA" i="1" dirty="0">
                <a:effectLst/>
              </a:rPr>
              <a:t>наступні етапи: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482901"/>
              </p:ext>
            </p:extLst>
          </p:nvPr>
        </p:nvGraphicFramePr>
        <p:xfrm>
          <a:off x="1435100" y="1447800"/>
          <a:ext cx="7499350" cy="4789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725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2348880"/>
            <a:ext cx="7406640" cy="1472184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uk-UA" sz="2800" b="1" dirty="0"/>
              <a:t>КЛАСИФІКАЦІЯ БІРЖОВИХ УГОД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68759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>
                <a:effectLst/>
              </a:rPr>
              <a:t>Залежно від способу укладання угоди з біржовими товарами, </a:t>
            </a:r>
            <a:r>
              <a:rPr lang="uk-UA" sz="3200" b="1" dirty="0" smtClean="0">
                <a:effectLst/>
              </a:rPr>
              <a:t>їх </a:t>
            </a:r>
            <a:r>
              <a:rPr lang="uk-UA" sz="3200" b="1" dirty="0">
                <a:effectLst/>
              </a:rPr>
              <a:t>поділяють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uk-UA" b="1" dirty="0"/>
              <a:t>Затверджені угоди </a:t>
            </a:r>
            <a:r>
              <a:rPr lang="uk-UA" dirty="0"/>
              <a:t>не вимагають додаткового узгодження умов або звірки параметрів угоди, тобто для таких угод життєвий цикл буде включати укладення, кліринг і розрахунки, виконання </a:t>
            </a:r>
            <a:r>
              <a:rPr lang="uk-UA" dirty="0" smtClean="0"/>
              <a:t>угоди.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174625"/>
            <a:r>
              <a:rPr lang="uk-UA" b="1" dirty="0" smtClean="0"/>
              <a:t>Незатверджені угоди</a:t>
            </a:r>
            <a:r>
              <a:rPr lang="uk-UA" b="1" dirty="0"/>
              <a:t> </a:t>
            </a:r>
            <a:r>
              <a:rPr lang="uk-UA" dirty="0" smtClean="0"/>
              <a:t>укладаються</a:t>
            </a:r>
            <a:r>
              <a:rPr lang="uk-UA" dirty="0"/>
              <a:t>	</a:t>
            </a:r>
            <a:r>
              <a:rPr lang="uk-UA" dirty="0" smtClean="0"/>
              <a:t>усно або</a:t>
            </a:r>
            <a:r>
              <a:rPr lang="uk-UA" dirty="0"/>
              <a:t>	</a:t>
            </a:r>
            <a:r>
              <a:rPr lang="uk-UA" dirty="0" smtClean="0"/>
              <a:t>по телефону, вимагають </a:t>
            </a:r>
            <a:r>
              <a:rPr lang="uk-UA" dirty="0"/>
              <a:t>додаткового узгодження умов угоди і розрахунків за ними.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27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До затверджених відносять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угоди</a:t>
            </a:r>
            <a:r>
              <a:rPr lang="uk-UA" dirty="0"/>
              <a:t>, укладені у письмовій формі, комп’ютерні (електронні) і угоди, які мають взаємне узгодження умов і розрахунків за ними.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8844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1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428</TotalTime>
  <Words>1665</Words>
  <Application>Microsoft Office PowerPoint</Application>
  <PresentationFormat>Экран (4:3)</PresentationFormat>
  <Paragraphs>156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Солнцестояние</vt:lpstr>
      <vt:lpstr>Тема1</vt:lpstr>
      <vt:lpstr>1_Тема1</vt:lpstr>
      <vt:lpstr>БІРЖОВІ УГОДИ  </vt:lpstr>
      <vt:lpstr>Сутність будь-якої біржової угоди – </vt:lpstr>
      <vt:lpstr>Обов’язковими параметрами при укладанні угод є:</vt:lpstr>
      <vt:lpstr>Презентация PowerPoint</vt:lpstr>
      <vt:lpstr>Під час укладання біржових угод враховуються їх особливості:</vt:lpstr>
      <vt:lpstr>Зазвичай,   біржові   угоди проходять наступні етапи:</vt:lpstr>
      <vt:lpstr>КЛАСИФІКАЦІЯ БІРЖОВИХ УГОД </vt:lpstr>
      <vt:lpstr>Залежно від способу укладання угоди з біржовими товарами, їх поділяють </vt:lpstr>
      <vt:lpstr>До затверджених відносять </vt:lpstr>
      <vt:lpstr>Кліринг – </vt:lpstr>
      <vt:lpstr>Залежно від терміну виконання договорів можна виділити такі угоди:</vt:lpstr>
      <vt:lpstr>У свою чергу термінові угоди – при яких термін виконання не повинен збігатися з днем угоди – поділяються на види:</vt:lpstr>
      <vt:lpstr>Відповідно до наявності реального товару виділяють:</vt:lpstr>
      <vt:lpstr>Відповідно до наявності реального товару виділяють:</vt:lpstr>
      <vt:lpstr>Презентация PowerPoint</vt:lpstr>
      <vt:lpstr>Презентация PowerPoint</vt:lpstr>
      <vt:lpstr>Презентация PowerPoint</vt:lpstr>
      <vt:lpstr>Форвардний контракт </vt:lpstr>
      <vt:lpstr>Приклад укладання і виконання форварду</vt:lpstr>
      <vt:lpstr>Особливості укладання форвардних угод</vt:lpstr>
      <vt:lpstr>Види форвардних угод</vt:lpstr>
      <vt:lpstr>Презентация PowerPoint</vt:lpstr>
      <vt:lpstr>Презентация PowerPoint</vt:lpstr>
      <vt:lpstr>Відповідно до наявності реального товару виділяють:</vt:lpstr>
      <vt:lpstr>Ф’ючерсний контракт</vt:lpstr>
      <vt:lpstr>Презентация PowerPoint</vt:lpstr>
      <vt:lpstr>Порядок укладання ф’ючерсного контракту</vt:lpstr>
      <vt:lpstr>Презентация PowerPoint</vt:lpstr>
      <vt:lpstr>Опціон – </vt:lpstr>
      <vt:lpstr>Презентация PowerPoint</vt:lpstr>
      <vt:lpstr>Залежно від прав, що надаються власнику (покупцю) опціону, їх поділяють на:  </vt:lpstr>
      <vt:lpstr>Доповіді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БІРЖОВІ УГОДИ  </dc:title>
  <dc:creator>Viktoria Holomb</dc:creator>
  <cp:lastModifiedBy>Viktoria Holomb</cp:lastModifiedBy>
  <cp:revision>24</cp:revision>
  <dcterms:created xsi:type="dcterms:W3CDTF">2023-03-21T17:42:02Z</dcterms:created>
  <dcterms:modified xsi:type="dcterms:W3CDTF">2023-03-23T14:25:37Z</dcterms:modified>
</cp:coreProperties>
</file>