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56" r:id="rId3"/>
    <p:sldId id="258" r:id="rId4"/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30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72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0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37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3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30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00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7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47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4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38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22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752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97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8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15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95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184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18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10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7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43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663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22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69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07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66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3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3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3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8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3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95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8EBD0B-ABFF-4A8D-ACDC-0B03DBFBCD44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157126-5FED-476A-8824-A0671A8462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4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213C9-EF91-4042-8BFB-255BE6BCBE4B}" type="datetimeFigureOut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F433C-BE23-450F-8445-8EDF4DACC7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96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3600" dirty="0" smtClean="0"/>
              <a:t>Політико-правова база етнонаціональної політики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smtClean="0"/>
              <a:t>Тест до теми 7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485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4" y="969819"/>
            <a:ext cx="1026621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SimSun" panose="02010600030101010101" pitchFamily="2" charset="-122"/>
                <a:cs typeface="+mn-cs"/>
              </a:rPr>
              <a:t>Юридичною основою етнонаціональної політики України став прийнятий Верховною Радою України Закон про національні меншини.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964" y="2507673"/>
            <a:ext cx="10266217" cy="2463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215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266700" algn="l"/>
                <a:tab pos="355600" algn="l"/>
                <a:tab pos="546100" algn="l"/>
                <a:tab pos="3746500" algn="l"/>
                <a:tab pos="5384800" algn="l"/>
                <a:tab pos="5486400" algn="l"/>
              </a:tabLst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SimSun" panose="02010600030101010101" pitchFamily="2" charset="-122"/>
                <a:cs typeface="Times New Roman" panose="02020603050405020304" pitchFamily="18" charset="0"/>
              </a:rPr>
              <a:t>Принципове значення для формування державної етно­національної політики має Конституція України. Згідно зі ст. 5 Основного Закону, носієм суверенітету та єдиним джерелом влади в Україні є народ. Разом з тим конкретизовано окремі його струк­турні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SimSun" panose="02010600030101010101" pitchFamily="2" charset="-122"/>
                <a:cs typeface="Times New Roman" panose="02020603050405020304" pitchFamily="18" charset="0"/>
              </a:rPr>
              <a:t>етнокомпоненти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SimSun" panose="02010600030101010101" pitchFamily="2" charset="-122"/>
                <a:cs typeface="Times New Roman" panose="02020603050405020304" pitchFamily="18" charset="0"/>
              </a:rPr>
              <a:t>: українська нація, національні мен­шини; також уперше на законодавчому рівні визначено як окрему етнічну категорію i 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SimSun" panose="02010600030101010101" pitchFamily="2" charset="-122"/>
                <a:cs typeface="Times New Roman" panose="02020603050405020304" pitchFamily="18" charset="0"/>
              </a:rPr>
              <a:t>суб’єкт права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SimSun" panose="02010600030101010101" pitchFamily="2" charset="-122"/>
                <a:cs typeface="Times New Roman" panose="02020603050405020304" pitchFamily="18" charset="0"/>
              </a:rPr>
              <a:t> корінні народи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SimSun" panose="02010600030101010101" pitchFamily="2" charset="-122"/>
                <a:cs typeface="Times New Roman" panose="02020603050405020304" pitchFamily="18" charset="0"/>
              </a:rPr>
              <a:t> (ст. 11).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5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164" y="1704109"/>
            <a:ext cx="9725891" cy="2858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15900" algn="just">
              <a:lnSpc>
                <a:spcPct val="107000"/>
              </a:lnSpc>
              <a:spcAft>
                <a:spcPts val="0"/>
              </a:spcAft>
              <a:tabLst>
                <a:tab pos="177800" algn="l"/>
                <a:tab pos="266700" algn="l"/>
                <a:tab pos="355600" algn="l"/>
                <a:tab pos="546100" algn="l"/>
                <a:tab pos="3746500" algn="l"/>
                <a:tab pos="5384800" algn="l"/>
                <a:tab pos="5486400" algn="l"/>
              </a:tabLst>
            </a:pPr>
            <a:r>
              <a:rPr lang="uk-UA" sz="28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Політико-правова </a:t>
            </a:r>
            <a:r>
              <a:rPr lang="uk-UA" sz="2800" dirty="0">
                <a:ea typeface="SimSun" panose="02010600030101010101" pitchFamily="2" charset="-122"/>
                <a:cs typeface="Times New Roman" panose="02020603050405020304" pitchFamily="18" charset="0"/>
              </a:rPr>
              <a:t>база регулювання етнонаціональних процесів продовжує удосконалюватися. Вона спрямована на забезпечення оптималь­ного балансу інтересів титульної нації та </a:t>
            </a:r>
            <a:r>
              <a:rPr lang="uk-UA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етноспільнот</a:t>
            </a:r>
            <a:r>
              <a:rPr lang="uk-UA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представ­ників окремих національностей. Сучасний стан національної сфери України вимагає нових підходів, законодавчих актів і полі­тич­них рішень. 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32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77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SimSun</vt:lpstr>
      <vt:lpstr>Arial</vt:lpstr>
      <vt:lpstr>Calibri</vt:lpstr>
      <vt:lpstr>Garamond</vt:lpstr>
      <vt:lpstr>Times New Roman</vt:lpstr>
      <vt:lpstr>Натуральные материалы</vt:lpstr>
      <vt:lpstr>1_Натуральные материалы</vt:lpstr>
      <vt:lpstr>Політико-правова база етнонаціональної політики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Політико-правова база етнонаціональної політики</dc:title>
  <dc:creator>user</dc:creator>
  <cp:lastModifiedBy>user</cp:lastModifiedBy>
  <cp:revision>1</cp:revision>
  <dcterms:created xsi:type="dcterms:W3CDTF">2020-09-10T13:41:01Z</dcterms:created>
  <dcterms:modified xsi:type="dcterms:W3CDTF">2020-09-10T13:45:26Z</dcterms:modified>
</cp:coreProperties>
</file>