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83" r:id="rId22"/>
    <p:sldId id="278" r:id="rId23"/>
    <p:sldId id="279" r:id="rId24"/>
    <p:sldId id="284" r:id="rId25"/>
    <p:sldId id="280" r:id="rId26"/>
    <p:sldId id="281" r:id="rId27"/>
    <p:sldId id="282" r:id="rId28"/>
    <p:sldId id="286" r:id="rId29"/>
    <p:sldId id="287" r:id="rId30"/>
    <p:sldId id="289" r:id="rId31"/>
    <p:sldId id="288" r:id="rId32"/>
    <p:sldId id="290" r:id="rId33"/>
    <p:sldId id="291" r:id="rId34"/>
    <p:sldId id="292" r:id="rId35"/>
    <p:sldId id="293" r:id="rId36"/>
    <p:sldId id="294" r:id="rId37"/>
    <p:sldId id="295" r:id="rId38"/>
    <p:sldId id="285" r:id="rId39"/>
    <p:sldId id="296" r:id="rId40"/>
    <p:sldId id="297" r:id="rId41"/>
    <p:sldId id="299" r:id="rId42"/>
    <p:sldId id="300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DDBE1-8B4B-4950-B0BA-5B733203AFC5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F010-072A-4940-94A9-97F6A6637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DDBE1-8B4B-4950-B0BA-5B733203AFC5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F010-072A-4940-94A9-97F6A6637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DDBE1-8B4B-4950-B0BA-5B733203AFC5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F010-072A-4940-94A9-97F6A6637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DDBE1-8B4B-4950-B0BA-5B733203AFC5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F010-072A-4940-94A9-97F6A6637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DDBE1-8B4B-4950-B0BA-5B733203AFC5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F010-072A-4940-94A9-97F6A6637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DDBE1-8B4B-4950-B0BA-5B733203AFC5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F010-072A-4940-94A9-97F6A6637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DDBE1-8B4B-4950-B0BA-5B733203AFC5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F010-072A-4940-94A9-97F6A6637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DDBE1-8B4B-4950-B0BA-5B733203AFC5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F010-072A-4940-94A9-97F6A6637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DDBE1-8B4B-4950-B0BA-5B733203AFC5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F010-072A-4940-94A9-97F6A6637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DDBE1-8B4B-4950-B0BA-5B733203AFC5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F010-072A-4940-94A9-97F6A6637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DDBE1-8B4B-4950-B0BA-5B733203AFC5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7D5F010-072A-4940-94A9-97F6A66378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CADDBE1-8B4B-4950-B0BA-5B733203AFC5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7D5F010-072A-4940-94A9-97F6A66378A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686800" cy="850106"/>
          </a:xfrm>
        </p:spPr>
        <p:txBody>
          <a:bodyPr>
            <a:noAutofit/>
          </a:bodyPr>
          <a:lstStyle/>
          <a:p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Маркетингова цінова 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політика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72816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Цінова політика.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Ціна і попит.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Стратегії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цін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оутворення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тратегії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інової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адаптації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Методи маркетингового ціноутворення.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/>
              <a:t> </a:t>
            </a:r>
            <a:endParaRPr lang="ru-RU" dirty="0"/>
          </a:p>
          <a:p>
            <a:endParaRPr lang="ru-RU" dirty="0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916832"/>
            <a:ext cx="2987824" cy="39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36712"/>
            <a:ext cx="8435280" cy="5487888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інова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еластичність 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показує процентну зміну у величині попиту на кожний відсоток зміни ціни.</a:t>
            </a:r>
            <a:endParaRPr lang="ru-RU" dirty="0"/>
          </a:p>
        </p:txBody>
      </p:sp>
      <p:pic>
        <p:nvPicPr>
          <p:cNvPr id="4" name="Рисунок 3" descr="http://pidruchniki.com/imag/market/lit_mcp/image0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230425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203848" y="1816078"/>
            <a:ext cx="511256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444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 П — попит споживачів;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444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Ц — ціна виробу;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444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Л — зміни показників попиту та     </a:t>
            </a:r>
          </a:p>
          <a:p>
            <a:pPr marL="0" marR="0" lvl="0" indent="1444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ціни за звітний період.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594454"/>
            <a:ext cx="9144000" cy="3170099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444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Попит за еластичністю може бути трьох типів: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444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попит еластичний (коефіцієнт еластичності більший за одиницю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зменшення ціни на 1 % викликає значніше зростання обсягу попиту (продажу), тому 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доходи від продажу зростають.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444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попит нееластичний (коефіцієнт еластичності менший за одиницю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меншення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ціни на 1 % спричиняє зростання попиту менше, ніж на 1 %, тому загальний дохід від продажу зменшується.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444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унітарний, або одиничний, попит (коефіцієнт еластичності дорівнює одиниці)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зміна ціни зумовлює абсолютно однакову зміну попиту, тому загальний дохід від реалізації залишається незмінним.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92696"/>
            <a:ext cx="5760640" cy="6165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41588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На рівень еластичності попиту впливають такі чинники: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3000" i="1" dirty="0" smtClean="0">
                <a:latin typeface="Times New Roman" pitchFamily="18" charset="0"/>
                <a:cs typeface="Times New Roman" pitchFamily="18" charset="0"/>
              </a:rPr>
              <a:t>кількість і наявність замінників товару</a:t>
            </a: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3000" i="1" dirty="0" smtClean="0">
                <a:latin typeface="Times New Roman" pitchFamily="18" charset="0"/>
                <a:cs typeface="Times New Roman" pitchFamily="18" charset="0"/>
              </a:rPr>
              <a:t>важливість і невідкладність потреби, що задовольняється товаром;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3000" i="1" dirty="0" smtClean="0">
                <a:latin typeface="Times New Roman" pitchFamily="18" charset="0"/>
                <a:cs typeface="Times New Roman" pitchFamily="18" charset="0"/>
              </a:rPr>
              <a:t>наявність у товару необхідних для його використання доповнень;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3000" i="1" dirty="0" smtClean="0">
                <a:latin typeface="Times New Roman" pitchFamily="18" charset="0"/>
                <a:cs typeface="Times New Roman" pitchFamily="18" charset="0"/>
              </a:rPr>
              <a:t>кількість споживаного товару;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3000" i="1" dirty="0" smtClean="0">
                <a:latin typeface="Times New Roman" pitchFamily="18" charset="0"/>
                <a:cs typeface="Times New Roman" pitchFamily="18" charset="0"/>
              </a:rPr>
              <a:t>рівень грошових доходів і витрат споживачів;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3000" i="1" dirty="0" smtClean="0">
                <a:latin typeface="Times New Roman" pitchFamily="18" charset="0"/>
                <a:cs typeface="Times New Roman" pitchFamily="18" charset="0"/>
              </a:rPr>
              <a:t>наявність конкурентів;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3000" i="1" dirty="0" smtClean="0">
                <a:latin typeface="Times New Roman" pitchFamily="18" charset="0"/>
                <a:cs typeface="Times New Roman" pitchFamily="18" charset="0"/>
              </a:rPr>
              <a:t>використання підприємством заходів щодо стимулювання збуту.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2520280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Методи ціноутворення ґрунтуються на обліку різних   факторів і дозволяють визначити: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мінімально можливу ціну;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середній розмір ціни;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її верхню межу.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780928"/>
            <a:ext cx="439248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708688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Базові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с</a:t>
            </a:r>
            <a:r>
              <a:rPr lang="uk-UA" sz="4400" dirty="0" err="1" smtClean="0">
                <a:latin typeface="Times New Roman" pitchFamily="18" charset="0"/>
                <a:cs typeface="Times New Roman" pitchFamily="18" charset="0"/>
              </a:rPr>
              <a:t>тратегії</a:t>
            </a:r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 цін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оутворення</a:t>
            </a:r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686800" cy="5733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       Цінова стратегія 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це конкретний напрям дій компанії відносно ціноутворення з метою досягнення певної мети в конкретній ринковій ситуації впродовж конкретного періоду. 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Вибір базової стратегії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це вибір співвідношення двох ключових властивостей товару - </a:t>
            </a:r>
            <a:r>
              <a:rPr lang="uk-UA" i="1" u="sng" dirty="0" smtClean="0">
                <a:latin typeface="Times New Roman" pitchFamily="18" charset="0"/>
                <a:cs typeface="Times New Roman" pitchFamily="18" charset="0"/>
              </a:rPr>
              <a:t>ціни та якості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Залежно від цього найпоширенішими підходами базових стратегій вважають такі: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1) на основі співвідношення "сприйняття ціни покупцями - економічна цінність товару";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2) на основі співвідношення "ціна - якість";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3) на основі цінового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позиціювання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04088"/>
            <a:ext cx="8964488" cy="1068728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1)Підхід на основі співвідношення "сприйняття ціни покупцями - економічна цінність товару"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Виділяють 3 базові стратегії ціноутворення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1) стратегія преміального ціноутворення (зняття вершків);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2) стратегія цінового прориву (знижених цін);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3) стратегія нейтрального ціноутворення.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487888"/>
          </a:xfrm>
        </p:spPr>
        <p:txBody>
          <a:bodyPr/>
          <a:lstStyle/>
          <a:p>
            <a:pPr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  1. Стратегія преміального ціноутворення (зняття вершків) 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встановлення цін на рівні, який сприймається більшістю покупців як дуже високий по відношенню до економічної цінності товару.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Умови:</a:t>
            </a:r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високий рівень попиту з боку великої кількості покупців;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витрати дрібносерійного виробництва не настільки великі, щоб організація не мала доходу;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висока стартова ціна не приваблива для конкурентів;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висока ціна - показник високої якості для споживачів.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03912"/>
          </a:xfrm>
        </p:spPr>
        <p:txBody>
          <a:bodyPr/>
          <a:lstStyle/>
          <a:p>
            <a:pPr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2. Стратегія цінового прориву (знижених цін) 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встановлення цін нижче за рівень, який сприймається більшістю покупців як такий, що відповідає економічній цінності товару.</a:t>
            </a:r>
          </a:p>
          <a:p>
            <a:pPr>
              <a:buNone/>
            </a:pPr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Умови:</a:t>
            </a:r>
          </a:p>
          <a:p>
            <a:pPr lvl="0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висока еластичність попиту;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досить помітний в порівнянні з товарами аналогічного призначення масштаб зниження ціни на виріб (30-50%);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можливість виробляти достатні обсяги товару, щоб спрацював ефект масштабу і скоротилися витрати;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не приваблива для конкурентів низька ціна.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507288" cy="5703912"/>
          </a:xfrm>
        </p:spPr>
        <p:txBody>
          <a:bodyPr/>
          <a:lstStyle/>
          <a:p>
            <a:pPr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3. Стратегія нейтрального ціноутворення 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встановлення цін на рівні, котрий більшість покупців сприймають як такий, що в цілому відповідає економічній цінності товару. </a:t>
            </a:r>
          </a:p>
          <a:p>
            <a:pPr>
              <a:buNone/>
            </a:pPr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Причини вживання нейтральної стратегії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фірма може досягти своїх цілей за допомогою інших маркетингових інструментів;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не існує умов для реалізації інших стратегій - преміальної стратегії чи цінового прориву.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708688"/>
          </a:xfrm>
        </p:spPr>
        <p:txBody>
          <a:bodyPr>
            <a:normAutofit fontScale="90000"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2)Підхід на основі співвідношення "ціна - якість"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pidruchniki.com/imag/market/maz_ryn/image05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30932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Цінова політика.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Маркетингова цінова політика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- комплекс заходів фірми, до яких належить формування ціни, знижок, умов оплати за товар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цінової політики - забезпечити задоволення потреб споживачів і отримання фірмою прибутку, а також вирішення стратегічних завдань фірми.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Цінова політика є: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а) інструментом конкурентної боротьби;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б) механізмом формування попиту 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 продукцію підприємства;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в) механізмом одержання прибутку.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 маркетингової точки зору,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ціна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- це сума тих цінностей, які споживач віддає за право володіння певними товарами чи послугами.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501008"/>
            <a:ext cx="284380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892480" cy="708688"/>
          </a:xfrm>
        </p:spPr>
        <p:txBody>
          <a:bodyPr>
            <a:normAutofit fontScale="90000"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3) Підхід на основі цінового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позиціювання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(Ф.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Котлер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1) 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Більше за вищу ціну 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означає продаж товарів високої якості за високими цінами.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2) 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Більше за ту саму ціну 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ця стратегія означає, що на ринок впроваджуються марки вищої якості, але за нижчою ціною 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3) 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Те саме за меншу ціну 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стандартний товар продається за нижчою ціною.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4) 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Менше за набагато меншу ціну 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виключення з набору ряду послуг і, відповідно, зниження ціни.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5) 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Більше за меншу ціну 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реалізація широкого асортименту товарів за дуже низькими цінами, а також використання пільгової системи повернення товарів.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6.4.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тратегії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інової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адаптації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txBody>
          <a:bodyPr/>
          <a:lstStyle/>
          <a:p>
            <a:pPr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1.Ціноутворення в рамках товарної номенклатури.</a:t>
            </a:r>
          </a:p>
          <a:p>
            <a:pPr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2.Стратегії ціноутворення за географічним принципом.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3.Стратегії залежно від різноманіття цін.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4.Стратеги ціноутворення залежно від конкуренції.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5.Встановлення цін зі знижками і заліками.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1)Ціноутворення в рамках товарної номенклатури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767808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1. Встановлення ціни в рамках товарного асортименту.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2. Встановлення цін на необов'язкові додаткові товари. 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3. Встановлення цін на обов'язкові прилади.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4. Ціна "подвійний тариф". 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5. Встановлення цін на побічні продукти виробництва. 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6. Встановлення цін на набори товарів: </a:t>
            </a:r>
          </a:p>
          <a:p>
            <a:pPr>
              <a:buNone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1) добровільне;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2) примусове 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549502"/>
            <a:ext cx="3347864" cy="230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4581128"/>
            <a:ext cx="2952328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564672"/>
          </a:xfrm>
        </p:spPr>
        <p:txBody>
          <a:bodyPr>
            <a:normAutofit/>
          </a:bodyPr>
          <a:lstStyle/>
          <a:p>
            <a:pPr algn="ctr"/>
            <a:r>
              <a:rPr lang="uk-UA" sz="2600" b="1" dirty="0" smtClean="0">
                <a:latin typeface="Times New Roman" pitchFamily="18" charset="0"/>
                <a:cs typeface="Times New Roman" pitchFamily="18" charset="0"/>
              </a:rPr>
              <a:t>2)Стратегії ціноутворення за географічним принципом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37444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1. Встановлення ціни в місці виробництва товару. 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2. Встановлення єдиної ціни з включенням до неї витрат на доставку. 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3. Встановлення зональних цін.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4. Встановлення цін відносно базисного пункту. 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5. Встановлення цін з прийняттям на себе витрат на доставку.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4509120"/>
            <a:ext cx="3384376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708688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3)Стратегії залежно від різноманіття цін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496944" cy="206958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1.Стратегія єдиних цін; </a:t>
            </a:r>
          </a:p>
          <a:p>
            <a:pPr marL="514350" indent="-514350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2. Стратегія диференційованих цін 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636680"/>
          </a:xfrm>
        </p:spPr>
        <p:txBody>
          <a:bodyPr>
            <a:normAutofit fontScale="90000"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4)Стратегії ціноутворення залежно від конкуренції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1. Стратегія цінового лідера.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2. Стратегія наслідування лідера.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3. Стратегія переважних цін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4. Цінова стратегія за "кривою досвіду".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5. Цінова стратегія сигналізації цінами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869160"/>
            <a:ext cx="5104656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564672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5)Встановлення цін зі знижками і заліками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686800" cy="55172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1. Знижки за оплату готівкою.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2. Знижки за кількість товару.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3. Дилерські знижки .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Бонусні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знижки.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5. Знижка за відданість покупців.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6. Сезонні знижки. 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7. Приховані знижки .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8. Фінальні знижки 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9. Складні знижки.                  12. Психологічні знижки.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Неокруглені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ціни.</a:t>
            </a:r>
            <a:r>
              <a:rPr lang="uk-UA" b="1" i="1" dirty="0" smtClean="0"/>
              <a:t>             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13. Ціни спеціальних заходів 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11. Ціна-приманка .                14. Знижки на певний строк.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3" y="2420889"/>
            <a:ext cx="165618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844824"/>
            <a:ext cx="377991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8069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6.5. 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Методи маркетингового ціноутворення.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        Метод ціноутворення 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це конкретний спосіб, прийом, сукупність послідовних дій щодо визначення та обґрунтування ціни конкретного товару.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Основн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 методи ціноутворення</a:t>
            </a:r>
          </a:p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1. Методи витратного ціноутворення.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1.1.Метод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повних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повної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собівартості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1.2.Ціноутворення на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аналізі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беззбитковості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1.3.Ціноутворення на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кривої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досвіду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2. Методи, що ґрунтуються на попиті.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2.1.Метод визначення економічної цінності товару для покупця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2.2.Метод опитування покупців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2.3.Метод трьох рівнів ціни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Методи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ціноутворення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орієнтацією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конкуренцію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3.1.Метод орієнтації на поточні ціни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3.2.Метод проходження за ціновим лідером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i="1" dirty="0" smtClean="0"/>
              <a:t> </a:t>
            </a:r>
            <a:endParaRPr lang="ru-RU" dirty="0" smtClean="0"/>
          </a:p>
          <a:p>
            <a:pPr algn="ctr">
              <a:buNone/>
            </a:pP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48680"/>
            <a:ext cx="8748464" cy="63093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1. Методи витратного ціноутворення.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1.1.Метод повних витрат (повної собівартості)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 Ціна розраховується, виходячи із суми постійних і змінних витрат на одиницю продукції й запланованого прибутку з урахуванням нижнього порогу ціни.</a:t>
            </a:r>
          </a:p>
          <a:p>
            <a:pPr>
              <a:buNone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     Ц=С+П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де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 – ціна одиниці товару,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;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 – собівартість одиниці товару,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 – величина прибутку, яку бажає отримати підприємство від реалізації одиниці товару, грн.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Межі застосування методу 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установлення базової ціни на принципово новий товар;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 товари, що виготовляються за замовленням;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 товари тих галузей, де цей метод переважає серед більшості підприємств.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158417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1.2.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Метод ціноутворення на аналізі беззбитковості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полягає у визначення ціни й обсягу продажу, за яким компанія цілком покриє свої  витрати або досягне запланованої величини прибутку.</a:t>
            </a: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/>
        </p:nvSpPr>
        <p:spPr>
          <a:xfrm>
            <a:off x="457200" y="28575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/>
        </p:nvSpPr>
        <p:spPr>
          <a:xfrm>
            <a:off x="609600" y="30099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3125" name="Rectangle 5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3059832" y="6165305"/>
            <a:ext cx="6084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Графік беззбитковості             </a:t>
            </a:r>
            <a:r>
              <a:rPr lang="uk-UA" sz="1600" b="1" dirty="0" smtClean="0">
                <a:latin typeface="Arial" pitchFamily="34" charset="0"/>
                <a:cs typeface="Arial" pitchFamily="34" charset="0"/>
              </a:rPr>
              <a:t>Обсяг продажу (шт.)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147" name="Picture 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132856"/>
            <a:ext cx="8132763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8892480" cy="580526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є одним із головних елементів маркетингу з кількох причин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ціна — один із головних інструментів у конкурентній боротьбі.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відповідний рівень цін дає можливість виробник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продати товар, отримати відповідні доходи і прибутки, а споживачеві цей товар придбати і використати для власної потреби.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ціна — це просто і точно вимірювана змінна, яка традиційно використовується в усіх економічних розрахунках підприємства.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4)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ціна — важлива передумова досягнення підприємством своїх стратегічних цілей (освоєння ринків чи стратегічних просторів).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 ринковій економіці ціна є надійним зрівнювачем попиту та пропозиції товарів.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2060849"/>
          <a:ext cx="8568953" cy="4115779"/>
        </p:xfrm>
        <a:graphic>
          <a:graphicData uri="http://schemas.openxmlformats.org/drawingml/2006/table">
            <a:tbl>
              <a:tblPr/>
              <a:tblGrid>
                <a:gridCol w="1230358"/>
                <a:gridCol w="1846427"/>
                <a:gridCol w="1372597"/>
                <a:gridCol w="1373487"/>
                <a:gridCol w="1372597"/>
                <a:gridCol w="1373487"/>
              </a:tblGrid>
              <a:tr h="21602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Ціна</a:t>
                      </a:r>
                      <a:endParaRPr lang="ru-RU" sz="19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(євро)</a:t>
                      </a:r>
                      <a:endParaRPr lang="ru-RU" sz="19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260" marR="682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Беззбитковий обсяг продажу (шт.)</a:t>
                      </a:r>
                      <a:endParaRPr lang="ru-RU" sz="19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260" marR="682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Попит, що очікується за даної ціни (шт.)</a:t>
                      </a:r>
                      <a:endParaRPr lang="ru-RU" sz="19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260" marR="682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Сукупний виторг (євро)</a:t>
                      </a:r>
                      <a:endParaRPr lang="ru-RU" sz="19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(1) </a:t>
                      </a:r>
                      <a:r>
                        <a:rPr lang="uk-UA" sz="1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х</a:t>
                      </a:r>
                      <a:r>
                        <a:rPr lang="uk-UA" sz="1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(3)</a:t>
                      </a:r>
                      <a:endParaRPr lang="ru-RU" sz="19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260" marR="682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Сукупні витрати (євро)</a:t>
                      </a:r>
                      <a:endParaRPr lang="ru-RU" sz="19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260" marR="682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Прибуток (євро)</a:t>
                      </a:r>
                      <a:endParaRPr lang="ru-RU" sz="19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(4) – (5)</a:t>
                      </a:r>
                      <a:endParaRPr lang="ru-RU" sz="19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260" marR="6826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108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14</a:t>
                      </a:r>
                      <a:endParaRPr lang="ru-RU" sz="1900" dirty="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75 000</a:t>
                      </a:r>
                      <a:endParaRPr lang="ru-RU" sz="1900" dirty="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71 000</a:t>
                      </a:r>
                      <a:endParaRPr lang="ru-RU" sz="1900" dirty="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994 000</a:t>
                      </a:r>
                      <a:endParaRPr lang="ru-RU" sz="1900" dirty="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1 010 000</a:t>
                      </a:r>
                      <a:endParaRPr lang="ru-RU" sz="1900" dirty="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– 16 000</a:t>
                      </a:r>
                      <a:endParaRPr lang="ru-RU" sz="1900" dirty="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108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16</a:t>
                      </a:r>
                      <a:endParaRPr lang="ru-RU" sz="190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50 000</a:t>
                      </a:r>
                      <a:endParaRPr lang="ru-RU" sz="1900" dirty="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67 000</a:t>
                      </a:r>
                      <a:endParaRPr lang="ru-RU" sz="1900" dirty="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1 072 000</a:t>
                      </a:r>
                      <a:endParaRPr lang="ru-RU" sz="1900" dirty="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970 000</a:t>
                      </a:r>
                      <a:endParaRPr lang="ru-RU" sz="1900" dirty="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102 000</a:t>
                      </a:r>
                      <a:endParaRPr lang="ru-RU" sz="1900" dirty="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108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18</a:t>
                      </a:r>
                      <a:endParaRPr lang="ru-RU" sz="190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37 500</a:t>
                      </a:r>
                      <a:endParaRPr lang="ru-RU" sz="1900" dirty="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60 000</a:t>
                      </a:r>
                      <a:endParaRPr lang="ru-RU" sz="190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1 080 000</a:t>
                      </a:r>
                      <a:endParaRPr lang="ru-RU" sz="190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900 000</a:t>
                      </a:r>
                      <a:endParaRPr lang="ru-RU" sz="1900" dirty="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180 000</a:t>
                      </a:r>
                      <a:endParaRPr lang="ru-RU" sz="1900" dirty="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108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</a:t>
                      </a:r>
                      <a:endParaRPr lang="ru-RU" sz="190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30 000</a:t>
                      </a:r>
                      <a:endParaRPr lang="ru-RU" sz="190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42 000</a:t>
                      </a:r>
                      <a:endParaRPr lang="ru-RU" sz="190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840 000</a:t>
                      </a:r>
                      <a:endParaRPr lang="ru-RU" sz="190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720 000</a:t>
                      </a:r>
                      <a:endParaRPr lang="ru-RU" sz="1900" dirty="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120 000</a:t>
                      </a:r>
                      <a:endParaRPr lang="ru-RU" sz="1900" dirty="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108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22</a:t>
                      </a:r>
                      <a:endParaRPr lang="ru-RU" sz="190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25 000</a:t>
                      </a:r>
                      <a:endParaRPr lang="ru-RU" sz="190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23 000</a:t>
                      </a:r>
                      <a:endParaRPr lang="ru-RU" sz="190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506 000</a:t>
                      </a:r>
                      <a:endParaRPr lang="ru-RU" sz="190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530 000</a:t>
                      </a:r>
                      <a:endParaRPr lang="ru-RU" sz="190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– 24 000</a:t>
                      </a:r>
                      <a:endParaRPr lang="ru-RU" sz="1900" dirty="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908720"/>
            <a:ext cx="52200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Беззбитковий обсяг продажу і прибуток за різних рівнів ціни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0"/>
            <a:ext cx="3275856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686800" cy="5559896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1.3. Метод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ціноутворення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кривої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досвіду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базується  на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підвищенні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продуктивністі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праці за рахунок спеціалізації, підвищення ефективності використання устаткування, сировини, застосування технологічних інновацій та ін.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852936"/>
            <a:ext cx="720080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487888"/>
          </a:xfrm>
        </p:spPr>
        <p:txBody>
          <a:bodyPr/>
          <a:lstStyle/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2. Методи, що ґрунтуються на попиті.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2.1.Метод визначення економічної цінності товару для покупця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Економічна цінність товару (ЕЦТ)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це його корисність у вигляді задоволення чи економії, яку приносить товар споживачеві. ЕЦТ вимірюють за формулою: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ЕЦТ = Ціна байдужості + Позитивна цінність відмінностей - Негативна цінність відмінностей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077072"/>
            <a:ext cx="3059832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92696"/>
            <a:ext cx="8712968" cy="597666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Ціна байдужості: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20 тис. дол. - ціна аналогічного трактора фірми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John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Deere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плюс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3 тис. дол. - преміальна націнка за підвищену довговічність трактора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Caterpillar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 тис. дол. - преміальна націнка за його підвищену надійність ,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 тис. дол. - преміальна націнка за підвищений рівень сервісу,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 тис. дол. - вартість тривалішої гарантії на вузли і деталі, </a:t>
            </a:r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дорівнює</a:t>
            </a:r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28 тис. дол. - реальна ціна нового трактора фірми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Caterpillar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з урахуванням всіх переваг перед трактором конкурента </a:t>
            </a:r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мінус</a:t>
            </a:r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4 тис. дол. - заохочувальна знижка з ціни для залучення покупців </a:t>
            </a:r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Разом:</a:t>
            </a:r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24 тис. дол. - остаточна ціна трактора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Caterpillar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Етапи визначення (ЕЦТ)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507288" cy="4536504"/>
          </a:xfrm>
        </p:spPr>
        <p:txBody>
          <a:bodyPr/>
          <a:lstStyle/>
          <a:p>
            <a:pPr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Етап 1. 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Визначення ціни байдужості для покупця. </a:t>
            </a:r>
          </a:p>
          <a:p>
            <a:pPr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Етап 2. 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Визначення всіх параметрів, які відрізняють товар фірми від товару-альтернативи і в кращий, і в гірший бік. </a:t>
            </a:r>
          </a:p>
          <a:p>
            <a:pPr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Етап 3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Оцінювання цінності, що її мають для покупця відмінності в параметрах товару фірми і товару-альтернативи, котрий продається за ціною байдужості. </a:t>
            </a:r>
          </a:p>
          <a:p>
            <a:pPr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Етап 4. 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Розрахунок ЕЦТ за вищенаведеною формулою і встановлення остаточної ціни.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8964488" cy="5631904"/>
          </a:xfrm>
        </p:spPr>
        <p:txBody>
          <a:bodyPr/>
          <a:lstStyle/>
          <a:p>
            <a:pPr>
              <a:buNone/>
            </a:pPr>
            <a:r>
              <a:rPr lang="uk-UA" b="1" dirty="0" smtClean="0"/>
              <a:t>2.2.Метод опитування покупців</a:t>
            </a:r>
            <a:r>
              <a:rPr lang="ru-RU" b="1" dirty="0" smtClean="0"/>
              <a:t>. </a:t>
            </a:r>
            <a:r>
              <a:rPr lang="uk-UA" dirty="0" smtClean="0"/>
              <a:t>Потенційним покупцям пропонують анкету, де представлено ряд можливих цін на товар. Остаточну ціну призначають в межах інтервалу, до якого потрапила найбільша частина відповідей.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7583" y="2708920"/>
          <a:ext cx="7848872" cy="1968228"/>
        </p:xfrm>
        <a:graphic>
          <a:graphicData uri="http://schemas.openxmlformats.org/drawingml/2006/table">
            <a:tbl>
              <a:tblPr/>
              <a:tblGrid>
                <a:gridCol w="3415754"/>
                <a:gridCol w="682086"/>
                <a:gridCol w="635964"/>
                <a:gridCol w="755706"/>
                <a:gridCol w="876335"/>
                <a:gridCol w="768123"/>
                <a:gridCol w="714904"/>
              </a:tblGrid>
              <a:tr h="624069">
                <a:tc>
                  <a:txBody>
                    <a:bodyPr/>
                    <a:lstStyle/>
                    <a:p>
                      <a:pPr indent="1428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Ціна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грн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1428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1428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1428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1428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1428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1428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indent="1428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Кількість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відповідей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осіб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1428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1428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1428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1428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1428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1428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indent="1428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Частка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відповідей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відносно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вибірки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%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1428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1428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1428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1428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1428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1428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 descr="http://pidruchniki.com/imag/market/maz_ryn/image10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581128"/>
            <a:ext cx="770485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48680"/>
            <a:ext cx="8604448" cy="5775920"/>
          </a:xfrm>
        </p:spPr>
        <p:txBody>
          <a:bodyPr/>
          <a:lstStyle/>
          <a:p>
            <a:pPr algn="just">
              <a:buNone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2.3.Метод трьох рівнів ціни.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uk-UA" sz="2800" u="sng" dirty="0" smtClean="0">
                <a:latin typeface="Times New Roman" pitchFamily="18" charset="0"/>
                <a:cs typeface="Times New Roman" pitchFamily="18" charset="0"/>
              </a:rPr>
              <a:t>Мета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- виявити реакцію потенційних покупців на рівень ціни. Для цього розробляють анкету, в якій представлений ряд можливих рівнів цін. </a:t>
            </a:r>
          </a:p>
          <a:p>
            <a:pPr algn="just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Потенційних покупців просять відзначити рівні цін: </a:t>
            </a:r>
          </a:p>
          <a:p>
            <a:pPr algn="just">
              <a:buNone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- прийнятні для них; </a:t>
            </a:r>
          </a:p>
          <a:p>
            <a:pPr algn="just">
              <a:buNone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- високі; </a:t>
            </a:r>
          </a:p>
          <a:p>
            <a:pPr algn="just">
              <a:buNone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- низькі.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501008"/>
            <a:ext cx="6372200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pidruchniki.com/imag/market/maz_ryn/image11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789040"/>
            <a:ext cx="5868144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pidruchniki.com/imag/market/maz_ryn/image1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0"/>
            <a:ext cx="8352928" cy="3948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1143000"/>
          </a:xfrm>
        </p:spPr>
        <p:txBody>
          <a:bodyPr>
            <a:normAutofit/>
          </a:bodyPr>
          <a:lstStyle/>
          <a:p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3. Методи ціноутворення з орієнтацією на конкуренцію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16832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3.1.Метод орієнтації на поточні ціни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полягає в тому, що кожен продавець встановлює ціну виходячи з рівня ринкових цін, що склався.</a:t>
            </a:r>
          </a:p>
          <a:p>
            <a:pPr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3.2.Метод проходження за ціновим лідером 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полягає в тому, що фірма орієнтується на рівень цін лідера галузі, оскільки не має особливих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торгівельної марки.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149080"/>
            <a:ext cx="3635896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708688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6.6.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Державна політика регулювання цін.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686800" cy="518457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ержавне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регулювання цін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— це гнучка виважена система заходів впливу на процеси ціноутворення, спрямована на забезпечення: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рівних економічних умов і стимулів для розвитку всіх форм власності,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протидії монопольним тенденціям виробництва товарів;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об'єктивних співвідношень у цінах на промислову і сільськогосподарську продукцію;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--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соціальних гарантій, у першу чергу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— для малозабезпечених прошарків населення;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створення необхідних економічних гарантій для виробників;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орієнтації цін внутрішнього ринку на рівень світових цін.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Основні цілі цінової політики: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   · 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збільшення частки ринку;</a:t>
            </a:r>
            <a:br>
              <a:rPr lang="uk-UA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· поліпшення фінансових показників;</a:t>
            </a:r>
          </a:p>
          <a:p>
            <a:pPr>
              <a:buNone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  · 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позиціювання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товару; 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· стимулювання попиту; </a:t>
            </a:r>
            <a:br>
              <a:rPr lang="uk-UA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· вплив на конкурентів. 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6008" y="4293096"/>
            <a:ext cx="3737992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20688"/>
            <a:ext cx="8229600" cy="5487888"/>
          </a:xfrm>
        </p:spPr>
        <p:txBody>
          <a:bodyPr/>
          <a:lstStyle/>
          <a:p>
            <a:pPr>
              <a:buNone/>
            </a:pPr>
            <a:r>
              <a:rPr lang="uk-UA" sz="2800" u="sng" dirty="0" smtClean="0">
                <a:latin typeface="Times New Roman" pitchFamily="18" charset="0"/>
                <a:cs typeface="Times New Roman" pitchFamily="18" charset="0"/>
              </a:rPr>
              <a:t>Завдання державного регулювання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u="sng" dirty="0" smtClean="0">
                <a:latin typeface="Times New Roman" pitchFamily="18" charset="0"/>
                <a:cs typeface="Times New Roman" pitchFamily="18" charset="0"/>
              </a:rPr>
              <a:t>цін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: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1)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стабілізація довгострокового економічного розвитку;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2) недопущення та попередження інфляції;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3) сприяння розвитку добросовісної конкуренції;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4) підтримання прожиткового мінімуму та забезпечення доступу до соціально значущих товарів і послуг;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5) захист внутрішнього ринку від негативного впливу зовнішньої конкуренції.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5013176"/>
            <a:ext cx="2982838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892480" cy="6597352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120000"/>
              </a:lnSpc>
              <a:buNone/>
            </a:pP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3100" b="1" dirty="0" smtClean="0">
                <a:latin typeface="Times New Roman" pitchFamily="18" charset="0"/>
                <a:cs typeface="Times New Roman" pitchFamily="18" charset="0"/>
              </a:rPr>
              <a:t>Методи державного регулювання цін. </a:t>
            </a:r>
            <a:endParaRPr lang="en-US" sz="31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uk-UA" sz="3100" b="1" i="1" dirty="0" smtClean="0">
                <a:latin typeface="Times New Roman" pitchFamily="18" charset="0"/>
                <a:cs typeface="Times New Roman" pitchFamily="18" charset="0"/>
              </a:rPr>
              <a:t>Прямі  методи</a:t>
            </a: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 встановлення фіксованих цін на найважливіші товари і послуги; встановлення максимального (мінімального) рівня цін; </a:t>
            </a:r>
            <a:endParaRPr lang="en-US" sz="3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встановлення граничних рівнів рентабельності; </a:t>
            </a:r>
            <a:endParaRPr lang="en-US" sz="3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запровадження закупівельних (заставних) цін; </a:t>
            </a:r>
            <a:endParaRPr lang="en-US" sz="3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заморожування (блокування) цін; </a:t>
            </a:r>
            <a:endParaRPr lang="en-US" sz="3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контроль ціноутворення на продукцію монополістів;</a:t>
            </a:r>
            <a:endParaRPr lang="en-US" sz="3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 надання дотацій виробникам соціально значущих товарів і послуг.</a:t>
            </a: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uk-UA" sz="3100" b="1" i="1" dirty="0" smtClean="0">
                <a:latin typeface="Times New Roman" pitchFamily="18" charset="0"/>
                <a:cs typeface="Times New Roman" pitchFamily="18" charset="0"/>
              </a:rPr>
              <a:t>Непрямі методи </a:t>
            </a: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: змін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 рівня непрямих податків (ПДВ, акцизного збору, ввізного мита); надання пільг і стимулів в оподаткуванні та диференціювання податків; регулювання курсу валют; встановлення розмірів роздрібної торговельної націнки (максимального рівня).</a:t>
            </a: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        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Державне регулювання цін в Україні регламентується Законом України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"Про ціни та ціноутворення"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а також постановами Кабінету Міністрів України, Верховної Ради України, указами Президента України.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Частка цін, що контролюються державою, коливається в межах від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10 до 30 %. 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Монопольним визнається суб'єкт, частка якого на ринку певного товару перевищує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35%.</a:t>
            </a:r>
          </a:p>
          <a:p>
            <a:pPr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     З 1 жовтня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2016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в Україні розпочався проект у сфері </a:t>
            </a:r>
          </a:p>
          <a:p>
            <a:pPr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регулювання цін на продукти, який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передбачає </a:t>
            </a:r>
            <a:r>
              <a:rPr lang="uk-UA" b="1" u="sng" dirty="0" smtClean="0">
                <a:latin typeface="Times New Roman" pitchFamily="18" charset="0"/>
                <a:cs typeface="Times New Roman" pitchFamily="18" charset="0"/>
              </a:rPr>
              <a:t>тимчасове скасування 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надмірного адміністративного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регулювання цін на харчові продукти</a:t>
            </a:r>
            <a:r>
              <a:rPr lang="uk-UA" dirty="0" smtClean="0"/>
              <a:t>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5608" y="4653136"/>
            <a:ext cx="3528392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Ціноутворення на ринках різних типів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7584" y="1556790"/>
          <a:ext cx="7632848" cy="4058088"/>
        </p:xfrm>
        <a:graphic>
          <a:graphicData uri="http://schemas.openxmlformats.org/drawingml/2006/table">
            <a:tbl>
              <a:tblPr/>
              <a:tblGrid>
                <a:gridCol w="3576123"/>
                <a:gridCol w="4056725"/>
              </a:tblGrid>
              <a:tr h="748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Тип ринку</a:t>
                      </a:r>
                      <a:endParaRPr lang="ru-RU" sz="2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</a:t>
                      </a:r>
                      <a:r>
                        <a:rPr lang="uk-UA" sz="28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оль</a:t>
                      </a:r>
                      <a:r>
                        <a:rPr lang="uk-UA" sz="2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маркетингової цінової політики</a:t>
                      </a:r>
                      <a:endParaRPr lang="ru-RU" sz="2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8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800" dirty="0" smtClean="0">
                          <a:latin typeface="Times New Roman"/>
                          <a:ea typeface="Times New Roman"/>
                        </a:rPr>
                        <a:t>1.чиста </a:t>
                      </a:r>
                      <a:r>
                        <a:rPr lang="uk-UA" sz="2800" dirty="0">
                          <a:latin typeface="Times New Roman"/>
                          <a:ea typeface="Times New Roman"/>
                        </a:rPr>
                        <a:t>конкуренція;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мін</a:t>
                      </a:r>
                      <a:r>
                        <a:rPr lang="uk-UA" sz="2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і</a:t>
                      </a:r>
                      <a:r>
                        <a:rPr lang="ru-RU" sz="2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мальна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8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800" dirty="0" smtClean="0">
                          <a:latin typeface="Times New Roman"/>
                          <a:ea typeface="Times New Roman"/>
                        </a:rPr>
                        <a:t>2.монополістична </a:t>
                      </a:r>
                      <a:r>
                        <a:rPr lang="uk-UA" sz="2800" dirty="0">
                          <a:latin typeface="Times New Roman"/>
                          <a:ea typeface="Times New Roman"/>
                        </a:rPr>
                        <a:t>конкуренція;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незначна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8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800" dirty="0" smtClean="0">
                          <a:latin typeface="Times New Roman"/>
                          <a:ea typeface="Times New Roman"/>
                        </a:rPr>
                        <a:t>3.олігополістичний </a:t>
                      </a:r>
                      <a:r>
                        <a:rPr lang="uk-UA" sz="2800" dirty="0">
                          <a:latin typeface="Times New Roman"/>
                          <a:ea typeface="Times New Roman"/>
                        </a:rPr>
                        <a:t>ринок;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менша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8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2800" dirty="0" smtClean="0">
                          <a:latin typeface="Times New Roman"/>
                          <a:ea typeface="Times New Roman"/>
                        </a:rPr>
                        <a:t>4.чиста </a:t>
                      </a:r>
                      <a:r>
                        <a:rPr lang="uk-UA" sz="2800" dirty="0">
                          <a:latin typeface="Times New Roman"/>
                          <a:ea typeface="Times New Roman"/>
                        </a:rPr>
                        <a:t>монополія.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незначна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03912"/>
          </a:xfrm>
        </p:spPr>
        <p:txBody>
          <a:bodyPr/>
          <a:lstStyle/>
          <a:p>
            <a:pPr algn="ctr">
              <a:buNone/>
            </a:pPr>
            <a:r>
              <a:rPr lang="uk-UA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Етапи встановлення базової ціни:</a:t>
            </a:r>
          </a:p>
          <a:p>
            <a:pPr algn="ctr">
              <a:buNone/>
            </a:pPr>
            <a:endParaRPr lang="ru-RU" sz="36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1)постановка завдань ціноутворення;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2)визначення попиту;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3)оцінка витрат;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4)аналіз цін і товарів конкурентів;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5)вибір методу ціноутворення;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6)встановлення остаточної ціни.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509120"/>
            <a:ext cx="3707904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196752"/>
            <a:ext cx="2819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Ціна і попит.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302433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4100" dirty="0" smtClean="0"/>
              <a:t>         </a:t>
            </a:r>
            <a:r>
              <a:rPr lang="uk-UA" sz="4100" dirty="0" smtClean="0">
                <a:latin typeface="Times New Roman" pitchFamily="18" charset="0"/>
                <a:cs typeface="Times New Roman" pitchFamily="18" charset="0"/>
              </a:rPr>
              <a:t>Ціна і попит - тісно взаємопов'язані категорії. Існують закон попиту і цінова еластичність попиту.</a:t>
            </a:r>
            <a:endParaRPr lang="ru-RU" sz="4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4100" b="1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uk-UA" sz="4100" b="1" i="1" dirty="0" smtClean="0">
                <a:latin typeface="Times New Roman" pitchFamily="18" charset="0"/>
                <a:cs typeface="Times New Roman" pitchFamily="18" charset="0"/>
              </a:rPr>
              <a:t>Закон попиту</a:t>
            </a:r>
            <a:r>
              <a:rPr lang="uk-UA" sz="4100" dirty="0" smtClean="0">
                <a:latin typeface="Times New Roman" pitchFamily="18" charset="0"/>
                <a:cs typeface="Times New Roman" pitchFamily="18" charset="0"/>
              </a:rPr>
              <a:t>: чим вища ціна, тим нижчий попит.</a:t>
            </a:r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100" b="1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4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7536" y="3501008"/>
            <a:ext cx="4176464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Фактори, які впливають на ціну</a:t>
            </a:r>
            <a:endParaRPr lang="uk-UA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uk-UA" sz="2800" u="sng" dirty="0" smtClean="0">
                <a:latin typeface="Times New Roman" pitchFamily="18" charset="0"/>
                <a:cs typeface="Times New Roman" pitchFamily="18" charset="0"/>
              </a:rPr>
              <a:t>внутрішні,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які залежать від самого підприємства;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uk-UA" sz="2800" u="sng" dirty="0" smtClean="0">
                <a:latin typeface="Times New Roman" pitchFamily="18" charset="0"/>
                <a:cs typeface="Times New Roman" pitchFamily="18" charset="0"/>
              </a:rPr>
              <a:t>зовнішні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 які не залежать від підприємства  (попит споживачів, пропозиція виробників, доходи населення, вплив держави на політику ціноутворення, фінансова система, кредитно-грошова система, конкуренція, інфляція та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293096"/>
            <a:ext cx="3744416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76672"/>
            <a:ext cx="6120680" cy="6381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1802</TotalTime>
  <Words>1522</Words>
  <Application>Microsoft Office PowerPoint</Application>
  <PresentationFormat>Экран (4:3)</PresentationFormat>
  <Paragraphs>299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Поток</vt:lpstr>
      <vt:lpstr>Тема 4.  Маркетингова цінова політика</vt:lpstr>
      <vt:lpstr>Презентация PowerPoint</vt:lpstr>
      <vt:lpstr>Презентация PowerPoint</vt:lpstr>
      <vt:lpstr>Основні цілі цінової політики:</vt:lpstr>
      <vt:lpstr>Ціноутворення на ринках різних типів</vt:lpstr>
      <vt:lpstr>Презентация PowerPoint</vt:lpstr>
      <vt:lpstr>2. Ціна і попит. </vt:lpstr>
      <vt:lpstr>Фактори, які впливають на ціну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3. Базові стратегії ціноутворення. </vt:lpstr>
      <vt:lpstr>1)Підхід на основі співвідношення "сприйняття ціни покупцями - економічна цінність товару"</vt:lpstr>
      <vt:lpstr>Презентация PowerPoint</vt:lpstr>
      <vt:lpstr>Презентация PowerPoint</vt:lpstr>
      <vt:lpstr>Презентация PowerPoint</vt:lpstr>
      <vt:lpstr>2)Підхід на основі співвідношення "ціна - якість"</vt:lpstr>
      <vt:lpstr>3) Підхід на основі цінового позиціювання (Ф. Котлер)</vt:lpstr>
      <vt:lpstr>6.4. Cтратегії цінової адаптації</vt:lpstr>
      <vt:lpstr>1)Ціноутворення в рамках товарної номенклатури</vt:lpstr>
      <vt:lpstr>2)Стратегії ціноутворення за географічним принципом</vt:lpstr>
      <vt:lpstr>3)Стратегії залежно від різноманіття цін</vt:lpstr>
      <vt:lpstr>4)Стратегії ціноутворення залежно від конкуренції</vt:lpstr>
      <vt:lpstr>5)Встановлення цін зі знижками і заліками</vt:lpstr>
      <vt:lpstr>6.5. Методи маркетингового ціноутворення.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Етапи визначення (ЕЦТ)</vt:lpstr>
      <vt:lpstr>Презентация PowerPoint</vt:lpstr>
      <vt:lpstr>Презентация PowerPoint</vt:lpstr>
      <vt:lpstr>Презентация PowerPoint</vt:lpstr>
      <vt:lpstr>3. Методи ціноутворення з орієнтацією на конкуренцію</vt:lpstr>
      <vt:lpstr>6.6. Державна політика регулювання цін.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6.  Маркетингова цінова політика</dc:title>
  <dc:creator>Natala</dc:creator>
  <cp:lastModifiedBy>Наталья</cp:lastModifiedBy>
  <cp:revision>25</cp:revision>
  <dcterms:created xsi:type="dcterms:W3CDTF">2017-01-10T08:34:53Z</dcterms:created>
  <dcterms:modified xsi:type="dcterms:W3CDTF">2022-01-21T10:39:31Z</dcterms:modified>
</cp:coreProperties>
</file>