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8DE1C-FFFA-4D92-AF36-6A2E01FAB5F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589A43B-3125-4E8F-A8F6-88ADC1C9A6F0}">
      <dgm:prSet phldrT="[Текст]"/>
      <dgm:spPr/>
      <dgm:t>
        <a:bodyPr/>
        <a:lstStyle/>
        <a:p>
          <a:r>
            <a:rPr lang="uk-UA" dirty="0" smtClean="0"/>
            <a:t>Цінності</a:t>
          </a:r>
          <a:endParaRPr lang="uk-UA" dirty="0"/>
        </a:p>
      </dgm:t>
    </dgm:pt>
    <dgm:pt modelId="{0BD8B3CB-7831-46F3-B092-5B1C5208EF91}" type="parTrans" cxnId="{71454AB7-806C-4F0D-AD0B-51A82CF3E21E}">
      <dgm:prSet/>
      <dgm:spPr/>
      <dgm:t>
        <a:bodyPr/>
        <a:lstStyle/>
        <a:p>
          <a:endParaRPr lang="uk-UA"/>
        </a:p>
      </dgm:t>
    </dgm:pt>
    <dgm:pt modelId="{D82FF85C-2B88-4985-8461-5990DCCB8445}" type="sibTrans" cxnId="{71454AB7-806C-4F0D-AD0B-51A82CF3E21E}">
      <dgm:prSet/>
      <dgm:spPr/>
      <dgm:t>
        <a:bodyPr/>
        <a:lstStyle/>
        <a:p>
          <a:endParaRPr lang="uk-UA"/>
        </a:p>
      </dgm:t>
    </dgm:pt>
    <dgm:pt modelId="{B715A1DB-AD64-407F-A27D-A3319F52596E}">
      <dgm:prSet phldrT="[Текст]"/>
      <dgm:spPr/>
      <dgm:t>
        <a:bodyPr/>
        <a:lstStyle/>
        <a:p>
          <a:r>
            <a:rPr lang="uk-UA" dirty="0" smtClean="0"/>
            <a:t>Менталітет</a:t>
          </a:r>
          <a:endParaRPr lang="uk-UA" dirty="0"/>
        </a:p>
      </dgm:t>
    </dgm:pt>
    <dgm:pt modelId="{84B18B15-61EE-4290-A352-6D70A5BFEA07}" type="parTrans" cxnId="{3EB2C34C-8540-422B-922B-873D1D94D5DC}">
      <dgm:prSet/>
      <dgm:spPr/>
      <dgm:t>
        <a:bodyPr/>
        <a:lstStyle/>
        <a:p>
          <a:endParaRPr lang="uk-UA"/>
        </a:p>
      </dgm:t>
    </dgm:pt>
    <dgm:pt modelId="{B2E73214-FA39-4F7A-9CA7-1516B39F5311}" type="sibTrans" cxnId="{3EB2C34C-8540-422B-922B-873D1D94D5DC}">
      <dgm:prSet/>
      <dgm:spPr/>
      <dgm:t>
        <a:bodyPr/>
        <a:lstStyle/>
        <a:p>
          <a:endParaRPr lang="uk-UA"/>
        </a:p>
      </dgm:t>
    </dgm:pt>
    <dgm:pt modelId="{6BA7605C-8768-4FAC-97C8-2F651D9FB421}">
      <dgm:prSet phldrT="[Текст]"/>
      <dgm:spPr/>
      <dgm:t>
        <a:bodyPr/>
        <a:lstStyle/>
        <a:p>
          <a:r>
            <a:rPr lang="uk-UA" dirty="0" smtClean="0"/>
            <a:t>Архетипи</a:t>
          </a:r>
          <a:endParaRPr lang="uk-UA" dirty="0"/>
        </a:p>
      </dgm:t>
    </dgm:pt>
    <dgm:pt modelId="{71293803-A0E4-4276-82AD-A2756882DCF6}" type="parTrans" cxnId="{16E83213-E88C-44B6-81C5-BF023915AF0B}">
      <dgm:prSet/>
      <dgm:spPr/>
      <dgm:t>
        <a:bodyPr/>
        <a:lstStyle/>
        <a:p>
          <a:endParaRPr lang="uk-UA"/>
        </a:p>
      </dgm:t>
    </dgm:pt>
    <dgm:pt modelId="{8B878D19-C76D-42C6-92C4-D3F477839C66}" type="sibTrans" cxnId="{16E83213-E88C-44B6-81C5-BF023915AF0B}">
      <dgm:prSet/>
      <dgm:spPr/>
      <dgm:t>
        <a:bodyPr/>
        <a:lstStyle/>
        <a:p>
          <a:endParaRPr lang="uk-UA"/>
        </a:p>
      </dgm:t>
    </dgm:pt>
    <dgm:pt modelId="{B94D6931-4DE3-4CAE-BD2B-670BF3F2C672}" type="pres">
      <dgm:prSet presAssocID="{6BD8DE1C-FFFA-4D92-AF36-6A2E01FAB5F2}" presName="Name0" presStyleCnt="0">
        <dgm:presLayoutVars>
          <dgm:dir/>
          <dgm:animLvl val="lvl"/>
          <dgm:resizeHandles val="exact"/>
        </dgm:presLayoutVars>
      </dgm:prSet>
      <dgm:spPr/>
    </dgm:pt>
    <dgm:pt modelId="{9EC9B783-E607-4EDE-A1DF-25C088A6FED3}" type="pres">
      <dgm:prSet presAssocID="{9589A43B-3125-4E8F-A8F6-88ADC1C9A6F0}" presName="Name8" presStyleCnt="0"/>
      <dgm:spPr/>
    </dgm:pt>
    <dgm:pt modelId="{2B6CEB1E-A21B-4F82-8E5B-507B655C9A51}" type="pres">
      <dgm:prSet presAssocID="{9589A43B-3125-4E8F-A8F6-88ADC1C9A6F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7764D1-A7D3-4199-AACA-2688390B2359}" type="pres">
      <dgm:prSet presAssocID="{9589A43B-3125-4E8F-A8F6-88ADC1C9A6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F116AE-F628-4E77-AE01-1352169F023A}" type="pres">
      <dgm:prSet presAssocID="{B715A1DB-AD64-407F-A27D-A3319F52596E}" presName="Name8" presStyleCnt="0"/>
      <dgm:spPr/>
    </dgm:pt>
    <dgm:pt modelId="{DC7DD747-1A61-408F-AD8E-F1428934EA82}" type="pres">
      <dgm:prSet presAssocID="{B715A1DB-AD64-407F-A27D-A3319F52596E}" presName="level" presStyleLbl="node1" presStyleIdx="1" presStyleCnt="3">
        <dgm:presLayoutVars>
          <dgm:chMax val="1"/>
          <dgm:bulletEnabled val="1"/>
        </dgm:presLayoutVars>
      </dgm:prSet>
      <dgm:spPr/>
    </dgm:pt>
    <dgm:pt modelId="{BEFD5262-50BF-4488-8D5B-D4242BF04AA3}" type="pres">
      <dgm:prSet presAssocID="{B715A1DB-AD64-407F-A27D-A3319F5259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404E81-69BC-4E16-9967-EFE73E49E0AD}" type="pres">
      <dgm:prSet presAssocID="{6BA7605C-8768-4FAC-97C8-2F651D9FB421}" presName="Name8" presStyleCnt="0"/>
      <dgm:spPr/>
    </dgm:pt>
    <dgm:pt modelId="{B4484DC1-CB78-4B2F-B321-0FCC213CA89D}" type="pres">
      <dgm:prSet presAssocID="{6BA7605C-8768-4FAC-97C8-2F651D9FB42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4D70D3-C68D-4412-8F8B-768F51A084FA}" type="pres">
      <dgm:prSet presAssocID="{6BA7605C-8768-4FAC-97C8-2F651D9FB4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454AB7-806C-4F0D-AD0B-51A82CF3E21E}" srcId="{6BD8DE1C-FFFA-4D92-AF36-6A2E01FAB5F2}" destId="{9589A43B-3125-4E8F-A8F6-88ADC1C9A6F0}" srcOrd="0" destOrd="0" parTransId="{0BD8B3CB-7831-46F3-B092-5B1C5208EF91}" sibTransId="{D82FF85C-2B88-4985-8461-5990DCCB8445}"/>
    <dgm:cxn modelId="{7FE525AB-6A57-4981-B0B2-829C9990F490}" type="presOf" srcId="{9589A43B-3125-4E8F-A8F6-88ADC1C9A6F0}" destId="{2B6CEB1E-A21B-4F82-8E5B-507B655C9A51}" srcOrd="0" destOrd="0" presId="urn:microsoft.com/office/officeart/2005/8/layout/pyramid1"/>
    <dgm:cxn modelId="{E4D2601C-5FD9-4D56-A76C-AD70BDFECA25}" type="presOf" srcId="{B715A1DB-AD64-407F-A27D-A3319F52596E}" destId="{DC7DD747-1A61-408F-AD8E-F1428934EA82}" srcOrd="0" destOrd="0" presId="urn:microsoft.com/office/officeart/2005/8/layout/pyramid1"/>
    <dgm:cxn modelId="{E4B6EEF7-7619-442F-80A2-6277D5AA3AD3}" type="presOf" srcId="{6BA7605C-8768-4FAC-97C8-2F651D9FB421}" destId="{B4484DC1-CB78-4B2F-B321-0FCC213CA89D}" srcOrd="0" destOrd="0" presId="urn:microsoft.com/office/officeart/2005/8/layout/pyramid1"/>
    <dgm:cxn modelId="{AD59B5C7-D32D-4064-8F2E-8F3DB6F23742}" type="presOf" srcId="{B715A1DB-AD64-407F-A27D-A3319F52596E}" destId="{BEFD5262-50BF-4488-8D5B-D4242BF04AA3}" srcOrd="1" destOrd="0" presId="urn:microsoft.com/office/officeart/2005/8/layout/pyramid1"/>
    <dgm:cxn modelId="{3EB2C34C-8540-422B-922B-873D1D94D5DC}" srcId="{6BD8DE1C-FFFA-4D92-AF36-6A2E01FAB5F2}" destId="{B715A1DB-AD64-407F-A27D-A3319F52596E}" srcOrd="1" destOrd="0" parTransId="{84B18B15-61EE-4290-A352-6D70A5BFEA07}" sibTransId="{B2E73214-FA39-4F7A-9CA7-1516B39F5311}"/>
    <dgm:cxn modelId="{B2FA1AE5-66EB-497F-A521-5907F6DCCC60}" type="presOf" srcId="{9589A43B-3125-4E8F-A8F6-88ADC1C9A6F0}" destId="{867764D1-A7D3-4199-AACA-2688390B2359}" srcOrd="1" destOrd="0" presId="urn:microsoft.com/office/officeart/2005/8/layout/pyramid1"/>
    <dgm:cxn modelId="{8035CAF2-B4B9-45D5-850B-6290CF1AF305}" type="presOf" srcId="{6BD8DE1C-FFFA-4D92-AF36-6A2E01FAB5F2}" destId="{B94D6931-4DE3-4CAE-BD2B-670BF3F2C672}" srcOrd="0" destOrd="0" presId="urn:microsoft.com/office/officeart/2005/8/layout/pyramid1"/>
    <dgm:cxn modelId="{16E83213-E88C-44B6-81C5-BF023915AF0B}" srcId="{6BD8DE1C-FFFA-4D92-AF36-6A2E01FAB5F2}" destId="{6BA7605C-8768-4FAC-97C8-2F651D9FB421}" srcOrd="2" destOrd="0" parTransId="{71293803-A0E4-4276-82AD-A2756882DCF6}" sibTransId="{8B878D19-C76D-42C6-92C4-D3F477839C66}"/>
    <dgm:cxn modelId="{611EF7DF-846A-44A6-944B-0B8685671D27}" type="presOf" srcId="{6BA7605C-8768-4FAC-97C8-2F651D9FB421}" destId="{784D70D3-C68D-4412-8F8B-768F51A084FA}" srcOrd="1" destOrd="0" presId="urn:microsoft.com/office/officeart/2005/8/layout/pyramid1"/>
    <dgm:cxn modelId="{0E7FA271-36EC-42C6-8CB6-E7768366A87A}" type="presParOf" srcId="{B94D6931-4DE3-4CAE-BD2B-670BF3F2C672}" destId="{9EC9B783-E607-4EDE-A1DF-25C088A6FED3}" srcOrd="0" destOrd="0" presId="urn:microsoft.com/office/officeart/2005/8/layout/pyramid1"/>
    <dgm:cxn modelId="{37318626-2B3B-4163-93FE-988BD9B69A27}" type="presParOf" srcId="{9EC9B783-E607-4EDE-A1DF-25C088A6FED3}" destId="{2B6CEB1E-A21B-4F82-8E5B-507B655C9A51}" srcOrd="0" destOrd="0" presId="urn:microsoft.com/office/officeart/2005/8/layout/pyramid1"/>
    <dgm:cxn modelId="{830591D1-F445-4FF5-9B6A-651F69573E1C}" type="presParOf" srcId="{9EC9B783-E607-4EDE-A1DF-25C088A6FED3}" destId="{867764D1-A7D3-4199-AACA-2688390B2359}" srcOrd="1" destOrd="0" presId="urn:microsoft.com/office/officeart/2005/8/layout/pyramid1"/>
    <dgm:cxn modelId="{FF8BD4E0-080E-4703-9B34-CEE819C01B5D}" type="presParOf" srcId="{B94D6931-4DE3-4CAE-BD2B-670BF3F2C672}" destId="{FFF116AE-F628-4E77-AE01-1352169F023A}" srcOrd="1" destOrd="0" presId="urn:microsoft.com/office/officeart/2005/8/layout/pyramid1"/>
    <dgm:cxn modelId="{E6890C35-3B44-41B7-94DF-06A64E09B026}" type="presParOf" srcId="{FFF116AE-F628-4E77-AE01-1352169F023A}" destId="{DC7DD747-1A61-408F-AD8E-F1428934EA82}" srcOrd="0" destOrd="0" presId="urn:microsoft.com/office/officeart/2005/8/layout/pyramid1"/>
    <dgm:cxn modelId="{09733F5E-D040-44AD-9107-79E7C267F78A}" type="presParOf" srcId="{FFF116AE-F628-4E77-AE01-1352169F023A}" destId="{BEFD5262-50BF-4488-8D5B-D4242BF04AA3}" srcOrd="1" destOrd="0" presId="urn:microsoft.com/office/officeart/2005/8/layout/pyramid1"/>
    <dgm:cxn modelId="{D3401DA0-0928-4776-87BB-A799A94400E0}" type="presParOf" srcId="{B94D6931-4DE3-4CAE-BD2B-670BF3F2C672}" destId="{7B404E81-69BC-4E16-9967-EFE73E49E0AD}" srcOrd="2" destOrd="0" presId="urn:microsoft.com/office/officeart/2005/8/layout/pyramid1"/>
    <dgm:cxn modelId="{80C5FD7F-D1E7-4F13-B68F-15AD0E56E1D8}" type="presParOf" srcId="{7B404E81-69BC-4E16-9967-EFE73E49E0AD}" destId="{B4484DC1-CB78-4B2F-B321-0FCC213CA89D}" srcOrd="0" destOrd="0" presId="urn:microsoft.com/office/officeart/2005/8/layout/pyramid1"/>
    <dgm:cxn modelId="{98C766C9-E49C-4BB8-B84B-00F86071B752}" type="presParOf" srcId="{7B404E81-69BC-4E16-9967-EFE73E49E0AD}" destId="{784D70D3-C68D-4412-8F8B-768F51A084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CEB1E-A21B-4F82-8E5B-507B655C9A51}">
      <dsp:nvSpPr>
        <dsp:cNvPr id="0" name=""/>
        <dsp:cNvSpPr/>
      </dsp:nvSpPr>
      <dsp:spPr>
        <a:xfrm>
          <a:off x="2895600" y="0"/>
          <a:ext cx="2895600" cy="1508653"/>
        </a:xfrm>
        <a:prstGeom prst="trapezoid">
          <a:avLst>
            <a:gd name="adj" fmla="val 959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kern="1200" dirty="0" smtClean="0"/>
            <a:t>Цінності</a:t>
          </a:r>
          <a:endParaRPr lang="uk-UA" sz="5500" kern="1200" dirty="0"/>
        </a:p>
      </dsp:txBody>
      <dsp:txXfrm>
        <a:off x="2895600" y="0"/>
        <a:ext cx="2895600" cy="1508653"/>
      </dsp:txXfrm>
    </dsp:sp>
    <dsp:sp modelId="{DC7DD747-1A61-408F-AD8E-F1428934EA82}">
      <dsp:nvSpPr>
        <dsp:cNvPr id="0" name=""/>
        <dsp:cNvSpPr/>
      </dsp:nvSpPr>
      <dsp:spPr>
        <a:xfrm>
          <a:off x="1447800" y="1508653"/>
          <a:ext cx="5791200" cy="1508653"/>
        </a:xfrm>
        <a:prstGeom prst="trapezoid">
          <a:avLst>
            <a:gd name="adj" fmla="val 959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kern="1200" dirty="0" smtClean="0"/>
            <a:t>Менталітет</a:t>
          </a:r>
          <a:endParaRPr lang="uk-UA" sz="5500" kern="1200" dirty="0"/>
        </a:p>
      </dsp:txBody>
      <dsp:txXfrm>
        <a:off x="2461259" y="1508653"/>
        <a:ext cx="3764280" cy="1508653"/>
      </dsp:txXfrm>
    </dsp:sp>
    <dsp:sp modelId="{B4484DC1-CB78-4B2F-B321-0FCC213CA89D}">
      <dsp:nvSpPr>
        <dsp:cNvPr id="0" name=""/>
        <dsp:cNvSpPr/>
      </dsp:nvSpPr>
      <dsp:spPr>
        <a:xfrm>
          <a:off x="0" y="3017307"/>
          <a:ext cx="8686800" cy="1508653"/>
        </a:xfrm>
        <a:prstGeom prst="trapezoid">
          <a:avLst>
            <a:gd name="adj" fmla="val 959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kern="1200" dirty="0" smtClean="0"/>
            <a:t>Архетипи</a:t>
          </a:r>
          <a:endParaRPr lang="uk-UA" sz="5500" kern="1200" dirty="0"/>
        </a:p>
      </dsp:txBody>
      <dsp:txXfrm>
        <a:off x="1520189" y="3017307"/>
        <a:ext cx="5646420" cy="1508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200" y="1316037"/>
            <a:ext cx="42703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February 01,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February 01,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000" dirty="0">
                <a:solidFill>
                  <a:srgbClr val="002060"/>
                </a:solidFill>
              </a:rPr>
              <a:t>Викладач:</a:t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 err="1">
                <a:solidFill>
                  <a:srgbClr val="002060"/>
                </a:solidFill>
              </a:rPr>
              <a:t>к.філос.н</a:t>
            </a:r>
            <a:r>
              <a:rPr lang="uk-UA" sz="2000" dirty="0">
                <a:solidFill>
                  <a:srgbClr val="002060"/>
                </a:solidFill>
              </a:rPr>
              <a:t>., доц. </a:t>
            </a:r>
            <a:r>
              <a:rPr lang="uk-UA" sz="2000" dirty="0" err="1">
                <a:solidFill>
                  <a:srgbClr val="002060"/>
                </a:solidFill>
              </a:rPr>
              <a:t>Масюк</a:t>
            </a:r>
            <a:r>
              <a:rPr lang="uk-UA" sz="2000" dirty="0">
                <a:solidFill>
                  <a:srgbClr val="002060"/>
                </a:solidFill>
              </a:rPr>
              <a:t> О.П.</a:t>
            </a:r>
            <a:br>
              <a:rPr lang="uk-UA" sz="2000" dirty="0">
                <a:solidFill>
                  <a:srgbClr val="002060"/>
                </a:solidFill>
              </a:rPr>
            </a:br>
            <a:endParaRPr lang="ru-RU" sz="2000" noProof="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Курс «Філософські засади соціальної пам’яті»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Основні завдання курсу: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Засвоєння основних засад генезису розуміння соціальної пам'яті в процесі розвитку суспільних відносин;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Висвітлення структурних складових функціонування соціальної пам'яті;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Осмислення ролі соціальної пам'яті як складової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мисленевої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активності людини.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2000" b="1" i="1" cap="none" dirty="0" smtClean="0">
                <a:solidFill>
                  <a:srgbClr val="C00000"/>
                </a:solidFill>
                <a:latin typeface="Book Antiqua" pitchFamily="18" charset="0"/>
              </a:rPr>
              <a:t>Соціальна пам’ять – це різновид пам'яті, який включає  сукупність опрацьованої інформації, яка зберігається на засадах соціально значущого та ефективного досвіду.</a:t>
            </a:r>
            <a:endParaRPr lang="uk-UA" sz="2000" b="1" i="1" cap="none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91000" cy="26193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97" y="1600200"/>
            <a:ext cx="3599036" cy="4493096"/>
          </a:xfrm>
        </p:spPr>
      </p:pic>
    </p:spTree>
    <p:extLst>
      <p:ext uri="{BB962C8B-B14F-4D97-AF65-F5344CB8AC3E}">
        <p14:creationId xmlns:p14="http://schemas.microsoft.com/office/powerpoint/2010/main" val="9226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b="1" i="1" cap="none" dirty="0" smtClean="0">
                <a:solidFill>
                  <a:srgbClr val="002060"/>
                </a:solidFill>
                <a:latin typeface="Book Antiqua" pitchFamily="18" charset="0"/>
              </a:rPr>
              <a:t>Соціальна пам’ять має складові, які відрізняються своєю актуальністю та впливовістю.</a:t>
            </a:r>
            <a:endParaRPr lang="uk-UA" sz="2400" b="1" i="1" cap="none" dirty="0">
              <a:solidFill>
                <a:srgbClr val="002060"/>
              </a:solidFill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43430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2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uk-UA" sz="1800" i="1" cap="none" dirty="0" smtClean="0">
                <a:solidFill>
                  <a:srgbClr val="002060"/>
                </a:solidFill>
                <a:effectLst>
                  <a:outerShdw sx="1000" sy="1000" algn="ctr" rotWithShape="0">
                    <a:schemeClr val="bg1"/>
                  </a:outerShdw>
                  <a:reflection blurRad="12700" endPos="0" dir="5400000" sy="-90000" algn="bl" rotWithShape="0"/>
                </a:effectLst>
                <a:latin typeface="Bookman Old Style" pitchFamily="18" charset="0"/>
              </a:rPr>
              <a:t>Соціальний менталітет є актуальним проявом соціальної  пам'яті, який містить в собі пріоритетний зміст колективної діяльності та підтримується більшістю членів суспільної спільноти.   </a:t>
            </a:r>
            <a:endParaRPr lang="uk-UA" sz="1800" i="1" cap="none" dirty="0">
              <a:solidFill>
                <a:srgbClr val="002060"/>
              </a:solidFill>
              <a:effectLst>
                <a:outerShdw sx="1000" sy="1000" algn="ctr" rotWithShape="0">
                  <a:schemeClr val="bg1"/>
                </a:outerShdw>
                <a:reflection blurRad="12700" endPos="0" dir="5400000" sy="-9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191000" cy="21828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4032448" cy="2520280"/>
          </a:xfrm>
        </p:spPr>
      </p:pic>
    </p:spTree>
    <p:extLst>
      <p:ext uri="{BB962C8B-B14F-4D97-AF65-F5344CB8AC3E}">
        <p14:creationId xmlns:p14="http://schemas.microsoft.com/office/powerpoint/2010/main" val="327634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2060"/>
                </a:solidFill>
              </a:rPr>
              <a:t>О.В.Соколов виділяє наступну структуру соціальної пам'яті: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536504" cy="5328592"/>
          </a:xfrm>
        </p:spPr>
      </p:pic>
    </p:spTree>
    <p:extLst>
      <p:ext uri="{BB962C8B-B14F-4D97-AF65-F5344CB8AC3E}">
        <p14:creationId xmlns:p14="http://schemas.microsoft.com/office/powerpoint/2010/main" val="428248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3707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Осмислення філософських засад соціальної пам'яті є пошуком управлінських механізмів конструктивної організації суспільного життя.</a:t>
            </a:r>
            <a:endParaRPr lang="uk-UA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525658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8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nanPerf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5B4C03-0FA8-4F5C-A0A2-68E26F8B43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FinanPerf</Template>
  <TotalTime>0</TotalTime>
  <Words>126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FinanPerf</vt:lpstr>
      <vt:lpstr>Викладач: к.філос.н., доц. Масюк О.П. </vt:lpstr>
      <vt:lpstr>Основні завдання курсу:</vt:lpstr>
      <vt:lpstr>Соціальна пам’ять – це різновид пам'яті, який включає  сукупність опрацьованої інформації, яка зберігається на засадах соціально значущого та ефективного досвіду.</vt:lpstr>
      <vt:lpstr>Соціальна пам’ять має складові, які відрізняються своєю актуальністю та впливовістю.</vt:lpstr>
      <vt:lpstr>Соціальний менталітет є актуальним проявом соціальної  пам'яті, який містить в собі пріоритетний зміст колективної діяльності та підтримується більшістю членів суспільної спільноти.   </vt:lpstr>
      <vt:lpstr>О.В.Соколов виділяє наступну структуру соціальної пам'яті: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2016-02-01T19:02:58Z</dcterms:created>
  <dcterms:modified xsi:type="dcterms:W3CDTF">2016-02-01T20:15:38Z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