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480-9096-4D29-96AD-994B3DB8C52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A849-50BA-4BC3-8359-33EA2D73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4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480-9096-4D29-96AD-994B3DB8C52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A849-50BA-4BC3-8359-33EA2D73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8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480-9096-4D29-96AD-994B3DB8C52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A849-50BA-4BC3-8359-33EA2D73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0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480-9096-4D29-96AD-994B3DB8C52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A849-50BA-4BC3-8359-33EA2D73196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84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480-9096-4D29-96AD-994B3DB8C52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A849-50BA-4BC3-8359-33EA2D73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0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480-9096-4D29-96AD-994B3DB8C52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A849-50BA-4BC3-8359-33EA2D73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28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480-9096-4D29-96AD-994B3DB8C52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A849-50BA-4BC3-8359-33EA2D73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17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480-9096-4D29-96AD-994B3DB8C52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A849-50BA-4BC3-8359-33EA2D73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87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480-9096-4D29-96AD-994B3DB8C52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A849-50BA-4BC3-8359-33EA2D73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9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480-9096-4D29-96AD-994B3DB8C52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A849-50BA-4BC3-8359-33EA2D73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0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480-9096-4D29-96AD-994B3DB8C52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A849-50BA-4BC3-8359-33EA2D73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1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480-9096-4D29-96AD-994B3DB8C52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A849-50BA-4BC3-8359-33EA2D73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1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480-9096-4D29-96AD-994B3DB8C52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A849-50BA-4BC3-8359-33EA2D73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5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480-9096-4D29-96AD-994B3DB8C52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A849-50BA-4BC3-8359-33EA2D73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480-9096-4D29-96AD-994B3DB8C52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A849-50BA-4BC3-8359-33EA2D73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7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480-9096-4D29-96AD-994B3DB8C52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A849-50BA-4BC3-8359-33EA2D73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3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0480-9096-4D29-96AD-994B3DB8C52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A849-50BA-4BC3-8359-33EA2D73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B70480-9096-4D29-96AD-994B3DB8C52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092A849-50BA-4BC3-8359-33EA2D73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0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ОЦІНКИ СТАНУ ЕКОСИСТЕМ ТА ЇХ КОМПОНЕНТІВ </a:t>
            </a:r>
            <a:endParaRPr lang="en-US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92640" y="5705158"/>
            <a:ext cx="1680754" cy="617265"/>
          </a:xfrm>
        </p:spPr>
        <p:txBody>
          <a:bodyPr>
            <a:normAutofit fontScale="92500"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3-4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8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6971" y="689098"/>
            <a:ext cx="101890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Неідентичність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ступінь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відмінності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 одного й того ж типу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одного.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підвищенням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ієрархічного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неідентичність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збільшується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Так,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однотипні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атоми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молекули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ідентичні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ніж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клітини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одного виду.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Останні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свою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чергу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ідентичні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ніж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особини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одного виду. Неідентичність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однотипних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популяцій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біоценозів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збільшується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Означені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ієрархії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виникали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послідовно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одна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Точніше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кожна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ієрархія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мала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особливий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породжував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наступну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гілку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Так, стадо породило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людину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надавши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соціальних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якостей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вже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новій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утворюючи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колектив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людина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породила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нову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ієрархію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технічну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починаючи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знарядь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закінчуючи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сучасними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глобальними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технічними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системами. 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098" name="Picture 2" descr="Сформированно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71" y="3200399"/>
            <a:ext cx="5575194" cy="350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5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9829" y="669169"/>
            <a:ext cx="9753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скластися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враження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технічні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сліпий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придаток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людства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відокремлювати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ієрархію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Звичайно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певні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технічні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залишаються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продуктами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зростанням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складності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технічних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технічна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ієрархія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як би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починає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виділятися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з-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контролю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людства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Загрозливою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є неконтрольований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техніки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ієрархії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відбувається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зростаюче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погіршення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навколишнього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природного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5122" name="Picture 2" descr="Екологічні проблеми людства | Блоги БД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8" y="2861858"/>
            <a:ext cx="5938477" cy="371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0801" y="328696"/>
            <a:ext cx="97245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 СТІЙКОСТІ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ЕКОЛОГІЧНИХ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Стійкість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одним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найважливіших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динаміки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екосистем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екосистеми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повертатись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початкового стану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припинення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рівноваги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Розрізняють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резидентна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стійкість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стабільність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залишатись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стійкому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рівноважному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навантаженням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пружна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стійкість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поновлюватись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припинення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навантаження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Динамічні параметри популяцій. Екологічні стратегії - Підручник з Біології  і екології (профільний рівень). 11 клас. Задорожний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2207624"/>
            <a:ext cx="727455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7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4343" y="713217"/>
            <a:ext cx="97390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високою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резидентною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стійкістю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здатні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сприймати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значні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впливи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змінюючи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істотно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своєї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структури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практично не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виходячи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межі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рівноважного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стану. Тому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поняття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рівноважної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стійкості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них не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визначене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система не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виходила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межі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рівноваги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то як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казати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повернення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рівноважного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стану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припинення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збурення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зовнішній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вплив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перевищує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певні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критичні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то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зазвичай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руйнується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техніці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подібна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називається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жорсткістю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Критичні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зовнішніх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впливів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здатна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витримати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без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руйнування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відповідають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запасу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жорсткості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Коли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говорять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високу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резидентну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стійкість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то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увазі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саме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високий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запас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жорсткості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декілька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відрізняється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поняття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високої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стабільності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тут в першу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чергу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увага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привертається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незмінності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структури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Тундра,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високу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стабільність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але вона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дуже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вразлива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малий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запас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жорсткості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незначна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резидентна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стійкість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Екосистему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тундри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дуже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легко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зруйнувати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Достатньо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проїхати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всюдихіду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залишає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себе,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зберігаються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десятиріччями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екосистеми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аналогією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технікою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назвати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крихкими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172" name="Picture 4" descr="Восточная Лица — Туманный, часть 4. Планета Тундра, и как мы засадили  &quot;Шерп&quot;. Дважды. — «Путешествия» на DRIV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90" y="4499429"/>
            <a:ext cx="4039053" cy="22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1828" y="1458153"/>
            <a:ext cx="10435771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незначною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резидентною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стійкістю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нормального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пружну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чутливі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зовнішніх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дією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начебто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прогинаються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частково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деформуючи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свою структуру, але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припинення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послаблення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зовнішніх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повертаються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початкового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рівноважного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стану. При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перевищенні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порогових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втрачає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віддаляється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рівноваги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Діапазон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витримати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система без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руйнування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техніці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запасу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пружності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Таким чином, ступінь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пружної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оцінити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пружністю,яка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ступінь опору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зовнішньому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повернення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початкового стану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зняття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так і запасом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пружності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відміну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пружних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пластичні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припинення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повертаються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початкового стану, 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переходять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рівноважного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стану. Так,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точкою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зору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опонентів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теорії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моноклімаксу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для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екосистем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декілька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рівноваги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клімаксу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Таким чином, для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пластичних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екосистем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мала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пружна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мала резидентна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399" y="798569"/>
            <a:ext cx="104067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Резидентна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пружна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стійкості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взаємовиключають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одна одну,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вірніше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екосистемі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важко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обидва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стійкості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ліси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складаються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дерев з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товстою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корою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резидентну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пожеж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Але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все ж таки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згорить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поновлення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як правило,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проблематичне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Навпроти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лісів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часто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горять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низьку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резидентну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але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поновлюються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пружна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Орієнтування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екосистем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один з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стійкості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визначається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як правило,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мінливістю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при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стабільних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екосистеми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тяжіють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резидентної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стійкості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мінливих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надається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пружній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стійкості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8194" name="Picture 2" descr="Хронология восстановления леса после пожара на 100 лет вперёд. Что  изменится в переродившейся экосистеме? | Пикаб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192008"/>
            <a:ext cx="3545568" cy="270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Леса восстанавливаются после пожара в Австралии: волшебные фото - Новости  мира - 24 Кана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5" y="3192008"/>
            <a:ext cx="3280228" cy="270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Австралия после пожара постепенно оживает - фото | РБК-Украї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351" y="3192008"/>
            <a:ext cx="3512457" cy="270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3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2458" y="905079"/>
            <a:ext cx="10493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БІОЛОГІЧНЕ РІЗНОМАНІТТЯ І СТІЙКІСТЬ ЕКОСИСТЕМ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Стійкість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екосистем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забезпечується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біологічним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різноманіттям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складністю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трофічних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зв’язків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організмів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входять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складу. 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218" name="Picture 2" descr="Дів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518" y="1828409"/>
            <a:ext cx="7639050" cy="502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0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028" y="809119"/>
            <a:ext cx="103065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екосистемах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великою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кількістю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консументів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є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обирати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різні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харчових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об’єктів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в першу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чергу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найбільш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масові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харчовий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об’єкт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рідкісним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то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консумент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переключається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живлення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іншим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видом, а перший,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позбавився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пресу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виїдання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поступово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буде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відновлювати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свою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чисельність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Завдяки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такому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переключенню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підтримується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динамічна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рівновага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харчовими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ресурсами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споживачами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забезпечується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довготривалого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співіснування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5028" y="2824702"/>
            <a:ext cx="102151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Таким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чином,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саморегуляції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екосистеми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проявляється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тому,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усе різноманіття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разом, 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знищуючи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один одного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повністю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обмежуючи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чисельність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кожного виду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певного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лісі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листям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живиться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декілька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комах, але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оптимальних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вид представлений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незначною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тому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істотної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шкоди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лісовим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деревам.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комахи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відрізняються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плідністю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 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обмежуючих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несприятливі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погодні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знищення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хижаками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паразитичними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комахами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птахами,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хвороботвірними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мікроорганізмами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т.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.), то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чисельність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виду комах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підвищилась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призвела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руйнування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екосистеми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взаємовідносини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хижак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-жертва, паразит-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хазяїн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згладжують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чисельність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стабілізують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екосистему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9086" y="728063"/>
            <a:ext cx="104241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Важливим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фактором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стійкості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екосистеми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являється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генетичне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різноманіття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особин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популяції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умов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зовнішнього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середовища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викликати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загибель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більшості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особин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популяції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адаптованих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існуючих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умов. Тому,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генетично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різноманітною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являється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інша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популяція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екосистеми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більший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шанс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організми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алелями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відповідальними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появу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ознак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властивостей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дозволять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вижити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розмножитись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умовах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поновити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колишню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чисельність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популяції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Час,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необхідний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відновлення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популяції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буде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залежати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швидкості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розмноження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особин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ознак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відбувається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шляхом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відбору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кожному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поколінні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Чисельність популяції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2952206"/>
            <a:ext cx="5943600" cy="376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хищник-жертва - Bio-Less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6" y="3043646"/>
            <a:ext cx="4480560" cy="30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55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029" y="1028343"/>
            <a:ext cx="102020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Так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російського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вченого В. В.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Мазінга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 складу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двох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популяцій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берези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повислої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пухнастої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входить 91 вид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паразитичних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35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мікрорізоутворюючих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грибів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46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епіфітних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лишайників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7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епіфітних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печіночників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16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епіфітних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листяних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мохів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8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кліщів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574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комах, 8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птахів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9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ссавців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795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рахуючи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бактерій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найпростіших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водоростей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актиноміцетів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складні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природні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екосистеми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власні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закони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будови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функціонування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розвитку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Тривалість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існування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кожної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екосистеми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підтримується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перш за все,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рахунок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загального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колообігу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речовин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здійснюється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продуцентами,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консументами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редуцентами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постійного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притоку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сонячної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енергії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Саме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два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глобальних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явища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забезпечують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високу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протистояти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впливу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умов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зовнішнього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середовища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постійно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змінюються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﻿Береза повисла (betula hung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3890665"/>
            <a:ext cx="4336870" cy="296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ереза пухнаста — Вікіпед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1" y="3890664"/>
            <a:ext cx="5577839" cy="296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1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085" y="889844"/>
            <a:ext cx="108131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ІЄРАРХІЯ ТА ЗАКОНОМІРНОСТІ КЛАСІВ СИСТЕМ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Лише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ієрархічна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впорядкованість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світу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осягнути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різноманіття.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відомій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частині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співіснують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взаємодіючи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три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ієрархії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виникли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послідовно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фізико-біологічна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А, Б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(атом, молекула,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клітина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тканина, орган, система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особина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популяція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угруповання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біоценоз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біосфера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та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соціальна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людина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колектив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суспільство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людство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виникли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природно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І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технічна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Г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ієрархія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знаряддя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машина,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пристрій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комплекс),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виникла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штучно.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Наведені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систем,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складаються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ієрархії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Поєднання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ієрархій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частин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призводить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змішаних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поєднання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неживих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фізичної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частини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ієрархії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живими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біологічної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ієрархії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призводить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змішаного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називають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екосистемами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Поєднання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соціальних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технічних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призводить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промислово-господарських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систем. 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5084" y="3999135"/>
            <a:ext cx="106520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Термін </a:t>
            </a:r>
            <a:r>
              <a:rPr lang="uk-UA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ієрархія</a:t>
            </a:r>
            <a:r>
              <a:rPr lang="uk-UA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(багаторівнева, розташування частин або елементів цілого в порядку від вищого до нижчого) визначає  упорядкованість компонентів за ступенем вагомості. Між рівнями ієрархічної структури можуть бути взаємовідношення строгого підпорядкування компонентів нижчого рівня одному з компонентів вищого рівня. Бувають структури з ієрархічними структурами зі </a:t>
            </a:r>
            <a:r>
              <a:rPr lang="uk-UA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слабкими та сильними зв'язками.</a:t>
            </a:r>
          </a:p>
        </p:txBody>
      </p:sp>
    </p:spTree>
    <p:extLst>
      <p:ext uri="{BB962C8B-B14F-4D97-AF65-F5344CB8AC3E}">
        <p14:creationId xmlns:p14="http://schemas.microsoft.com/office/powerpoint/2010/main" val="24383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7097" y="1407000"/>
            <a:ext cx="988858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СТІЙКІСТЬ, ЕЛАСТИЧНІСТЬ І РЕАКТИВНІСТЬ ЕКОСИСТЕМ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Екологічні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зазнають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пертурбації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характеризується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стабільність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відбиває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пертурбації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повертається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система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вихідний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пертурбації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характеристика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еластичність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вимірює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відбувається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повернення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вихідний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пертурбації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Holling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1973;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Beddington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1976;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DeAngelis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1980;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Pimm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1979, 1984).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експериментальні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спрямовані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еластичність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екосистемних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характеристик, таких як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потік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енергії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(O'Neill,1976;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DeAngelis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1980),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кругообіг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поживних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речовин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Harwell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1977;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DeAngelis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1980;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DeAngelis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1989;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Cottingham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Carpenter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1994;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Loreau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1994),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стохастичність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умов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навколишнього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Ives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1995),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довжина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трофічних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ланцюгів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Pimm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Lawton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1977;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DeAngelis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1989;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Carpenter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2003;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Cottingham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Carpenter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1994),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фітофагів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широкими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трофічними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режимами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Pimm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Lawton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1978;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Pimm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1979).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846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28" y="347118"/>
            <a:ext cx="5166995" cy="43872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66650" y="5122706"/>
            <a:ext cx="10280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Рис. 4.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Динаміка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виведення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рівноважного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стану і характеристики,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описують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стійкість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Neubert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Caswell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1997): 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146" name="Picture 2" descr="Человек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00" y="1188720"/>
            <a:ext cx="2416628" cy="354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267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023" y="895201"/>
            <a:ext cx="10424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Натуральний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логарифм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відхилення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рівноважного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стану (ρ (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суцільна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лінія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Нахил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кривої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ln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при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0 є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реактивністю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штрихлінія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ліворуч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вигину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кривої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Нахил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кривої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ln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при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∞ є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еластичністю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штрихлінія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праворуч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вигину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кривої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max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ln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ρ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max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позначають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положення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максимального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збурювання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відхилення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рівноважного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стану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Запропоновано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велику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індексів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вимірювання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еластичності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екосистем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Pimm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Lawton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1977;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DeAngelis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1980).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Найчастіше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зустрічається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досить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просто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обчислений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індекс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ґрунтується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власних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числах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матриці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яка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характеризує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динаміку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поблизу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рівноваги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Neubert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Caswell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1997). 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170" name="Picture 2" descr="человечек с книгой на прозрачном фоне 2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670" y="3056710"/>
            <a:ext cx="2808514" cy="318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25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776" y="1153205"/>
            <a:ext cx="10463349" cy="4563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Розглянемо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лінійну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систему: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(0)=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x0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(1) , *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xAdt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dx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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представляти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лінійну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лінеаризацію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нелінійної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поблизу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точки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рівноваги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Рівняння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єдине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 (t) = e t x0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(2)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число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матриці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0 при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∞, 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рівноважне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= 0 є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асимптотично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стабільним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Через те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швидкість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асимптотичного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зменшення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пропорційна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степені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1/е в часовому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інтервалі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–1/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(λ1 (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)),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Pimm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Lawton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(1977)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використали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зазначений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інтервал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міру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часу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повернення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стаціонарного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рівноважного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стану. Таким чином,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еластичність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Resilience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як: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Resilience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≡ –1/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(λ1 (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)) , (3)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є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асимптотичною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апроксимацією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швидкості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згасання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пертурбації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лінійної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(1). При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більшій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еластичності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пертурбації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загасають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швидше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Еквівалентна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версія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дискретної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(3) широко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використовується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екологічних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дослідженнях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Beddington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1976;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Pimm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Lawton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1977, 1978;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Harwell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Ragsdale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1979;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Pimm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1979, 1982, 1984;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DeAngelis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1980;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Harwell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1981;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Armstrong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1982;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DeAngelis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1989;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Resilience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resistance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.., 1992;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Cottingham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Carpenter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1994;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Loreau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1994) (рис. 3). 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90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6835" y="761563"/>
            <a:ext cx="104110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Швидкість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відхилення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стаціонарного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стану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внаслідок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впливу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характеризується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таким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поняттям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реактивність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Вона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обчислена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спосіб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Neubert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Caswell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1997):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Reactivity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λ1 ((A + AT ) /2),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матриця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складається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коефіцієнтів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лінійних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рівнянь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λ1(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)&lt;0, а λ1 ((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T)/2) &gt; 0, то система є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стійкою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але реактивною. Тому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пертурбації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настільки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малими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розмірами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вони є, перш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ніж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затихнути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збільшуватися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Реактивність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є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мірою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поведінки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0 і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спосіб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доповнює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еластичність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є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мірою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поводження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→∞.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система є реактивною, то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виведення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рівноважного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стану величина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відхилення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буде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збільшуватися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відхилення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характеризується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максимальною величиною і часом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досягнення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На рисунку 3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показане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співвідношення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характеристиками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стійкості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еластичністю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реактивністю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максимальною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амплітудою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відхилення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часом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настання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 З рисунка видно,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еластичність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реактивність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є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мірами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яківизначають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амплітуду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відхилення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нерівноважному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Еластичність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чисельно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збігається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нахилом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траєкторії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прагненні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часу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нескінченності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Реактивність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чисельно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збігається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нахилом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траєкторії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поведінки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прагненні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часу до нуля. 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6835" y="4731881"/>
            <a:ext cx="10411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Стійкість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динаміки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розглядатися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часовому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просторовому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аспектах.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динаміки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тому,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часовий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фактор є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односпрямованим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(час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змінюється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минулого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майбутнє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Для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просторових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градієнтів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векторності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задано.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Певним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просторі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напрямок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довільно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2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6651" y="395869"/>
            <a:ext cx="10293531" cy="3254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ДИНАМІЧНІ ВЛАСТИВОСТІ ЕКОЛОГІЧНИХ СИСТЕМ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Динаміка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часі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просторі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розглядатися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як складне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явище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містить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наступні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складові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Кендалл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Стьюарт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1976):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28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 тренд,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систематичний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28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коливання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щодо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тренду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більшою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меншою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регулярністю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28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ефект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сезонності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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випадкову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несистематичну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нерегулярну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компоненту.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Фактично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більша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частина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традиційної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теорії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часових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рядів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присвячена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заснованому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розкладанні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зазначені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компоненти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подальше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окреме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вивчення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останніх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ряд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уявити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як суму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зазначених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компонентів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витікає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останні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відповідають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незалежно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діючим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системам. 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196" name="Picture 4" descr="ПРОГНОЗУВАННЯ ТА АНАЛІЗ ЧАСОВИХ РЯД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1" y="3650605"/>
            <a:ext cx="5774577" cy="29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114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6651" y="889844"/>
            <a:ext cx="102412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Найлегшим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виявлення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виділення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вивчення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є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ефект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сезонності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Тут 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маємо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справу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накладаються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систему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якимось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циклічним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механізмом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зовнішнім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стосовно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механізмів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поведінку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У часовому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аспекті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протягом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року, дня,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місяця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просторовому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аспекті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спостерігаються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уздовж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лінії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припливу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вздовж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дюнних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горбкуватостей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Під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трендом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розуміють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якусь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стійку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систематичну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зміну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довгого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періоду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би великим 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був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ряд, ми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ніколи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зможемо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впевненими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тренд не є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частиною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повільного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коливального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Таким чином,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залежно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масштабів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розглядання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явища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спрямований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тренд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перетворюватися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періодичні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навпаки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багатьох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випадках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два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типи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динаміки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викликані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зовнішніми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стосовно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факторами.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Стосовно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екологічних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систем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віднести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категорії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визначають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щільність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популяцій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Бигон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и др., 1989). </a:t>
            </a:r>
            <a:endParaRPr lang="en-US" dirty="0"/>
          </a:p>
        </p:txBody>
      </p:sp>
      <p:pic>
        <p:nvPicPr>
          <p:cNvPr id="3" name="Picture 2" descr="Де№1 Экосисте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1" y="4029165"/>
            <a:ext cx="4101738" cy="271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068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463" y="790698"/>
            <a:ext cx="101890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Рівень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чисельності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популяцій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угруповань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а значить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динаміка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визначаються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всіма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факторами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процесами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впливають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популяцію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залежними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так і 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залежними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щільності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Виділивши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тренд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сезонні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періодичні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ми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зіштовхнемося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з рядами,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являють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флуктуації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більш-менш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регулярного типу.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Залишкові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ряди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систематичними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 тому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розумінні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уявити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функції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часу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просторової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координати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флуктуації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називаються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систематичними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відносять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коливань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Іншим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типом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флуктуацій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вибірка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деякої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однорідної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випадкової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генеральної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сукупності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називається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несистематичним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компонентом.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систематичної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флуктуації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обумовлена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регулюванням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динаміки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Кендалл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Стьюарт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1976).</a:t>
            </a:r>
            <a:endParaRPr lang="en-US" dirty="0"/>
          </a:p>
        </p:txBody>
      </p:sp>
      <p:pic>
        <p:nvPicPr>
          <p:cNvPr id="1026" name="Picture 2" descr="Флуктуації екосистем - Теорія систем в екології - Підручник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78" y="3566160"/>
            <a:ext cx="5069568" cy="309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244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3501" y="733815"/>
            <a:ext cx="102151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Регулювання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популяції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тенденції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знижувати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чисельність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перевищенні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певного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збільшувати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досягнутий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погляду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стійкості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угруповань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виступає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рівноважний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розподіл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чисельностей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популяцій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становлять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угруповання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йде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тенденції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тому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існує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для контрінтуїтивної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поведінки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виведення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рівноважного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стану вона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деякий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продовжує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усе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сильніше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віддалятися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стану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рівноваги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починає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повернення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нього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pic>
        <p:nvPicPr>
          <p:cNvPr id="9218" name="Picture 2" descr="Сформированно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716739"/>
            <a:ext cx="5762256" cy="414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Умный человечек для презентации - Zefirka.club фото и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01" y="2716740"/>
            <a:ext cx="4452899" cy="414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79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4057" y="694009"/>
            <a:ext cx="10087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Встановлено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підвищенням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наступні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закономірності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19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Різноманіття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типів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збільшується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Так,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типів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атомів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 = 102,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типів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неорганічних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молекул а = 104,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типів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тварин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 = 107. 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Біорізноманяття в Україні: що це таке, чому воно важливе та як зберегти |  ЕкоПолі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57" y="1894114"/>
            <a:ext cx="10087428" cy="496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2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1" y="910496"/>
            <a:ext cx="101745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9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Багатство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або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поширеність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однотипних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виду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просторі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Землі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зменшується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пов’язано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збільшенням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розмірів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У граничному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найвищих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рівнів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біологічної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технічної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ієрархій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біоценози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біосфера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глобальні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технічні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поширеність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відповідних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виражається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одиничному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екземплярі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називають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унікальними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ПРОГНОЗУВАННЯ РИЗИКУ КОМОРБІДНОСТІ У ПАЦІЄНТІВ З ПОДАГРО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43" y="2387825"/>
            <a:ext cx="6908800" cy="371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4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1142" y="753293"/>
            <a:ext cx="10638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Складність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розгляди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позиції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складності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складності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систем. Для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 вона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визначається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зв’язків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ними. </a:t>
            </a:r>
            <a:endParaRPr lang="en-US" dirty="0"/>
          </a:p>
        </p:txBody>
      </p:sp>
      <p:pic>
        <p:nvPicPr>
          <p:cNvPr id="3076" name="Picture 4" descr="Геометрія чи алгебра: порівняння складності для учнів – Свої.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2" y="1915884"/>
            <a:ext cx="10043887" cy="426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1486" y="889844"/>
            <a:ext cx="101019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тут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з’ясувати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структурою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розуміється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інваріантна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фіксація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зв’язків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елементами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розрізняти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неформальну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для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фігурують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первинні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атоми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і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формальну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неподільних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фігурують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нижче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розташованого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ієрархічного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неоднозначність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зв’язків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ними не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однозначно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встановлювати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 і m, 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реакцій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тенденція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тому,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певному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збільшенні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середньої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складності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всередині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них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більшому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ступені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зростає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варіабельність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окремими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типами систем,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складають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Так,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біоценози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двох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тисяч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популяцій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Отже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відносність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змушує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відмовитись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складності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398" y="717514"/>
            <a:ext cx="103196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Під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поведінкою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розуміється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часі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зростанням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ієрархічного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зростає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складність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поведінки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хоча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особини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пов’язане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зростанням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складності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неформальної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структури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систем.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визначення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складності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рішення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альтернатив, у тому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випадкового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механізму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Вирішальною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системою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називають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систему,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поведінці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притаманний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акт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містять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собі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хоча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однієї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підсистеми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вирішальну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систему,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називають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складними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них належать й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вирішальні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акту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називають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простими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Прагнення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системою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досягти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бажаного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стану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називають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цілеспрямованою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поведінкою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стан –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ціллю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Цілями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володіють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4098" name="Picture 2" descr="Більше 140 100 стокових ілюстрацій, векторної графіки та картинок  роялті-фрі на тему екосистема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76" y="3302837"/>
            <a:ext cx="58293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9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6971" y="1028343"/>
            <a:ext cx="102761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протистояти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зовнішнім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впливам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самозбереження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первинною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властивістю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існувати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означених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ієрархіях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наявну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тенденцію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 переходу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фізико-біологічної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ієрархії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надалі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технічної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Відмічені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систем. Для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технічних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консервативна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речовинно-енергетична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всередині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пов’язана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міцністю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збалансованістю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динамічна структурна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забезпечується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безперервною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заміною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систем. Стійкість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зменшується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біологічних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збільшується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зростанням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явище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феномена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Фьорстера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Фьорстер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пояснює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неадитивністю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властивостей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всієї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біологічної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пов’язаною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емерджентністю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властивостей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Екологія: біологія взаємодії. I-08. Стійкість біосистем |  Лекторій-бібліотека Batracho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46" y="3991429"/>
            <a:ext cx="3240767" cy="262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5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1486" y="716393"/>
            <a:ext cx="10493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Емерджентність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ступінь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неможливості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звести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властивості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властивостей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складається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З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підвищенням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ієрархічного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емерджентність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збільшується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фізико-біологічній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ієрархії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хоча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 до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особини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pic>
        <p:nvPicPr>
          <p:cNvPr id="6146" name="Picture 2" descr="Эмерджентность (Emergenc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6" y="1832427"/>
            <a:ext cx="6082793" cy="502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Сформированное изображени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9"/>
          <a:stretch/>
        </p:blipFill>
        <p:spPr bwMode="auto">
          <a:xfrm>
            <a:off x="7084279" y="4820336"/>
            <a:ext cx="3993776" cy="202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84279" y="1529324"/>
            <a:ext cx="44110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/>
              <a:t>Емерджентність</a:t>
            </a:r>
            <a:r>
              <a:rPr lang="uk-UA" b="1" dirty="0"/>
              <a:t> — це коли в складній системі з’являється щось нове, несподіване, чого не було в окремих її частинах.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Уяви, що в тебе є купа деталей </a:t>
            </a:r>
            <a:r>
              <a:rPr lang="en-US" dirty="0"/>
              <a:t>Lego. </a:t>
            </a:r>
            <a:r>
              <a:rPr lang="uk-UA" dirty="0"/>
              <a:t>Кожна деталь сама по собі проста, але якщо зібрати їх разом певним чином, утворюється, наприклад, модель замку, яка виглядає і «поводиться» зовсім інакше, ніж окремі кубики. Це нова властивість — замок — і є емерджентним явищем.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0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279</TotalTime>
  <Words>3430</Words>
  <Application>Microsoft Office PowerPoint</Application>
  <PresentationFormat>Широкоэкранный</PresentationFormat>
  <Paragraphs>56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Tw Cen MT</vt:lpstr>
      <vt:lpstr>Капля</vt:lpstr>
      <vt:lpstr>МЕТОДИ ОЦІНКИ СТАНУ ЕКОСИСТЕМ ТА ЇХ КОМПОНЕНТІВ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znu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ОЦІНКИ СТАНУ ЕКОСИСТЕМ ТА ЇХ КОМПОНЕНТІВ</dc:title>
  <dc:creator>user</dc:creator>
  <cp:lastModifiedBy>user</cp:lastModifiedBy>
  <cp:revision>23</cp:revision>
  <dcterms:created xsi:type="dcterms:W3CDTF">2025-09-12T11:34:39Z</dcterms:created>
  <dcterms:modified xsi:type="dcterms:W3CDTF">2025-09-16T13:40:42Z</dcterms:modified>
</cp:coreProperties>
</file>