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-12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Курортні ресурси світу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Вінницька область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3840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Коротка характеристика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200" dirty="0" err="1"/>
              <a:t>Рік</a:t>
            </a:r>
            <a:r>
              <a:rPr lang="ru-RU" sz="1200" dirty="0"/>
              <a:t> </a:t>
            </a:r>
            <a:r>
              <a:rPr lang="ru-RU" sz="1200" dirty="0" err="1"/>
              <a:t>заснування</a:t>
            </a:r>
            <a:r>
              <a:rPr lang="ru-RU" sz="1200" dirty="0"/>
              <a:t> </a:t>
            </a:r>
            <a:r>
              <a:rPr lang="ru-RU" sz="1200" dirty="0" err="1"/>
              <a:t>області</a:t>
            </a:r>
            <a:r>
              <a:rPr lang="ru-RU" sz="1200" dirty="0"/>
              <a:t> - 27 лютого 1932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ru-RU" sz="1200" b="1" dirty="0" err="1"/>
              <a:t>Площа</a:t>
            </a:r>
            <a:r>
              <a:rPr lang="ru-RU" sz="1200" b="1" dirty="0"/>
              <a:t>:</a:t>
            </a:r>
            <a:r>
              <a:rPr lang="ru-RU" sz="1200" dirty="0"/>
              <a:t> 26,5 тис. кв. км.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ru-RU" sz="1200" b="1" dirty="0" err="1"/>
              <a:t>Населення</a:t>
            </a:r>
            <a:r>
              <a:rPr lang="ru-RU" sz="1200" b="1" dirty="0"/>
              <a:t>:</a:t>
            </a:r>
            <a:r>
              <a:rPr lang="ru-RU" sz="1200" dirty="0"/>
              <a:t> 1672217 </a:t>
            </a:r>
            <a:r>
              <a:rPr lang="ru-RU" sz="1200" dirty="0" err="1"/>
              <a:t>чоловік</a:t>
            </a:r>
            <a:r>
              <a:rPr lang="ru-RU" sz="1200" dirty="0"/>
              <a:t> (3,6% </a:t>
            </a:r>
            <a:r>
              <a:rPr lang="ru-RU" sz="1200" dirty="0" err="1"/>
              <a:t>населення</a:t>
            </a:r>
            <a:r>
              <a:rPr lang="ru-RU" sz="1200" dirty="0"/>
              <a:t> </a:t>
            </a:r>
            <a:r>
              <a:rPr lang="ru-RU" sz="1200" dirty="0" err="1"/>
              <a:t>України</a:t>
            </a:r>
            <a:r>
              <a:rPr lang="ru-RU" sz="1200" dirty="0"/>
              <a:t>), в т. ч.: </a:t>
            </a:r>
            <a:r>
              <a:rPr lang="ru-RU" sz="1200" dirty="0" err="1"/>
              <a:t>міське</a:t>
            </a:r>
            <a:r>
              <a:rPr lang="ru-RU" sz="1200" dirty="0"/>
              <a:t> - 48,6%, </a:t>
            </a:r>
            <a:r>
              <a:rPr lang="ru-RU" sz="1200" dirty="0" err="1"/>
              <a:t>сільське</a:t>
            </a:r>
            <a:r>
              <a:rPr lang="ru-RU" sz="1200" dirty="0"/>
              <a:t> - 51,4%.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ru-RU" sz="1200" b="1" dirty="0" err="1"/>
              <a:t>Земельний</a:t>
            </a:r>
            <a:r>
              <a:rPr lang="ru-RU" sz="1200" b="1" dirty="0"/>
              <a:t> фонд:</a:t>
            </a:r>
            <a:r>
              <a:rPr lang="ru-RU" sz="1200" dirty="0"/>
              <a:t> 2649,2 га.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ru-RU" sz="1200" b="1" dirty="0" err="1"/>
              <a:t>Сільськогосподарські</a:t>
            </a:r>
            <a:r>
              <a:rPr lang="ru-RU" sz="1200" b="1" dirty="0"/>
              <a:t> </a:t>
            </a:r>
            <a:r>
              <a:rPr lang="ru-RU" sz="1200" b="1" dirty="0" err="1"/>
              <a:t>землі</a:t>
            </a:r>
            <a:r>
              <a:rPr lang="ru-RU" sz="1200" b="1" dirty="0"/>
              <a:t>:</a:t>
            </a:r>
            <a:r>
              <a:rPr lang="ru-RU" sz="1200" dirty="0"/>
              <a:t> 2068,9 </a:t>
            </a:r>
            <a:r>
              <a:rPr lang="ru-RU" sz="1200" dirty="0" err="1"/>
              <a:t>тис.га</a:t>
            </a:r>
            <a:r>
              <a:rPr lang="ru-RU" sz="1200" dirty="0"/>
              <a:t>.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ru-RU" sz="1200" b="1" dirty="0" err="1"/>
              <a:t>Відстань</a:t>
            </a:r>
            <a:r>
              <a:rPr lang="ru-RU" sz="1200" b="1" dirty="0"/>
              <a:t> </a:t>
            </a:r>
            <a:r>
              <a:rPr lang="ru-RU" sz="1200" b="1" dirty="0" err="1"/>
              <a:t>від</a:t>
            </a:r>
            <a:r>
              <a:rPr lang="ru-RU" sz="1200" b="1" dirty="0"/>
              <a:t> </a:t>
            </a:r>
            <a:r>
              <a:rPr lang="ru-RU" sz="1200" b="1" dirty="0" err="1"/>
              <a:t>Вінниці</a:t>
            </a:r>
            <a:r>
              <a:rPr lang="ru-RU" sz="1200" b="1" dirty="0"/>
              <a:t> до </a:t>
            </a:r>
            <a:r>
              <a:rPr lang="ru-RU" sz="1200" b="1" dirty="0" err="1"/>
              <a:t>Києва</a:t>
            </a:r>
            <a:r>
              <a:rPr lang="ru-RU" sz="1200" b="1" dirty="0"/>
              <a:t>:</a:t>
            </a:r>
            <a:r>
              <a:rPr lang="ru-RU" sz="1200" dirty="0"/>
              <a:t> </a:t>
            </a:r>
            <a:r>
              <a:rPr lang="ru-RU" sz="1200" dirty="0" err="1"/>
              <a:t>залізницею</a:t>
            </a:r>
            <a:r>
              <a:rPr lang="ru-RU" sz="1200" dirty="0"/>
              <a:t> - 222 км; </a:t>
            </a:r>
            <a:r>
              <a:rPr lang="ru-RU" sz="1200" dirty="0" err="1"/>
              <a:t>шосейною</a:t>
            </a:r>
            <a:r>
              <a:rPr lang="ru-RU" sz="1200" dirty="0"/>
              <a:t> дорогою - 260 км.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ru-RU" sz="1200" b="1" dirty="0" err="1"/>
              <a:t>Географічне</a:t>
            </a:r>
            <a:r>
              <a:rPr lang="ru-RU" sz="1200" b="1" dirty="0"/>
              <a:t> </a:t>
            </a:r>
            <a:r>
              <a:rPr lang="ru-RU" sz="1200" b="1" dirty="0" err="1"/>
              <a:t>положення</a:t>
            </a:r>
            <a:r>
              <a:rPr lang="ru-RU" sz="1200" b="1" dirty="0"/>
              <a:t>:</a:t>
            </a:r>
            <a:r>
              <a:rPr lang="ru-RU" sz="1200" dirty="0"/>
              <a:t> </a:t>
            </a:r>
            <a:r>
              <a:rPr lang="ru-RU" sz="1200" dirty="0" err="1"/>
              <a:t>Волино-Подільська</a:t>
            </a:r>
            <a:r>
              <a:rPr lang="ru-RU" sz="1200" dirty="0"/>
              <a:t> </a:t>
            </a:r>
            <a:r>
              <a:rPr lang="ru-RU" sz="1200" dirty="0" err="1"/>
              <a:t>височина</a:t>
            </a:r>
            <a:r>
              <a:rPr lang="ru-RU" sz="1200" dirty="0"/>
              <a:t>. </a:t>
            </a:r>
            <a:r>
              <a:rPr lang="ru-RU" sz="1200" dirty="0" err="1"/>
              <a:t>Клімат</a:t>
            </a:r>
            <a:r>
              <a:rPr lang="ru-RU" sz="1200" dirty="0"/>
              <a:t> </a:t>
            </a:r>
            <a:r>
              <a:rPr lang="ru-RU" sz="1200" dirty="0" err="1"/>
              <a:t>помірно-континентальний</a:t>
            </a:r>
            <a:r>
              <a:rPr lang="ru-RU" sz="1200" dirty="0"/>
              <a:t>, </a:t>
            </a:r>
            <a:r>
              <a:rPr lang="ru-RU" sz="1200" dirty="0" err="1"/>
              <a:t>відносно</a:t>
            </a:r>
            <a:r>
              <a:rPr lang="ru-RU" sz="1200" dirty="0"/>
              <a:t> </a:t>
            </a:r>
            <a:r>
              <a:rPr lang="ru-RU" sz="1200" dirty="0" err="1"/>
              <a:t>м'яка</a:t>
            </a:r>
            <a:r>
              <a:rPr lang="ru-RU" sz="1200" dirty="0"/>
              <a:t> зима, тепле </a:t>
            </a:r>
            <a:r>
              <a:rPr lang="ru-RU" sz="1200" dirty="0" err="1"/>
              <a:t>вологе</a:t>
            </a:r>
            <a:r>
              <a:rPr lang="ru-RU" sz="1200" dirty="0"/>
              <a:t> </a:t>
            </a:r>
            <a:r>
              <a:rPr lang="ru-RU" sz="1200" dirty="0" err="1"/>
              <a:t>літо</a:t>
            </a:r>
            <a:r>
              <a:rPr lang="ru-RU" sz="1200" dirty="0"/>
              <a:t>.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ru-RU" sz="1200" b="1" dirty="0" err="1"/>
              <a:t>Річки</a:t>
            </a:r>
            <a:r>
              <a:rPr lang="ru-RU" sz="1200" b="1" dirty="0"/>
              <a:t> і </a:t>
            </a:r>
            <a:r>
              <a:rPr lang="ru-RU" sz="1200" b="1" dirty="0" err="1"/>
              <a:t>водоймища</a:t>
            </a:r>
            <a:r>
              <a:rPr lang="ru-RU" sz="1200" b="1" dirty="0"/>
              <a:t>:</a:t>
            </a:r>
            <a:r>
              <a:rPr lang="ru-RU" sz="1200" dirty="0"/>
              <a:t> </a:t>
            </a:r>
            <a:r>
              <a:rPr lang="ru-RU" sz="1200" dirty="0" err="1"/>
              <a:t>Південний</a:t>
            </a:r>
            <a:r>
              <a:rPr lang="ru-RU" sz="1200" dirty="0"/>
              <a:t> Буг, </a:t>
            </a:r>
            <a:r>
              <a:rPr lang="ru-RU" sz="1200" dirty="0" err="1"/>
              <a:t>Дністер</a:t>
            </a:r>
            <a:r>
              <a:rPr lang="ru-RU" sz="1200" dirty="0"/>
              <a:t>, </a:t>
            </a:r>
            <a:r>
              <a:rPr lang="ru-RU" sz="1200" dirty="0" err="1"/>
              <a:t>водосховище</a:t>
            </a:r>
            <a:r>
              <a:rPr lang="ru-RU" sz="1200" dirty="0"/>
              <a:t> </a:t>
            </a:r>
            <a:r>
              <a:rPr lang="ru-RU" sz="1200" dirty="0" err="1"/>
              <a:t>Ладижинської</a:t>
            </a:r>
            <a:r>
              <a:rPr lang="ru-RU" sz="1200" dirty="0"/>
              <a:t> </a:t>
            </a:r>
            <a:r>
              <a:rPr lang="ru-RU" sz="1200" dirty="0" err="1"/>
              <a:t>теплоелектростанції</a:t>
            </a:r>
            <a:r>
              <a:rPr lang="ru-RU" sz="1200" dirty="0"/>
              <a:t>.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ru-RU" sz="1200" dirty="0" err="1"/>
              <a:t>Протяжність</a:t>
            </a:r>
            <a:r>
              <a:rPr lang="ru-RU" sz="1200" dirty="0"/>
              <a:t> </a:t>
            </a:r>
            <a:r>
              <a:rPr lang="ru-RU" sz="1200" dirty="0" err="1"/>
              <a:t>шосейних</a:t>
            </a:r>
            <a:r>
              <a:rPr lang="ru-RU" sz="1200" dirty="0"/>
              <a:t> </a:t>
            </a:r>
            <a:r>
              <a:rPr lang="ru-RU" sz="1200" dirty="0" err="1"/>
              <a:t>доріг</a:t>
            </a:r>
            <a:r>
              <a:rPr lang="ru-RU" sz="1200" dirty="0"/>
              <a:t> </a:t>
            </a:r>
            <a:r>
              <a:rPr lang="ru-RU" sz="1200" dirty="0" err="1"/>
              <a:t>загальнодержавного</a:t>
            </a:r>
            <a:r>
              <a:rPr lang="ru-RU" sz="1200" dirty="0"/>
              <a:t> та </a:t>
            </a:r>
            <a:r>
              <a:rPr lang="ru-RU" sz="1200" dirty="0" err="1"/>
              <a:t>обласного</a:t>
            </a:r>
            <a:r>
              <a:rPr lang="ru-RU" sz="1200" dirty="0"/>
              <a:t> </a:t>
            </a:r>
            <a:r>
              <a:rPr lang="ru-RU" sz="1200" dirty="0" err="1"/>
              <a:t>значення</a:t>
            </a:r>
            <a:r>
              <a:rPr lang="ru-RU" sz="1200" dirty="0"/>
              <a:t> - 8899,6 км.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ru-RU" sz="1200" b="1" dirty="0" err="1"/>
              <a:t>Межі</a:t>
            </a:r>
            <a:r>
              <a:rPr lang="ru-RU" sz="1200" b="1" dirty="0"/>
              <a:t> та </a:t>
            </a:r>
            <a:r>
              <a:rPr lang="ru-RU" sz="1200" b="1" dirty="0" err="1"/>
              <a:t>межі</a:t>
            </a:r>
            <a:r>
              <a:rPr lang="ru-RU" sz="1200" b="1" dirty="0"/>
              <a:t>:</a:t>
            </a:r>
            <a:r>
              <a:rPr lang="ru-RU" sz="1200" dirty="0"/>
              <a:t> 202 км. державного кордону з </a:t>
            </a:r>
            <a:r>
              <a:rPr lang="ru-RU" sz="1200" dirty="0" err="1"/>
              <a:t>Республікою</a:t>
            </a:r>
            <a:r>
              <a:rPr lang="ru-RU" sz="1200" dirty="0"/>
              <a:t> Молдова.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ru-RU" sz="1200" dirty="0"/>
              <a:t>Область </a:t>
            </a:r>
            <a:r>
              <a:rPr lang="ru-RU" sz="1200" dirty="0" err="1"/>
              <a:t>межує</a:t>
            </a:r>
            <a:r>
              <a:rPr lang="ru-RU" sz="1200" dirty="0"/>
              <a:t> з 7-ма областями </a:t>
            </a:r>
            <a:r>
              <a:rPr lang="ru-RU" sz="1200" dirty="0" err="1"/>
              <a:t>України</a:t>
            </a:r>
            <a:r>
              <a:rPr lang="ru-RU" sz="1200" dirty="0"/>
              <a:t>.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ru-RU" sz="1200" b="1" dirty="0" err="1"/>
              <a:t>Адміністративно</a:t>
            </a:r>
            <a:r>
              <a:rPr lang="ru-RU" sz="1200" b="1" dirty="0"/>
              <a:t> </a:t>
            </a:r>
            <a:r>
              <a:rPr lang="ru-RU" sz="1200" b="1" dirty="0" err="1"/>
              <a:t>територіальний</a:t>
            </a:r>
            <a:r>
              <a:rPr lang="ru-RU" sz="1200" b="1" dirty="0"/>
              <a:t> </a:t>
            </a:r>
            <a:r>
              <a:rPr lang="ru-RU" sz="1200" b="1" dirty="0" err="1"/>
              <a:t>устрій</a:t>
            </a:r>
            <a:r>
              <a:rPr lang="ru-RU" sz="1200" b="1" dirty="0"/>
              <a:t>:</a:t>
            </a:r>
            <a:r>
              <a:rPr lang="ru-RU" sz="1200" dirty="0"/>
              <a:t> 6 </a:t>
            </a:r>
            <a:r>
              <a:rPr lang="ru-RU" sz="1200" dirty="0" err="1"/>
              <a:t>міст</a:t>
            </a:r>
            <a:r>
              <a:rPr lang="ru-RU" sz="1200" dirty="0"/>
              <a:t> </a:t>
            </a:r>
            <a:r>
              <a:rPr lang="ru-RU" sz="1200" dirty="0" err="1"/>
              <a:t>обласного</a:t>
            </a:r>
            <a:r>
              <a:rPr lang="ru-RU" sz="1200" dirty="0"/>
              <a:t> </a:t>
            </a:r>
            <a:r>
              <a:rPr lang="ru-RU" sz="1200" dirty="0" err="1"/>
              <a:t>значення</a:t>
            </a:r>
            <a:r>
              <a:rPr lang="ru-RU" sz="1200" dirty="0"/>
              <a:t>, 27 </a:t>
            </a:r>
            <a:r>
              <a:rPr lang="ru-RU" sz="1200" dirty="0" err="1"/>
              <a:t>районів</a:t>
            </a:r>
            <a:r>
              <a:rPr lang="ru-RU" sz="1200" dirty="0"/>
              <a:t>, 3 </a:t>
            </a:r>
            <a:r>
              <a:rPr lang="ru-RU" sz="1200" dirty="0" err="1"/>
              <a:t>райони</a:t>
            </a:r>
            <a:r>
              <a:rPr lang="ru-RU" sz="1200" dirty="0"/>
              <a:t> в </a:t>
            </a:r>
            <a:r>
              <a:rPr lang="ru-RU" sz="1200" dirty="0" err="1"/>
              <a:t>місті</a:t>
            </a:r>
            <a:r>
              <a:rPr lang="ru-RU" sz="1200" dirty="0"/>
              <a:t>, 662 </a:t>
            </a:r>
            <a:r>
              <a:rPr lang="ru-RU" sz="1200" dirty="0" err="1"/>
              <a:t>сільських</a:t>
            </a:r>
            <a:r>
              <a:rPr lang="ru-RU" sz="1200" dirty="0"/>
              <a:t> і 30 </a:t>
            </a:r>
            <a:r>
              <a:rPr lang="ru-RU" sz="1200" dirty="0" err="1"/>
              <a:t>селищних</a:t>
            </a:r>
            <a:r>
              <a:rPr lang="ru-RU" sz="1200" dirty="0"/>
              <a:t> </a:t>
            </a:r>
            <a:r>
              <a:rPr lang="ru-RU" sz="1200" dirty="0" err="1"/>
              <a:t>населених</a:t>
            </a:r>
            <a:r>
              <a:rPr lang="ru-RU" sz="1200" dirty="0"/>
              <a:t> </a:t>
            </a:r>
            <a:r>
              <a:rPr lang="ru-RU" sz="1200" dirty="0" err="1"/>
              <a:t>пунктів</a:t>
            </a:r>
            <a:r>
              <a:rPr lang="ru-RU" sz="1200" dirty="0"/>
              <a:t>.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ru-RU" sz="1200" b="1" dirty="0" err="1"/>
              <a:t>Промисловий</a:t>
            </a:r>
            <a:r>
              <a:rPr lang="ru-RU" sz="1200" b="1" dirty="0"/>
              <a:t> комплекс:</a:t>
            </a:r>
            <a:r>
              <a:rPr lang="ru-RU" sz="1200" dirty="0"/>
              <a:t> В </a:t>
            </a:r>
            <a:r>
              <a:rPr lang="ru-RU" sz="1200" dirty="0" err="1"/>
              <a:t>області</a:t>
            </a:r>
            <a:r>
              <a:rPr lang="ru-RU" sz="1200" dirty="0"/>
              <a:t> </a:t>
            </a:r>
            <a:r>
              <a:rPr lang="ru-RU" sz="1200" dirty="0" err="1"/>
              <a:t>працюють</a:t>
            </a:r>
            <a:r>
              <a:rPr lang="ru-RU" sz="1200" dirty="0"/>
              <a:t> </a:t>
            </a:r>
            <a:r>
              <a:rPr lang="ru-RU" sz="1200" dirty="0" err="1"/>
              <a:t>понад</a:t>
            </a:r>
            <a:r>
              <a:rPr lang="ru-RU" sz="1200" dirty="0"/>
              <a:t> 380 великих, </a:t>
            </a:r>
            <a:r>
              <a:rPr lang="ru-RU" sz="1200" dirty="0" err="1"/>
              <a:t>середніх</a:t>
            </a:r>
            <a:r>
              <a:rPr lang="ru-RU" sz="1200" dirty="0"/>
              <a:t> і </a:t>
            </a:r>
            <a:r>
              <a:rPr lang="ru-RU" sz="1200" dirty="0" err="1"/>
              <a:t>малих</a:t>
            </a:r>
            <a:r>
              <a:rPr lang="ru-RU" sz="1200" dirty="0"/>
              <a:t> </a:t>
            </a:r>
            <a:r>
              <a:rPr lang="ru-RU" sz="1200" dirty="0" err="1"/>
              <a:t>підприємств</a:t>
            </a:r>
            <a:r>
              <a:rPr lang="ru-RU" sz="1200" dirty="0"/>
              <a:t> </a:t>
            </a:r>
            <a:r>
              <a:rPr lang="ru-RU" sz="1200" dirty="0" err="1"/>
              <a:t>різних</a:t>
            </a:r>
            <a:r>
              <a:rPr lang="ru-RU" sz="1200" dirty="0"/>
              <a:t> форм </a:t>
            </a:r>
            <a:r>
              <a:rPr lang="ru-RU" sz="1200" dirty="0" err="1"/>
              <a:t>власності</a:t>
            </a:r>
            <a:r>
              <a:rPr lang="ru-RU" sz="1200" dirty="0"/>
              <a:t>.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ru-RU" sz="1200" b="1" dirty="0" err="1"/>
              <a:t>Будівництво</a:t>
            </a:r>
            <a:r>
              <a:rPr lang="ru-RU" sz="1200" b="1" dirty="0"/>
              <a:t>:</a:t>
            </a:r>
            <a:r>
              <a:rPr lang="ru-RU" sz="1200" dirty="0"/>
              <a:t> </a:t>
            </a:r>
            <a:r>
              <a:rPr lang="ru-RU" sz="1200" dirty="0" err="1"/>
              <a:t>Освоєно</a:t>
            </a:r>
            <a:r>
              <a:rPr lang="ru-RU" sz="1200" dirty="0"/>
              <a:t> </a:t>
            </a:r>
            <a:r>
              <a:rPr lang="ru-RU" sz="1200" dirty="0" err="1"/>
              <a:t>інвестицій</a:t>
            </a:r>
            <a:r>
              <a:rPr lang="ru-RU" sz="1200" dirty="0"/>
              <a:t> в </a:t>
            </a:r>
            <a:r>
              <a:rPr lang="ru-RU" sz="1200" dirty="0" err="1"/>
              <a:t>основний</a:t>
            </a:r>
            <a:r>
              <a:rPr lang="ru-RU" sz="1200" dirty="0"/>
              <a:t> </a:t>
            </a:r>
            <a:r>
              <a:rPr lang="ru-RU" sz="1200" dirty="0" err="1"/>
              <a:t>капітал</a:t>
            </a:r>
            <a:r>
              <a:rPr lang="ru-RU" sz="1200" dirty="0"/>
              <a:t> (</a:t>
            </a:r>
            <a:r>
              <a:rPr lang="ru-RU" sz="1200" dirty="0" err="1"/>
              <a:t>капітальні</a:t>
            </a:r>
            <a:r>
              <a:rPr lang="ru-RU" sz="1200" dirty="0"/>
              <a:t> </a:t>
            </a:r>
            <a:r>
              <a:rPr lang="ru-RU" sz="1200" dirty="0" err="1"/>
              <a:t>вкладення</a:t>
            </a:r>
            <a:r>
              <a:rPr lang="ru-RU" sz="1200" dirty="0"/>
              <a:t>) </a:t>
            </a:r>
            <a:r>
              <a:rPr lang="ru-RU" sz="1200" dirty="0" err="1"/>
              <a:t>понад</a:t>
            </a:r>
            <a:r>
              <a:rPr lang="ru-RU" sz="1200" dirty="0"/>
              <a:t> 1,7 млрд. грн. </a:t>
            </a:r>
            <a:r>
              <a:rPr lang="ru-RU" sz="1200" dirty="0" err="1"/>
              <a:t>Будується</a:t>
            </a:r>
            <a:r>
              <a:rPr lang="ru-RU" sz="1200" dirty="0"/>
              <a:t> </a:t>
            </a:r>
            <a:r>
              <a:rPr lang="ru-RU" sz="1200" dirty="0" err="1"/>
              <a:t>житло</a:t>
            </a:r>
            <a:r>
              <a:rPr lang="ru-RU" sz="1200" dirty="0"/>
              <a:t> </a:t>
            </a:r>
            <a:r>
              <a:rPr lang="ru-RU" sz="1200" dirty="0" err="1"/>
              <a:t>поліпшеного</a:t>
            </a:r>
            <a:r>
              <a:rPr lang="ru-RU" sz="1200" dirty="0"/>
              <a:t> </a:t>
            </a:r>
            <a:r>
              <a:rPr lang="ru-RU" sz="1200" dirty="0" err="1"/>
              <a:t>планування</a:t>
            </a:r>
            <a:r>
              <a:rPr lang="ru-RU" sz="1200" dirty="0"/>
              <a:t> і </a:t>
            </a:r>
            <a:r>
              <a:rPr lang="ru-RU" sz="1200" dirty="0" err="1"/>
              <a:t>оздоблення</a:t>
            </a:r>
            <a:r>
              <a:rPr lang="ru-RU" sz="1200" dirty="0"/>
              <a:t>, </a:t>
            </a:r>
            <a:r>
              <a:rPr lang="ru-RU" sz="1200" dirty="0" err="1"/>
              <a:t>багатоквартирні</a:t>
            </a:r>
            <a:r>
              <a:rPr lang="ru-RU" sz="1200" dirty="0"/>
              <a:t> </a:t>
            </a:r>
            <a:r>
              <a:rPr lang="ru-RU" sz="1200" dirty="0" err="1"/>
              <a:t>будинки</a:t>
            </a:r>
            <a:r>
              <a:rPr lang="ru-RU" sz="1200" dirty="0"/>
              <a:t>, </a:t>
            </a:r>
            <a:r>
              <a:rPr lang="ru-RU" sz="1200" dirty="0" err="1"/>
              <a:t>котеджі</a:t>
            </a:r>
            <a:r>
              <a:rPr lang="ru-RU" sz="1200" dirty="0"/>
              <a:t> за </a:t>
            </a:r>
            <a:r>
              <a:rPr lang="ru-RU" sz="1200" dirty="0" err="1"/>
              <a:t>індивідуальними</a:t>
            </a:r>
            <a:r>
              <a:rPr lang="ru-RU" sz="1200" dirty="0"/>
              <a:t> проектами. Широко </a:t>
            </a:r>
            <a:r>
              <a:rPr lang="ru-RU" sz="1200" dirty="0" err="1"/>
              <a:t>впроваджується</a:t>
            </a:r>
            <a:r>
              <a:rPr lang="ru-RU" sz="1200" dirty="0"/>
              <a:t> </a:t>
            </a:r>
            <a:r>
              <a:rPr lang="ru-RU" sz="1200" dirty="0" err="1"/>
              <a:t>досвід</a:t>
            </a:r>
            <a:r>
              <a:rPr lang="ru-RU" sz="1200" dirty="0"/>
              <a:t> </a:t>
            </a:r>
            <a:r>
              <a:rPr lang="ru-RU" sz="1200" dirty="0" err="1"/>
              <a:t>холдингової</a:t>
            </a:r>
            <a:r>
              <a:rPr lang="ru-RU" sz="1200" dirty="0"/>
              <a:t> </a:t>
            </a:r>
            <a:r>
              <a:rPr lang="ru-RU" sz="1200" dirty="0" err="1"/>
              <a:t>компанії</a:t>
            </a:r>
            <a:r>
              <a:rPr lang="ru-RU" sz="1200" dirty="0"/>
              <a:t> «</a:t>
            </a:r>
            <a:r>
              <a:rPr lang="ru-RU" sz="1200" dirty="0" err="1"/>
              <a:t>Київміськбуд</a:t>
            </a:r>
            <a:r>
              <a:rPr lang="ru-RU" sz="1200" dirty="0"/>
              <a:t>». </a:t>
            </a:r>
            <a:r>
              <a:rPr lang="ru-RU" sz="1200" dirty="0" err="1"/>
              <a:t>Реалізуються</a:t>
            </a:r>
            <a:r>
              <a:rPr lang="ru-RU" sz="1200" dirty="0"/>
              <a:t> </a:t>
            </a:r>
            <a:r>
              <a:rPr lang="ru-RU" sz="1200" dirty="0" err="1"/>
              <a:t>програми</a:t>
            </a:r>
            <a:r>
              <a:rPr lang="ru-RU" sz="1200" dirty="0"/>
              <a:t> </a:t>
            </a:r>
            <a:r>
              <a:rPr lang="ru-RU" sz="1200" dirty="0" err="1"/>
              <a:t>будівництва</a:t>
            </a:r>
            <a:r>
              <a:rPr lang="ru-RU" sz="1200" dirty="0"/>
              <a:t> </a:t>
            </a:r>
            <a:r>
              <a:rPr lang="ru-RU" sz="1200" dirty="0" err="1"/>
              <a:t>житла</a:t>
            </a:r>
            <a:r>
              <a:rPr lang="ru-RU" sz="1200" dirty="0"/>
              <a:t> для </a:t>
            </a:r>
            <a:r>
              <a:rPr lang="ru-RU" sz="1200" dirty="0" err="1"/>
              <a:t>молодих</a:t>
            </a:r>
            <a:r>
              <a:rPr lang="ru-RU" sz="1200" dirty="0"/>
              <a:t> </a:t>
            </a:r>
            <a:r>
              <a:rPr lang="ru-RU" sz="1200" dirty="0" err="1"/>
              <a:t>сімей</a:t>
            </a:r>
            <a:r>
              <a:rPr lang="ru-RU" sz="1200" dirty="0"/>
              <a:t>, </a:t>
            </a:r>
            <a:r>
              <a:rPr lang="ru-RU" sz="1200" dirty="0" err="1"/>
              <a:t>індивідуального</a:t>
            </a:r>
            <a:r>
              <a:rPr lang="ru-RU" sz="1200" dirty="0"/>
              <a:t> </a:t>
            </a:r>
            <a:r>
              <a:rPr lang="ru-RU" sz="1200" dirty="0" err="1"/>
              <a:t>будівництва</a:t>
            </a:r>
            <a:r>
              <a:rPr lang="ru-RU" sz="1200" dirty="0"/>
              <a:t> на </a:t>
            </a:r>
            <a:r>
              <a:rPr lang="ru-RU" sz="1200" dirty="0" err="1"/>
              <a:t>селі</a:t>
            </a:r>
            <a:r>
              <a:rPr lang="ru-RU" sz="1200" dirty="0"/>
              <a:t>.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ru-RU" sz="1200" b="1" dirty="0" err="1"/>
              <a:t>Соціальна</a:t>
            </a:r>
            <a:r>
              <a:rPr lang="ru-RU" sz="1200" b="1" dirty="0"/>
              <a:t> </a:t>
            </a:r>
            <a:r>
              <a:rPr lang="ru-RU" sz="1200" b="1" dirty="0" err="1"/>
              <a:t>інфраструктура</a:t>
            </a:r>
            <a:r>
              <a:rPr lang="ru-RU" sz="1200" b="1" dirty="0"/>
              <a:t>:</a:t>
            </a:r>
            <a:r>
              <a:rPr lang="ru-RU" sz="1200" dirty="0"/>
              <a:t> </a:t>
            </a:r>
            <a:r>
              <a:rPr lang="ru-RU" sz="1200" dirty="0" err="1"/>
              <a:t>Галузь</a:t>
            </a:r>
            <a:r>
              <a:rPr lang="ru-RU" sz="1200" dirty="0"/>
              <a:t> «</a:t>
            </a:r>
            <a:r>
              <a:rPr lang="ru-RU" sz="1200" dirty="0" err="1"/>
              <a:t>Освіта</a:t>
            </a:r>
            <a:r>
              <a:rPr lang="ru-RU" sz="1200" dirty="0"/>
              <a:t>» </a:t>
            </a:r>
            <a:r>
              <a:rPr lang="ru-RU" sz="1200" dirty="0" err="1"/>
              <a:t>включає</a:t>
            </a:r>
            <a:r>
              <a:rPr lang="ru-RU" sz="1200" dirty="0"/>
              <a:t> 8 </a:t>
            </a:r>
            <a:r>
              <a:rPr lang="ru-RU" sz="1200" dirty="0" err="1"/>
              <a:t>вищих</a:t>
            </a:r>
            <a:r>
              <a:rPr lang="ru-RU" sz="1200" dirty="0"/>
              <a:t> </a:t>
            </a:r>
            <a:r>
              <a:rPr lang="ru-RU" sz="1200" dirty="0" err="1"/>
              <a:t>навчальних</a:t>
            </a:r>
            <a:r>
              <a:rPr lang="ru-RU" sz="1200" dirty="0"/>
              <a:t> </a:t>
            </a:r>
            <a:r>
              <a:rPr lang="ru-RU" sz="1200" dirty="0" err="1"/>
              <a:t>закладів</a:t>
            </a:r>
            <a:r>
              <a:rPr lang="ru-RU" sz="1200" dirty="0"/>
              <a:t> </a:t>
            </a:r>
            <a:r>
              <a:rPr lang="en-US" sz="1200" dirty="0"/>
              <a:t>III-IV </a:t>
            </a:r>
            <a:r>
              <a:rPr lang="ru-RU" sz="1200" dirty="0" err="1"/>
              <a:t>рівня</a:t>
            </a:r>
            <a:r>
              <a:rPr lang="ru-RU" sz="1200" dirty="0"/>
              <a:t> </a:t>
            </a:r>
            <a:r>
              <a:rPr lang="ru-RU" sz="1200" dirty="0" err="1"/>
              <a:t>акредитації</a:t>
            </a:r>
            <a:r>
              <a:rPr lang="ru-RU" sz="1200" dirty="0"/>
              <a:t>, 26 - </a:t>
            </a:r>
            <a:r>
              <a:rPr lang="en-US" sz="1200" dirty="0"/>
              <a:t>I-II </a:t>
            </a:r>
            <a:r>
              <a:rPr lang="ru-RU" sz="1200" dirty="0" err="1"/>
              <a:t>рівня</a:t>
            </a:r>
            <a:r>
              <a:rPr lang="ru-RU" sz="1200" dirty="0"/>
              <a:t> </a:t>
            </a:r>
            <a:r>
              <a:rPr lang="ru-RU" sz="1200" dirty="0" err="1"/>
              <a:t>акредитації</a:t>
            </a:r>
            <a:r>
              <a:rPr lang="ru-RU" sz="1200" dirty="0"/>
              <a:t>, 34 </a:t>
            </a:r>
            <a:r>
              <a:rPr lang="ru-RU" sz="1200" dirty="0" err="1"/>
              <a:t>професійно-технічних</a:t>
            </a:r>
            <a:r>
              <a:rPr lang="ru-RU" sz="1200" dirty="0"/>
              <a:t> </a:t>
            </a:r>
            <a:r>
              <a:rPr lang="ru-RU" sz="1200" dirty="0" err="1"/>
              <a:t>навчальних</a:t>
            </a:r>
            <a:r>
              <a:rPr lang="ru-RU" sz="1200" dirty="0"/>
              <a:t> </a:t>
            </a:r>
            <a:r>
              <a:rPr lang="ru-RU" sz="1200" dirty="0" err="1"/>
              <a:t>закладів</a:t>
            </a:r>
            <a:r>
              <a:rPr lang="ru-RU" sz="1200" dirty="0"/>
              <a:t>, 1067 </a:t>
            </a:r>
            <a:r>
              <a:rPr lang="ru-RU" sz="1200" dirty="0" err="1"/>
              <a:t>загальноосвітніх</a:t>
            </a:r>
            <a:r>
              <a:rPr lang="ru-RU" sz="1200" dirty="0"/>
              <a:t> </a:t>
            </a:r>
            <a:r>
              <a:rPr lang="ru-RU" sz="1200" dirty="0" err="1"/>
              <a:t>шкіл</a:t>
            </a:r>
            <a:r>
              <a:rPr lang="ru-RU" sz="1200" dirty="0"/>
              <a:t>.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ru-RU" sz="1200" b="1" dirty="0"/>
              <a:t>Медицина: </a:t>
            </a:r>
            <a:r>
              <a:rPr lang="ru-RU" sz="1200" dirty="0" err="1"/>
              <a:t>це</a:t>
            </a:r>
            <a:r>
              <a:rPr lang="ru-RU" sz="1200" dirty="0"/>
              <a:t> 135 </a:t>
            </a:r>
            <a:r>
              <a:rPr lang="ru-RU" sz="1200" dirty="0" err="1"/>
              <a:t>лікувальних</a:t>
            </a:r>
            <a:r>
              <a:rPr lang="ru-RU" sz="1200" dirty="0"/>
              <a:t> </a:t>
            </a:r>
            <a:r>
              <a:rPr lang="ru-RU" sz="1200" dirty="0" err="1"/>
              <a:t>закладів</a:t>
            </a:r>
            <a:r>
              <a:rPr lang="ru-RU" sz="1200" dirty="0"/>
              <a:t>, 318 </a:t>
            </a:r>
            <a:r>
              <a:rPr lang="ru-RU" sz="1200" dirty="0" err="1"/>
              <a:t>лікарських</a:t>
            </a:r>
            <a:r>
              <a:rPr lang="ru-RU" sz="1200" dirty="0"/>
              <a:t> амбулаторно-</a:t>
            </a:r>
            <a:r>
              <a:rPr lang="ru-RU" sz="1200" dirty="0" err="1"/>
              <a:t>поліклінічних</a:t>
            </a:r>
            <a:r>
              <a:rPr lang="ru-RU" sz="1200" dirty="0"/>
              <a:t> </a:t>
            </a:r>
            <a:r>
              <a:rPr lang="ru-RU" sz="1200" dirty="0" err="1"/>
              <a:t>закладів</a:t>
            </a:r>
            <a:r>
              <a:rPr lang="ru-RU" sz="1200" dirty="0"/>
              <a:t>.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ru-RU" sz="1200" b="1" dirty="0" err="1"/>
              <a:t>Прямі</a:t>
            </a:r>
            <a:r>
              <a:rPr lang="ru-RU" sz="1200" b="1" dirty="0"/>
              <a:t> </a:t>
            </a:r>
            <a:r>
              <a:rPr lang="ru-RU" sz="1200" b="1" dirty="0" err="1"/>
              <a:t>іноземні</a:t>
            </a:r>
            <a:r>
              <a:rPr lang="ru-RU" sz="1200" b="1" dirty="0"/>
              <a:t> </a:t>
            </a:r>
            <a:r>
              <a:rPr lang="ru-RU" sz="1200" b="1" dirty="0" err="1"/>
              <a:t>інвестиції</a:t>
            </a:r>
            <a:r>
              <a:rPr lang="ru-RU" sz="1200" b="1" dirty="0"/>
              <a:t>:</a:t>
            </a:r>
            <a:r>
              <a:rPr lang="ru-RU" sz="1200" dirty="0"/>
              <a:t> </a:t>
            </a:r>
            <a:r>
              <a:rPr lang="ru-RU" sz="1200" dirty="0" err="1"/>
              <a:t>Загальний</a:t>
            </a:r>
            <a:r>
              <a:rPr lang="ru-RU" sz="1200" dirty="0"/>
              <a:t> </a:t>
            </a:r>
            <a:r>
              <a:rPr lang="ru-RU" sz="1200" dirty="0" err="1"/>
              <a:t>обсяг</a:t>
            </a:r>
            <a:r>
              <a:rPr lang="ru-RU" sz="1200" dirty="0"/>
              <a:t> </a:t>
            </a:r>
            <a:r>
              <a:rPr lang="ru-RU" sz="1200" dirty="0" err="1"/>
              <a:t>прямих</a:t>
            </a:r>
            <a:r>
              <a:rPr lang="ru-RU" sz="1200" dirty="0"/>
              <a:t> </a:t>
            </a:r>
            <a:r>
              <a:rPr lang="ru-RU" sz="1200" dirty="0" err="1"/>
              <a:t>іноземних</a:t>
            </a:r>
            <a:r>
              <a:rPr lang="ru-RU" sz="1200" dirty="0"/>
              <a:t> </a:t>
            </a:r>
            <a:r>
              <a:rPr lang="ru-RU" sz="1200" dirty="0" err="1"/>
              <a:t>інвестицій</a:t>
            </a:r>
            <a:r>
              <a:rPr lang="ru-RU" sz="1200" dirty="0"/>
              <a:t>, </a:t>
            </a:r>
            <a:r>
              <a:rPr lang="ru-RU" sz="1200" dirty="0" err="1"/>
              <a:t>направлених</a:t>
            </a:r>
            <a:r>
              <a:rPr lang="ru-RU" sz="1200" dirty="0"/>
              <a:t> в </a:t>
            </a:r>
            <a:r>
              <a:rPr lang="ru-RU" sz="1200" dirty="0" err="1"/>
              <a:t>економіку</a:t>
            </a:r>
            <a:r>
              <a:rPr lang="ru-RU" sz="1200" dirty="0"/>
              <a:t> </a:t>
            </a:r>
            <a:r>
              <a:rPr lang="ru-RU" sz="1200" dirty="0" err="1"/>
              <a:t>області</a:t>
            </a:r>
            <a:r>
              <a:rPr lang="ru-RU" sz="1200" dirty="0"/>
              <a:t>, на 1 </a:t>
            </a:r>
            <a:r>
              <a:rPr lang="ru-RU" sz="1200" dirty="0" err="1"/>
              <a:t>січня</a:t>
            </a:r>
            <a:r>
              <a:rPr lang="ru-RU" sz="1200" dirty="0"/>
              <a:t> 2008р. становив 145,1 </a:t>
            </a:r>
            <a:r>
              <a:rPr lang="ru-RU" sz="1200" dirty="0" err="1"/>
              <a:t>млн.дол.США</a:t>
            </a:r>
            <a:r>
              <a:rPr lang="ru-RU" sz="1200" dirty="0"/>
              <a:t>. </a:t>
            </a:r>
            <a:r>
              <a:rPr lang="ru-RU" sz="1200" dirty="0" err="1"/>
              <a:t>Іноземні</a:t>
            </a:r>
            <a:r>
              <a:rPr lang="ru-RU" sz="1200" dirty="0"/>
              <a:t> </a:t>
            </a:r>
            <a:r>
              <a:rPr lang="ru-RU" sz="1200" dirty="0" err="1"/>
              <a:t>інвестиції</a:t>
            </a:r>
            <a:r>
              <a:rPr lang="ru-RU" sz="1200" dirty="0"/>
              <a:t> </a:t>
            </a:r>
            <a:r>
              <a:rPr lang="ru-RU" sz="1200" dirty="0" err="1"/>
              <a:t>надійшли</a:t>
            </a:r>
            <a:r>
              <a:rPr lang="ru-RU" sz="1200" dirty="0"/>
              <a:t> з 40 </a:t>
            </a:r>
            <a:r>
              <a:rPr lang="ru-RU" sz="1200" dirty="0" err="1"/>
              <a:t>країн</a:t>
            </a:r>
            <a:r>
              <a:rPr lang="ru-RU" sz="1200" dirty="0"/>
              <a:t> </a:t>
            </a:r>
            <a:r>
              <a:rPr lang="ru-RU" sz="1200" dirty="0" err="1"/>
              <a:t>світу</a:t>
            </a:r>
            <a:r>
              <a:rPr lang="ru-RU" sz="1200" dirty="0"/>
              <a:t>. </a:t>
            </a:r>
            <a:r>
              <a:rPr lang="ru-RU" sz="1200" dirty="0" err="1"/>
              <a:t>Найбільші</a:t>
            </a:r>
            <a:r>
              <a:rPr lang="ru-RU" sz="1200" dirty="0"/>
              <a:t> </a:t>
            </a:r>
            <a:r>
              <a:rPr lang="ru-RU" sz="1200" dirty="0" err="1"/>
              <a:t>обсяги</a:t>
            </a:r>
            <a:r>
              <a:rPr lang="ru-RU" sz="1200" dirty="0"/>
              <a:t> </a:t>
            </a:r>
            <a:r>
              <a:rPr lang="ru-RU" sz="1200" dirty="0" err="1"/>
              <a:t>інвестицій</a:t>
            </a:r>
            <a:r>
              <a:rPr lang="ru-RU" sz="1200" dirty="0"/>
              <a:t> внесено </a:t>
            </a:r>
            <a:r>
              <a:rPr lang="ru-RU" sz="1200" dirty="0" err="1"/>
              <a:t>інвесторами</a:t>
            </a:r>
            <a:r>
              <a:rPr lang="ru-RU" sz="1200" dirty="0"/>
              <a:t> з </a:t>
            </a:r>
            <a:r>
              <a:rPr lang="ru-RU" sz="1200" dirty="0" err="1"/>
              <a:t>Німеччини</a:t>
            </a:r>
            <a:r>
              <a:rPr lang="ru-RU" sz="1200" dirty="0"/>
              <a:t> - 35,7 </a:t>
            </a:r>
            <a:r>
              <a:rPr lang="ru-RU" sz="1200" dirty="0" err="1"/>
              <a:t>млн.дол</a:t>
            </a:r>
            <a:r>
              <a:rPr lang="ru-RU" sz="1200" dirty="0"/>
              <a:t>. (24,6% </a:t>
            </a:r>
            <a:r>
              <a:rPr lang="ru-RU" sz="1200" dirty="0" err="1"/>
              <a:t>від</a:t>
            </a:r>
            <a:r>
              <a:rPr lang="ru-RU" sz="1200" dirty="0"/>
              <a:t> </a:t>
            </a:r>
            <a:r>
              <a:rPr lang="ru-RU" sz="1200" dirty="0" err="1"/>
              <a:t>загального</a:t>
            </a:r>
            <a:r>
              <a:rPr lang="ru-RU" sz="1200" dirty="0"/>
              <a:t> </a:t>
            </a:r>
            <a:r>
              <a:rPr lang="ru-RU" sz="1200" dirty="0" err="1"/>
              <a:t>обсягу</a:t>
            </a:r>
            <a:r>
              <a:rPr lang="ru-RU" sz="1200" dirty="0"/>
              <a:t>) і </a:t>
            </a:r>
            <a:r>
              <a:rPr lang="ru-RU" sz="1200" dirty="0" err="1"/>
              <a:t>Франції</a:t>
            </a:r>
            <a:r>
              <a:rPr lang="ru-RU" sz="1200" dirty="0"/>
              <a:t> - 21,0 </a:t>
            </a:r>
            <a:r>
              <a:rPr lang="ru-RU" sz="1200" dirty="0" err="1"/>
              <a:t>млн.дол</a:t>
            </a:r>
            <a:r>
              <a:rPr lang="ru-RU" sz="1200" dirty="0"/>
              <a:t>. (14,5%)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ru-RU" sz="1200" b="1" dirty="0"/>
              <a:t>Природно-</a:t>
            </a:r>
            <a:r>
              <a:rPr lang="ru-RU" sz="1200" b="1" dirty="0" err="1"/>
              <a:t>рекреаційний</a:t>
            </a:r>
            <a:r>
              <a:rPr lang="ru-RU" sz="1200" b="1" dirty="0"/>
              <a:t> </a:t>
            </a:r>
            <a:r>
              <a:rPr lang="ru-RU" sz="1200" b="1" dirty="0" err="1"/>
              <a:t>потенціал</a:t>
            </a:r>
            <a:r>
              <a:rPr lang="ru-RU" sz="1200" b="1" dirty="0"/>
              <a:t>:</a:t>
            </a:r>
            <a:r>
              <a:rPr lang="ru-RU" sz="1200" dirty="0"/>
              <a:t> 90 </a:t>
            </a:r>
            <a:r>
              <a:rPr lang="ru-RU" sz="1200" dirty="0" err="1"/>
              <a:t>заказників</a:t>
            </a:r>
            <a:r>
              <a:rPr lang="ru-RU" sz="1200" dirty="0"/>
              <a:t>, 182 </a:t>
            </a:r>
            <a:r>
              <a:rPr lang="ru-RU" sz="1200" dirty="0" err="1"/>
              <a:t>пам'ятки</a:t>
            </a:r>
            <a:r>
              <a:rPr lang="ru-RU" sz="1200" dirty="0"/>
              <a:t> </a:t>
            </a:r>
            <a:r>
              <a:rPr lang="ru-RU" sz="1200" dirty="0" err="1"/>
              <a:t>природи</a:t>
            </a:r>
            <a:r>
              <a:rPr lang="ru-RU" sz="1200" dirty="0"/>
              <a:t>, 36 </a:t>
            </a:r>
            <a:r>
              <a:rPr lang="ru-RU" sz="1200" dirty="0" err="1"/>
              <a:t>пам'ятників</a:t>
            </a:r>
            <a:r>
              <a:rPr lang="ru-RU" sz="1200" dirty="0"/>
              <a:t> садово-паркового </a:t>
            </a:r>
            <a:r>
              <a:rPr lang="ru-RU" sz="1200" dirty="0" err="1"/>
              <a:t>мистецтва</a:t>
            </a:r>
            <a:r>
              <a:rPr lang="ru-RU" sz="1200" dirty="0"/>
              <a:t>, 30 </a:t>
            </a:r>
            <a:r>
              <a:rPr lang="ru-RU" sz="1200" dirty="0" err="1"/>
              <a:t>заповідних</a:t>
            </a:r>
            <a:r>
              <a:rPr lang="ru-RU" sz="1200" dirty="0"/>
              <a:t> урочищ.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289926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20040"/>
            <a:ext cx="7084640" cy="876712"/>
          </a:xfrm>
        </p:spPr>
        <p:txBody>
          <a:bodyPr/>
          <a:lstStyle/>
          <a:p>
            <a:r>
              <a:rPr lang="uk-UA" dirty="0" smtClean="0"/>
              <a:t>Курорт </a:t>
            </a:r>
            <a:r>
              <a:rPr lang="uk-UA" dirty="0" err="1" smtClean="0"/>
              <a:t>Хмельник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4056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dirty="0"/>
              <a:t> </a:t>
            </a:r>
            <a:r>
              <a:rPr lang="ru-RU" sz="3800" dirty="0" err="1"/>
              <a:t>бальнеологічний</a:t>
            </a:r>
            <a:r>
              <a:rPr lang="ru-RU" sz="3800" dirty="0"/>
              <a:t> курорт </a:t>
            </a:r>
            <a:r>
              <a:rPr lang="ru-RU" sz="3800" dirty="0" err="1"/>
              <a:t>лісостепової</a:t>
            </a:r>
            <a:r>
              <a:rPr lang="ru-RU" sz="3800" dirty="0"/>
              <a:t> </a:t>
            </a:r>
            <a:r>
              <a:rPr lang="ru-RU" sz="3800" dirty="0" err="1"/>
              <a:t>зони</a:t>
            </a:r>
            <a:r>
              <a:rPr lang="ru-RU" sz="3800" dirty="0"/>
              <a:t>, </a:t>
            </a:r>
            <a:r>
              <a:rPr lang="ru-RU" sz="3800" dirty="0" err="1"/>
              <a:t>розташований</a:t>
            </a:r>
            <a:r>
              <a:rPr lang="ru-RU" sz="3800" dirty="0"/>
              <a:t> у </a:t>
            </a:r>
            <a:r>
              <a:rPr lang="ru-RU" sz="3800" dirty="0" err="1"/>
              <a:t>північно-західній</a:t>
            </a:r>
            <a:r>
              <a:rPr lang="ru-RU" sz="3800" dirty="0"/>
              <a:t> </a:t>
            </a:r>
            <a:r>
              <a:rPr lang="ru-RU" sz="3800" dirty="0" err="1"/>
              <a:t>частині</a:t>
            </a:r>
            <a:r>
              <a:rPr lang="ru-RU" sz="3800" dirty="0"/>
              <a:t> </a:t>
            </a:r>
            <a:r>
              <a:rPr lang="ru-RU" sz="3800" dirty="0" err="1"/>
              <a:t>Віннииької</a:t>
            </a:r>
            <a:r>
              <a:rPr lang="ru-RU" sz="3800" dirty="0"/>
              <a:t> </a:t>
            </a:r>
            <a:r>
              <a:rPr lang="ru-RU" sz="3800" dirty="0" err="1"/>
              <a:t>області</a:t>
            </a:r>
            <a:r>
              <a:rPr lang="ru-RU" sz="3800" dirty="0"/>
              <a:t>, на </a:t>
            </a:r>
            <a:r>
              <a:rPr lang="ru-RU" sz="3800" dirty="0" err="1"/>
              <a:t>Південному</a:t>
            </a:r>
            <a:r>
              <a:rPr lang="ru-RU" sz="3800" dirty="0"/>
              <a:t> </a:t>
            </a:r>
            <a:r>
              <a:rPr lang="ru-RU" sz="3800" dirty="0" err="1"/>
              <a:t>Бузі</a:t>
            </a:r>
            <a:r>
              <a:rPr lang="ru-RU" sz="3800" dirty="0"/>
              <a:t>. </a:t>
            </a:r>
            <a:r>
              <a:rPr lang="ru-RU" sz="3800" dirty="0" err="1"/>
              <a:t>Основні</a:t>
            </a:r>
            <a:r>
              <a:rPr lang="ru-RU" sz="3800" dirty="0"/>
              <a:t> </a:t>
            </a:r>
            <a:r>
              <a:rPr lang="ru-RU" sz="3800" dirty="0" err="1"/>
              <a:t>рекреаційні</a:t>
            </a:r>
            <a:r>
              <a:rPr lang="ru-RU" sz="3800" dirty="0"/>
              <a:t> </a:t>
            </a:r>
            <a:r>
              <a:rPr lang="ru-RU" sz="3800" dirty="0" err="1"/>
              <a:t>ресурси</a:t>
            </a:r>
            <a:r>
              <a:rPr lang="ru-RU" sz="3800" dirty="0"/>
              <a:t>: </a:t>
            </a:r>
            <a:r>
              <a:rPr lang="ru-RU" sz="3800" dirty="0" err="1"/>
              <a:t>Новохмільницьке</a:t>
            </a:r>
            <a:r>
              <a:rPr lang="ru-RU" sz="3800" dirty="0"/>
              <a:t> </a:t>
            </a:r>
            <a:r>
              <a:rPr lang="ru-RU" sz="3800" dirty="0" err="1"/>
              <a:t>родовище</a:t>
            </a:r>
            <a:r>
              <a:rPr lang="ru-RU" sz="3800" dirty="0"/>
              <a:t> </a:t>
            </a:r>
            <a:r>
              <a:rPr lang="ru-RU" sz="3800" dirty="0" err="1"/>
              <a:t>радонових</a:t>
            </a:r>
            <a:r>
              <a:rPr lang="ru-RU" sz="3800" dirty="0"/>
              <a:t> </a:t>
            </a:r>
            <a:r>
              <a:rPr lang="ru-RU" sz="3800" dirty="0" err="1"/>
              <a:t>мінераль­них</a:t>
            </a:r>
            <a:r>
              <a:rPr lang="ru-RU" sz="3800" dirty="0"/>
              <a:t> вод, а </a:t>
            </a:r>
            <a:r>
              <a:rPr lang="ru-RU" sz="3800" dirty="0" err="1"/>
              <a:t>також</a:t>
            </a:r>
            <a:r>
              <a:rPr lang="ru-RU" sz="3800" dirty="0"/>
              <a:t> </a:t>
            </a:r>
            <a:r>
              <a:rPr lang="ru-RU" sz="3800" dirty="0" err="1"/>
              <a:t>родовище</a:t>
            </a:r>
            <a:r>
              <a:rPr lang="ru-RU" sz="3800" dirty="0"/>
              <a:t> </a:t>
            </a:r>
            <a:r>
              <a:rPr lang="ru-RU" sz="3800" dirty="0" err="1"/>
              <a:t>лікувальної</a:t>
            </a:r>
            <a:r>
              <a:rPr lang="ru-RU" sz="3800" dirty="0"/>
              <a:t> </a:t>
            </a:r>
            <a:r>
              <a:rPr lang="ru-RU" sz="3800" dirty="0" err="1"/>
              <a:t>торфової</a:t>
            </a:r>
            <a:r>
              <a:rPr lang="ru-RU" sz="3800" dirty="0"/>
              <a:t> </a:t>
            </a:r>
            <a:r>
              <a:rPr lang="ru-RU" sz="3800" dirty="0" err="1"/>
              <a:t>грязі</a:t>
            </a:r>
            <a:r>
              <a:rPr lang="ru-RU" sz="3800" dirty="0"/>
              <a:t>. У </a:t>
            </a:r>
            <a:r>
              <a:rPr lang="ru-RU" sz="3800" dirty="0" err="1"/>
              <a:t>Хмільнику</a:t>
            </a:r>
            <a:r>
              <a:rPr lang="ru-RU" sz="3800" dirty="0"/>
              <a:t> є 2 парки-</a:t>
            </a:r>
            <a:r>
              <a:rPr lang="ru-RU" sz="3800" dirty="0" err="1"/>
              <a:t>пам'ятки</a:t>
            </a:r>
            <a:r>
              <a:rPr lang="ru-RU" sz="3800" dirty="0"/>
              <a:t> садово-паркового </a:t>
            </a:r>
            <a:r>
              <a:rPr lang="ru-RU" sz="3800" dirty="0" err="1"/>
              <a:t>мистецт­ва</a:t>
            </a:r>
            <a:r>
              <a:rPr lang="ru-RU" sz="3800" dirty="0"/>
              <a:t> </a:t>
            </a:r>
            <a:r>
              <a:rPr lang="ru-RU" sz="3800" dirty="0" err="1"/>
              <a:t>загальнодержавного</a:t>
            </a:r>
            <a:r>
              <a:rPr lang="ru-RU" sz="3800" dirty="0"/>
              <a:t> </a:t>
            </a:r>
            <a:r>
              <a:rPr lang="ru-RU" sz="3800" dirty="0" err="1"/>
              <a:t>значення</a:t>
            </a:r>
            <a:r>
              <a:rPr lang="ru-RU" sz="3800" dirty="0"/>
              <a:t>. </a:t>
            </a:r>
            <a:r>
              <a:rPr lang="ru-RU" sz="3800" dirty="0" err="1"/>
              <a:t>Діють</a:t>
            </a:r>
            <a:r>
              <a:rPr lang="ru-RU" sz="3800" dirty="0"/>
              <a:t> 7 </a:t>
            </a:r>
            <a:r>
              <a:rPr lang="ru-RU" sz="3800" dirty="0" err="1"/>
              <a:t>санаторіїв</a:t>
            </a:r>
            <a:r>
              <a:rPr lang="ru-RU" sz="3800" dirty="0"/>
              <a:t>, </a:t>
            </a:r>
            <a:r>
              <a:rPr lang="ru-RU" sz="3800" dirty="0" err="1"/>
              <a:t>пан­сіонат</a:t>
            </a:r>
            <a:r>
              <a:rPr lang="ru-RU" sz="3800" dirty="0"/>
              <a:t>. </a:t>
            </a:r>
            <a:r>
              <a:rPr lang="ru-RU" sz="3800" dirty="0" err="1"/>
              <a:t>Відпочиваючі</a:t>
            </a:r>
            <a:r>
              <a:rPr lang="ru-RU" sz="3800" dirty="0"/>
              <a:t> </a:t>
            </a:r>
            <a:r>
              <a:rPr lang="ru-RU" sz="3800" dirty="0" err="1"/>
              <a:t>можуть</a:t>
            </a:r>
            <a:r>
              <a:rPr lang="ru-RU" sz="3800" dirty="0"/>
              <a:t> </a:t>
            </a:r>
            <a:r>
              <a:rPr lang="ru-RU" sz="3800" dirty="0" err="1"/>
              <a:t>оглянути</a:t>
            </a:r>
            <a:r>
              <a:rPr lang="ru-RU" sz="3800" dirty="0"/>
              <a:t> </a:t>
            </a:r>
            <a:r>
              <a:rPr lang="ru-RU" sz="3800" dirty="0" err="1"/>
              <a:t>краєзнавчий</a:t>
            </a:r>
            <a:r>
              <a:rPr lang="ru-RU" sz="3800" dirty="0"/>
              <a:t> му­зей, </a:t>
            </a:r>
            <a:r>
              <a:rPr lang="ru-RU" sz="3800" dirty="0" err="1"/>
              <a:t>об'єкти</a:t>
            </a:r>
            <a:r>
              <a:rPr lang="ru-RU" sz="3800" dirty="0"/>
              <a:t> туризму (</a:t>
            </a:r>
            <a:r>
              <a:rPr lang="ru-RU" sz="3800" dirty="0" err="1"/>
              <a:t>башта</a:t>
            </a:r>
            <a:r>
              <a:rPr lang="ru-RU" sz="3800" dirty="0"/>
              <a:t> замку 1534 р. і палац 1911-1915 </a:t>
            </a:r>
            <a:r>
              <a:rPr lang="ru-RU" sz="3800" dirty="0" err="1"/>
              <a:t>рр</a:t>
            </a:r>
            <a:r>
              <a:rPr lang="ru-RU" sz="3800" dirty="0"/>
              <a:t>.).</a:t>
            </a:r>
          </a:p>
          <a:p>
            <a:pPr marL="0" indent="0">
              <a:buNone/>
            </a:pPr>
            <a:r>
              <a:rPr lang="ru-RU" sz="3800" dirty="0" err="1"/>
              <a:t>Кліматичні</a:t>
            </a:r>
            <a:r>
              <a:rPr lang="ru-RU" sz="3800" dirty="0"/>
              <a:t> </a:t>
            </a:r>
            <a:r>
              <a:rPr lang="ru-RU" sz="3800" dirty="0" err="1"/>
              <a:t>умови</a:t>
            </a:r>
            <a:r>
              <a:rPr lang="ru-RU" sz="3800" dirty="0"/>
              <a:t>: </a:t>
            </a:r>
            <a:r>
              <a:rPr lang="ru-RU" sz="3800" dirty="0" err="1"/>
              <a:t>середньорічна</a:t>
            </a:r>
            <a:r>
              <a:rPr lang="ru-RU" sz="3800" dirty="0"/>
              <a:t> температура 7°, </a:t>
            </a:r>
            <a:r>
              <a:rPr lang="ru-RU" sz="3800" dirty="0" err="1"/>
              <a:t>із</a:t>
            </a:r>
            <a:r>
              <a:rPr lang="ru-RU" sz="3800" dirty="0"/>
              <a:t> максимумом в </a:t>
            </a:r>
            <a:r>
              <a:rPr lang="ru-RU" sz="3800" dirty="0" err="1"/>
              <a:t>серпні</a:t>
            </a:r>
            <a:r>
              <a:rPr lang="ru-RU" sz="3800" dirty="0"/>
              <a:t> до 38° і </a:t>
            </a:r>
            <a:r>
              <a:rPr lang="ru-RU" sz="3800" dirty="0" err="1"/>
              <a:t>мінімумом</a:t>
            </a:r>
            <a:r>
              <a:rPr lang="ru-RU" sz="3800" dirty="0"/>
              <a:t> у лютому до - 37°. </a:t>
            </a:r>
            <a:r>
              <a:rPr lang="ru-RU" sz="3800" dirty="0" err="1"/>
              <a:t>Амплітуда</a:t>
            </a:r>
            <a:r>
              <a:rPr lang="ru-RU" sz="3800" dirty="0"/>
              <a:t> </a:t>
            </a:r>
            <a:r>
              <a:rPr lang="ru-RU" sz="3800" dirty="0" err="1"/>
              <a:t>температурних</a:t>
            </a:r>
            <a:r>
              <a:rPr lang="ru-RU" sz="3800" dirty="0"/>
              <a:t> </a:t>
            </a:r>
            <a:r>
              <a:rPr lang="ru-RU" sz="3800" dirty="0" err="1"/>
              <a:t>коливань</a:t>
            </a:r>
            <a:r>
              <a:rPr lang="ru-RU" sz="3800" dirty="0"/>
              <a:t> </a:t>
            </a:r>
            <a:r>
              <a:rPr lang="ru-RU" sz="3800" dirty="0" err="1"/>
              <a:t>значна</a:t>
            </a:r>
            <a:r>
              <a:rPr lang="ru-RU" sz="3800" dirty="0"/>
              <a:t> й </a:t>
            </a:r>
            <a:r>
              <a:rPr lang="ru-RU" sz="3800" dirty="0" err="1"/>
              <a:t>типова</a:t>
            </a:r>
            <a:r>
              <a:rPr lang="ru-RU" sz="3800" dirty="0"/>
              <a:t> для континентального </a:t>
            </a:r>
            <a:r>
              <a:rPr lang="ru-RU" sz="3800" dirty="0" err="1"/>
              <a:t>клімату</a:t>
            </a:r>
            <a:r>
              <a:rPr lang="ru-RU" sz="3800" dirty="0"/>
              <a:t>. </a:t>
            </a:r>
            <a:r>
              <a:rPr lang="ru-RU" sz="3800" dirty="0" err="1"/>
              <a:t>Осінь</a:t>
            </a:r>
            <a:r>
              <a:rPr lang="ru-RU" sz="3800" dirty="0"/>
              <a:t> </a:t>
            </a:r>
            <a:r>
              <a:rPr lang="ru-RU" sz="3800" dirty="0" err="1"/>
              <a:t>починається</a:t>
            </a:r>
            <a:r>
              <a:rPr lang="ru-RU" sz="3800" dirty="0"/>
              <a:t> у </a:t>
            </a:r>
            <a:r>
              <a:rPr lang="ru-RU" sz="3800" dirty="0" err="1"/>
              <a:t>вересні-жовтні</a:t>
            </a:r>
            <a:r>
              <a:rPr lang="ru-RU" sz="3800" dirty="0"/>
              <a:t> й </a:t>
            </a:r>
            <a:r>
              <a:rPr lang="ru-RU" sz="3800" dirty="0" err="1"/>
              <a:t>триває</a:t>
            </a:r>
            <a:r>
              <a:rPr lang="ru-RU" sz="3800" dirty="0"/>
              <a:t> до </a:t>
            </a:r>
            <a:r>
              <a:rPr lang="ru-RU" sz="3800" dirty="0" err="1"/>
              <a:t>кінця</a:t>
            </a:r>
            <a:r>
              <a:rPr lang="ru-RU" sz="3800" dirty="0"/>
              <a:t> листопада. Зима </a:t>
            </a:r>
            <a:r>
              <a:rPr lang="ru-RU" sz="3800" dirty="0" err="1"/>
              <a:t>звичайно</a:t>
            </a:r>
            <a:r>
              <a:rPr lang="ru-RU" sz="3800" dirty="0"/>
              <a:t> </a:t>
            </a:r>
            <a:r>
              <a:rPr lang="ru-RU" sz="3800" dirty="0" err="1"/>
              <a:t>м'яка</a:t>
            </a:r>
            <a:r>
              <a:rPr lang="ru-RU" sz="3800" dirty="0"/>
              <a:t>. </a:t>
            </a:r>
            <a:r>
              <a:rPr lang="ru-RU" sz="3800" dirty="0" err="1"/>
              <a:t>Відносна</a:t>
            </a:r>
            <a:r>
              <a:rPr lang="ru-RU" sz="3800" dirty="0"/>
              <a:t> </a:t>
            </a:r>
            <a:r>
              <a:rPr lang="ru-RU" sz="3800" dirty="0" err="1"/>
              <a:t>вологість</a:t>
            </a:r>
            <a:r>
              <a:rPr lang="ru-RU" sz="3800" dirty="0"/>
              <a:t> </a:t>
            </a:r>
            <a:r>
              <a:rPr lang="ru-RU" sz="3800" dirty="0" err="1"/>
              <a:t>улітку</a:t>
            </a:r>
            <a:r>
              <a:rPr lang="ru-RU" sz="3800" dirty="0"/>
              <a:t> - в </a:t>
            </a:r>
            <a:r>
              <a:rPr lang="ru-RU" sz="3800" dirty="0" err="1"/>
              <a:t>середньому</a:t>
            </a:r>
            <a:r>
              <a:rPr lang="ru-RU" sz="3800" dirty="0"/>
              <a:t> 69%, </a:t>
            </a:r>
            <a:r>
              <a:rPr lang="ru-RU" sz="3800" dirty="0" err="1"/>
              <a:t>узим­ку</a:t>
            </a:r>
            <a:r>
              <a:rPr lang="ru-RU" sz="3800" dirty="0"/>
              <a:t> - </a:t>
            </a:r>
            <a:r>
              <a:rPr lang="ru-RU" sz="3800" dirty="0" err="1"/>
              <a:t>підвищена</a:t>
            </a:r>
            <a:r>
              <a:rPr lang="ru-RU" sz="3800" dirty="0"/>
              <a:t>. Велика </a:t>
            </a:r>
            <a:r>
              <a:rPr lang="ru-RU" sz="3800" dirty="0" err="1"/>
              <a:t>кількість</a:t>
            </a:r>
            <a:r>
              <a:rPr lang="ru-RU" sz="3800" dirty="0"/>
              <a:t> </a:t>
            </a:r>
            <a:r>
              <a:rPr lang="ru-RU" sz="3800" dirty="0" err="1"/>
              <a:t>сонячних</a:t>
            </a:r>
            <a:r>
              <a:rPr lang="ru-RU" sz="3800" dirty="0"/>
              <a:t> </a:t>
            </a:r>
            <a:r>
              <a:rPr lang="ru-RU" sz="3800" dirty="0" err="1"/>
              <a:t>днів</a:t>
            </a:r>
            <a:r>
              <a:rPr lang="ru-RU" sz="3800" dirty="0"/>
              <a:t>. </a:t>
            </a:r>
            <a:r>
              <a:rPr lang="ru-RU" sz="3800" dirty="0" err="1"/>
              <a:t>Сильних</a:t>
            </a:r>
            <a:r>
              <a:rPr lang="ru-RU" sz="3800" dirty="0"/>
              <a:t> </a:t>
            </a:r>
            <a:r>
              <a:rPr lang="ru-RU" sz="3800" dirty="0" err="1"/>
              <a:t>вітрів</a:t>
            </a:r>
            <a:r>
              <a:rPr lang="ru-RU" sz="3800" dirty="0"/>
              <a:t> не </a:t>
            </a:r>
            <a:r>
              <a:rPr lang="ru-RU" sz="3800" dirty="0" err="1"/>
              <a:t>буває</a:t>
            </a:r>
            <a:r>
              <a:rPr lang="ru-RU" sz="3800" dirty="0"/>
              <a:t>: </a:t>
            </a:r>
            <a:r>
              <a:rPr lang="ru-RU" sz="3800" dirty="0" err="1"/>
              <a:t>середньорічна</a:t>
            </a:r>
            <a:r>
              <a:rPr lang="ru-RU" sz="3800" dirty="0"/>
              <a:t> </a:t>
            </a:r>
            <a:r>
              <a:rPr lang="ru-RU" sz="3800" dirty="0" err="1"/>
              <a:t>швидкість</a:t>
            </a:r>
            <a:r>
              <a:rPr lang="ru-RU" sz="3800" dirty="0"/>
              <a:t> </a:t>
            </a:r>
            <a:r>
              <a:rPr lang="ru-RU" sz="3800" dirty="0" err="1"/>
              <a:t>їх</a:t>
            </a:r>
            <a:r>
              <a:rPr lang="ru-RU" sz="3800" dirty="0"/>
              <a:t> 3,7 м/с.</a:t>
            </a:r>
          </a:p>
          <a:p>
            <a:pPr marL="0" indent="0">
              <a:buNone/>
            </a:pPr>
            <a:r>
              <a:rPr lang="ru-RU" sz="3800" dirty="0"/>
              <a:t>У </a:t>
            </a:r>
            <a:r>
              <a:rPr lang="ru-RU" sz="3800" dirty="0" err="1"/>
              <a:t>комплексі</a:t>
            </a:r>
            <a:r>
              <a:rPr lang="ru-RU" sz="3800" dirty="0"/>
              <a:t> з </a:t>
            </a:r>
            <a:r>
              <a:rPr lang="ru-RU" sz="3800" dirty="0" err="1"/>
              <a:t>мінеральними</a:t>
            </a:r>
            <a:r>
              <a:rPr lang="ru-RU" sz="3800" dirty="0"/>
              <a:t> ваннами </a:t>
            </a:r>
            <a:r>
              <a:rPr lang="ru-RU" sz="3800" dirty="0" err="1"/>
              <a:t>застосовують­ся</a:t>
            </a:r>
            <a:r>
              <a:rPr lang="ru-RU" sz="3800" dirty="0"/>
              <a:t> </a:t>
            </a:r>
            <a:r>
              <a:rPr lang="ru-RU" sz="3800" dirty="0" err="1"/>
              <a:t>електросвітлолікування</a:t>
            </a:r>
            <a:r>
              <a:rPr lang="ru-RU" sz="3800" dirty="0"/>
              <a:t>, </a:t>
            </a:r>
            <a:r>
              <a:rPr lang="ru-RU" sz="3800" dirty="0" err="1"/>
              <a:t>парафінотерапія</a:t>
            </a:r>
            <a:r>
              <a:rPr lang="ru-RU" sz="3800" dirty="0"/>
              <a:t>, </a:t>
            </a:r>
            <a:r>
              <a:rPr lang="ru-RU" sz="3800" dirty="0" err="1"/>
              <a:t>дієто­терапія</a:t>
            </a:r>
            <a:r>
              <a:rPr lang="ru-RU" sz="3800" dirty="0"/>
              <a:t>, </a:t>
            </a:r>
            <a:r>
              <a:rPr lang="ru-RU" sz="3800" dirty="0" err="1"/>
              <a:t>лікувальна</a:t>
            </a:r>
            <a:r>
              <a:rPr lang="ru-RU" sz="3800" dirty="0"/>
              <a:t> </a:t>
            </a:r>
            <a:r>
              <a:rPr lang="ru-RU" sz="3800" dirty="0" err="1"/>
              <a:t>фізкультура</a:t>
            </a:r>
            <a:r>
              <a:rPr lang="ru-RU" sz="3800" dirty="0"/>
              <a:t>.</a:t>
            </a:r>
          </a:p>
          <a:p>
            <a:pPr marL="0" indent="0">
              <a:buNone/>
            </a:pPr>
            <a:r>
              <a:rPr lang="ru-RU" sz="3800" dirty="0" err="1"/>
              <a:t>Радіоактивна</a:t>
            </a:r>
            <a:r>
              <a:rPr lang="ru-RU" sz="3800" dirty="0"/>
              <a:t> </a:t>
            </a:r>
            <a:r>
              <a:rPr lang="ru-RU" sz="3800" dirty="0" err="1"/>
              <a:t>вуглекисла</a:t>
            </a:r>
            <a:r>
              <a:rPr lang="ru-RU" sz="3800" dirty="0"/>
              <a:t> </a:t>
            </a:r>
            <a:r>
              <a:rPr lang="ru-RU" sz="3800" dirty="0" err="1"/>
              <a:t>гідрокарбонатно</a:t>
            </a:r>
            <a:r>
              <a:rPr lang="ru-RU" sz="3800" dirty="0"/>
              <a:t>-хлоридно-</a:t>
            </a:r>
            <a:r>
              <a:rPr lang="ru-RU" sz="3800" dirty="0" err="1"/>
              <a:t>натрієво</a:t>
            </a:r>
            <a:r>
              <a:rPr lang="ru-RU" sz="3800" dirty="0"/>
              <a:t>-</a:t>
            </a:r>
            <a:r>
              <a:rPr lang="ru-RU" sz="3800" dirty="0" err="1"/>
              <a:t>кальцієва</a:t>
            </a:r>
            <a:r>
              <a:rPr lang="ru-RU" sz="3800" dirty="0"/>
              <a:t> вода </a:t>
            </a:r>
            <a:r>
              <a:rPr lang="ru-RU" sz="3800" dirty="0" err="1"/>
              <a:t>використовується</a:t>
            </a:r>
            <a:r>
              <a:rPr lang="ru-RU" sz="3800" dirty="0"/>
              <a:t> для ванн. Вона </a:t>
            </a:r>
            <a:r>
              <a:rPr lang="ru-RU" sz="3800" dirty="0" err="1"/>
              <a:t>прозора</a:t>
            </a:r>
            <a:r>
              <a:rPr lang="ru-RU" sz="3800" dirty="0"/>
              <a:t>, </a:t>
            </a:r>
            <a:r>
              <a:rPr lang="ru-RU" sz="3800" dirty="0" err="1"/>
              <a:t>має</a:t>
            </a:r>
            <a:r>
              <a:rPr lang="ru-RU" sz="3800" dirty="0"/>
              <a:t> </a:t>
            </a:r>
            <a:r>
              <a:rPr lang="ru-RU" sz="3800" dirty="0" err="1"/>
              <a:t>жовте</a:t>
            </a:r>
            <a:r>
              <a:rPr lang="ru-RU" sz="3800" dirty="0"/>
              <a:t> </a:t>
            </a:r>
            <a:r>
              <a:rPr lang="ru-RU" sz="3800" dirty="0" err="1"/>
              <a:t>забарвлення</a:t>
            </a:r>
            <a:r>
              <a:rPr lang="ru-RU" sz="3800" dirty="0"/>
              <a:t> </a:t>
            </a:r>
            <a:r>
              <a:rPr lang="ru-RU" sz="3800" dirty="0" err="1"/>
              <a:t>внаслідок</a:t>
            </a:r>
            <a:r>
              <a:rPr lang="ru-RU" sz="3800" dirty="0"/>
              <a:t> </a:t>
            </a:r>
            <a:r>
              <a:rPr lang="ru-RU" sz="3800" dirty="0" err="1"/>
              <a:t>наявності</a:t>
            </a:r>
            <a:r>
              <a:rPr lang="ru-RU" sz="3800" dirty="0"/>
              <a:t> </a:t>
            </a:r>
            <a:r>
              <a:rPr lang="ru-RU" sz="3800" dirty="0" err="1"/>
              <a:t>гу­мінових</a:t>
            </a:r>
            <a:r>
              <a:rPr lang="ru-RU" sz="3800" dirty="0"/>
              <a:t> і </a:t>
            </a:r>
            <a:r>
              <a:rPr lang="ru-RU" sz="3800" dirty="0" err="1"/>
              <a:t>смолянистих</a:t>
            </a:r>
            <a:r>
              <a:rPr lang="ru-RU" sz="3800" dirty="0"/>
              <a:t> </a:t>
            </a:r>
            <a:r>
              <a:rPr lang="ru-RU" sz="3800" dirty="0" err="1"/>
              <a:t>органічних</a:t>
            </a:r>
            <a:r>
              <a:rPr lang="ru-RU" sz="3800" dirty="0"/>
              <a:t> </a:t>
            </a:r>
            <a:r>
              <a:rPr lang="ru-RU" sz="3800" dirty="0" err="1"/>
              <a:t>речовин</a:t>
            </a:r>
            <a:r>
              <a:rPr lang="ru-RU" sz="3800" dirty="0"/>
              <a:t>.</a:t>
            </a:r>
          </a:p>
          <a:p>
            <a:pPr marL="0" indent="0">
              <a:buNone/>
            </a:pPr>
            <a:r>
              <a:rPr lang="ru-RU" sz="3800" dirty="0" err="1"/>
              <a:t>Застосовується</a:t>
            </a:r>
            <a:r>
              <a:rPr lang="ru-RU" sz="3800" dirty="0"/>
              <a:t> </a:t>
            </a:r>
            <a:r>
              <a:rPr lang="ru-RU" sz="3800" dirty="0" err="1"/>
              <a:t>мінеральна</a:t>
            </a:r>
            <a:r>
              <a:rPr lang="ru-RU" sz="3800" dirty="0"/>
              <a:t> вода при </a:t>
            </a:r>
            <a:r>
              <a:rPr lang="ru-RU" sz="3800" dirty="0" err="1"/>
              <a:t>хронічних</a:t>
            </a:r>
            <a:r>
              <a:rPr lang="ru-RU" sz="3800" dirty="0"/>
              <a:t> </a:t>
            </a:r>
            <a:r>
              <a:rPr lang="ru-RU" sz="3800" dirty="0" err="1"/>
              <a:t>за­хворюваннях</a:t>
            </a:r>
            <a:r>
              <a:rPr lang="ru-RU" sz="3800" dirty="0"/>
              <a:t> </a:t>
            </a:r>
            <a:r>
              <a:rPr lang="ru-RU" sz="3800" dirty="0" err="1"/>
              <a:t>органів</a:t>
            </a:r>
            <a:r>
              <a:rPr lang="ru-RU" sz="3800" dirty="0"/>
              <a:t> </a:t>
            </a:r>
            <a:r>
              <a:rPr lang="ru-RU" sz="3800" dirty="0" err="1"/>
              <a:t>руху</a:t>
            </a:r>
            <a:r>
              <a:rPr lang="ru-RU" sz="3800" dirty="0"/>
              <a:t>, </a:t>
            </a:r>
            <a:r>
              <a:rPr lang="ru-RU" sz="3800" dirty="0" err="1"/>
              <a:t>периферичної</a:t>
            </a:r>
            <a:r>
              <a:rPr lang="ru-RU" sz="3800" dirty="0"/>
              <a:t> </a:t>
            </a:r>
            <a:r>
              <a:rPr lang="ru-RU" sz="3800" dirty="0" err="1"/>
              <a:t>нервової</a:t>
            </a:r>
            <a:r>
              <a:rPr lang="ru-RU" sz="3800" dirty="0"/>
              <a:t> </a:t>
            </a:r>
            <a:r>
              <a:rPr lang="ru-RU" sz="3800" dirty="0" err="1"/>
              <a:t>системи</a:t>
            </a:r>
            <a:r>
              <a:rPr lang="ru-RU" sz="3800" dirty="0"/>
              <a:t> </a:t>
            </a:r>
            <a:r>
              <a:rPr lang="ru-RU" sz="3800" dirty="0" err="1"/>
              <a:t>серцево-судинної</a:t>
            </a:r>
            <a:r>
              <a:rPr lang="ru-RU" sz="3800" dirty="0"/>
              <a:t> </a:t>
            </a:r>
            <a:r>
              <a:rPr lang="ru-RU" sz="3800" dirty="0" err="1"/>
              <a:t>системи</a:t>
            </a:r>
            <a:r>
              <a:rPr lang="ru-RU" sz="3800" dirty="0"/>
              <a:t>, з </a:t>
            </a:r>
            <a:r>
              <a:rPr lang="ru-RU" sz="3800" dirty="0" err="1"/>
              <a:t>явищами</a:t>
            </a:r>
            <a:r>
              <a:rPr lang="ru-RU" sz="3800" dirty="0"/>
              <a:t> </a:t>
            </a:r>
            <a:r>
              <a:rPr lang="ru-RU" sz="3800" dirty="0" err="1"/>
              <a:t>недостатності</a:t>
            </a:r>
            <a:r>
              <a:rPr lang="ru-RU" sz="3800" dirty="0"/>
              <a:t> </a:t>
            </a:r>
            <a:r>
              <a:rPr lang="ru-RU" sz="3800" dirty="0" err="1"/>
              <a:t>кро­вообігу</a:t>
            </a:r>
            <a:r>
              <a:rPr lang="ru-RU" sz="3800" dirty="0"/>
              <a:t> не </a:t>
            </a:r>
            <a:r>
              <a:rPr lang="ru-RU" sz="3800" dirty="0" err="1"/>
              <a:t>вище</a:t>
            </a:r>
            <a:r>
              <a:rPr lang="ru-RU" sz="3800" dirty="0"/>
              <a:t> 1-го </a:t>
            </a:r>
            <a:r>
              <a:rPr lang="ru-RU" sz="3800" dirty="0" err="1"/>
              <a:t>ступеня</a:t>
            </a:r>
            <a:r>
              <a:rPr lang="ru-RU" sz="3800" dirty="0"/>
              <a:t>. </a:t>
            </a:r>
            <a:r>
              <a:rPr lang="ru-RU" sz="3800" dirty="0" err="1"/>
              <a:t>Лікування</a:t>
            </a:r>
            <a:r>
              <a:rPr lang="ru-RU" sz="3800" dirty="0"/>
              <a:t> - </a:t>
            </a:r>
            <a:r>
              <a:rPr lang="ru-RU" sz="3800" dirty="0" err="1"/>
              <a:t>протягом</a:t>
            </a:r>
            <a:r>
              <a:rPr lang="ru-RU" sz="3800" dirty="0"/>
              <a:t> </a:t>
            </a:r>
            <a:r>
              <a:rPr lang="ru-RU" sz="3800" dirty="0" err="1"/>
              <a:t>цілого</a:t>
            </a:r>
            <a:r>
              <a:rPr lang="ru-RU" sz="3800" dirty="0"/>
              <a:t> року.</a:t>
            </a:r>
          </a:p>
          <a:p>
            <a:pPr marL="0" indent="0">
              <a:buNone/>
            </a:pPr>
            <a:r>
              <a:rPr lang="ru-RU" sz="3800" dirty="0" err="1"/>
              <a:t>Сполучення</a:t>
            </a:r>
            <a:r>
              <a:rPr lang="ru-RU" sz="3800" dirty="0"/>
              <a:t>: до ст. </a:t>
            </a:r>
            <a:r>
              <a:rPr lang="ru-RU" sz="3800" dirty="0" err="1"/>
              <a:t>Вінниця</a:t>
            </a:r>
            <a:r>
              <a:rPr lang="ru-RU" sz="3800" dirty="0"/>
              <a:t> </a:t>
            </a:r>
            <a:r>
              <a:rPr lang="ru-RU" sz="3800" dirty="0" err="1"/>
              <a:t>Південно-Західної</a:t>
            </a:r>
            <a:r>
              <a:rPr lang="ru-RU" sz="3800" dirty="0"/>
              <a:t> </a:t>
            </a:r>
            <a:r>
              <a:rPr lang="ru-RU" sz="3800" dirty="0" err="1"/>
              <a:t>заліз­ниці</a:t>
            </a:r>
            <a:r>
              <a:rPr lang="ru-RU" sz="3800" dirty="0"/>
              <a:t>, </a:t>
            </a:r>
            <a:r>
              <a:rPr lang="ru-RU" sz="3800" dirty="0" err="1"/>
              <a:t>звідти</a:t>
            </a:r>
            <a:r>
              <a:rPr lang="ru-RU" sz="3800" dirty="0"/>
              <a:t> автобусом</a:t>
            </a:r>
            <a:r>
              <a:rPr lang="ru-RU" sz="3800" dirty="0" smtClean="0"/>
              <a:t>.</a:t>
            </a:r>
            <a:endParaRPr lang="ru-RU" sz="3800" dirty="0"/>
          </a:p>
        </p:txBody>
      </p:sp>
    </p:spTree>
    <p:extLst>
      <p:ext uri="{BB962C8B-B14F-4D97-AF65-F5344CB8AC3E}">
        <p14:creationId xmlns:p14="http://schemas.microsoft.com/office/powerpoint/2010/main" val="1521620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Показання для лікування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 fontScale="62500" lnSpcReduction="20000"/>
          </a:bodyPr>
          <a:lstStyle/>
          <a:p>
            <a:r>
              <a:rPr lang="ru-RU" sz="4000" dirty="0" err="1" smtClean="0"/>
              <a:t>Захворювання</a:t>
            </a:r>
            <a:r>
              <a:rPr lang="ru-RU" sz="4000" dirty="0" smtClean="0"/>
              <a:t> опорно-</a:t>
            </a:r>
            <a:r>
              <a:rPr lang="ru-RU" sz="4000" dirty="0" err="1" smtClean="0"/>
              <a:t>рухового</a:t>
            </a:r>
            <a:r>
              <a:rPr lang="ru-RU" sz="4000" dirty="0" smtClean="0"/>
              <a:t> </a:t>
            </a:r>
            <a:r>
              <a:rPr lang="ru-RU" sz="4000" dirty="0" err="1" smtClean="0"/>
              <a:t>апарату</a:t>
            </a:r>
            <a:endParaRPr lang="ru-RU" sz="4000" dirty="0" smtClean="0"/>
          </a:p>
          <a:p>
            <a:r>
              <a:rPr lang="ru-RU" sz="4000" dirty="0" err="1" smtClean="0"/>
              <a:t>Захворювання</a:t>
            </a:r>
            <a:r>
              <a:rPr lang="ru-RU" sz="4000" dirty="0" smtClean="0"/>
              <a:t> </a:t>
            </a:r>
            <a:r>
              <a:rPr lang="ru-RU" sz="4000" dirty="0" err="1" smtClean="0"/>
              <a:t>мерцево-судинної</a:t>
            </a:r>
            <a:r>
              <a:rPr lang="ru-RU" sz="4000" dirty="0" smtClean="0"/>
              <a:t> </a:t>
            </a:r>
            <a:r>
              <a:rPr lang="ru-RU" sz="4000" dirty="0" err="1" smtClean="0"/>
              <a:t>системи</a:t>
            </a:r>
            <a:endParaRPr lang="ru-RU" sz="4000" dirty="0" smtClean="0"/>
          </a:p>
          <a:p>
            <a:r>
              <a:rPr lang="ru-RU" sz="4000" dirty="0" err="1" smtClean="0"/>
              <a:t>Захворювання</a:t>
            </a:r>
            <a:r>
              <a:rPr lang="ru-RU" sz="4000" dirty="0" smtClean="0"/>
              <a:t> </a:t>
            </a:r>
            <a:r>
              <a:rPr lang="ru-RU" sz="4000" dirty="0" err="1" smtClean="0"/>
              <a:t>нервової</a:t>
            </a:r>
            <a:r>
              <a:rPr lang="ru-RU" sz="4000" dirty="0" smtClean="0"/>
              <a:t>  </a:t>
            </a:r>
            <a:r>
              <a:rPr lang="ru-RU" sz="4000" dirty="0" err="1" smtClean="0"/>
              <a:t>системи</a:t>
            </a:r>
            <a:r>
              <a:rPr lang="ru-RU" sz="4000" dirty="0"/>
              <a:t> </a:t>
            </a:r>
            <a:endParaRPr lang="ru-RU" sz="4000" dirty="0" smtClean="0"/>
          </a:p>
          <a:p>
            <a:r>
              <a:rPr lang="ru-RU" sz="4000" dirty="0" err="1" smtClean="0"/>
              <a:t>Захворювання</a:t>
            </a:r>
            <a:r>
              <a:rPr lang="ru-RU" sz="4000" dirty="0" smtClean="0"/>
              <a:t> </a:t>
            </a:r>
            <a:r>
              <a:rPr lang="ru-RU" sz="4000" dirty="0" err="1" smtClean="0"/>
              <a:t>бронхіальної</a:t>
            </a:r>
            <a:r>
              <a:rPr lang="ru-RU" sz="4000" dirty="0" smtClean="0"/>
              <a:t> </a:t>
            </a:r>
            <a:r>
              <a:rPr lang="ru-RU" sz="4000" dirty="0" err="1" smtClean="0"/>
              <a:t>системи</a:t>
            </a:r>
            <a:endParaRPr lang="ru-RU" sz="4000" dirty="0" smtClean="0"/>
          </a:p>
          <a:p>
            <a:r>
              <a:rPr lang="ru-RU" sz="4000" dirty="0" err="1" smtClean="0"/>
              <a:t>Захворвюання</a:t>
            </a:r>
            <a:r>
              <a:rPr lang="ru-RU" sz="4000" dirty="0" smtClean="0"/>
              <a:t> </a:t>
            </a:r>
            <a:r>
              <a:rPr lang="ru-RU" sz="4000" dirty="0" err="1" smtClean="0"/>
              <a:t>чоловічої</a:t>
            </a:r>
            <a:r>
              <a:rPr lang="ru-RU" sz="4000" dirty="0" smtClean="0"/>
              <a:t> </a:t>
            </a:r>
            <a:r>
              <a:rPr lang="ru-RU" sz="4000" dirty="0" err="1" smtClean="0"/>
              <a:t>статевої</a:t>
            </a:r>
            <a:r>
              <a:rPr lang="ru-RU" sz="4000" dirty="0" smtClean="0"/>
              <a:t> </a:t>
            </a:r>
            <a:r>
              <a:rPr lang="ru-RU" sz="4000" dirty="0" err="1" smtClean="0"/>
              <a:t>сфери</a:t>
            </a:r>
            <a:endParaRPr lang="ru-RU" sz="4000" dirty="0" smtClean="0"/>
          </a:p>
          <a:p>
            <a:r>
              <a:rPr lang="ru-RU" sz="4000" dirty="0" err="1" smtClean="0"/>
              <a:t>Гінекологічні</a:t>
            </a:r>
            <a:r>
              <a:rPr lang="ru-RU" sz="4000" dirty="0" smtClean="0"/>
              <a:t> </a:t>
            </a:r>
            <a:r>
              <a:rPr lang="ru-RU" sz="4000" dirty="0" err="1" smtClean="0"/>
              <a:t>захворювання</a:t>
            </a:r>
            <a:endParaRPr lang="ru-RU" sz="4000" dirty="0" smtClean="0"/>
          </a:p>
          <a:p>
            <a:r>
              <a:rPr lang="ru-RU" sz="4000" dirty="0" err="1" smtClean="0"/>
              <a:t>Захворвюання</a:t>
            </a:r>
            <a:r>
              <a:rPr lang="ru-RU" sz="4000" dirty="0" smtClean="0"/>
              <a:t> </a:t>
            </a:r>
            <a:r>
              <a:rPr lang="ru-RU" sz="4000" dirty="0" err="1" smtClean="0"/>
              <a:t>шкіри</a:t>
            </a:r>
            <a:endParaRPr lang="ru-RU" sz="4000" dirty="0" smtClean="0"/>
          </a:p>
          <a:p>
            <a:r>
              <a:rPr lang="ru-RU" sz="4000" dirty="0" err="1" smtClean="0"/>
              <a:t>Захворювання</a:t>
            </a:r>
            <a:r>
              <a:rPr lang="ru-RU" sz="4000" dirty="0" smtClean="0"/>
              <a:t> </a:t>
            </a:r>
            <a:r>
              <a:rPr lang="ru-RU" sz="4000" dirty="0" err="1" smtClean="0"/>
              <a:t>ротової</a:t>
            </a:r>
            <a:r>
              <a:rPr lang="ru-RU" sz="4000" dirty="0" smtClean="0"/>
              <a:t> </a:t>
            </a:r>
            <a:r>
              <a:rPr lang="ru-RU" sz="4000" dirty="0" err="1" smtClean="0"/>
              <a:t>порожнини</a:t>
            </a:r>
            <a:endParaRPr lang="ru-RU" sz="4000" dirty="0" smtClean="0"/>
          </a:p>
          <a:p>
            <a:r>
              <a:rPr lang="ru-RU" sz="4000" dirty="0" err="1" smtClean="0"/>
              <a:t>Захворювання</a:t>
            </a:r>
            <a:r>
              <a:rPr lang="ru-RU" sz="4000" dirty="0" smtClean="0"/>
              <a:t> </a:t>
            </a:r>
            <a:r>
              <a:rPr lang="ru-RU" sz="4000" dirty="0" err="1" smtClean="0"/>
              <a:t>обміну</a:t>
            </a:r>
            <a:r>
              <a:rPr lang="ru-RU" sz="4000" dirty="0" smtClean="0"/>
              <a:t> </a:t>
            </a:r>
            <a:r>
              <a:rPr lang="ru-RU" sz="4000" dirty="0" err="1" smtClean="0"/>
              <a:t>речовин</a:t>
            </a:r>
            <a:endParaRPr lang="ru-RU" sz="4000" dirty="0" smtClean="0"/>
          </a:p>
          <a:p>
            <a:r>
              <a:rPr lang="ru-RU" sz="4000" dirty="0" err="1" smtClean="0"/>
              <a:t>Хронічні</a:t>
            </a:r>
            <a:r>
              <a:rPr lang="ru-RU" sz="4000" dirty="0" smtClean="0"/>
              <a:t> </a:t>
            </a:r>
            <a:r>
              <a:rPr lang="ru-RU" sz="4000" dirty="0" err="1" smtClean="0"/>
              <a:t>захворювання</a:t>
            </a:r>
            <a:r>
              <a:rPr lang="ru-RU" sz="4000" dirty="0" smtClean="0"/>
              <a:t> </a:t>
            </a:r>
            <a:r>
              <a:rPr lang="ru-RU" sz="4000" dirty="0" err="1" smtClean="0"/>
              <a:t>печінки</a:t>
            </a:r>
            <a:r>
              <a:rPr lang="ru-RU" sz="4000" dirty="0" smtClean="0"/>
              <a:t>, </a:t>
            </a:r>
            <a:r>
              <a:rPr lang="ru-RU" sz="4000" dirty="0" err="1" smtClean="0"/>
              <a:t>нирок</a:t>
            </a:r>
            <a:endParaRPr lang="ru-RU" sz="4000" dirty="0" smtClean="0"/>
          </a:p>
          <a:p>
            <a:r>
              <a:rPr lang="ru-RU" sz="4000" dirty="0" err="1" smtClean="0"/>
              <a:t>Реабілітація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/>
              <a:t> 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4869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Унікальність курорту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Мінеральні радонові води</a:t>
            </a:r>
          </a:p>
          <a:p>
            <a:r>
              <a:rPr lang="ru-RU" dirty="0" err="1" smtClean="0"/>
              <a:t>Вийтивецька</a:t>
            </a:r>
            <a:r>
              <a:rPr lang="ru-RU" dirty="0" smtClean="0"/>
              <a:t> </a:t>
            </a:r>
            <a:r>
              <a:rPr lang="ru-RU" dirty="0" err="1" smtClean="0"/>
              <a:t>лікувально-торфяна</a:t>
            </a:r>
            <a:r>
              <a:rPr lang="ru-RU" dirty="0" smtClean="0"/>
              <a:t> грязь</a:t>
            </a:r>
            <a:endParaRPr lang="uk-UA" dirty="0" smtClean="0"/>
          </a:p>
          <a:p>
            <a:pPr marL="0" indent="0">
              <a:buNone/>
            </a:pPr>
            <a:r>
              <a:rPr lang="uk-UA" sz="4800" u="sng" dirty="0" smtClean="0"/>
              <a:t>Щорічно на курорті «</a:t>
            </a:r>
            <a:r>
              <a:rPr lang="uk-UA" sz="4800" u="sng" dirty="0" err="1" smtClean="0"/>
              <a:t>Хмельник</a:t>
            </a:r>
            <a:r>
              <a:rPr lang="uk-UA" sz="4800" u="sng" dirty="0" smtClean="0"/>
              <a:t>» оздоровлюються більше </a:t>
            </a:r>
            <a:r>
              <a:rPr lang="uk-UA" sz="4800" u="sng" dirty="0"/>
              <a:t>5</a:t>
            </a:r>
            <a:r>
              <a:rPr lang="uk-UA" sz="4800" u="sng" dirty="0" smtClean="0"/>
              <a:t>0 тис. осіб.</a:t>
            </a:r>
            <a:endParaRPr lang="ru-RU" sz="4800" u="sng" dirty="0" smtClean="0"/>
          </a:p>
        </p:txBody>
      </p:sp>
    </p:spTree>
    <p:extLst>
      <p:ext uri="{BB962C8B-B14F-4D97-AF65-F5344CB8AC3E}">
        <p14:creationId xmlns:p14="http://schemas.microsoft.com/office/powerpoint/2010/main" val="403858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Хмельник</a:t>
            </a:r>
            <a:endParaRPr lang="ru-RU" dirty="0"/>
          </a:p>
        </p:txBody>
      </p:sp>
      <p:pic>
        <p:nvPicPr>
          <p:cNvPr id="1026" name="Picture 2" descr="C:\Users\1\Pictures\fhm-2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3568" y="1268760"/>
            <a:ext cx="7920880" cy="5030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99279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28</TotalTime>
  <Words>50</Words>
  <Application>Microsoft Office PowerPoint</Application>
  <PresentationFormat>Экран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Трек</vt:lpstr>
      <vt:lpstr>Курортні ресурси світу</vt:lpstr>
      <vt:lpstr>Коротка характеристика</vt:lpstr>
      <vt:lpstr>Курорт Хмельник</vt:lpstr>
      <vt:lpstr>Показання для лікування</vt:lpstr>
      <vt:lpstr>Унікальність курорту</vt:lpstr>
      <vt:lpstr>Хмельник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Курортні ресурси світу</dc:title>
  <dc:creator>Наташа</dc:creator>
  <cp:lastModifiedBy>Наташа</cp:lastModifiedBy>
  <cp:revision>4</cp:revision>
  <dcterms:created xsi:type="dcterms:W3CDTF">2018-04-12T17:20:22Z</dcterms:created>
  <dcterms:modified xsi:type="dcterms:W3CDTF">2018-04-12T17:59:05Z</dcterms:modified>
</cp:coreProperties>
</file>