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8" r:id="rId9"/>
    <p:sldId id="266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273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7" r:id="rId72"/>
    <p:sldId id="338" r:id="rId73"/>
    <p:sldId id="339" r:id="rId74"/>
    <p:sldId id="340" r:id="rId75"/>
    <p:sldId id="341" r:id="rId76"/>
    <p:sldId id="342" r:id="rId77"/>
    <p:sldId id="347" r:id="rId78"/>
  </p:sldIdLst>
  <p:sldSz cx="9144000" cy="6858000" type="screen4x3"/>
  <p:notesSz cx="6645275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38"/>
    <a:srgbClr val="3E3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342" y="-96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33728229018549"/>
          <c:y val="5.9985723762686703E-2"/>
          <c:w val="0.84071301191757464"/>
          <c:h val="0.6508965193398894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хворих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38348</c:v>
                </c:pt>
                <c:pt idx="1">
                  <c:v>39458</c:v>
                </c:pt>
                <c:pt idx="2">
                  <c:v>40683</c:v>
                </c:pt>
                <c:pt idx="3" formatCode="#\ ##0.0">
                  <c:v>41178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8D4-41B0-B530-7A59B46BF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908800"/>
        <c:axId val="142914688"/>
      </c:lineChart>
      <c:catAx>
        <c:axId val="14290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914688"/>
        <c:crosses val="autoZero"/>
        <c:auto val="1"/>
        <c:lblAlgn val="ctr"/>
        <c:lblOffset val="100"/>
        <c:noMultiLvlLbl val="0"/>
      </c:catAx>
      <c:valAx>
        <c:axId val="14291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90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47625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F7BED-A814-4FC3-AFAF-99B2408004F0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7F00502-84CA-4E5D-A879-F9DF8E75DF09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Проблеми</a:t>
          </a:r>
        </a:p>
      </dgm:t>
    </dgm:pt>
    <dgm:pt modelId="{866DF2C7-7EA5-4C09-AAA5-CDEE50CA10BA}" type="parTrans" cxnId="{A118E20B-FCFA-4F33-9A0F-577B91210E5A}">
      <dgm:prSet/>
      <dgm:spPr/>
      <dgm:t>
        <a:bodyPr/>
        <a:lstStyle/>
        <a:p>
          <a:endParaRPr lang="uk-UA"/>
        </a:p>
      </dgm:t>
    </dgm:pt>
    <dgm:pt modelId="{8F121459-A8E6-4239-8B88-98147DE6F730}" type="sibTrans" cxnId="{A118E20B-FCFA-4F33-9A0F-577B91210E5A}">
      <dgm:prSet/>
      <dgm:spPr/>
      <dgm:t>
        <a:bodyPr/>
        <a:lstStyle/>
        <a:p>
          <a:endParaRPr lang="uk-UA"/>
        </a:p>
      </dgm:t>
    </dgm:pt>
    <dgm:pt modelId="{E78D7A6C-6307-4D56-8BD3-C8E33D5219E8}">
      <dgm:prSet phldrT="[Текст]"/>
      <dgm:spPr/>
      <dgm:t>
        <a:bodyPr/>
        <a:lstStyle/>
        <a:p>
          <a:r>
            <a:rPr lang="uk-UA" dirty="0"/>
            <a:t>Цукровий діабет</a:t>
          </a:r>
        </a:p>
      </dgm:t>
    </dgm:pt>
    <dgm:pt modelId="{FA998FB8-FFDF-4930-B48E-E6BFEA4F5684}" type="parTrans" cxnId="{33AB27F1-8066-4BD1-A49E-D2043389BE4B}">
      <dgm:prSet/>
      <dgm:spPr/>
      <dgm:t>
        <a:bodyPr/>
        <a:lstStyle/>
        <a:p>
          <a:endParaRPr lang="uk-UA"/>
        </a:p>
      </dgm:t>
    </dgm:pt>
    <dgm:pt modelId="{214CAA00-412B-4148-BC50-3587D4E60551}" type="sibTrans" cxnId="{33AB27F1-8066-4BD1-A49E-D2043389BE4B}">
      <dgm:prSet/>
      <dgm:spPr/>
      <dgm:t>
        <a:bodyPr/>
        <a:lstStyle/>
        <a:p>
          <a:endParaRPr lang="uk-UA"/>
        </a:p>
      </dgm:t>
    </dgm:pt>
    <dgm:pt modelId="{48F14BB3-E96B-4E5A-B019-A57827D5D325}">
      <dgm:prSet phldrT="[Текст]"/>
      <dgm:spPr/>
      <dgm:t>
        <a:bodyPr/>
        <a:lstStyle/>
        <a:p>
          <a:r>
            <a:rPr lang="uk-UA" dirty="0"/>
            <a:t>Захворювання ШКТ</a:t>
          </a:r>
        </a:p>
      </dgm:t>
    </dgm:pt>
    <dgm:pt modelId="{76C39C4B-6BD5-4F97-9405-B67D31DCD8EA}" type="parTrans" cxnId="{1D54F27E-38C2-47A5-8AB3-330A2D6D2E9A}">
      <dgm:prSet/>
      <dgm:spPr/>
      <dgm:t>
        <a:bodyPr/>
        <a:lstStyle/>
        <a:p>
          <a:endParaRPr lang="uk-UA"/>
        </a:p>
      </dgm:t>
    </dgm:pt>
    <dgm:pt modelId="{0129FCC3-3878-413D-852C-BF00A50A98CC}" type="sibTrans" cxnId="{1D54F27E-38C2-47A5-8AB3-330A2D6D2E9A}">
      <dgm:prSet/>
      <dgm:spPr/>
      <dgm:t>
        <a:bodyPr/>
        <a:lstStyle/>
        <a:p>
          <a:endParaRPr lang="uk-UA"/>
        </a:p>
      </dgm:t>
    </dgm:pt>
    <dgm:pt modelId="{8317AF1F-BE7D-4EFC-B723-E0FC1BFCA0EA}">
      <dgm:prSet phldrT="[Текст]"/>
      <dgm:spPr/>
      <dgm:t>
        <a:bodyPr/>
        <a:lstStyle/>
        <a:p>
          <a:r>
            <a:rPr lang="uk-UA" dirty="0"/>
            <a:t>Ожиріння</a:t>
          </a:r>
        </a:p>
      </dgm:t>
    </dgm:pt>
    <dgm:pt modelId="{30743146-60F9-4E05-A2F2-2497BB7E7CD0}" type="parTrans" cxnId="{4CDD75B2-58A9-4539-8991-7CB7203F7641}">
      <dgm:prSet/>
      <dgm:spPr/>
      <dgm:t>
        <a:bodyPr/>
        <a:lstStyle/>
        <a:p>
          <a:endParaRPr lang="uk-UA"/>
        </a:p>
      </dgm:t>
    </dgm:pt>
    <dgm:pt modelId="{9869079D-40C2-4880-B679-DAD39D697BF3}" type="sibTrans" cxnId="{4CDD75B2-58A9-4539-8991-7CB7203F7641}">
      <dgm:prSet/>
      <dgm:spPr/>
      <dgm:t>
        <a:bodyPr/>
        <a:lstStyle/>
        <a:p>
          <a:endParaRPr lang="uk-UA"/>
        </a:p>
      </dgm:t>
    </dgm:pt>
    <dgm:pt modelId="{59FB8270-8649-423F-BE8D-D9C8C6AB910F}" type="pres">
      <dgm:prSet presAssocID="{D56F7BED-A814-4FC3-AFAF-99B2408004F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92D3D25-8362-4F21-91E9-EA81B4B5DBF7}" type="pres">
      <dgm:prSet presAssocID="{17F00502-84CA-4E5D-A879-F9DF8E75DF09}" presName="singleCycle" presStyleCnt="0"/>
      <dgm:spPr/>
    </dgm:pt>
    <dgm:pt modelId="{8BFFD8EA-97F0-4904-BD19-98E017201E60}" type="pres">
      <dgm:prSet presAssocID="{17F00502-84CA-4E5D-A879-F9DF8E75DF09}" presName="singleCenter" presStyleLbl="node1" presStyleIdx="0" presStyleCnt="4" custScaleX="149695" custScaleY="109146" custLinFactNeighborX="600" custLinFactNeighborY="-369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925912AC-D00E-4F8F-8633-4A4324D984DC}" type="pres">
      <dgm:prSet presAssocID="{FA998FB8-FFDF-4930-B48E-E6BFEA4F5684}" presName="Name56" presStyleLbl="parChTrans1D2" presStyleIdx="0" presStyleCnt="3"/>
      <dgm:spPr/>
      <dgm:t>
        <a:bodyPr/>
        <a:lstStyle/>
        <a:p>
          <a:endParaRPr lang="ru-RU"/>
        </a:p>
      </dgm:t>
    </dgm:pt>
    <dgm:pt modelId="{0C022FDD-BF8C-4416-A5B5-A269374504DC}" type="pres">
      <dgm:prSet presAssocID="{E78D7A6C-6307-4D56-8BD3-C8E33D5219E8}" presName="text0" presStyleLbl="node1" presStyleIdx="1" presStyleCnt="4" custScaleX="159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642C0-80AA-4463-8BBA-82CB756B83A8}" type="pres">
      <dgm:prSet presAssocID="{76C39C4B-6BD5-4F97-9405-B67D31DCD8EA}" presName="Name56" presStyleLbl="parChTrans1D2" presStyleIdx="1" presStyleCnt="3"/>
      <dgm:spPr/>
      <dgm:t>
        <a:bodyPr/>
        <a:lstStyle/>
        <a:p>
          <a:endParaRPr lang="ru-RU"/>
        </a:p>
      </dgm:t>
    </dgm:pt>
    <dgm:pt modelId="{325F978A-E4EE-4CA4-80C8-5BE7EE300038}" type="pres">
      <dgm:prSet presAssocID="{48F14BB3-E96B-4E5A-B019-A57827D5D325}" presName="text0" presStyleLbl="node1" presStyleIdx="2" presStyleCnt="4" custScaleX="196679" custScaleY="107233" custRadScaleRad="119370" custRadScaleInc="-5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AEA9B-829A-4B48-A445-60C0E604885A}" type="pres">
      <dgm:prSet presAssocID="{30743146-60F9-4E05-A2F2-2497BB7E7CD0}" presName="Name56" presStyleLbl="parChTrans1D2" presStyleIdx="2" presStyleCnt="3"/>
      <dgm:spPr/>
      <dgm:t>
        <a:bodyPr/>
        <a:lstStyle/>
        <a:p>
          <a:endParaRPr lang="ru-RU"/>
        </a:p>
      </dgm:t>
    </dgm:pt>
    <dgm:pt modelId="{575A3615-3906-4A37-ABE6-FFD41004CBF2}" type="pres">
      <dgm:prSet presAssocID="{8317AF1F-BE7D-4EFC-B723-E0FC1BFCA0EA}" presName="text0" presStyleLbl="node1" presStyleIdx="3" presStyleCnt="4" custScaleX="185665" custScaleY="106493" custRadScaleRad="108338" custRadScaleInc="-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5BC4F0-18D1-4E80-813E-8A6612053C46}" type="presOf" srcId="{30743146-60F9-4E05-A2F2-2497BB7E7CD0}" destId="{2A0AEA9B-829A-4B48-A445-60C0E604885A}" srcOrd="0" destOrd="0" presId="urn:microsoft.com/office/officeart/2008/layout/RadialCluster"/>
    <dgm:cxn modelId="{1D54F27E-38C2-47A5-8AB3-330A2D6D2E9A}" srcId="{17F00502-84CA-4E5D-A879-F9DF8E75DF09}" destId="{48F14BB3-E96B-4E5A-B019-A57827D5D325}" srcOrd="1" destOrd="0" parTransId="{76C39C4B-6BD5-4F97-9405-B67D31DCD8EA}" sibTransId="{0129FCC3-3878-413D-852C-BF00A50A98CC}"/>
    <dgm:cxn modelId="{F2716832-8724-413B-AD71-89188E2152E5}" type="presOf" srcId="{76C39C4B-6BD5-4F97-9405-B67D31DCD8EA}" destId="{961642C0-80AA-4463-8BBA-82CB756B83A8}" srcOrd="0" destOrd="0" presId="urn:microsoft.com/office/officeart/2008/layout/RadialCluster"/>
    <dgm:cxn modelId="{A118E20B-FCFA-4F33-9A0F-577B91210E5A}" srcId="{D56F7BED-A814-4FC3-AFAF-99B2408004F0}" destId="{17F00502-84CA-4E5D-A879-F9DF8E75DF09}" srcOrd="0" destOrd="0" parTransId="{866DF2C7-7EA5-4C09-AAA5-CDEE50CA10BA}" sibTransId="{8F121459-A8E6-4239-8B88-98147DE6F730}"/>
    <dgm:cxn modelId="{177EC017-F04F-4DD5-BC0C-769A198A8B58}" type="presOf" srcId="{E78D7A6C-6307-4D56-8BD3-C8E33D5219E8}" destId="{0C022FDD-BF8C-4416-A5B5-A269374504DC}" srcOrd="0" destOrd="0" presId="urn:microsoft.com/office/officeart/2008/layout/RadialCluster"/>
    <dgm:cxn modelId="{33AB27F1-8066-4BD1-A49E-D2043389BE4B}" srcId="{17F00502-84CA-4E5D-A879-F9DF8E75DF09}" destId="{E78D7A6C-6307-4D56-8BD3-C8E33D5219E8}" srcOrd="0" destOrd="0" parTransId="{FA998FB8-FFDF-4930-B48E-E6BFEA4F5684}" sibTransId="{214CAA00-412B-4148-BC50-3587D4E60551}"/>
    <dgm:cxn modelId="{7F5DEE89-9EB9-4B1D-AE9E-FD2E34F6150E}" type="presOf" srcId="{8317AF1F-BE7D-4EFC-B723-E0FC1BFCA0EA}" destId="{575A3615-3906-4A37-ABE6-FFD41004CBF2}" srcOrd="0" destOrd="0" presId="urn:microsoft.com/office/officeart/2008/layout/RadialCluster"/>
    <dgm:cxn modelId="{7DDBDBB7-E558-42B3-98D7-559D41D61153}" type="presOf" srcId="{D56F7BED-A814-4FC3-AFAF-99B2408004F0}" destId="{59FB8270-8649-423F-BE8D-D9C8C6AB910F}" srcOrd="0" destOrd="0" presId="urn:microsoft.com/office/officeart/2008/layout/RadialCluster"/>
    <dgm:cxn modelId="{7AC4864E-9566-47AB-AE4D-A1288DA95206}" type="presOf" srcId="{FA998FB8-FFDF-4930-B48E-E6BFEA4F5684}" destId="{925912AC-D00E-4F8F-8633-4A4324D984DC}" srcOrd="0" destOrd="0" presId="urn:microsoft.com/office/officeart/2008/layout/RadialCluster"/>
    <dgm:cxn modelId="{08BCD80B-F612-433D-9E30-3CE1F046FAD4}" type="presOf" srcId="{17F00502-84CA-4E5D-A879-F9DF8E75DF09}" destId="{8BFFD8EA-97F0-4904-BD19-98E017201E60}" srcOrd="0" destOrd="0" presId="urn:microsoft.com/office/officeart/2008/layout/RadialCluster"/>
    <dgm:cxn modelId="{484A11B5-EB08-4DA3-95A9-23AD6C9B7F86}" type="presOf" srcId="{48F14BB3-E96B-4E5A-B019-A57827D5D325}" destId="{325F978A-E4EE-4CA4-80C8-5BE7EE300038}" srcOrd="0" destOrd="0" presId="urn:microsoft.com/office/officeart/2008/layout/RadialCluster"/>
    <dgm:cxn modelId="{4CDD75B2-58A9-4539-8991-7CB7203F7641}" srcId="{17F00502-84CA-4E5D-A879-F9DF8E75DF09}" destId="{8317AF1F-BE7D-4EFC-B723-E0FC1BFCA0EA}" srcOrd="2" destOrd="0" parTransId="{30743146-60F9-4E05-A2F2-2497BB7E7CD0}" sibTransId="{9869079D-40C2-4880-B679-DAD39D697BF3}"/>
    <dgm:cxn modelId="{C67B3664-69E8-4586-A663-015E69E8175E}" type="presParOf" srcId="{59FB8270-8649-423F-BE8D-D9C8C6AB910F}" destId="{B92D3D25-8362-4F21-91E9-EA81B4B5DBF7}" srcOrd="0" destOrd="0" presId="urn:microsoft.com/office/officeart/2008/layout/RadialCluster"/>
    <dgm:cxn modelId="{81F08251-7763-4F5C-907D-6065FCFD3F14}" type="presParOf" srcId="{B92D3D25-8362-4F21-91E9-EA81B4B5DBF7}" destId="{8BFFD8EA-97F0-4904-BD19-98E017201E60}" srcOrd="0" destOrd="0" presId="urn:microsoft.com/office/officeart/2008/layout/RadialCluster"/>
    <dgm:cxn modelId="{16B0E89E-A201-4AE1-973D-B0BAFE0E888B}" type="presParOf" srcId="{B92D3D25-8362-4F21-91E9-EA81B4B5DBF7}" destId="{925912AC-D00E-4F8F-8633-4A4324D984DC}" srcOrd="1" destOrd="0" presId="urn:microsoft.com/office/officeart/2008/layout/RadialCluster"/>
    <dgm:cxn modelId="{2FFBC119-87DD-4072-A8F3-4484491FED2D}" type="presParOf" srcId="{B92D3D25-8362-4F21-91E9-EA81B4B5DBF7}" destId="{0C022FDD-BF8C-4416-A5B5-A269374504DC}" srcOrd="2" destOrd="0" presId="urn:microsoft.com/office/officeart/2008/layout/RadialCluster"/>
    <dgm:cxn modelId="{A2E3F54D-06BA-457D-95D8-AC77FDE3D27A}" type="presParOf" srcId="{B92D3D25-8362-4F21-91E9-EA81B4B5DBF7}" destId="{961642C0-80AA-4463-8BBA-82CB756B83A8}" srcOrd="3" destOrd="0" presId="urn:microsoft.com/office/officeart/2008/layout/RadialCluster"/>
    <dgm:cxn modelId="{BA448B4B-0237-4026-9C58-A6C5FE59C873}" type="presParOf" srcId="{B92D3D25-8362-4F21-91E9-EA81B4B5DBF7}" destId="{325F978A-E4EE-4CA4-80C8-5BE7EE300038}" srcOrd="4" destOrd="0" presId="urn:microsoft.com/office/officeart/2008/layout/RadialCluster"/>
    <dgm:cxn modelId="{9B54F3AE-DD92-4102-9F4B-F73C686BACBB}" type="presParOf" srcId="{B92D3D25-8362-4F21-91E9-EA81B4B5DBF7}" destId="{2A0AEA9B-829A-4B48-A445-60C0E604885A}" srcOrd="5" destOrd="0" presId="urn:microsoft.com/office/officeart/2008/layout/RadialCluster"/>
    <dgm:cxn modelId="{951C1BCA-385F-4DD5-B0EE-E72859B41CEF}" type="presParOf" srcId="{B92D3D25-8362-4F21-91E9-EA81B4B5DBF7}" destId="{575A3615-3906-4A37-ABE6-FFD41004CBF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FD8EA-97F0-4904-BD19-98E017201E60}">
      <dsp:nvSpPr>
        <dsp:cNvPr id="0" name=""/>
        <dsp:cNvSpPr/>
      </dsp:nvSpPr>
      <dsp:spPr>
        <a:xfrm>
          <a:off x="2078352" y="1725762"/>
          <a:ext cx="1872798" cy="13654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Проблеми</a:t>
          </a:r>
        </a:p>
      </dsp:txBody>
      <dsp:txXfrm>
        <a:off x="2145010" y="1792420"/>
        <a:ext cx="1739482" cy="1232183"/>
      </dsp:txXfrm>
    </dsp:sp>
    <dsp:sp modelId="{925912AC-D00E-4F8F-8633-4A4324D984DC}">
      <dsp:nvSpPr>
        <dsp:cNvPr id="0" name=""/>
        <dsp:cNvSpPr/>
      </dsp:nvSpPr>
      <dsp:spPr>
        <a:xfrm rot="16155459">
          <a:off x="2662305" y="1386586"/>
          <a:ext cx="6784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840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22FDD-BF8C-4416-A5B5-A269374504DC}">
      <dsp:nvSpPr>
        <dsp:cNvPr id="0" name=""/>
        <dsp:cNvSpPr/>
      </dsp:nvSpPr>
      <dsp:spPr>
        <a:xfrm>
          <a:off x="2322968" y="209189"/>
          <a:ext cx="1337431" cy="8382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Цукровий діабет</a:t>
          </a:r>
        </a:p>
      </dsp:txBody>
      <dsp:txXfrm>
        <a:off x="2363887" y="250108"/>
        <a:ext cx="1255593" cy="756383"/>
      </dsp:txXfrm>
    </dsp:sp>
    <dsp:sp modelId="{961642C0-80AA-4463-8BBA-82CB756B83A8}">
      <dsp:nvSpPr>
        <dsp:cNvPr id="0" name=""/>
        <dsp:cNvSpPr/>
      </dsp:nvSpPr>
      <dsp:spPr>
        <a:xfrm rot="1792343">
          <a:off x="3927292" y="3035801"/>
          <a:ext cx="3591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91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F978A-E4EE-4CA4-80C8-5BE7EE300038}">
      <dsp:nvSpPr>
        <dsp:cNvPr id="0" name=""/>
        <dsp:cNvSpPr/>
      </dsp:nvSpPr>
      <dsp:spPr>
        <a:xfrm>
          <a:off x="4220710" y="3125238"/>
          <a:ext cx="1648604" cy="8988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Захворювання ШКТ</a:t>
          </a:r>
        </a:p>
      </dsp:txBody>
      <dsp:txXfrm>
        <a:off x="4264588" y="3169116"/>
        <a:ext cx="1560848" cy="811093"/>
      </dsp:txXfrm>
    </dsp:sp>
    <dsp:sp modelId="{2A0AEA9B-829A-4B48-A445-60C0E604885A}">
      <dsp:nvSpPr>
        <dsp:cNvPr id="0" name=""/>
        <dsp:cNvSpPr/>
      </dsp:nvSpPr>
      <dsp:spPr>
        <a:xfrm rot="8816783">
          <a:off x="1856801" y="3083602"/>
          <a:ext cx="241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0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A3615-3906-4A37-ABE6-FFD41004CBF2}">
      <dsp:nvSpPr>
        <dsp:cNvPr id="0" name=""/>
        <dsp:cNvSpPr/>
      </dsp:nvSpPr>
      <dsp:spPr>
        <a:xfrm>
          <a:off x="412294" y="3149342"/>
          <a:ext cx="1556283" cy="8926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/>
            <a:t>Ожиріння</a:t>
          </a:r>
        </a:p>
      </dsp:txBody>
      <dsp:txXfrm>
        <a:off x="455869" y="3192917"/>
        <a:ext cx="1469133" cy="805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4119" y="0"/>
            <a:ext cx="2879619" cy="488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0D3CA-B6EF-43BD-A90E-0A1DFD33CF5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79619" cy="488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4119" y="9285337"/>
            <a:ext cx="2879619" cy="488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8CB26-5E90-4DF9-BC6D-F136DC1B5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5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19" y="0"/>
            <a:ext cx="2879619" cy="488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35450-81DB-4A95-818F-73E21C15388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733425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643517"/>
            <a:ext cx="5316220" cy="43991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79619" cy="488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4119" y="9285337"/>
            <a:ext cx="2879619" cy="488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1978-1008-4A99-9AC7-F054B591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0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[20 секунд]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152-2CCA-41BC-9E33-F0338DEFABA7}" type="slidenum">
              <a:rPr lang="uk-UA" smtClean="0"/>
              <a:pPr/>
              <a:t>72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72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[20-30 секунд] «</a:t>
            </a:r>
            <a:r>
              <a:rPr lang="ru-RU" dirty="0" err="1"/>
              <a:t>Основна</a:t>
            </a:r>
            <a:r>
              <a:rPr lang="ru-RU" dirty="0"/>
              <a:t> проблема, яку </a:t>
            </a:r>
            <a:r>
              <a:rPr lang="ru-RU" dirty="0" err="1"/>
              <a:t>вирішує</a:t>
            </a:r>
            <a:r>
              <a:rPr lang="ru-RU" dirty="0"/>
              <a:t> </a:t>
            </a:r>
            <a:r>
              <a:rPr lang="ru-RU" dirty="0" err="1"/>
              <a:t>мій</a:t>
            </a:r>
            <a:r>
              <a:rPr lang="ru-RU" dirty="0"/>
              <a:t> проект – </a:t>
            </a:r>
            <a:r>
              <a:rPr lang="ru-RU" dirty="0" err="1"/>
              <a:t>це</a:t>
            </a:r>
            <a:r>
              <a:rPr lang="ru-RU" dirty="0"/>
              <a:t>…»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152-2CCA-41BC-9E33-F0338DEFABA7}" type="slidenum">
              <a:rPr lang="uk-UA" smtClean="0"/>
              <a:pPr/>
              <a:t>74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20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1 хвилина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152-2CCA-41BC-9E33-F0338DEFABA7}" type="slidenum">
              <a:rPr lang="uk-UA" smtClean="0"/>
              <a:pPr/>
              <a:t>76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40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[20-30 секунд]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152-2CCA-41BC-9E33-F0338DEFABA7}" type="slidenum">
              <a:rPr lang="uk-UA" smtClean="0"/>
              <a:pPr/>
              <a:t>77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338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1700808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352010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E6AE-21FC-4AA9-9BB9-854D1175FFD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4" r="220" b="2949"/>
          <a:stretch/>
        </p:blipFill>
        <p:spPr bwMode="auto">
          <a:xfrm flipH="1" flipV="1">
            <a:off x="0" y="5689156"/>
            <a:ext cx="9143999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36472" r="9813" b="40846"/>
          <a:stretch/>
        </p:blipFill>
        <p:spPr bwMode="auto">
          <a:xfrm>
            <a:off x="467544" y="291987"/>
            <a:ext cx="4281616" cy="9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-1" b="2949"/>
          <a:stretch/>
        </p:blipFill>
        <p:spPr bwMode="auto">
          <a:xfrm flipH="1" flipV="1">
            <a:off x="376389" y="5689156"/>
            <a:ext cx="1298575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t="2202" b="16710"/>
          <a:stretch/>
        </p:blipFill>
        <p:spPr bwMode="auto">
          <a:xfrm>
            <a:off x="633304" y="5373216"/>
            <a:ext cx="1274400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4932040" y="664121"/>
            <a:ext cx="20764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7258372" y="692696"/>
            <a:ext cx="1562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07504" y="5118633"/>
            <a:ext cx="1907703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/>
            <a:r>
              <a:rPr lang="en-US" sz="1150" kern="1800" spc="0" baseline="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  <p:extLst>
      <p:ext uri="{BB962C8B-B14F-4D97-AF65-F5344CB8AC3E}">
        <p14:creationId xmlns:p14="http://schemas.microsoft.com/office/powerpoint/2010/main" val="328396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E6AE-21FC-4AA9-9BB9-854D1175F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1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E6AE-21FC-4AA9-9BB9-854D1175F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1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7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3200" b="1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82453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 smtClean="0"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dirty="0" smtClean="0"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ru-RU" dirty="0" smtClean="0"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ru-RU" dirty="0" smtClean="0"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ru-RU" dirty="0"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678C94"/>
              </a:buClr>
              <a:buFont typeface="Wingdings" panose="05000000000000000000" pitchFamily="2" charset="2"/>
              <a:buChar char="§"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434232"/>
            <a:ext cx="2133600" cy="365125"/>
          </a:xfrm>
        </p:spPr>
        <p:txBody>
          <a:bodyPr/>
          <a:lstStyle>
            <a:lvl1pPr>
              <a:defRPr sz="1050">
                <a:solidFill>
                  <a:srgbClr val="678C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000FB6-CC0C-417B-B1AB-8E01C779148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Рисунок 2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36472" r="9813" b="42093"/>
          <a:stretch/>
        </p:blipFill>
        <p:spPr bwMode="auto">
          <a:xfrm>
            <a:off x="470064" y="6237312"/>
            <a:ext cx="2505224" cy="4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 сполучна лінія 9"/>
          <p:cNvCxnSpPr/>
          <p:nvPr userDrawn="1"/>
        </p:nvCxnSpPr>
        <p:spPr>
          <a:xfrm>
            <a:off x="482600" y="1124744"/>
            <a:ext cx="8193856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5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ідзаголовок 2"/>
          <p:cNvSpPr txBox="1">
            <a:spLocks/>
          </p:cNvSpPr>
          <p:nvPr userDrawn="1"/>
        </p:nvSpPr>
        <p:spPr>
          <a:xfrm>
            <a:off x="0" y="3212976"/>
            <a:ext cx="9144000" cy="331484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1800" indent="0" algn="l"/>
            <a:endParaRPr lang="uk-UA" sz="1400" b="0" noProof="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b="0" noProof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0" y="2060848"/>
            <a:ext cx="9144000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0700" indent="0" algn="l"/>
            <a:endParaRPr lang="uk-UA" sz="3200" b="1" cap="all" noProof="0" dirty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2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36472" r="9813" b="40846"/>
          <a:stretch/>
        </p:blipFill>
        <p:spPr bwMode="auto">
          <a:xfrm>
            <a:off x="467544" y="291987"/>
            <a:ext cx="4281616" cy="9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4932040" y="664121"/>
            <a:ext cx="20764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2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7258372" y="692696"/>
            <a:ext cx="1562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-1" b="2949"/>
          <a:stretch/>
        </p:blipFill>
        <p:spPr bwMode="auto">
          <a:xfrm flipH="1" flipV="1">
            <a:off x="376389" y="5689156"/>
            <a:ext cx="1298575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t="2202" b="16710"/>
          <a:stretch/>
        </p:blipFill>
        <p:spPr bwMode="auto">
          <a:xfrm>
            <a:off x="633304" y="5373216"/>
            <a:ext cx="1274400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44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E6AE-21FC-4AA9-9BB9-854D1175F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9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E6AE-21FC-4AA9-9BB9-854D1175F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9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E6AE-21FC-4AA9-9BB9-854D1175F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E6AE-21FC-4AA9-9BB9-854D1175F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2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E6AE-21FC-4AA9-9BB9-854D1175F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0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E6AE-21FC-4AA9-9BB9-854D1175F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9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72C0E6AE-21FC-4AA9-9BB9-854D1175FF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14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96752"/>
            <a:ext cx="7056784" cy="2808312"/>
          </a:xfrm>
        </p:spPr>
        <p:txBody>
          <a:bodyPr>
            <a:normAutofit/>
          </a:bodyPr>
          <a:lstStyle/>
          <a:p>
            <a:pPr algn="l"/>
            <a:r>
              <a:rPr lang="ru-RU" sz="31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/>
            </a:r>
            <a:br>
              <a:rPr lang="ru-RU" sz="31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</a:br>
            <a:r>
              <a:rPr lang="uk-UA" sz="28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Соціальне підприємництво</a:t>
            </a:r>
            <a:endParaRPr lang="uk-UA" sz="2800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E6AE-21FC-4AA9-9BB9-854D1175FFD7}" type="slidenum">
              <a:rPr lang="ru-RU" smtClean="0"/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5877272"/>
            <a:ext cx="44644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25 червня 2019 року  м. Київ Пуща-Водиця</a:t>
            </a:r>
          </a:p>
        </p:txBody>
      </p:sp>
    </p:spTree>
    <p:extLst>
      <p:ext uri="{BB962C8B-B14F-4D97-AF65-F5344CB8AC3E}">
        <p14:creationId xmlns:p14="http://schemas.microsoft.com/office/powerpoint/2010/main" val="13806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/>
              <a:t>Соціально-орієнтовані підприємства: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uk-UA" sz="2400" b="1" dirty="0"/>
              <a:t>Вплив на місцевий економічний розвиток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b="1" dirty="0"/>
              <a:t>Сприяють створенню робочих місць і нових форм підприємництва та зайнятості.</a:t>
            </a:r>
          </a:p>
          <a:p>
            <a:r>
              <a:rPr lang="uk-UA" sz="1800" b="1" dirty="0"/>
              <a:t>Допомагають подолати соціальну ізольованість;</a:t>
            </a:r>
          </a:p>
          <a:p>
            <a:r>
              <a:rPr lang="uk-UA" sz="1800" b="1" dirty="0"/>
              <a:t>Забезпечують інклюзивний розвиток .</a:t>
            </a:r>
          </a:p>
          <a:p>
            <a:r>
              <a:rPr lang="uk-UA" sz="1800" b="1" dirty="0" err="1"/>
              <a:t>Забезпечуюють</a:t>
            </a:r>
            <a:r>
              <a:rPr lang="uk-UA" sz="1800" b="1" dirty="0"/>
              <a:t> </a:t>
            </a:r>
            <a:r>
              <a:rPr lang="uk-UA" sz="1800" b="1" dirty="0" err="1"/>
              <a:t>валеологічний</a:t>
            </a:r>
            <a:r>
              <a:rPr lang="uk-UA" sz="1800" b="1" dirty="0"/>
              <a:t> підхід у гуманітарному розвитку </a:t>
            </a:r>
          </a:p>
          <a:p>
            <a:r>
              <a:rPr lang="uk-UA" sz="1800" b="1" dirty="0"/>
              <a:t>Активізують участь громадського сектору.</a:t>
            </a:r>
          </a:p>
          <a:p>
            <a:r>
              <a:rPr lang="uk-UA" sz="1800" b="1" dirty="0"/>
              <a:t>Сприяють розвитку широкого спектру соціальних послуг, необхідних суспільству, але якими не прагне займатися звичайний бізнес (малоприбуткові, непрестижні, ті, що потребують спеціальної професійної підготовки).</a:t>
            </a:r>
          </a:p>
          <a:p>
            <a:r>
              <a:rPr lang="uk-UA" sz="1800" b="1" dirty="0"/>
              <a:t>Знижують навантаження на місцеві бюджети у вирішенні соціальних проблем </a:t>
            </a:r>
          </a:p>
          <a:p>
            <a:r>
              <a:rPr lang="uk-UA" sz="1800" b="1" dirty="0"/>
              <a:t>Розширюють структуру фінансування соціальних програм регіону;</a:t>
            </a:r>
          </a:p>
          <a:p>
            <a:r>
              <a:rPr lang="uk-UA" sz="1800" b="1" dirty="0"/>
              <a:t>Сприяють структурній модернізації територій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960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Вплив на місцевий розвиток:</a:t>
            </a:r>
            <a:br>
              <a:rPr lang="uk-UA" dirty="0"/>
            </a:br>
            <a:r>
              <a:rPr lang="uk-UA" dirty="0" err="1"/>
              <a:t>ревіталізація</a:t>
            </a:r>
            <a:r>
              <a:rPr lang="uk-UA" dirty="0"/>
              <a:t> промислових зон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/>
              <a:t>Створення нових центрів культурного, розважального і ділового життя в місті</a:t>
            </a:r>
          </a:p>
          <a:p>
            <a:pPr algn="just"/>
            <a:r>
              <a:rPr lang="uk-UA" dirty="0" err="1"/>
              <a:t>Джентрифікація</a:t>
            </a:r>
            <a:r>
              <a:rPr lang="uk-UA" dirty="0"/>
              <a:t> – підвищення привабливості районів міста за рахунок реконструкції і оновлення будівель</a:t>
            </a:r>
          </a:p>
          <a:p>
            <a:pPr algn="just"/>
            <a:r>
              <a:rPr lang="uk-UA" dirty="0"/>
              <a:t>Збереження архітектури</a:t>
            </a:r>
          </a:p>
          <a:p>
            <a:pPr algn="just"/>
            <a:r>
              <a:rPr lang="uk-UA" dirty="0"/>
              <a:t>Створення нових робочих місць</a:t>
            </a:r>
          </a:p>
          <a:p>
            <a:pPr algn="just"/>
            <a:r>
              <a:rPr lang="uk-UA" dirty="0"/>
              <a:t>Покращення естетичного вигляду міста</a:t>
            </a:r>
          </a:p>
          <a:p>
            <a:pPr algn="just"/>
            <a:r>
              <a:rPr lang="uk-UA" dirty="0"/>
              <a:t> Зменшення криміногенної обстановки</a:t>
            </a:r>
          </a:p>
        </p:txBody>
      </p:sp>
    </p:spTree>
    <p:extLst>
      <p:ext uri="{BB962C8B-B14F-4D97-AF65-F5344CB8AC3E}">
        <p14:creationId xmlns:p14="http://schemas.microsoft.com/office/powerpoint/2010/main" val="3792295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Мета:примноження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</a:t>
            </a:r>
          </a:p>
        </p:txBody>
      </p:sp>
      <p:sp>
        <p:nvSpPr>
          <p:cNvPr id="4" name="Freeform 26"/>
          <p:cNvSpPr>
            <a:spLocks/>
          </p:cNvSpPr>
          <p:nvPr/>
        </p:nvSpPr>
        <p:spPr bwMode="gray">
          <a:xfrm flipH="1">
            <a:off x="2286000" y="1716088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Freeform 27"/>
          <p:cNvSpPr>
            <a:spLocks/>
          </p:cNvSpPr>
          <p:nvPr/>
        </p:nvSpPr>
        <p:spPr bwMode="gray">
          <a:xfrm>
            <a:off x="4587875" y="1716088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2286000" y="3730625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Freeform 29"/>
          <p:cNvSpPr>
            <a:spLocks/>
          </p:cNvSpPr>
          <p:nvPr/>
        </p:nvSpPr>
        <p:spPr bwMode="gray">
          <a:xfrm flipH="1">
            <a:off x="4587875" y="3730625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43" name="Oval 30"/>
          <p:cNvSpPr>
            <a:spLocks noChangeArrowheads="1"/>
          </p:cNvSpPr>
          <p:nvPr/>
        </p:nvSpPr>
        <p:spPr bwMode="gray">
          <a:xfrm>
            <a:off x="3419872" y="2564904"/>
            <a:ext cx="2081213" cy="2082800"/>
          </a:xfrm>
          <a:prstGeom prst="ellipse">
            <a:avLst/>
          </a:prstGeom>
          <a:solidFill>
            <a:srgbClr val="FE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uk-UA" dirty="0">
                <a:latin typeface="Calibri" pitchFamily="34" charset="0"/>
              </a:rPr>
              <a:t>Сфери використання</a:t>
            </a:r>
          </a:p>
        </p:txBody>
      </p:sp>
      <p:sp>
        <p:nvSpPr>
          <p:cNvPr id="14344" name="Text Box 31"/>
          <p:cNvSpPr txBox="1">
            <a:spLocks noChangeArrowheads="1"/>
          </p:cNvSpPr>
          <p:nvPr/>
        </p:nvSpPr>
        <p:spPr bwMode="white">
          <a:xfrm>
            <a:off x="2487613" y="2119313"/>
            <a:ext cx="15795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Освіта</a:t>
            </a:r>
            <a:endParaRPr lang="en-US" sz="1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45" name="Text Box 32"/>
          <p:cNvSpPr txBox="1">
            <a:spLocks noChangeArrowheads="1"/>
          </p:cNvSpPr>
          <p:nvPr/>
        </p:nvSpPr>
        <p:spPr bwMode="white">
          <a:xfrm>
            <a:off x="4838700" y="2119313"/>
            <a:ext cx="157956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Охорона довкілля</a:t>
            </a:r>
            <a:endParaRPr lang="en-US" sz="1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46" name="Text Box 33"/>
          <p:cNvSpPr txBox="1">
            <a:spLocks noChangeArrowheads="1"/>
          </p:cNvSpPr>
          <p:nvPr/>
        </p:nvSpPr>
        <p:spPr bwMode="white">
          <a:xfrm>
            <a:off x="2339752" y="3933056"/>
            <a:ext cx="157956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Боротьба з бідністю</a:t>
            </a:r>
            <a:endParaRPr lang="en-US" sz="1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47" name="Text Box 34"/>
          <p:cNvSpPr txBox="1">
            <a:spLocks noChangeArrowheads="1"/>
          </p:cNvSpPr>
          <p:nvPr/>
        </p:nvSpPr>
        <p:spPr bwMode="white">
          <a:xfrm>
            <a:off x="4860032" y="3861048"/>
            <a:ext cx="157956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Права Людини</a:t>
            </a:r>
            <a:endParaRPr lang="en-US" sz="1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974036"/>
            <a:ext cx="2232248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uk-UA" sz="15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uk-UA" sz="1500" dirty="0">
              <a:solidFill>
                <a:srgbClr val="2222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1500" b="1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П</a:t>
            </a:r>
            <a:r>
              <a:rPr kumimoji="0" lang="uk-UA" sz="15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одолання соціальних дисбалансів</a:t>
            </a:r>
            <a:endParaRPr kumimoji="0" lang="uk-UA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uk-UA" sz="15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Інноваційність</a:t>
            </a:r>
            <a:endParaRPr kumimoji="0" lang="uk-UA" sz="15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1500" b="1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Максимальна наближеність до </a:t>
            </a:r>
            <a:r>
              <a:rPr lang="uk-UA" sz="1500" b="1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стартапів</a:t>
            </a:r>
            <a:endParaRPr kumimoji="0" lang="uk-UA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uk-UA" sz="15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Фінансова стійкість  </a:t>
            </a:r>
            <a:endParaRPr kumimoji="0" lang="uk-UA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1500" b="1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Ревіталізація</a:t>
            </a:r>
            <a:r>
              <a:rPr lang="uk-UA" sz="1500" b="1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занедбаних промислових зон</a:t>
            </a:r>
            <a:endParaRPr kumimoji="0" lang="uk-UA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uk-UA" sz="15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Довгострокова ефективність </a:t>
            </a:r>
            <a:endParaRPr kumimoji="0" 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2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/>
              <a:t>ЯК ЮРИДИЧНО ОФОРМИТИ СОЦІАЛЬНЕ ПІДПРИЄМСТВО?</a:t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824536"/>
          </a:xfrm>
        </p:spPr>
        <p:txBody>
          <a:bodyPr/>
          <a:lstStyle/>
          <a:p>
            <a:pPr algn="just"/>
            <a:r>
              <a:rPr lang="uk-UA" sz="2800" dirty="0"/>
              <a:t>В українському законодавстві не передбачено спеціальної організаційно-правової форми для соціального підприємництва, тому соціальні підприємства не мають жодних специфічних пільг.</a:t>
            </a:r>
          </a:p>
          <a:p>
            <a:pPr algn="just"/>
            <a:r>
              <a:rPr lang="uk-UA" sz="2800" dirty="0"/>
              <a:t>Соціальні підприємства не мають жодних специфічних податкових пільг чи інших преференцій і здійснюють свою діяльність згідно вимог законодавства в рамках обраної організаційно правової форми.</a:t>
            </a:r>
          </a:p>
        </p:txBody>
      </p:sp>
    </p:spTree>
    <p:extLst>
      <p:ext uri="{BB962C8B-B14F-4D97-AF65-F5344CB8AC3E}">
        <p14:creationId xmlns:p14="http://schemas.microsoft.com/office/powerpoint/2010/main" val="393201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Виключення із правил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400" dirty="0"/>
              <a:t>згідно ст. 14 -1 Закону України «Про основи соціальної захищеності осіб з інвалідністю в Україні» від 21.03.1991 р. </a:t>
            </a:r>
            <a:r>
              <a:rPr lang="en-US" sz="2400" dirty="0"/>
              <a:t>No875-XII </a:t>
            </a:r>
            <a:r>
              <a:rPr lang="uk-UA" sz="2400" dirty="0"/>
              <a:t> підприємства та організації громадських організацій осіб з інвалідністю мають право на пільги із сплати податків і зборів (обов'язкових платежів) відповідно до законів України з питань оподаткування». Зокрема, станом на 01.01.2018 року дозвіл на право користування пільгами з оподаткування отримали 53 підприємства, які засновані громадськими організаціями інвалідів</a:t>
            </a:r>
          </a:p>
        </p:txBody>
      </p:sp>
    </p:spTree>
    <p:extLst>
      <p:ext uri="{BB962C8B-B14F-4D97-AF65-F5344CB8AC3E}">
        <p14:creationId xmlns:p14="http://schemas.microsoft.com/office/powerpoint/2010/main" val="102300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Організаційно – правові форми соціальних підприємств: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організації громадянського суспільства;</a:t>
            </a:r>
          </a:p>
          <a:p>
            <a:r>
              <a:rPr lang="uk-UA" b="1" dirty="0"/>
              <a:t>форма  підприємницьких суб’єктів приватного права</a:t>
            </a:r>
          </a:p>
        </p:txBody>
      </p:sp>
    </p:spTree>
    <p:extLst>
      <p:ext uri="{BB962C8B-B14F-4D97-AF65-F5344CB8AC3E}">
        <p14:creationId xmlns:p14="http://schemas.microsoft.com/office/powerpoint/2010/main" val="89029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Організації громадянського суспільства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громадська організація, </a:t>
            </a:r>
          </a:p>
          <a:p>
            <a:r>
              <a:rPr lang="uk-UA" dirty="0"/>
              <a:t>благодійний фонд, </a:t>
            </a:r>
          </a:p>
          <a:p>
            <a:r>
              <a:rPr lang="uk-UA" dirty="0"/>
              <a:t>товариство з обмеженою відповідальністю, </a:t>
            </a:r>
          </a:p>
          <a:p>
            <a:r>
              <a:rPr lang="uk-UA" dirty="0"/>
              <a:t>об'єднання громадян (релігійної організації, профспілки);</a:t>
            </a:r>
          </a:p>
        </p:txBody>
      </p:sp>
    </p:spTree>
    <p:extLst>
      <p:ext uri="{BB962C8B-B14F-4D97-AF65-F5344CB8AC3E}">
        <p14:creationId xmlns:p14="http://schemas.microsoft.com/office/powerpoint/2010/main" val="112805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/>
              <a:t>Форма  підприємницьких суб’єктів приватного права: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86953"/>
            <a:ext cx="8928992" cy="4824536"/>
          </a:xfrm>
        </p:spPr>
        <p:txBody>
          <a:bodyPr/>
          <a:lstStyle/>
          <a:p>
            <a:pPr algn="just"/>
            <a:endParaRPr lang="uk-UA" sz="2000" dirty="0"/>
          </a:p>
          <a:p>
            <a:pPr algn="just"/>
            <a:r>
              <a:rPr lang="uk-UA" sz="2000" dirty="0"/>
              <a:t>юридичних осіб (на загальній системі оподаткування; із застосуванням ставки 0 %; на спрощеній системі оподаткування);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підприємств та організацій, заснованих громадськими організаціями людей з інвалідністю;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фізичних осіб-підприємців (на загальній системі оподаткування;</a:t>
            </a:r>
          </a:p>
          <a:p>
            <a:pPr algn="just"/>
            <a:r>
              <a:rPr lang="uk-UA" sz="2000" dirty="0"/>
              <a:t> на спрощеній системі оподаткування) / фізичних осіб, які здійснюють незалежну професійну діяльність;</a:t>
            </a:r>
          </a:p>
          <a:p>
            <a:pPr algn="just"/>
            <a:r>
              <a:rPr lang="uk-UA" sz="2000" dirty="0"/>
              <a:t>укладання договорів про спільну діяльність суб’єктів різних ОПФ (організацій громадянського суспільства, підприємницьких суб’єктів, фізичних осіб).</a:t>
            </a:r>
          </a:p>
        </p:txBody>
      </p:sp>
    </p:spTree>
    <p:extLst>
      <p:ext uri="{BB962C8B-B14F-4D97-AF65-F5344CB8AC3E}">
        <p14:creationId xmlns:p14="http://schemas.microsoft.com/office/powerpoint/2010/main" val="399449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148996"/>
            <a:ext cx="7776863" cy="664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3278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Моделі соціальних підприємств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dirty="0"/>
              <a:t>Модель зайнятості</a:t>
            </a:r>
          </a:p>
          <a:p>
            <a:pPr algn="just"/>
            <a:r>
              <a:rPr lang="uk-UA" sz="2400" dirty="0"/>
              <a:t>Модель платних послуг</a:t>
            </a:r>
          </a:p>
          <a:p>
            <a:pPr algn="just"/>
            <a:r>
              <a:rPr lang="uk-UA" sz="2400" dirty="0"/>
              <a:t> Модель посередницького ринку</a:t>
            </a:r>
          </a:p>
          <a:p>
            <a:pPr algn="just"/>
            <a:r>
              <a:rPr lang="uk-UA" sz="2400" dirty="0"/>
              <a:t>Модель підтримки підприємців</a:t>
            </a:r>
          </a:p>
          <a:p>
            <a:pPr algn="just"/>
            <a:r>
              <a:rPr lang="ru-RU" sz="2400" dirty="0"/>
              <a:t>Модель </a:t>
            </a:r>
            <a:r>
              <a:rPr lang="ru-RU" sz="2400" dirty="0" err="1"/>
              <a:t>фінансування</a:t>
            </a:r>
            <a:r>
              <a:rPr lang="ru-RU" sz="2400" dirty="0"/>
              <a:t> </a:t>
            </a:r>
            <a:r>
              <a:rPr lang="ru-RU" sz="2400" dirty="0" err="1"/>
              <a:t>соціальних</a:t>
            </a:r>
            <a:r>
              <a:rPr lang="ru-RU" sz="2400" dirty="0"/>
              <a:t> </a:t>
            </a:r>
            <a:r>
              <a:rPr lang="ru-RU" sz="2400" dirty="0" err="1"/>
              <a:t>програм</a:t>
            </a:r>
            <a:r>
              <a:rPr lang="ru-RU" sz="2400" dirty="0"/>
              <a:t> через </a:t>
            </a:r>
            <a:r>
              <a:rPr lang="ru-RU" sz="2400" dirty="0" err="1"/>
              <a:t>перерозподіл</a:t>
            </a:r>
            <a:r>
              <a:rPr lang="ru-RU" sz="2400" dirty="0"/>
              <a:t> </a:t>
            </a:r>
            <a:r>
              <a:rPr lang="ru-RU" sz="2400" dirty="0" err="1"/>
              <a:t>доходів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іншої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endParaRPr lang="ru-RU" sz="2400" dirty="0"/>
          </a:p>
          <a:p>
            <a:pPr algn="just"/>
            <a:r>
              <a:rPr lang="ru-RU" sz="2400" dirty="0"/>
              <a:t>Модель </a:t>
            </a:r>
            <a:r>
              <a:rPr lang="ru-RU" sz="2400" dirty="0" err="1"/>
              <a:t>підтримки</a:t>
            </a:r>
            <a:r>
              <a:rPr lang="ru-RU" sz="2400" dirty="0"/>
              <a:t> людей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низькими</a:t>
            </a:r>
            <a:r>
              <a:rPr lang="ru-RU" sz="2400" dirty="0"/>
              <a:t> доходами</a:t>
            </a:r>
          </a:p>
          <a:p>
            <a:pPr algn="just"/>
            <a:r>
              <a:rPr lang="ru-RU" sz="2400" dirty="0" err="1"/>
              <a:t>Кооперативна</a:t>
            </a:r>
            <a:r>
              <a:rPr lang="ru-RU" sz="2400" dirty="0"/>
              <a:t> модель</a:t>
            </a:r>
          </a:p>
          <a:p>
            <a:pPr algn="just"/>
            <a:r>
              <a:rPr lang="ru-RU" sz="2400" dirty="0"/>
              <a:t>Модель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торговельних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цільовою</a:t>
            </a:r>
            <a:r>
              <a:rPr lang="ru-RU" sz="2400" dirty="0"/>
              <a:t> </a:t>
            </a:r>
            <a:r>
              <a:rPr lang="ru-RU" sz="2400" dirty="0" err="1"/>
              <a:t>аудиторією</a:t>
            </a:r>
            <a:endParaRPr lang="ru-RU" sz="2400" dirty="0"/>
          </a:p>
          <a:p>
            <a:pPr algn="just"/>
            <a:r>
              <a:rPr lang="ru-RU" sz="2400" dirty="0"/>
              <a:t>Модель </a:t>
            </a:r>
            <a:r>
              <a:rPr lang="ru-RU" sz="2400" dirty="0" err="1"/>
              <a:t>підтримки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</a:p>
          <a:p>
            <a:pPr algn="just"/>
            <a:r>
              <a:rPr lang="ru-RU" sz="2400" dirty="0" err="1"/>
              <a:t>Змішані</a:t>
            </a:r>
            <a:r>
              <a:rPr lang="ru-RU" sz="2400" dirty="0"/>
              <a:t> </a:t>
            </a:r>
            <a:r>
              <a:rPr lang="ru-RU" sz="2400" dirty="0" err="1"/>
              <a:t>моделі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8220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таке соціальне підприємництво?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0FB6-CC0C-417B-B1AB-8E01C7791486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7C70B0-731A-4D43-99DF-D992A7E07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79" y="1337378"/>
            <a:ext cx="1840692" cy="27309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9958134-9A5C-41A3-82EC-FCF54D5BF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8638" y="1784005"/>
            <a:ext cx="2376041" cy="37462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1031DF-828A-4761-9A83-0B19477479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0"/>
          <a:stretch/>
        </p:blipFill>
        <p:spPr>
          <a:xfrm flipH="1">
            <a:off x="4047831" y="2636912"/>
            <a:ext cx="3364679" cy="27783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F78111A-7C16-4EEE-96B7-E41F62C1F1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/>
          <a:stretch/>
        </p:blipFill>
        <p:spPr>
          <a:xfrm flipH="1">
            <a:off x="7112931" y="1195108"/>
            <a:ext cx="2031069" cy="28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51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Модель працевлаштування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/>
            <a:r>
              <a:rPr lang="uk-UA" sz="1800" b="1" dirty="0"/>
              <a:t>Цільова група: соціально-вразливі верстви населення, молодь, ветерани АТО, жителі сіл тощо. </a:t>
            </a:r>
          </a:p>
          <a:p>
            <a:pPr algn="just"/>
            <a:r>
              <a:rPr lang="uk-UA" sz="1800" b="1" dirty="0"/>
              <a:t>Тип бізнесу: послуги з соціальної підтримки, які створюють сприятливе робоче середовище для працівників. Наприклад серед таких послуг може бути навчання з оволодіння професією, тренування з розвитку гнучких навичок (</a:t>
            </a:r>
            <a:r>
              <a:rPr lang="en-US" sz="1800" b="1" dirty="0"/>
              <a:t>soft skills), </a:t>
            </a:r>
            <a:r>
              <a:rPr lang="uk-UA" sz="1800" b="1" dirty="0"/>
              <a:t>фізіотерапія, консультації з психічного здоров'я або надання тимчасового житла. </a:t>
            </a:r>
          </a:p>
          <a:p>
            <a:pPr algn="just"/>
            <a:r>
              <a:rPr lang="uk-UA" sz="1800" b="1" dirty="0"/>
              <a:t>Соціальне підприємство досягає фінансової самодостатності через продаж своїх товарів та послуг. Дохід використовується для сплати стандартних операційних витрат, пов'язаних з бізнесом, та додаткових соціальних витрат, які виникають за рахунок залучення працівників з цільових груп. Модель зайнятості широко використовується в організаціях.</a:t>
            </a:r>
          </a:p>
          <a:p>
            <a:pPr algn="just"/>
            <a:r>
              <a:rPr lang="uk-UA" sz="1800" b="1" dirty="0"/>
              <a:t>Форми роботи : магазини, кафе, пекарні, деревообробні підприємства.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4" y="5229200"/>
            <a:ext cx="732472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11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955" y="1340768"/>
            <a:ext cx="7272089" cy="398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7727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Модель платних послуг (</a:t>
            </a:r>
            <a:r>
              <a:rPr lang="en-US" dirty="0"/>
              <a:t>fee-for-service model)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sz="1800" b="1" dirty="0"/>
              <a:t>Мета: передбачає комерціалізацію соціальних послуг та продаж їх або безпосередньо представникам вразливих цільових груп, або фірмам, громадам, третім особам-платникам. </a:t>
            </a:r>
          </a:p>
          <a:p>
            <a:pPr algn="just">
              <a:buNone/>
            </a:pPr>
            <a:r>
              <a:rPr lang="uk-UA" sz="1800" b="1" dirty="0"/>
              <a:t>Соціальне підприємство досягає фінансової самодостатності через отримання платні за товари та послуги, яка покриває їх собівартість.  Прибуток може використовуватися для субсидіювання соціальних програм, які не мають бізнес складової. </a:t>
            </a:r>
          </a:p>
          <a:p>
            <a:pPr algn="just">
              <a:buNone/>
            </a:pPr>
            <a:r>
              <a:rPr lang="uk-UA" sz="1800" b="1" dirty="0"/>
              <a:t>Форма реалізації: організації, у яких платяться членські внески, торгові асоціації.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8" y="4132287"/>
            <a:ext cx="6748462" cy="26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6152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</a:t>
            </a: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16" y="1484784"/>
            <a:ext cx="8946060" cy="429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1619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Модель посередника ринку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1800" b="1" dirty="0"/>
              <a:t>Цільова аудиторія: дрібні товаровиробники (фізичні чи юридичні особи)</a:t>
            </a:r>
          </a:p>
          <a:p>
            <a:pPr algn="just"/>
            <a:r>
              <a:rPr lang="uk-UA" sz="1800" b="1" dirty="0"/>
              <a:t>Мета: надання  доступу до ринків та підвищення вартості  продукції. </a:t>
            </a:r>
          </a:p>
          <a:p>
            <a:pPr algn="just"/>
            <a:r>
              <a:rPr lang="uk-UA" sz="1800" b="1" dirty="0"/>
              <a:t>Форма реалізації: розробка продукту, виробнича та маркетингова допомога, кредитування. Ринковий посередник або закуповує продукти, які виробляють клієнти, або викупає партію, а потім продає продукти на роздрібних ринках за рахунок надбавки. </a:t>
            </a:r>
          </a:p>
          <a:p>
            <a:pPr algn="just"/>
            <a:r>
              <a:rPr lang="uk-UA" sz="1800" b="1" dirty="0"/>
              <a:t>Місія: посилення ринків та сприяння фінансовій безпеці клієнтів, допомагаючи їм розвивати та продавати свою продукцію. </a:t>
            </a:r>
          </a:p>
          <a:p>
            <a:pPr algn="just"/>
            <a:r>
              <a:rPr lang="uk-UA" sz="1800" b="1" dirty="0"/>
              <a:t>Соціальне підприємство досягає фінансової самодостатності через продаж клієнтської продукції. Дохід використовується для оплати операційних витрат підприємства та покриття програмних витрат на надання послуг розробникам, маркетингу та кредитних послуг клієнтам. </a:t>
            </a:r>
          </a:p>
          <a:p>
            <a:pPr algn="just"/>
            <a:r>
              <a:rPr lang="uk-UA" sz="1800" b="1" dirty="0"/>
              <a:t>Модель посередника ринку використовують соціальні підприємства у сфері сільського господарства, ремісництва (</a:t>
            </a:r>
            <a:r>
              <a:rPr lang="uk-UA" sz="1800" b="1" dirty="0" err="1"/>
              <a:t>хенд</a:t>
            </a:r>
            <a:r>
              <a:rPr lang="uk-UA" sz="1800" b="1" dirty="0"/>
              <a:t> </a:t>
            </a:r>
            <a:r>
              <a:rPr lang="uk-UA" sz="1800" b="1" dirty="0" err="1"/>
              <a:t>мейд</a:t>
            </a:r>
            <a:r>
              <a:rPr lang="uk-UA" sz="1800" b="1" dirty="0"/>
              <a:t>) та маркетингу.</a:t>
            </a:r>
          </a:p>
        </p:txBody>
      </p:sp>
    </p:spTree>
    <p:extLst>
      <p:ext uri="{BB962C8B-B14F-4D97-AF65-F5344CB8AC3E}">
        <p14:creationId xmlns:p14="http://schemas.microsoft.com/office/powerpoint/2010/main" val="1677164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Модель посередника ринку</a:t>
            </a: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00200"/>
            <a:ext cx="7848872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3559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dirty="0"/>
              <a:t>МОДЕЛЬ ПІДТРИМКИ ПІДПРИЄМЦІВ</a:t>
            </a:r>
            <a:br>
              <a:rPr lang="uk-UA" sz="2000" b="1" dirty="0"/>
            </a:br>
            <a:endParaRPr lang="uk-UA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1800" b="1" dirty="0"/>
              <a:t>Місія: надання фінансових та інших послуг з підтримки бізнесу.</a:t>
            </a:r>
          </a:p>
          <a:p>
            <a:pPr algn="just"/>
            <a:r>
              <a:rPr lang="uk-UA" sz="1800" b="1" dirty="0"/>
              <a:t>Цільова аудиторія:фірми та приватні підприємці.</a:t>
            </a:r>
          </a:p>
          <a:p>
            <a:pPr algn="just"/>
            <a:r>
              <a:rPr lang="uk-UA" sz="1800" b="1" dirty="0"/>
              <a:t>Соціальне підприємство досягає фінансової самодостатності через продаж своїх послуг клієнтам і використовує цей дохід для покриття витрат, пов'язаних із наданням послуг підтримки підприємців,а також операційних витрат бізнесу. </a:t>
            </a:r>
          </a:p>
          <a:p>
            <a:pPr algn="just"/>
            <a:r>
              <a:rPr lang="uk-UA" sz="1800" b="1" dirty="0"/>
              <a:t>Форми реалізації:  фінансові установи, консалтингові агентства, установи, які надають професійні послуги (бухгалтерська, юридична та ринкова інформація), технології та продукти, які підтримують підприємців.</a:t>
            </a:r>
          </a:p>
          <a:p>
            <a:pPr algn="just"/>
            <a:endParaRPr lang="uk-UA" sz="1800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463380"/>
            <a:ext cx="60483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4264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</a:t>
            </a: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356673" cy="43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027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Модель фінансування соціальних програм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1800" b="1" dirty="0"/>
              <a:t>Місія: використання доходів від продажу товарів або послуг для фінансування своїх соціальних програм. </a:t>
            </a:r>
          </a:p>
          <a:p>
            <a:pPr algn="just">
              <a:spcBef>
                <a:spcPts val="0"/>
              </a:spcBef>
            </a:pPr>
            <a:r>
              <a:rPr lang="uk-UA" sz="1800" b="1" dirty="0"/>
              <a:t>Цільова аудиторія: неприбуткові організації, </a:t>
            </a:r>
            <a:r>
              <a:rPr lang="uk-UA" sz="1800" b="1" dirty="0" err="1"/>
              <a:t>соціально-незахищенні</a:t>
            </a:r>
            <a:r>
              <a:rPr lang="uk-UA" sz="1800" b="1" dirty="0"/>
              <a:t> категорії населення. </a:t>
            </a:r>
          </a:p>
          <a:p>
            <a:pPr algn="just"/>
            <a:r>
              <a:rPr lang="uk-UA" sz="1800" b="1" dirty="0"/>
              <a:t>Форма реалізації: власники нематеріальних активів, таких як експертиза, методології, або ексклюзивні ділові відноси , можуть надавати послуги (консалтингові, логістичні, маркетингові, тощо), які комерціалізують ці активи. Власники матеріальних активів (будівлі, обладнання, земля, комп'ютери тощо), можуть запускати будь-яку кількість підприємств, які використовують ці активи: лізинг, управління майном, роздрібний бізнес; транспортування, поліграфія тощо. </a:t>
            </a:r>
          </a:p>
          <a:p>
            <a:pPr algn="just"/>
            <a:r>
              <a:rPr lang="uk-UA" sz="1800" b="1" dirty="0"/>
              <a:t>Ця модель дуже часто поєднується з іншими моделями.</a:t>
            </a:r>
          </a:p>
        </p:txBody>
      </p:sp>
    </p:spTree>
    <p:extLst>
      <p:ext uri="{BB962C8B-B14F-4D97-AF65-F5344CB8AC3E}">
        <p14:creationId xmlns:p14="http://schemas.microsoft.com/office/powerpoint/2010/main" val="2233729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</a:t>
            </a: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0485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68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9703EC-0F59-4AFE-908C-9E7C67BBC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18" y="404664"/>
            <a:ext cx="8272212" cy="517437"/>
          </a:xfrm>
        </p:spPr>
        <p:txBody>
          <a:bodyPr/>
          <a:lstStyle/>
          <a:p>
            <a:pPr algn="ctr"/>
            <a:r>
              <a:rPr lang="uk-UA" sz="2550" dirty="0"/>
              <a:t>Що таке соціальне підприємництво?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0D6DC09-919D-42C2-8AFB-3FE95592D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6" y="1901304"/>
            <a:ext cx="7308377" cy="383689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552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Кооперативна модель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r>
              <a:rPr lang="uk-UA" sz="2000" b="1" dirty="0"/>
              <a:t>Місія: надання послуг членам кооперативу: маркетингові дослідження, технічну допомогу, ведення колективних переговорів та лобіювання, економію при оптових покупках, надання доступу до продуктів та послуг, доступ до зовнішніх ринків, продаж товарів та послуг всередині кооперативу тощо. </a:t>
            </a:r>
          </a:p>
          <a:p>
            <a:r>
              <a:rPr lang="uk-UA" sz="2000" b="1" dirty="0"/>
              <a:t>Цільова аудиторія: кооперативи, які складаються з дрібних виробників однієї групи продуктів, або спільноти осіб зі спільними потребами (доступ до капіталу, охорона здоров'я тощо). </a:t>
            </a:r>
          </a:p>
          <a:p>
            <a:r>
              <a:rPr lang="uk-UA" sz="2000" b="1" dirty="0"/>
              <a:t>Члени кооперативу інвестують у кооператив власні ресурси: час, гроші, продукти тощо. </a:t>
            </a:r>
          </a:p>
          <a:p>
            <a:r>
              <a:rPr lang="uk-UA" sz="2000" b="1" dirty="0"/>
              <a:t>Кооперативи використовують доходи для покриття витрат, пов'язаних із наданням послуг своїм членам. Модель включає, зокрема, сільськогосподарські кооперативи, які займаються продажем продукції його учасників. Іншим прикладом кооперативів є кредитні спілки.</a:t>
            </a:r>
          </a:p>
        </p:txBody>
      </p:sp>
    </p:spTree>
    <p:extLst>
      <p:ext uri="{BB962C8B-B14F-4D97-AF65-F5344CB8AC3E}">
        <p14:creationId xmlns:p14="http://schemas.microsoft.com/office/powerpoint/2010/main" val="1785988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42938"/>
            <a:ext cx="8064896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8165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Модель підтримки людей з низькими доходами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1800" b="1" dirty="0">
                <a:solidFill>
                  <a:srgbClr val="FF0000"/>
                </a:solidFill>
              </a:rPr>
              <a:t>Місія: передбачає продаж товарів та послуг, що підвищують рівень здоров'я клієнтів, освіту, якість життя та особисті можливості, особам, які здатні задовольнити лише свої базові потреби</a:t>
            </a:r>
            <a:r>
              <a:rPr lang="uk-UA" sz="1800" dirty="0"/>
              <a:t>. </a:t>
            </a:r>
            <a:r>
              <a:rPr lang="uk-UA" sz="1800" b="1" i="1" dirty="0"/>
              <a:t>Це стосується людей, які заробляють менше 5 доларів в день (щорічні доходи на душу населення нижчі за 1500 доларів). Люди в цій дохідній групі не можуть використати ефекти економії на масштабі, і платять до 30% більше за продукцію та послуги, аніж споживачі із середнім рівнем доходу. </a:t>
            </a:r>
          </a:p>
          <a:p>
            <a:r>
              <a:rPr lang="uk-UA" sz="1800" dirty="0">
                <a:solidFill>
                  <a:srgbClr val="002060"/>
                </a:solidFill>
              </a:rPr>
              <a:t>Дохід </a:t>
            </a:r>
            <a:r>
              <a:rPr lang="uk-UA" sz="1800" dirty="0" err="1">
                <a:solidFill>
                  <a:srgbClr val="002060"/>
                </a:solidFill>
              </a:rPr>
              <a:t>заробляється</a:t>
            </a:r>
            <a:r>
              <a:rPr lang="uk-UA" sz="1800" dirty="0">
                <a:solidFill>
                  <a:srgbClr val="002060"/>
                </a:solidFill>
              </a:rPr>
              <a:t> за рахунок продажів продукції і використовується для покриття операційних витрат та витрат на маркетинг. Проте, через низькі доходи цільової аудиторії в цій моделі досягнення фінансової сталості може бути складним завданням. </a:t>
            </a:r>
          </a:p>
          <a:p>
            <a:pPr algn="just"/>
            <a:r>
              <a:rPr lang="uk-UA" sz="1800" dirty="0"/>
              <a:t>Соціальне підприємство повинно спиратися на розробку креативних систем розподілу, зниження виробничих та маркетингових витрат, досягнення високої операційної ефективності, ефективної присутності на креативних ринках, як сформують доходи та на ринках, які «</a:t>
            </a:r>
            <a:r>
              <a:rPr lang="uk-UA" sz="1800" dirty="0" err="1"/>
              <a:t>субсидіються</a:t>
            </a:r>
            <a:r>
              <a:rPr lang="uk-UA" sz="1800" dirty="0"/>
              <a:t>» діяльністю такого соціального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4210217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1192"/>
            <a:ext cx="7704856" cy="613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2114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МОДЕЛЬ «ЗВ’ЯЗКОВИЙ РИНКУ»</a:t>
            </a:r>
            <a:br>
              <a:rPr lang="uk-UA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1800" b="1" dirty="0"/>
              <a:t>Місія: працює як брокер, який отримує дохід за сприяння розвитку торговельних відносин між цільовою аудиторією: дрібними товаровиробниками,місцевими фірмами, кооперативами та зовнішнім ринком. платно. Також ця модель може включати проведення маркетингових досліджень.</a:t>
            </a:r>
          </a:p>
          <a:p>
            <a:pPr algn="just"/>
            <a:r>
              <a:rPr lang="uk-UA" sz="1800" b="1" dirty="0"/>
              <a:t>Використовують модель багато торгових асоціацій, кооперативів, державно-приватних партнерств та програм розвитку бізнесу</a:t>
            </a:r>
            <a:r>
              <a:rPr lang="uk-UA" b="1" dirty="0"/>
              <a:t>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288" y="3846537"/>
            <a:ext cx="45434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7347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</a:t>
            </a: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75121"/>
            <a:ext cx="8208912" cy="470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1591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Модель підтримки організації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1800" b="1" dirty="0"/>
              <a:t>Цільова аудиторія: соціально-вразливі групи та широке коло покупців.</a:t>
            </a:r>
          </a:p>
          <a:p>
            <a:pPr algn="just"/>
            <a:r>
              <a:rPr lang="uk-UA" sz="1800" b="1" dirty="0"/>
              <a:t>Місія: продаж товарів та послуг на зовнішньому ринку широкому колу покупців. </a:t>
            </a:r>
          </a:p>
          <a:p>
            <a:pPr algn="just"/>
            <a:r>
              <a:rPr lang="uk-UA" sz="1800" b="1" dirty="0"/>
              <a:t>Модель передбачає основну бізнес діяльність окремо від програми, яка має соціальний вплив.</a:t>
            </a:r>
          </a:p>
          <a:p>
            <a:pPr algn="just"/>
            <a:r>
              <a:rPr lang="uk-UA" sz="1800" b="1" dirty="0"/>
              <a:t> Прибутки від діяльності соціального підприємства спрямовуються на фінансування витрат соціальної програми та операційних витрат некомерційної материнської організації. При цьому основний фокус залишається на соціальному впливі, а не прибутку. </a:t>
            </a:r>
          </a:p>
          <a:p>
            <a:pPr algn="just"/>
            <a:r>
              <a:rPr lang="uk-UA" sz="1800" b="1" dirty="0"/>
              <a:t>Ця модель соціального підприємства працює як механізм фінансування організації та часто діє як допоміжний бізнес неприбуткової материнської організації.</a:t>
            </a:r>
          </a:p>
        </p:txBody>
      </p:sp>
    </p:spTree>
    <p:extLst>
      <p:ext uri="{BB962C8B-B14F-4D97-AF65-F5344CB8AC3E}">
        <p14:creationId xmlns:p14="http://schemas.microsoft.com/office/powerpoint/2010/main" val="449256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</a:t>
            </a: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1369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29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80020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Приклади відбору ідей у форматі </a:t>
            </a:r>
            <a:r>
              <a:rPr lang="uk-UA" dirty="0" err="1"/>
              <a:t>“Гаражу”</a:t>
            </a:r>
            <a:r>
              <a:rPr lang="uk-UA" dirty="0"/>
              <a:t>:</a:t>
            </a:r>
            <a:br>
              <a:rPr lang="uk-UA" dirty="0"/>
            </a:br>
            <a:r>
              <a:rPr lang="uk-UA" sz="1400" dirty="0"/>
              <a:t> Учасникам пропонувалося в </a:t>
            </a:r>
            <a:r>
              <a:rPr lang="uk-UA" sz="1400" dirty="0" err="1"/>
              <a:t>мінігрупах</a:t>
            </a:r>
            <a:r>
              <a:rPr lang="uk-UA" sz="1400" dirty="0"/>
              <a:t> пропрацювати ідею</a:t>
            </a:r>
            <a:br>
              <a:rPr lang="uk-UA" sz="1400" dirty="0"/>
            </a:br>
            <a:r>
              <a:rPr lang="uk-UA" sz="1400" dirty="0"/>
              <a:t>соціального підприємства та презентувати </a:t>
            </a:r>
            <a:r>
              <a:rPr lang="uk-UA" sz="1400" dirty="0" err="1"/>
              <a:t>пітч</a:t>
            </a:r>
            <a:r>
              <a:rPr lang="uk-UA" sz="1400" dirty="0"/>
              <a:t>, в рамках якого зацікавити аудиторію своєю ідеєю та</a:t>
            </a:r>
            <a:br>
              <a:rPr lang="uk-UA" sz="1400" dirty="0"/>
            </a:br>
            <a:r>
              <a:rPr lang="uk-UA" sz="1400" dirty="0"/>
              <a:t>переконати в реалістичності її виконання.</a:t>
            </a: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7222752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349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rgbClr val="870038"/>
                </a:solidFill>
              </a:rPr>
              <a:t>УЧАСНИКИ ТА ТЕМАТИКА ВІДБОРУ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6832"/>
            <a:ext cx="4038600" cy="33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79845"/>
            <a:ext cx="4038600" cy="276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228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24927C-045B-4434-AF5F-312C98DF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70" y="404664"/>
            <a:ext cx="8272212" cy="496965"/>
          </a:xfrm>
        </p:spPr>
        <p:txBody>
          <a:bodyPr/>
          <a:lstStyle/>
          <a:p>
            <a:pPr algn="ctr"/>
            <a:r>
              <a:rPr lang="uk-UA" sz="2550" dirty="0"/>
              <a:t>Що таке соціальне підприємництво?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8A14CB1-A9FA-455B-A5E3-1CE58ECE4DF1}"/>
              </a:ext>
            </a:extLst>
          </p:cNvPr>
          <p:cNvSpPr txBox="1">
            <a:spLocks/>
          </p:cNvSpPr>
          <p:nvPr/>
        </p:nvSpPr>
        <p:spPr>
          <a:xfrm>
            <a:off x="426732" y="5474134"/>
            <a:ext cx="2437794" cy="3766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1" i="1" cap="small" dirty="0">
                <a:solidFill>
                  <a:srgbClr val="222222"/>
                </a:solidFill>
                <a:latin typeface="Arial" panose="020B0604020202020204" pitchFamily="34" charset="0"/>
              </a:rPr>
              <a:t>Jed Emerson </a:t>
            </a:r>
            <a:endParaRPr lang="ru-RU" sz="1875" b="1" i="1" cap="small" dirty="0">
              <a:solidFill>
                <a:schemeClr val="tx1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09E4B21-34F4-4024-B35A-41F39DE6AD55}"/>
              </a:ext>
            </a:extLst>
          </p:cNvPr>
          <p:cNvSpPr txBox="1">
            <a:spLocks/>
          </p:cNvSpPr>
          <p:nvPr/>
        </p:nvSpPr>
        <p:spPr>
          <a:xfrm>
            <a:off x="3009332" y="2366833"/>
            <a:ext cx="5596073" cy="4969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100" b="1" i="1" dirty="0">
                <a:solidFill>
                  <a:schemeClr val="tx1"/>
                </a:solidFill>
              </a:rPr>
              <a:t>Концепція «змішаної» або «Комбінованої» цінності</a:t>
            </a:r>
            <a:endParaRPr lang="ru-RU" sz="2100" i="1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3433C8E-AB13-4A91-85E3-8F8897BE2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" y="2084532"/>
            <a:ext cx="2214068" cy="338960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1BEE56D-D712-4FDB-AB91-DA16DB7CA78D}"/>
              </a:ext>
            </a:extLst>
          </p:cNvPr>
          <p:cNvSpPr/>
          <p:nvPr/>
        </p:nvSpPr>
        <p:spPr>
          <a:xfrm>
            <a:off x="3009332" y="3150401"/>
            <a:ext cx="5865125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50" dirty="0">
                <a:ea typeface="Calibri" panose="020F0502020204030204" pitchFamily="34" charset="0"/>
                <a:cs typeface="Times New Roman" panose="02020603050405020304" pitchFamily="18" charset="0"/>
              </a:rPr>
              <a:t>всі організації створюють комбіновану цінність;</a:t>
            </a:r>
            <a:endParaRPr lang="ru-RU" sz="19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50" dirty="0">
                <a:ea typeface="Calibri" panose="020F0502020204030204" pitchFamily="34" charset="0"/>
                <a:cs typeface="Times New Roman" panose="02020603050405020304" pitchFamily="18" charset="0"/>
              </a:rPr>
              <a:t>існує безперервна взаємодія соціальних та економічних цілей діяльності організації;</a:t>
            </a:r>
            <a:endParaRPr lang="ru-RU" sz="19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50" dirty="0">
                <a:ea typeface="Calibri" panose="020F0502020204030204" pitchFamily="34" charset="0"/>
              </a:rPr>
              <a:t>оцінка ефективності інвестицій у створювану цінність з використанням лише фінансових інструментів призводить до недооцінки ефективності в цілому.</a:t>
            </a:r>
            <a:endParaRPr lang="ru-RU" sz="1950" dirty="0"/>
          </a:p>
        </p:txBody>
      </p:sp>
    </p:spTree>
    <p:extLst>
      <p:ext uri="{BB962C8B-B14F-4D97-AF65-F5344CB8AC3E}">
        <p14:creationId xmlns:p14="http://schemas.microsoft.com/office/powerpoint/2010/main" val="3881003211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успішної </a:t>
            </a:r>
            <a:r>
              <a:rPr lang="uk-UA" dirty="0" err="1"/>
              <a:t>ревіталізації</a:t>
            </a:r>
            <a:endParaRPr lang="uk-UA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7" y="1677194"/>
            <a:ext cx="66008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8646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</a:t>
            </a: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49295"/>
            <a:ext cx="7560840" cy="516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9405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Банк ідей для соціальних підприємств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b="1" dirty="0"/>
              <a:t>Здорова та корисна </a:t>
            </a:r>
            <a:r>
              <a:rPr lang="uk-UA" sz="1800" b="1" dirty="0" err="1"/>
              <a:t>іжа</a:t>
            </a:r>
            <a:r>
              <a:rPr lang="uk-UA" sz="1800" b="1" dirty="0"/>
              <a:t>;</a:t>
            </a:r>
          </a:p>
          <a:p>
            <a:r>
              <a:rPr lang="uk-UA" sz="1800" b="1" dirty="0" err="1"/>
              <a:t>Еко-продукти</a:t>
            </a:r>
            <a:r>
              <a:rPr lang="uk-UA" sz="1800" b="1" dirty="0"/>
              <a:t>, міні-теплиці;</a:t>
            </a:r>
          </a:p>
          <a:p>
            <a:r>
              <a:rPr lang="uk-UA" sz="1800" b="1" dirty="0"/>
              <a:t>Освітній простір;</a:t>
            </a:r>
          </a:p>
          <a:p>
            <a:r>
              <a:rPr lang="uk-UA" sz="1800" b="1" dirty="0"/>
              <a:t>Працевлаштування людей з інвалідністю;</a:t>
            </a:r>
          </a:p>
          <a:p>
            <a:r>
              <a:rPr lang="uk-UA" sz="1800" b="1" dirty="0"/>
              <a:t>Вирішення екологічних проблем;</a:t>
            </a:r>
          </a:p>
          <a:p>
            <a:r>
              <a:rPr lang="uk-UA" sz="1800" b="1" dirty="0" err="1"/>
              <a:t>Кідландія</a:t>
            </a:r>
            <a:r>
              <a:rPr lang="uk-UA" sz="1800" b="1" dirty="0"/>
              <a:t> </a:t>
            </a:r>
            <a:r>
              <a:rPr lang="uk-UA" sz="1800" b="1" dirty="0" err="1"/>
              <a:t>–дитячний</a:t>
            </a:r>
            <a:r>
              <a:rPr lang="uk-UA" sz="1800" b="1" dirty="0"/>
              <a:t> парк професій;</a:t>
            </a:r>
          </a:p>
          <a:p>
            <a:r>
              <a:rPr lang="uk-UA" sz="1800" b="1" dirty="0"/>
              <a:t>Допомога літнім людям;</a:t>
            </a:r>
          </a:p>
          <a:p>
            <a:r>
              <a:rPr lang="uk-UA" sz="1800" b="1" dirty="0"/>
              <a:t>Творчі майстерні;</a:t>
            </a:r>
          </a:p>
          <a:p>
            <a:r>
              <a:rPr lang="uk-UA" sz="1800" b="1" dirty="0"/>
              <a:t>Молодіжні проекти на крилах успіху;</a:t>
            </a:r>
          </a:p>
          <a:p>
            <a:r>
              <a:rPr lang="uk-UA" sz="1800" b="1" dirty="0"/>
              <a:t>Центри інклюзивного розвитку;</a:t>
            </a:r>
          </a:p>
          <a:p>
            <a:r>
              <a:rPr lang="uk-UA" sz="1800" b="1" dirty="0"/>
              <a:t>Центри тілесної терапії та роботи з емоціями;</a:t>
            </a:r>
          </a:p>
          <a:p>
            <a:r>
              <a:rPr lang="uk-UA" sz="1800" b="1" dirty="0"/>
              <a:t>Культурно-історичний розважальний простір;</a:t>
            </a:r>
          </a:p>
          <a:p>
            <a:r>
              <a:rPr lang="uk-UA" sz="1800" b="1" dirty="0"/>
              <a:t>Реабілітаційні центри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5593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Дякую за увагу</a:t>
            </a: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51149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1124744"/>
            <a:ext cx="7562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025" y="4616152"/>
            <a:ext cx="72199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852936"/>
            <a:ext cx="30384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462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02C23-212F-45E8-94EF-D02DC826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383868"/>
            <a:ext cx="8272212" cy="537908"/>
          </a:xfrm>
        </p:spPr>
        <p:txBody>
          <a:bodyPr/>
          <a:lstStyle/>
          <a:p>
            <a:pPr algn="ctr"/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Практична вправа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B8202A8-5419-43F6-80DB-6B626B655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1" y="2032876"/>
            <a:ext cx="6908145" cy="38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90162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1" y="867483"/>
            <a:ext cx="915993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094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dirty="0">
              <a:solidFill>
                <a:srgbClr val="00B0F0"/>
              </a:solidFill>
            </a:endParaRPr>
          </a:p>
          <a:p>
            <a:pPr algn="just"/>
            <a:r>
              <a:rPr lang="uk-UA" dirty="0"/>
              <a:t>У 1999 році група активістів створила першу у м. Полтава групу самодопомоги для ВІЛ-позитивних людей і зареєструвала свою роботу як Благодійна Асоціація допомоги ВІЛ-інфікованим та хворим на СНІД людям «Світло надії». 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uk-UA" dirty="0"/>
              <a:t>Надалі поступово розширювався як спектр надання послуг, так і збільшувалась кількість цільових груп, яким надає допомогу організація. 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uk-UA" dirty="0"/>
              <a:t>У 2014 році Асоціаціє змінює свій статут і починає працювати як Благодійна Організація «Світло надії». 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uk-UA" dirty="0"/>
              <a:t>БО діє як ресурсний центр і ділиться успішними практиками із іншими організаціями такого спрямування в Україні, співпрацює із державними інституціями для покращення соціальної сфери Полтавщини та наближення її до європейського рівня. </a:t>
            </a:r>
          </a:p>
          <a:p>
            <a:pPr algn="just"/>
            <a:r>
              <a:rPr lang="uk-UA" dirty="0"/>
              <a:t>Робота триває.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Історія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0572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Напрями</a:t>
            </a:r>
            <a:r>
              <a:rPr lang="ru-RU" dirty="0"/>
              <a:t> д</a:t>
            </a:r>
            <a:r>
              <a:rPr lang="uk-UA" dirty="0" err="1"/>
              <a:t>іяльності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56984"/>
            <a:ext cx="8016657" cy="486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03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Основна ціль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36566"/>
            <a:ext cx="8041198" cy="47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335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адвокація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41051"/>
            <a:ext cx="708212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6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D917F-2711-4EDF-8069-E9DEB717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2" y="449006"/>
            <a:ext cx="8272212" cy="496965"/>
          </a:xfrm>
        </p:spPr>
        <p:txBody>
          <a:bodyPr/>
          <a:lstStyle/>
          <a:p>
            <a:pPr algn="ctr"/>
            <a:r>
              <a:rPr lang="uk-UA" sz="2550" dirty="0"/>
              <a:t>Що таке соціальне підприємництво?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3434A1CA-E691-4EF0-85B8-645F3F66F4AD}"/>
              </a:ext>
            </a:extLst>
          </p:cNvPr>
          <p:cNvGrpSpPr/>
          <p:nvPr/>
        </p:nvGrpSpPr>
        <p:grpSpPr>
          <a:xfrm>
            <a:off x="148733" y="1556792"/>
            <a:ext cx="8761862" cy="4046738"/>
            <a:chOff x="0" y="0"/>
            <a:chExt cx="5905500" cy="61150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Надпись 1">
              <a:extLst>
                <a:ext uri="{FF2B5EF4-FFF2-40B4-BE49-F238E27FC236}">
                  <a16:creationId xmlns:a16="http://schemas.microsoft.com/office/drawing/2014/main" xmlns="" id="{04EB9441-A8FE-4EDB-ABD6-2F13FE0E9267}"/>
                </a:ext>
              </a:extLst>
            </p:cNvPr>
            <p:cNvSpPr txBox="1"/>
            <p:nvPr/>
          </p:nvSpPr>
          <p:spPr>
            <a:xfrm>
              <a:off x="171450" y="0"/>
              <a:ext cx="4362450" cy="590550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uk-UA" sz="15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Сучасні наукові підходи</a:t>
              </a:r>
              <a:endParaRPr lang="ru-R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Надпись 2">
              <a:extLst>
                <a:ext uri="{FF2B5EF4-FFF2-40B4-BE49-F238E27FC236}">
                  <a16:creationId xmlns:a16="http://schemas.microsoft.com/office/drawing/2014/main" xmlns="" id="{D6692FF2-89AF-4357-9C7B-96A6D9973035}"/>
                </a:ext>
              </a:extLst>
            </p:cNvPr>
            <p:cNvSpPr txBox="1"/>
            <p:nvPr/>
          </p:nvSpPr>
          <p:spPr>
            <a:xfrm>
              <a:off x="590550" y="695325"/>
              <a:ext cx="5314950" cy="1285875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275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Широкий підхід</a:t>
              </a:r>
              <a:endParaRPr lang="ru-RU" sz="12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Shaw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275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Weerawardena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Mort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А. </a:t>
              </a: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Fowler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Center for the Advancement of Social Entrepreneurship</a:t>
              </a:r>
              <a:endParaRPr lang="ru-RU" sz="12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1275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uk-UA" sz="1275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Соціальне підприємництво </a:t>
              </a:r>
              <a:r>
                <a:rPr lang="uk-UA" sz="1275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— це діяльність, яка в кінцевому результаті передбачає досягнення соціальної мети</a:t>
              </a:r>
              <a:endParaRPr lang="ru-RU" sz="12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Надпись 3">
              <a:extLst>
                <a:ext uri="{FF2B5EF4-FFF2-40B4-BE49-F238E27FC236}">
                  <a16:creationId xmlns:a16="http://schemas.microsoft.com/office/drawing/2014/main" xmlns="" id="{2C33CCAF-2C3C-463F-B18A-5D4F9966BC3E}"/>
                </a:ext>
              </a:extLst>
            </p:cNvPr>
            <p:cNvSpPr txBox="1"/>
            <p:nvPr/>
          </p:nvSpPr>
          <p:spPr>
            <a:xfrm>
              <a:off x="590550" y="2038350"/>
              <a:ext cx="5314950" cy="1285875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uk-UA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Комбінований (комерційно-соціальний) підхід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ru-RU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uk-UA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ru-RU" sz="1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MacMillan</a:t>
              </a:r>
              <a:r>
                <a:rPr lang="uk-UA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ru-RU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</a:t>
              </a:r>
              <a:r>
                <a:rPr lang="uk-UA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ru-RU" sz="1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Robinson</a:t>
              </a:r>
              <a:r>
                <a:rPr lang="uk-UA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Я. </a:t>
              </a:r>
              <a:r>
                <a:rPr lang="uk-UA" sz="1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Рогалін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uk-UA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uk-UA" sz="12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Соціальне підприємництво </a:t>
              </a:r>
              <a:r>
                <a:rPr lang="uk-UA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— це діяльність, орієнтована на досягнення не лише соціальних, але й комерційних результатів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Надпись 4">
              <a:extLst>
                <a:ext uri="{FF2B5EF4-FFF2-40B4-BE49-F238E27FC236}">
                  <a16:creationId xmlns:a16="http://schemas.microsoft.com/office/drawing/2014/main" xmlns="" id="{7DEF855D-052A-437A-A64D-19F6ACEA53A9}"/>
                </a:ext>
              </a:extLst>
            </p:cNvPr>
            <p:cNvSpPr txBox="1"/>
            <p:nvPr/>
          </p:nvSpPr>
          <p:spPr>
            <a:xfrm>
              <a:off x="590550" y="3429000"/>
              <a:ext cx="5314950" cy="1323974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uk-UA" sz="1275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Інноваційний підхід</a:t>
              </a:r>
              <a:endParaRPr lang="ru-RU" sz="12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Mair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275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Noboa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Austin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Wei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1275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Skillern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Stevenson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275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Perrini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uk-UA" sz="1275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275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Vurro</a:t>
              </a:r>
              <a:endParaRPr lang="ru-RU" sz="12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uk-UA" sz="1275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Соціальне підприємництво </a:t>
              </a:r>
              <a:r>
                <a:rPr lang="uk-UA" sz="1275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— це діяльність, орієнтована на використання інноваційних підходів до вирішення соціальних проблем</a:t>
              </a:r>
              <a:endParaRPr lang="ru-RU" sz="12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Надпись 5">
              <a:extLst>
                <a:ext uri="{FF2B5EF4-FFF2-40B4-BE49-F238E27FC236}">
                  <a16:creationId xmlns:a16="http://schemas.microsoft.com/office/drawing/2014/main" xmlns="" id="{14FEE682-3BBD-4FD1-AD59-4411504D26AA}"/>
                </a:ext>
              </a:extLst>
            </p:cNvPr>
            <p:cNvSpPr txBox="1"/>
            <p:nvPr/>
          </p:nvSpPr>
          <p:spPr>
            <a:xfrm>
              <a:off x="590550" y="4848225"/>
              <a:ext cx="5314950" cy="1266825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uk-UA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Проблемно-орієнтований підхід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ru-RU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uk-UA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ru-RU" sz="1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Leadbeater</a:t>
              </a:r>
              <a:r>
                <a:rPr lang="uk-UA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ru-RU" sz="1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Schwab</a:t>
              </a:r>
              <a:r>
                <a:rPr lang="ru-RU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Foundation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uk-UA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uk-UA" sz="12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Соціальне підприємництво </a:t>
              </a:r>
              <a:r>
                <a:rPr lang="uk-UA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— це діяльність, соціальні результати якої спрямовані на певну соціальну групу або проблему (люди з інвалідністю, люди з </a:t>
              </a:r>
              <a:r>
                <a:rPr lang="uk-UA" sz="12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алко</a:t>
              </a:r>
              <a:r>
                <a:rPr lang="uk-UA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та наркозалежністю, безхатченки тощо).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595119AA-DA4D-41C6-9567-8C5BA92150AD}"/>
                </a:ext>
              </a:extLst>
            </p:cNvPr>
            <p:cNvCxnSpPr/>
            <p:nvPr/>
          </p:nvCxnSpPr>
          <p:spPr>
            <a:xfrm flipH="1">
              <a:off x="0" y="304800"/>
              <a:ext cx="171450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2B0916D9-AE17-413D-B832-C2CEC93DF1F6}"/>
                </a:ext>
              </a:extLst>
            </p:cNvPr>
            <p:cNvCxnSpPr/>
            <p:nvPr/>
          </p:nvCxnSpPr>
          <p:spPr>
            <a:xfrm>
              <a:off x="0" y="304800"/>
              <a:ext cx="0" cy="529590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xmlns="" id="{B8E715D9-9B56-4D1F-A2A3-D0CC18CD4130}"/>
                </a:ext>
              </a:extLst>
            </p:cNvPr>
            <p:cNvCxnSpPr/>
            <p:nvPr/>
          </p:nvCxnSpPr>
          <p:spPr>
            <a:xfrm>
              <a:off x="0" y="2781300"/>
              <a:ext cx="590550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xmlns="" id="{C07C4825-6661-4B72-A518-25531FFF7506}"/>
                </a:ext>
              </a:extLst>
            </p:cNvPr>
            <p:cNvCxnSpPr/>
            <p:nvPr/>
          </p:nvCxnSpPr>
          <p:spPr>
            <a:xfrm>
              <a:off x="0" y="1466850"/>
              <a:ext cx="590550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xmlns="" id="{EF225616-18CF-4CC3-9D4D-2485239DEA95}"/>
                </a:ext>
              </a:extLst>
            </p:cNvPr>
            <p:cNvCxnSpPr/>
            <p:nvPr/>
          </p:nvCxnSpPr>
          <p:spPr>
            <a:xfrm>
              <a:off x="0" y="4171950"/>
              <a:ext cx="590550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xmlns="" id="{DF7712ED-F3A3-4F75-9812-E6FB9B98CA6A}"/>
                </a:ext>
              </a:extLst>
            </p:cNvPr>
            <p:cNvCxnSpPr/>
            <p:nvPr/>
          </p:nvCxnSpPr>
          <p:spPr>
            <a:xfrm>
              <a:off x="0" y="5600700"/>
              <a:ext cx="590550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459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консалтинг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7871860" cy="504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014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4263"/>
            <a:ext cx="7200800" cy="371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51684"/>
            <a:ext cx="4530214" cy="14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2732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043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3664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0" y="612205"/>
            <a:ext cx="7471334" cy="46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0517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4557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548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99" y="3295189"/>
            <a:ext cx="1983883" cy="190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3" y="527744"/>
            <a:ext cx="3368572" cy="304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39680"/>
            <a:ext cx="3235173" cy="37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2420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47934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906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52" y="0"/>
            <a:ext cx="7599552" cy="502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7"/>
            <a:ext cx="3024336" cy="195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1410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9283"/>
            <a:ext cx="4392488" cy="341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384376" cy="546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1837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4" y="925503"/>
            <a:ext cx="4570041" cy="353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8200"/>
            <a:ext cx="3233733" cy="513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15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395A51-A13B-4227-8E52-CF6D881D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79" y="476672"/>
            <a:ext cx="8272212" cy="42531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550" dirty="0"/>
              <a:t>Що таке соціальне підприємництво?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90D434B-4CAE-40E6-92D5-E38C4E7E9FCD}"/>
              </a:ext>
            </a:extLst>
          </p:cNvPr>
          <p:cNvSpPr/>
          <p:nvPr/>
        </p:nvSpPr>
        <p:spPr>
          <a:xfrm>
            <a:off x="435894" y="1809182"/>
            <a:ext cx="83873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95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Соціальне підприємство</a:t>
            </a:r>
          </a:p>
          <a:p>
            <a:pPr algn="ctr"/>
            <a:r>
              <a:rPr lang="uk-UA" sz="1950" dirty="0">
                <a:latin typeface="Times New Roman" panose="02020603050405020304" pitchFamily="18" charset="0"/>
                <a:ea typeface="Calibri" panose="020F0502020204030204" pitchFamily="34" charset="0"/>
              </a:rPr>
              <a:t> – це підприємство, яке безпосередньо займається виробництвом та / або </a:t>
            </a:r>
            <a:r>
              <a:rPr lang="uk-UA" sz="195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продажем</a:t>
            </a:r>
            <a:r>
              <a:rPr lang="uk-UA" sz="1950" dirty="0">
                <a:latin typeface="Times New Roman" panose="02020603050405020304" pitchFamily="18" charset="0"/>
                <a:ea typeface="Calibri" panose="020F0502020204030204" pitchFamily="34" charset="0"/>
              </a:rPr>
              <a:t> товарів і послуг для одночасного отримання доходу та досягнення соціальних, культурних та / або екологічних цілей.</a:t>
            </a:r>
            <a:endParaRPr lang="ru-RU" sz="1950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791B23ED-1D17-4DB3-81CC-FD175BD55ACD}"/>
              </a:ext>
            </a:extLst>
          </p:cNvPr>
          <p:cNvGraphicFramePr>
            <a:graphicFrameLocks noGrp="1"/>
          </p:cNvGraphicFramePr>
          <p:nvPr/>
        </p:nvGraphicFramePr>
        <p:xfrm>
          <a:off x="748782" y="3166576"/>
          <a:ext cx="7389845" cy="301214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39103">
                  <a:extLst>
                    <a:ext uri="{9D8B030D-6E8A-4147-A177-3AD203B41FA5}">
                      <a16:colId xmlns:a16="http://schemas.microsoft.com/office/drawing/2014/main" xmlns="" val="2295475023"/>
                    </a:ext>
                  </a:extLst>
                </a:gridCol>
                <a:gridCol w="5550742">
                  <a:extLst>
                    <a:ext uri="{9D8B030D-6E8A-4147-A177-3AD203B41FA5}">
                      <a16:colId xmlns:a16="http://schemas.microsoft.com/office/drawing/2014/main" xmlns="" val="3018058347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ХАРАКТЕРНІ РИСИ СОЦІАЛЬНОГО ПІДПРИЄМСТВА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0863507"/>
                  </a:ext>
                </a:extLst>
              </a:tr>
              <a:tr h="34290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ОСНОВНІ</a:t>
                      </a:r>
                      <a:endParaRPr lang="ru-RU" sz="15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пріоритетність соціальної мети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767368162"/>
                  </a:ext>
                </a:extLst>
              </a:tr>
              <a:tr h="543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реінвестування прибутку у розвиток соціального підприємства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567638446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прозорість діяльності та періодична публічна звітність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3925951"/>
                  </a:ext>
                </a:extLst>
              </a:tr>
              <a:tr h="34290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ДРУГОРЯДНІ</a:t>
                      </a:r>
                      <a:endParaRPr lang="ru-RU" sz="15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фінансова самостійність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329249849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демократичне / колективне управління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147253843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effectLst/>
                        </a:rPr>
                        <a:t>тиражованність</a:t>
                      </a:r>
                      <a:r>
                        <a:rPr lang="uk-UA" sz="1500" dirty="0">
                          <a:effectLst/>
                        </a:rPr>
                        <a:t> та масштабованість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940970898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впровадження інновацій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13053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799206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9" y="980728"/>
            <a:ext cx="4437606" cy="362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5408"/>
            <a:ext cx="3389335" cy="521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8800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3963078" cy="527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530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5900" y="2204864"/>
            <a:ext cx="8928100" cy="2079104"/>
          </a:xfrm>
        </p:spPr>
        <p:txBody>
          <a:bodyPr>
            <a:normAutofit fontScale="90000"/>
          </a:bodyPr>
          <a:lstStyle/>
          <a:p>
            <a:r>
              <a:rPr lang="uk-UA" sz="5400" b="1" dirty="0">
                <a:solidFill>
                  <a:srgbClr val="870038"/>
                </a:solidFill>
              </a:rPr>
              <a:t>Медичний центр </a:t>
            </a:r>
            <a:br>
              <a:rPr lang="uk-UA" sz="5400" b="1" dirty="0">
                <a:solidFill>
                  <a:srgbClr val="870038"/>
                </a:solidFill>
              </a:rPr>
            </a:br>
            <a:r>
              <a:rPr lang="en-US" sz="5400" b="1" dirty="0">
                <a:solidFill>
                  <a:srgbClr val="870038"/>
                </a:solidFill>
              </a:rPr>
              <a:t>NADIYA</a:t>
            </a:r>
            <a:r>
              <a:rPr lang="uk-UA" sz="5400" dirty="0">
                <a:solidFill>
                  <a:srgbClr val="870038"/>
                </a:solidFill>
              </a:rPr>
              <a:t/>
            </a:r>
            <a:br>
              <a:rPr lang="uk-UA" sz="5400" dirty="0">
                <a:solidFill>
                  <a:srgbClr val="870038"/>
                </a:solidFill>
              </a:rPr>
            </a:br>
            <a:endParaRPr lang="uk-UA" sz="5400" dirty="0">
              <a:solidFill>
                <a:srgbClr val="87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59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908720"/>
            <a:ext cx="8312150" cy="207645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МІСІЯ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uk-UA" b="1" dirty="0"/>
              <a:t/>
            </a:r>
            <a:br>
              <a:rPr lang="uk-UA" b="1" dirty="0"/>
            </a:br>
            <a:r>
              <a:rPr lang="uk-UA" sz="2100" b="1" dirty="0">
                <a:solidFill>
                  <a:schemeClr val="accent2">
                    <a:lumMod val="75000"/>
                  </a:schemeClr>
                </a:solidFill>
              </a:rPr>
              <a:t>стати простором, де створюється здоров’я і краса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8825" y="3211513"/>
            <a:ext cx="8385175" cy="2606675"/>
          </a:xfrm>
        </p:spPr>
        <p:txBody>
          <a:bodyPr/>
          <a:lstStyle/>
          <a:p>
            <a:pPr algn="ctr">
              <a:buNone/>
            </a:pPr>
            <a:r>
              <a:rPr lang="uk-UA" sz="27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МЕТА ДІЯЛЬНОСТІ:</a:t>
            </a:r>
          </a:p>
          <a:p>
            <a:pPr algn="ctr">
              <a:buNone/>
            </a:pPr>
            <a:r>
              <a:rPr lang="uk-UA" sz="2100" b="1" cap="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надання</a:t>
            </a:r>
            <a:r>
              <a:rPr lang="uk-UA" sz="21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100" b="1" cap="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ПОВНОГО спектру косметологічних та дерматологічних видів медичних  послуг</a:t>
            </a:r>
            <a:endParaRPr lang="ru-RU" sz="2100" b="1" cap="al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749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2" y="260648"/>
            <a:ext cx="6446838" cy="138588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870038"/>
                </a:solidFill>
              </a:rPr>
              <a:t>9 місяців роботи </a:t>
            </a:r>
            <a:r>
              <a:rPr lang="uk-UA" dirty="0">
                <a:solidFill>
                  <a:srgbClr val="870038"/>
                </a:solidFill>
              </a:rPr>
              <a:t>- звільнили половину команди…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46035"/>
            <a:ext cx="5448300" cy="3157538"/>
          </a:xfrm>
        </p:spPr>
      </p:pic>
    </p:spTree>
    <p:extLst>
      <p:ext uri="{BB962C8B-B14F-4D97-AF65-F5344CB8AC3E}">
        <p14:creationId xmlns:p14="http://schemas.microsoft.com/office/powerpoint/2010/main" val="23166439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692696"/>
            <a:ext cx="6448425" cy="290988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870038"/>
                </a:solidFill>
              </a:rPr>
              <a:t>… і зосередились на дерматології і естетичній </a:t>
            </a:r>
            <a:r>
              <a:rPr lang="uk-UA" sz="2800" b="1" dirty="0" err="1">
                <a:solidFill>
                  <a:srgbClr val="870038"/>
                </a:solidFill>
              </a:rPr>
              <a:t>медецині</a:t>
            </a:r>
            <a:endParaRPr lang="uk-UA" sz="2800" b="1" dirty="0">
              <a:solidFill>
                <a:srgbClr val="870038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88468"/>
            <a:ext cx="2897424" cy="3317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6" y="2369747"/>
            <a:ext cx="3416628" cy="326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278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447501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Інноваційні компоненти бізнесу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1" y="1340768"/>
            <a:ext cx="8024439" cy="4047505"/>
          </a:xfrm>
        </p:spPr>
        <p:txBody>
          <a:bodyPr>
            <a:noAutofit/>
          </a:bodyPr>
          <a:lstStyle/>
          <a:p>
            <a:pPr>
              <a:spcBef>
                <a:spcPts val="1350"/>
              </a:spcBef>
            </a:pPr>
            <a:r>
              <a:rPr lang="uk-UA" sz="1800" b="1" dirty="0"/>
              <a:t>Команда найкращих спеціалістів </a:t>
            </a:r>
          </a:p>
          <a:p>
            <a:pPr>
              <a:spcBef>
                <a:spcPts val="1350"/>
              </a:spcBef>
            </a:pPr>
            <a:r>
              <a:rPr lang="uk-UA" sz="1800" b="1" dirty="0"/>
              <a:t>Унікальне обладнання– </a:t>
            </a:r>
            <a:r>
              <a:rPr lang="uk-UA" sz="1800" b="1" dirty="0" err="1"/>
              <a:t>трихоскоп</a:t>
            </a:r>
            <a:r>
              <a:rPr lang="uk-UA" sz="1800" b="1" dirty="0"/>
              <a:t>, </a:t>
            </a:r>
            <a:r>
              <a:rPr lang="uk-UA" sz="1800" b="1" dirty="0" err="1"/>
              <a:t>сургітрон</a:t>
            </a:r>
            <a:r>
              <a:rPr lang="uk-UA" sz="1800" b="1" dirty="0"/>
              <a:t>, </a:t>
            </a:r>
            <a:r>
              <a:rPr lang="uk-UA" sz="1800" b="1" dirty="0" err="1"/>
              <a:t>діодний</a:t>
            </a:r>
            <a:r>
              <a:rPr lang="uk-UA" sz="1800" b="1" dirty="0"/>
              <a:t> лазер, ЕЛОС лазер</a:t>
            </a:r>
            <a:endParaRPr lang="ru-RU" sz="1800" dirty="0"/>
          </a:p>
          <a:p>
            <a:pPr>
              <a:spcBef>
                <a:spcPts val="1350"/>
              </a:spcBef>
            </a:pPr>
            <a:r>
              <a:rPr lang="uk-UA" sz="1800" b="1" dirty="0"/>
              <a:t>Вузькопрофільні медичні фахівці, яких нема в Чорткові: </a:t>
            </a:r>
            <a:r>
              <a:rPr lang="uk-UA" sz="1800" b="1" dirty="0" err="1"/>
              <a:t>трихолог</a:t>
            </a:r>
            <a:r>
              <a:rPr lang="uk-UA" sz="1800" b="1" dirty="0"/>
              <a:t>, дитячий дерматолог</a:t>
            </a:r>
            <a:endParaRPr lang="ru-RU" sz="1800" dirty="0"/>
          </a:p>
          <a:p>
            <a:pPr>
              <a:spcBef>
                <a:spcPts val="1350"/>
              </a:spcBef>
            </a:pPr>
            <a:r>
              <a:rPr lang="uk-UA" sz="1800" b="1" dirty="0"/>
              <a:t>Повний спектр послуг в естетичній медицині – починаючи від найпростіших доглядових процедур до введення </a:t>
            </a:r>
            <a:r>
              <a:rPr lang="uk-UA" sz="1800" b="1" dirty="0" err="1"/>
              <a:t>ботоксу</a:t>
            </a:r>
            <a:r>
              <a:rPr lang="uk-UA" sz="1800" b="1" dirty="0"/>
              <a:t>, філерів і </a:t>
            </a:r>
            <a:r>
              <a:rPr lang="uk-UA" sz="1800" b="1" dirty="0" err="1"/>
              <a:t>гіалуронової</a:t>
            </a:r>
            <a:r>
              <a:rPr lang="uk-UA" sz="1800" b="1" dirty="0"/>
              <a:t> кислоти</a:t>
            </a:r>
            <a:endParaRPr lang="ru-RU" sz="1800" dirty="0"/>
          </a:p>
          <a:p>
            <a:pPr>
              <a:spcBef>
                <a:spcPts val="1350"/>
              </a:spcBef>
            </a:pPr>
            <a:r>
              <a:rPr lang="uk-UA" sz="1800" b="1" dirty="0"/>
              <a:t>Найширший вибір професійної косметики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976524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447501" cy="3238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/>
              <a:t>Групи пропонованих медичних послуг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1" y="1268760"/>
            <a:ext cx="8096447" cy="4119513"/>
          </a:xfrm>
        </p:spPr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uk-UA" sz="1800" b="1" dirty="0"/>
              <a:t>Консультації </a:t>
            </a:r>
            <a:r>
              <a:rPr lang="uk-UA" sz="1800" b="1" dirty="0" err="1"/>
              <a:t>вузьпрофільних</a:t>
            </a:r>
            <a:r>
              <a:rPr lang="uk-UA" sz="1800" b="1" dirty="0"/>
              <a:t>  спеціалістів - </a:t>
            </a:r>
            <a:r>
              <a:rPr lang="uk-UA" sz="1800" dirty="0"/>
              <a:t>консультації </a:t>
            </a:r>
            <a:r>
              <a:rPr lang="uk-UA" sz="1800" dirty="0" err="1"/>
              <a:t>дерматовенеролога</a:t>
            </a:r>
            <a:r>
              <a:rPr lang="uk-UA" sz="1800" dirty="0"/>
              <a:t>,</a:t>
            </a:r>
            <a:r>
              <a:rPr lang="uk-UA" sz="1800" dirty="0" err="1"/>
              <a:t>трихолога</a:t>
            </a:r>
            <a:endParaRPr lang="uk-UA" sz="1800" dirty="0"/>
          </a:p>
          <a:p>
            <a:pPr>
              <a:spcBef>
                <a:spcPts val="1350"/>
              </a:spcBef>
            </a:pPr>
            <a:r>
              <a:rPr lang="uk-UA" sz="1800" b="1" dirty="0"/>
              <a:t>Доглядові процедури за шкірою - </a:t>
            </a:r>
            <a:r>
              <a:rPr lang="uk-UA" sz="1800" dirty="0"/>
              <a:t>чистки, </a:t>
            </a:r>
            <a:r>
              <a:rPr lang="uk-UA" sz="1800" dirty="0" err="1"/>
              <a:t>пілінги</a:t>
            </a:r>
            <a:r>
              <a:rPr lang="uk-UA" sz="1800" dirty="0"/>
              <a:t>, ін’єкції </a:t>
            </a:r>
            <a:r>
              <a:rPr lang="uk-UA" sz="1800" dirty="0" err="1"/>
              <a:t>ботоксу</a:t>
            </a:r>
            <a:r>
              <a:rPr lang="uk-UA" sz="1800" dirty="0"/>
              <a:t>, </a:t>
            </a:r>
            <a:r>
              <a:rPr lang="uk-UA" sz="1800" dirty="0" err="1"/>
              <a:t>гіалуронки</a:t>
            </a:r>
            <a:r>
              <a:rPr lang="uk-UA" sz="1800" dirty="0"/>
              <a:t>, філерів</a:t>
            </a:r>
          </a:p>
          <a:p>
            <a:pPr>
              <a:spcBef>
                <a:spcPts val="1350"/>
              </a:spcBef>
            </a:pPr>
            <a:r>
              <a:rPr lang="uk-UA" sz="1800" b="1" dirty="0" err="1"/>
              <a:t>Малоінвазивні</a:t>
            </a:r>
            <a:r>
              <a:rPr lang="uk-UA" sz="1800" b="1" dirty="0"/>
              <a:t> втручання - </a:t>
            </a:r>
            <a:r>
              <a:rPr lang="uk-UA" sz="1800" dirty="0"/>
              <a:t>видалення вен, видалення доброякісних утворів на шкірі, бородавок тощо</a:t>
            </a:r>
          </a:p>
          <a:p>
            <a:pPr>
              <a:spcBef>
                <a:spcPts val="1350"/>
              </a:spcBef>
            </a:pPr>
            <a:r>
              <a:rPr lang="uk-UA" sz="1800" b="1" dirty="0"/>
              <a:t>Продаж препаратів і косметики </a:t>
            </a:r>
          </a:p>
          <a:p>
            <a:pPr>
              <a:spcBef>
                <a:spcPts val="1350"/>
              </a:spcBef>
            </a:pPr>
            <a:r>
              <a:rPr lang="uk-UA" sz="1800" b="1" dirty="0"/>
              <a:t>Лазерні технології - </a:t>
            </a:r>
            <a:r>
              <a:rPr lang="uk-UA" sz="1800" dirty="0"/>
              <a:t>лазерна епіляція, </a:t>
            </a:r>
            <a:r>
              <a:rPr lang="uk-UA" sz="1800" dirty="0" err="1"/>
              <a:t>ЕЛОС</a:t>
            </a:r>
            <a:r>
              <a:rPr lang="uk-UA" sz="1800" dirty="0"/>
              <a:t> епіляція, </a:t>
            </a:r>
            <a:r>
              <a:rPr lang="en-US" sz="1800" dirty="0"/>
              <a:t>RF</a:t>
            </a:r>
            <a:r>
              <a:rPr lang="uk-UA" sz="1800" dirty="0"/>
              <a:t> – технології для лазерної шліфовки шкіри і схуднення</a:t>
            </a:r>
            <a:endParaRPr lang="ru-RU" sz="1800" dirty="0"/>
          </a:p>
          <a:p>
            <a:pPr lvl="0"/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2794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50597" cy="487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41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447501" cy="495300"/>
          </a:xfrm>
        </p:spPr>
        <p:txBody>
          <a:bodyPr>
            <a:noAutofit/>
          </a:bodyPr>
          <a:lstStyle/>
          <a:p>
            <a:r>
              <a:rPr lang="uk-UA" sz="2400" b="1" dirty="0"/>
              <a:t>Основні фінансові показники за рік  після перезавантаження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3250" y="1268760"/>
            <a:ext cx="8073206" cy="3979657"/>
          </a:xfrm>
        </p:spPr>
        <p:txBody>
          <a:bodyPr>
            <a:normAutofit/>
          </a:bodyPr>
          <a:lstStyle/>
          <a:p>
            <a:pPr>
              <a:spcBef>
                <a:spcPts val="2250"/>
              </a:spcBef>
            </a:pPr>
            <a:r>
              <a:rPr lang="uk-UA" sz="2475" b="1" dirty="0"/>
              <a:t>стартовий капітал 700000 грн.</a:t>
            </a:r>
          </a:p>
          <a:p>
            <a:pPr>
              <a:spcBef>
                <a:spcPts val="2250"/>
              </a:spcBef>
            </a:pPr>
            <a:r>
              <a:rPr lang="uk-UA" sz="2475" b="1" dirty="0"/>
              <a:t> дохід 2838400 грн.</a:t>
            </a:r>
          </a:p>
          <a:p>
            <a:pPr>
              <a:spcBef>
                <a:spcPts val="2250"/>
              </a:spcBef>
            </a:pPr>
            <a:r>
              <a:rPr lang="uk-UA" sz="2475" b="1" dirty="0"/>
              <a:t>витрати 2515270 грн. (враховуючи інвестицію в обладнання в сумі 427 000 грн)</a:t>
            </a:r>
          </a:p>
          <a:p>
            <a:pPr>
              <a:spcBef>
                <a:spcPts val="2250"/>
              </a:spcBef>
            </a:pPr>
            <a:r>
              <a:rPr lang="uk-UA" sz="2475" b="1" dirty="0"/>
              <a:t> прибуток 323230 грн.</a:t>
            </a:r>
          </a:p>
          <a:p>
            <a:pPr>
              <a:spcBef>
                <a:spcPts val="2250"/>
              </a:spcBef>
            </a:pPr>
            <a:r>
              <a:rPr lang="uk-UA" sz="2475" b="1" dirty="0"/>
              <a:t> рентабельність 12,6%</a:t>
            </a:r>
          </a:p>
          <a:p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17312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424D50-7848-43DA-B247-8034963C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8272212" cy="44578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/>
              <a:t>У ЧОМУ ПОЛЯГАЄ ВІДМІННІСТЬ?</a:t>
            </a:r>
            <a:endParaRPr lang="ru-RU" sz="2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3AAED25-6028-4081-8B44-7CE851719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447728"/>
              </p:ext>
            </p:extLst>
          </p:nvPr>
        </p:nvGraphicFramePr>
        <p:xfrm>
          <a:off x="435894" y="1387193"/>
          <a:ext cx="8272212" cy="11896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32330">
                  <a:extLst>
                    <a:ext uri="{9D8B030D-6E8A-4147-A177-3AD203B41FA5}">
                      <a16:colId xmlns:a16="http://schemas.microsoft.com/office/drawing/2014/main" xmlns="" val="3873151608"/>
                    </a:ext>
                  </a:extLst>
                </a:gridCol>
                <a:gridCol w="3378398">
                  <a:extLst>
                    <a:ext uri="{9D8B030D-6E8A-4147-A177-3AD203B41FA5}">
                      <a16:colId xmlns:a16="http://schemas.microsoft.com/office/drawing/2014/main" xmlns="" val="777003072"/>
                    </a:ext>
                  </a:extLst>
                </a:gridCol>
                <a:gridCol w="3361484">
                  <a:extLst>
                    <a:ext uri="{9D8B030D-6E8A-4147-A177-3AD203B41FA5}">
                      <a16:colId xmlns:a16="http://schemas.microsoft.com/office/drawing/2014/main" xmlns="" val="3647246099"/>
                    </a:ext>
                  </a:extLst>
                </a:gridCol>
              </a:tblGrid>
              <a:tr h="239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Комерційне підприємництво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Соціальне підприємництво</a:t>
                      </a:r>
                      <a:endParaRPr lang="ru-RU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3829905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Мета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Примноження прибутку чи багатства акціонерів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Соціальні зміни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183375880"/>
                  </a:ext>
                </a:extLst>
              </a:tr>
              <a:tr h="4925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Очікувана цінність</a:t>
                      </a:r>
                      <a:endParaRPr lang="ru-RU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Ринкова цінність (прибуток)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Перевага, яку отримує значна частина суспільства або суспільство в цілому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770714823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2B87EC85-508C-408D-955B-67C89CCB2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158613"/>
              </p:ext>
            </p:extLst>
          </p:nvPr>
        </p:nvGraphicFramePr>
        <p:xfrm>
          <a:off x="424554" y="2780928"/>
          <a:ext cx="8272212" cy="1032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2330">
                  <a:extLst>
                    <a:ext uri="{9D8B030D-6E8A-4147-A177-3AD203B41FA5}">
                      <a16:colId xmlns:a16="http://schemas.microsoft.com/office/drawing/2014/main" xmlns="" val="4227915888"/>
                    </a:ext>
                  </a:extLst>
                </a:gridCol>
                <a:gridCol w="3378398">
                  <a:extLst>
                    <a:ext uri="{9D8B030D-6E8A-4147-A177-3AD203B41FA5}">
                      <a16:colId xmlns:a16="http://schemas.microsoft.com/office/drawing/2014/main" xmlns="" val="1784376207"/>
                    </a:ext>
                  </a:extLst>
                </a:gridCol>
                <a:gridCol w="3361484">
                  <a:extLst>
                    <a:ext uri="{9D8B030D-6E8A-4147-A177-3AD203B41FA5}">
                      <a16:colId xmlns:a16="http://schemas.microsoft.com/office/drawing/2014/main" xmlns="" val="2749056173"/>
                    </a:ext>
                  </a:extLst>
                </a:gridCol>
              </a:tblGrid>
              <a:tr h="299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Урядові ініціативи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Соціальне підприємництво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517371467"/>
                  </a:ext>
                </a:extLst>
              </a:tr>
              <a:tr h="2399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Рух ідей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Зверху донизу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Знизу догори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28424626"/>
                  </a:ext>
                </a:extLst>
              </a:tr>
              <a:tr h="4925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Доступ до ресурсів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Управлінські повноваження, доступ до великих ресурсів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Не мають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285050949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51CFFF59-EA9C-4165-90D6-6B66F7E4D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625098"/>
              </p:ext>
            </p:extLst>
          </p:nvPr>
        </p:nvGraphicFramePr>
        <p:xfrm>
          <a:off x="435894" y="4046297"/>
          <a:ext cx="8272213" cy="16002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32303">
                  <a:extLst>
                    <a:ext uri="{9D8B030D-6E8A-4147-A177-3AD203B41FA5}">
                      <a16:colId xmlns:a16="http://schemas.microsoft.com/office/drawing/2014/main" xmlns="" val="3215500951"/>
                    </a:ext>
                  </a:extLst>
                </a:gridCol>
                <a:gridCol w="3378425">
                  <a:extLst>
                    <a:ext uri="{9D8B030D-6E8A-4147-A177-3AD203B41FA5}">
                      <a16:colId xmlns:a16="http://schemas.microsoft.com/office/drawing/2014/main" xmlns="" val="2365410818"/>
                    </a:ext>
                  </a:extLst>
                </a:gridCol>
                <a:gridCol w="3361485">
                  <a:extLst>
                    <a:ext uri="{9D8B030D-6E8A-4147-A177-3AD203B41FA5}">
                      <a16:colId xmlns:a16="http://schemas.microsoft.com/office/drawing/2014/main" xmlns="" val="399009288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Громадська діяльність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Соціальне підприємництво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9805955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Характер активності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Практика «впливу»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Прямі дії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81230185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Створення організацій для реалізації рішень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Можуть не створювати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Створюють підприємства чи організації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543900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24433"/>
      </p:ext>
    </p:extLst>
  </p:cSld>
  <p:clrMapOvr>
    <a:masterClrMapping/>
  </p:clrMapOvr>
  <p:transition spd="slow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98072" y="351044"/>
            <a:ext cx="5166284" cy="194902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870038"/>
                </a:solidFill>
              </a:rPr>
              <a:t>Рік успішного </a:t>
            </a:r>
            <a:br>
              <a:rPr lang="uk-UA" b="1" dirty="0">
                <a:solidFill>
                  <a:srgbClr val="870038"/>
                </a:solidFill>
              </a:rPr>
            </a:br>
            <a:r>
              <a:rPr lang="uk-UA" b="1" dirty="0">
                <a:solidFill>
                  <a:srgbClr val="870038"/>
                </a:solidFill>
              </a:rPr>
              <a:t>бізнесу і…. </a:t>
            </a:r>
            <a:br>
              <a:rPr lang="uk-UA" b="1" dirty="0">
                <a:solidFill>
                  <a:srgbClr val="870038"/>
                </a:solidFill>
              </a:rPr>
            </a:br>
            <a:r>
              <a:rPr lang="uk-UA" b="1" dirty="0">
                <a:solidFill>
                  <a:srgbClr val="870038"/>
                </a:solidFill>
              </a:rPr>
              <a:t>поворотний момент</a:t>
            </a:r>
            <a:endParaRPr lang="ru-RU" b="1" dirty="0">
              <a:solidFill>
                <a:srgbClr val="87003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90900"/>
            <a:ext cx="6797675" cy="2371725"/>
          </a:xfrm>
        </p:spPr>
        <p:txBody>
          <a:bodyPr>
            <a:normAutofit lnSpcReduction="10000"/>
          </a:bodyPr>
          <a:lstStyle/>
          <a:p>
            <a:r>
              <a:rPr lang="uk-UA" sz="1800" dirty="0"/>
              <a:t>під час проведення АТО поранень зазнали більше 30 тис. осіб</a:t>
            </a:r>
          </a:p>
          <a:p>
            <a:r>
              <a:rPr lang="uk-UA" sz="1800" dirty="0"/>
              <a:t>це молоді люди, для яких шрами завдають психологічної шкоди та фізичного дискомфорту</a:t>
            </a:r>
          </a:p>
          <a:p>
            <a:r>
              <a:rPr lang="uk-UA" sz="1800" dirty="0"/>
              <a:t>існує інноваційний всесвітньовідомий </a:t>
            </a:r>
            <a:r>
              <a:rPr lang="uk-UA" sz="1800" dirty="0" err="1"/>
              <a:t>СО2</a:t>
            </a:r>
            <a:r>
              <a:rPr lang="uk-UA" sz="1800" dirty="0"/>
              <a:t> лазер </a:t>
            </a:r>
            <a:r>
              <a:rPr lang="en-US" sz="1800" dirty="0" err="1"/>
              <a:t>Medicalaser</a:t>
            </a:r>
            <a:r>
              <a:rPr lang="en-US" sz="1800" dirty="0"/>
              <a:t> </a:t>
            </a:r>
            <a:r>
              <a:rPr lang="uk-UA" sz="1800" dirty="0"/>
              <a:t>Р</a:t>
            </a:r>
            <a:r>
              <a:rPr lang="en-US" sz="1800" dirty="0" err="1"/>
              <a:t>ixel</a:t>
            </a:r>
            <a:r>
              <a:rPr lang="uk-UA" sz="1800" dirty="0"/>
              <a:t>, що ефективно усуває ці проблеми</a:t>
            </a:r>
          </a:p>
          <a:p>
            <a:r>
              <a:rPr lang="uk-UA" sz="1800" dirty="0"/>
              <a:t>ми маємо досвід та бажання вирішувати цю проблему для воїнів АТО безкоштовно</a:t>
            </a:r>
            <a:endParaRPr lang="ru-RU" sz="1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877369" y="2640696"/>
            <a:ext cx="1419225" cy="40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5881"/>
            <a:ext cx="3654188" cy="243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556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7504" y="2825161"/>
            <a:ext cx="2790825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/>
              <a:t>Надання косметологічних та дерматологічних медичних послуг для всіх груп споживачів</a:t>
            </a:r>
            <a:endParaRPr lang="ru-RU" sz="1350" dirty="0"/>
          </a:p>
        </p:txBody>
      </p:sp>
      <p:sp>
        <p:nvSpPr>
          <p:cNvPr id="5" name="Овал 4"/>
          <p:cNvSpPr/>
          <p:nvPr/>
        </p:nvSpPr>
        <p:spPr>
          <a:xfrm>
            <a:off x="211609" y="952850"/>
            <a:ext cx="1495425" cy="1181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/>
              <a:t>Отримання та розподіл прибутку</a:t>
            </a:r>
            <a:endParaRPr lang="ru-RU" sz="1350" dirty="0"/>
          </a:p>
        </p:txBody>
      </p:sp>
      <p:sp>
        <p:nvSpPr>
          <p:cNvPr id="6" name="Овал 5"/>
          <p:cNvSpPr/>
          <p:nvPr/>
        </p:nvSpPr>
        <p:spPr>
          <a:xfrm>
            <a:off x="4646349" y="2576151"/>
            <a:ext cx="2686050" cy="1733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/>
              <a:t>Надання послуг щодо видалення рубців для воїнів АТО </a:t>
            </a:r>
            <a:endParaRPr lang="ru-RU" sz="1350" dirty="0"/>
          </a:p>
        </p:txBody>
      </p:sp>
      <p:sp>
        <p:nvSpPr>
          <p:cNvPr id="9" name="Овал 8"/>
          <p:cNvSpPr/>
          <p:nvPr/>
        </p:nvSpPr>
        <p:spPr>
          <a:xfrm>
            <a:off x="5494074" y="1071201"/>
            <a:ext cx="1409700" cy="923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Оплата </a:t>
            </a:r>
            <a:r>
              <a:rPr lang="ru-RU" sz="1350" dirty="0" err="1"/>
              <a:t>лізингових</a:t>
            </a:r>
            <a:r>
              <a:rPr lang="ru-RU" sz="1350" dirty="0"/>
              <a:t> </a:t>
            </a:r>
            <a:r>
              <a:rPr lang="ru-RU" sz="1350" dirty="0" err="1"/>
              <a:t>платежів</a:t>
            </a:r>
            <a:endParaRPr lang="ru-RU" sz="135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989374" y="2041494"/>
            <a:ext cx="455640" cy="534658"/>
          </a:xfrm>
          <a:prstGeom prst="down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трелка вверх 11"/>
          <p:cNvSpPr/>
          <p:nvPr/>
        </p:nvSpPr>
        <p:spPr>
          <a:xfrm rot="21046074">
            <a:off x="950582" y="2227373"/>
            <a:ext cx="352425" cy="495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429902" y="3984998"/>
            <a:ext cx="6838950" cy="122872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dirty="0"/>
              <a:t>Алгоритм функціонування соціального підприємства Медичний центр НАДІЯ</a:t>
            </a:r>
            <a:endParaRPr lang="ru-RU" sz="2100" dirty="0"/>
          </a:p>
        </p:txBody>
      </p:sp>
      <p:sp>
        <p:nvSpPr>
          <p:cNvPr id="13" name="Овал 12"/>
          <p:cNvSpPr/>
          <p:nvPr/>
        </p:nvSpPr>
        <p:spPr>
          <a:xfrm>
            <a:off x="2402902" y="2100776"/>
            <a:ext cx="2439029" cy="923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/>
              <a:t>Забезпечення</a:t>
            </a:r>
            <a:r>
              <a:rPr lang="ru-RU" sz="1350" dirty="0"/>
              <a:t> </a:t>
            </a:r>
            <a:r>
              <a:rPr lang="ru-RU" sz="1350" dirty="0" err="1"/>
              <a:t>власного</a:t>
            </a:r>
            <a:r>
              <a:rPr lang="ru-RU" sz="1350" dirty="0"/>
              <a:t>  </a:t>
            </a:r>
            <a:r>
              <a:rPr lang="ru-RU" sz="1350" dirty="0" err="1"/>
              <a:t>інноваційного</a:t>
            </a:r>
            <a:r>
              <a:rPr lang="ru-RU" sz="1350" dirty="0"/>
              <a:t> </a:t>
            </a:r>
            <a:r>
              <a:rPr lang="ru-RU" sz="1350" dirty="0" err="1"/>
              <a:t>розвитку</a:t>
            </a:r>
            <a:endParaRPr lang="ru-RU" sz="1350" dirty="0"/>
          </a:p>
        </p:txBody>
      </p:sp>
      <p:sp>
        <p:nvSpPr>
          <p:cNvPr id="15" name="Овал 14"/>
          <p:cNvSpPr/>
          <p:nvPr/>
        </p:nvSpPr>
        <p:spPr>
          <a:xfrm>
            <a:off x="2402902" y="1025006"/>
            <a:ext cx="2439029" cy="9239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/>
              <a:t>Фіксовані</a:t>
            </a:r>
            <a:r>
              <a:rPr lang="ru-RU" sz="1350" dirty="0"/>
              <a:t> </a:t>
            </a:r>
            <a:r>
              <a:rPr lang="ru-RU" sz="1350" dirty="0" err="1"/>
              <a:t>видатки</a:t>
            </a:r>
            <a:r>
              <a:rPr lang="ru-RU" sz="1350" dirty="0"/>
              <a:t> на </a:t>
            </a:r>
            <a:r>
              <a:rPr lang="ru-RU" sz="1350" dirty="0" err="1"/>
              <a:t>соціальну</a:t>
            </a:r>
            <a:r>
              <a:rPr lang="ru-RU" sz="1350" dirty="0"/>
              <a:t> </a:t>
            </a:r>
            <a:r>
              <a:rPr lang="ru-RU" sz="1350" dirty="0" err="1"/>
              <a:t>складову</a:t>
            </a:r>
            <a:r>
              <a:rPr lang="ru-RU" sz="1350" dirty="0"/>
              <a:t> (40%) </a:t>
            </a: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4952702" y="1245718"/>
            <a:ext cx="455640" cy="534658"/>
          </a:xfrm>
          <a:prstGeom prst="down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1833153" y="1219640"/>
            <a:ext cx="455640" cy="534658"/>
          </a:xfrm>
          <a:prstGeom prst="down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трелка вниз 17"/>
          <p:cNvSpPr/>
          <p:nvPr/>
        </p:nvSpPr>
        <p:spPr>
          <a:xfrm rot="17881260">
            <a:off x="1757462" y="1888455"/>
            <a:ext cx="455640" cy="534658"/>
          </a:xfrm>
          <a:prstGeom prst="downArrow">
            <a:avLst>
              <a:gd name="adj1" fmla="val 50000"/>
              <a:gd name="adj2" fmla="val 3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4827476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Соціальне підприємство «</a:t>
            </a:r>
            <a:r>
              <a:rPr lang="en-US" sz="2400" dirty="0" err="1"/>
              <a:t>NoSugar</a:t>
            </a:r>
            <a:r>
              <a:rPr lang="uk-UA" sz="2400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484785"/>
            <a:ext cx="8604447" cy="3903986"/>
          </a:xfrm>
          <a:ln w="60325">
            <a:noFill/>
          </a:ln>
        </p:spPr>
        <p:txBody>
          <a:bodyPr>
            <a:normAutofit/>
          </a:bodyPr>
          <a:lstStyle/>
          <a:p>
            <a:pPr marL="600075">
              <a:buNone/>
            </a:pPr>
            <a:endParaRPr lang="uk-UA" sz="1800" dirty="0"/>
          </a:p>
          <a:p>
            <a:pPr marL="600075">
              <a:buNone/>
            </a:pPr>
            <a:r>
              <a:rPr lang="uk-UA" sz="1800" b="1" i="1" dirty="0" err="1"/>
              <a:t>Ларва</a:t>
            </a:r>
            <a:r>
              <a:rPr lang="uk-UA" sz="1800" b="1" i="1" dirty="0"/>
              <a:t> Юлія</a:t>
            </a:r>
            <a:r>
              <a:rPr lang="uk-UA" sz="1800" dirty="0"/>
              <a:t>, </a:t>
            </a:r>
            <a:r>
              <a:rPr lang="uk-UA" sz="1800" b="1" i="1" dirty="0" err="1"/>
              <a:t>Велічко</a:t>
            </a:r>
            <a:r>
              <a:rPr lang="uk-UA" sz="1800" b="1" i="1" dirty="0"/>
              <a:t> Катерина </a:t>
            </a:r>
            <a:r>
              <a:rPr lang="uk-UA" sz="1800" dirty="0"/>
              <a:t>– засновники проекту; </a:t>
            </a:r>
          </a:p>
          <a:p>
            <a:pPr marL="600075">
              <a:buNone/>
            </a:pPr>
            <a:endParaRPr lang="uk-UA" sz="1800" b="1" i="1" dirty="0"/>
          </a:p>
          <a:p>
            <a:pPr marL="600075">
              <a:buNone/>
            </a:pPr>
            <a:r>
              <a:rPr lang="uk-UA" sz="1800" b="1" i="1" dirty="0" err="1"/>
              <a:t>Грабовець</a:t>
            </a:r>
            <a:r>
              <a:rPr lang="uk-UA" sz="1800" b="1" i="1" dirty="0"/>
              <a:t> Владислав </a:t>
            </a:r>
            <a:r>
              <a:rPr lang="uk-UA" sz="1800" dirty="0"/>
              <a:t>– працює у медичній та маркетинговій сфері проекту на даному етапі.</a:t>
            </a:r>
          </a:p>
          <a:p>
            <a:pPr marL="600075">
              <a:buNone/>
            </a:pPr>
            <a:endParaRPr lang="uk-UA" sz="1800" dirty="0"/>
          </a:p>
          <a:p>
            <a:pPr marL="600075"/>
            <a:r>
              <a:rPr lang="uk-UA" sz="1800" dirty="0"/>
              <a:t>Команда безперервно співпрацює з фахівцями у різних сферах діяльності .</a:t>
            </a:r>
          </a:p>
        </p:txBody>
      </p:sp>
    </p:spTree>
    <p:extLst>
      <p:ext uri="{BB962C8B-B14F-4D97-AF65-F5344CB8AC3E}">
        <p14:creationId xmlns:p14="http://schemas.microsoft.com/office/powerpoint/2010/main" val="42583560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69330767"/>
              </p:ext>
            </p:extLst>
          </p:nvPr>
        </p:nvGraphicFramePr>
        <p:xfrm>
          <a:off x="1691680" y="2062555"/>
          <a:ext cx="6364550" cy="317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8658" y="836712"/>
            <a:ext cx="6970593" cy="940302"/>
          </a:xfrm>
          <a:solidFill>
            <a:schemeClr val="bg1"/>
          </a:solidFill>
          <a:ln w="34925">
            <a:noFill/>
          </a:ln>
        </p:spPr>
        <p:txBody>
          <a:bodyPr>
            <a:noAutofit/>
          </a:bodyPr>
          <a:lstStyle/>
          <a:p>
            <a:pPr algn="ctr"/>
            <a:r>
              <a:rPr lang="uk-UA" sz="2100" b="1" dirty="0">
                <a:solidFill>
                  <a:srgbClr val="870038"/>
                </a:solidFill>
              </a:rPr>
              <a:t>Динаміка кількості хворих на цукровий діабет у Тернопільській обл. за даними центру медичної статистики</a:t>
            </a:r>
          </a:p>
        </p:txBody>
      </p:sp>
    </p:spTree>
    <p:extLst>
      <p:ext uri="{BB962C8B-B14F-4D97-AF65-F5344CB8AC3E}">
        <p14:creationId xmlns:p14="http://schemas.microsoft.com/office/powerpoint/2010/main" val="31100363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9197" y="929458"/>
            <a:ext cx="8608325" cy="838781"/>
          </a:xfrm>
        </p:spPr>
        <p:txBody>
          <a:bodyPr>
            <a:normAutofit/>
          </a:bodyPr>
          <a:lstStyle/>
          <a:p>
            <a:r>
              <a:rPr lang="uk-UA" sz="2400" b="1" dirty="0"/>
              <a:t>Проблеми, які  вирішує проект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	</a:t>
            </a:r>
          </a:p>
          <a:p>
            <a:endParaRPr lang="uk-UA" sz="24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-229027" y="1712449"/>
          <a:ext cx="6029530" cy="417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трелка вправо 8"/>
          <p:cNvSpPr/>
          <p:nvPr/>
        </p:nvSpPr>
        <p:spPr>
          <a:xfrm rot="5400000">
            <a:off x="2543063" y="2919511"/>
            <a:ext cx="469457" cy="3986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75387" y="1864097"/>
            <a:ext cx="46914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Цукровий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діабет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станом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 2017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рік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Тернопільська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обл. –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зареєстровано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41178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захворювань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(3084 -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вперше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Україна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– 1,6 млн.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хворих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1183" y="1014647"/>
            <a:ext cx="8906339" cy="4868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</p:spTree>
    <p:extLst>
      <p:ext uri="{BB962C8B-B14F-4D97-AF65-F5344CB8AC3E}">
        <p14:creationId xmlns:p14="http://schemas.microsoft.com/office/powerpoint/2010/main" val="17896230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082" t="10329" r="26903" b="16402"/>
          <a:stretch/>
        </p:blipFill>
        <p:spPr>
          <a:xfrm>
            <a:off x="261925" y="242401"/>
            <a:ext cx="4196687" cy="4801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441" t="12121" r="26679" b="29941"/>
          <a:stretch/>
        </p:blipFill>
        <p:spPr>
          <a:xfrm>
            <a:off x="4373707" y="270308"/>
            <a:ext cx="4675160" cy="352112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4687783" y="4678901"/>
            <a:ext cx="4047008" cy="14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87783" y="4748035"/>
            <a:ext cx="4047008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54% діабетиків готові </a:t>
            </a:r>
          </a:p>
          <a:p>
            <a:pPr algn="ctr"/>
            <a:r>
              <a:rPr lang="uk-UA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відвідати заклад</a:t>
            </a:r>
          </a:p>
        </p:txBody>
      </p:sp>
    </p:spTree>
    <p:extLst>
      <p:ext uri="{BB962C8B-B14F-4D97-AF65-F5344CB8AC3E}">
        <p14:creationId xmlns:p14="http://schemas.microsoft.com/office/powerpoint/2010/main" val="23566232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73152" cy="666626"/>
          </a:xfrm>
          <a:noFill/>
          <a:ln w="60325">
            <a:noFill/>
          </a:ln>
        </p:spPr>
        <p:txBody>
          <a:bodyPr>
            <a:normAutofit/>
          </a:bodyPr>
          <a:lstStyle/>
          <a:p>
            <a:r>
              <a:rPr lang="uk-UA" sz="2400" dirty="0"/>
              <a:t>Бізнес-ідея «</a:t>
            </a:r>
            <a:r>
              <a:rPr lang="en-US" sz="2400" dirty="0" err="1"/>
              <a:t>NoSugar</a:t>
            </a:r>
            <a:r>
              <a:rPr lang="ru-RU" sz="2400" dirty="0"/>
              <a:t>»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67" y="1412777"/>
            <a:ext cx="8543389" cy="3804934"/>
          </a:xfrm>
          <a:noFill/>
          <a:ln w="47625">
            <a:noFill/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700" b="1" i="1" dirty="0">
                <a:solidFill>
                  <a:schemeClr val="bg2">
                    <a:lumMod val="10000"/>
                  </a:schemeClr>
                </a:solidFill>
              </a:rPr>
              <a:t>Місія: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</a:rPr>
              <a:t>Бути простором корисних солодощів для профілактики захворювань та ведення здорового способу життя.</a:t>
            </a:r>
          </a:p>
          <a:p>
            <a:pPr marL="0" indent="0">
              <a:buNone/>
            </a:pPr>
            <a:endParaRPr lang="uk-UA" sz="2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700" b="1" i="1" dirty="0" err="1">
                <a:solidFill>
                  <a:schemeClr val="bg2">
                    <a:lumMod val="10000"/>
                  </a:schemeClr>
                </a:solidFill>
              </a:rPr>
              <a:t>Візія</a:t>
            </a:r>
            <a:r>
              <a:rPr lang="uk-UA" sz="2700" b="1" i="1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</a:rPr>
              <a:t>NoSugar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</a:rPr>
              <a:t> позиціонуватиме себе як комфортний і затишний заклад у м. Тернопіль з можливістю насолоджуватися улюбленими десертами, рецептура яких не перевірена часом, а перевірена людьми.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400" dirty="0">
                <a:solidFill>
                  <a:schemeClr val="bg2">
                    <a:lumMod val="10000"/>
                  </a:schemeClr>
                </a:solidFill>
              </a:rPr>
              <a:t>	Ми прагнемо зробити профілактику населення не через певні обов’язкові медичні важелі, а через пропозицію гідної альтернативи.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368870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96839" y="999587"/>
            <a:ext cx="6806822" cy="4115766"/>
          </a:xfrm>
          <a:prstGeom prst="roundRect">
            <a:avLst>
              <a:gd name="adj" fmla="val 11012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678" y="1340768"/>
            <a:ext cx="8154786" cy="3498218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uk-UA" sz="2400" dirty="0">
                <a:latin typeface="Comic Sans MS" pitchFamily="66" charset="0"/>
              </a:rPr>
              <a:t>Просування власного бренду та активізація інтернет-продажів;</a:t>
            </a:r>
          </a:p>
          <a:p>
            <a:pPr marL="385763" indent="-385763">
              <a:buFont typeface="+mj-lt"/>
              <a:buAutoNum type="arabicPeriod"/>
            </a:pPr>
            <a:r>
              <a:rPr lang="uk-UA" sz="2400" dirty="0" err="1">
                <a:latin typeface="Comic Sans MS" pitchFamily="66" charset="0"/>
              </a:rPr>
              <a:t>Аутсорсинг</a:t>
            </a:r>
            <a:r>
              <a:rPr lang="uk-UA" sz="2400" dirty="0">
                <a:latin typeface="Comic Sans MS" pitchFamily="66" charset="0"/>
              </a:rPr>
              <a:t> виробництва солодощів </a:t>
            </a:r>
            <a:r>
              <a:rPr lang="en-US" sz="2400" dirty="0" err="1">
                <a:latin typeface="Comic Sans MS" pitchFamily="66" charset="0"/>
              </a:rPr>
              <a:t>NoSugar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uk-UA" sz="2400" dirty="0">
                <a:latin typeface="Comic Sans MS" pitchFamily="66" charset="0"/>
              </a:rPr>
              <a:t>за власними рецептурами відомій кондитерській фабриці Тернополя;</a:t>
            </a:r>
          </a:p>
          <a:p>
            <a:pPr marL="385763" indent="-385763">
              <a:buFont typeface="+mj-lt"/>
              <a:buAutoNum type="arabicPeriod"/>
            </a:pPr>
            <a:r>
              <a:rPr lang="uk-UA" sz="2400" dirty="0">
                <a:latin typeface="Comic Sans MS" pitchFamily="66" charset="0"/>
              </a:rPr>
              <a:t>Оренда приміщення, підбір професійного технолога і запуск власного виробництва;</a:t>
            </a:r>
          </a:p>
          <a:p>
            <a:pPr marL="385763" indent="-385763">
              <a:buFont typeface="+mj-lt"/>
              <a:buAutoNum type="arabicPeriod"/>
            </a:pPr>
            <a:r>
              <a:rPr lang="uk-UA" sz="2400" dirty="0">
                <a:latin typeface="Comic Sans MS" pitchFamily="66" charset="0"/>
              </a:rPr>
              <a:t>Відкриття кав’ярні-кондитерської «</a:t>
            </a:r>
            <a:r>
              <a:rPr lang="en-US" sz="2400" dirty="0" err="1">
                <a:latin typeface="Comic Sans MS" pitchFamily="66" charset="0"/>
              </a:rPr>
              <a:t>NoSugar</a:t>
            </a:r>
            <a:r>
              <a:rPr lang="uk-UA" sz="2400" dirty="0">
                <a:latin typeface="Comic Sans MS" pitchFamily="66" charset="0"/>
              </a:rPr>
              <a:t>»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uk-UA" sz="2400" dirty="0">
                <a:latin typeface="Comic Sans MS" pitchFamily="66" charset="0"/>
              </a:rPr>
              <a:t>у м. Тернопіль;</a:t>
            </a:r>
          </a:p>
          <a:p>
            <a:pPr marL="385763" indent="-385763">
              <a:buFont typeface="+mj-lt"/>
              <a:buAutoNum type="arabicPeriod"/>
            </a:pPr>
            <a:r>
              <a:rPr lang="uk-UA" sz="2400" dirty="0">
                <a:latin typeface="Comic Sans MS" pitchFamily="66" charset="0"/>
              </a:rPr>
              <a:t>Надання франшизи для інших міст України;</a:t>
            </a:r>
          </a:p>
          <a:p>
            <a:pPr marL="385763" indent="-385763">
              <a:buFont typeface="+mj-lt"/>
              <a:buAutoNum type="arabicPeriod"/>
            </a:pPr>
            <a:r>
              <a:rPr lang="uk-UA" sz="2400" dirty="0">
                <a:latin typeface="Comic Sans MS" pitchFamily="66" charset="0"/>
              </a:rPr>
              <a:t>Матеріальна підтримка хворих на цукровий діабет.</a:t>
            </a:r>
          </a:p>
          <a:p>
            <a:pPr marL="385763" indent="-385763">
              <a:buFont typeface="+mj-lt"/>
              <a:buAutoNum type="arabicPeriod"/>
            </a:pPr>
            <a:endParaRPr lang="uk-UA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5808"/>
            <a:ext cx="3117371" cy="698739"/>
          </a:xfrm>
        </p:spPr>
        <p:txBody>
          <a:bodyPr>
            <a:normAutofit/>
          </a:bodyPr>
          <a:lstStyle/>
          <a:p>
            <a:r>
              <a:rPr lang="uk-UA" sz="2400" dirty="0"/>
              <a:t>Плани</a:t>
            </a:r>
          </a:p>
        </p:txBody>
      </p:sp>
    </p:spTree>
    <p:extLst>
      <p:ext uri="{BB962C8B-B14F-4D97-AF65-F5344CB8AC3E}">
        <p14:creationId xmlns:p14="http://schemas.microsoft.com/office/powerpoint/2010/main" val="284762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482428-2468-4D07-BA88-602005B9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56" y="404664"/>
            <a:ext cx="8272212" cy="49696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325" dirty="0"/>
              <a:t>ПЕРЕШКОДИ ТА ТРУДНОЩІ В РОЗВИТКУ СОЦІАЛЬНОГО ПІДПРИЄМНИЦТВА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C8ACBD58-E461-417C-8D6B-D22C270B9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094547"/>
              </p:ext>
            </p:extLst>
          </p:nvPr>
        </p:nvGraphicFramePr>
        <p:xfrm>
          <a:off x="484895" y="1772816"/>
          <a:ext cx="8377148" cy="3457402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8377148">
                  <a:extLst>
                    <a:ext uri="{9D8B030D-6E8A-4147-A177-3AD203B41FA5}">
                      <a16:colId xmlns:a16="http://schemas.microsoft.com/office/drawing/2014/main" xmlns="" val="3617773143"/>
                    </a:ext>
                  </a:extLst>
                </a:gridCol>
              </a:tblGrid>
              <a:tr h="5718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Недостатнє розуміння сутності соціального підприємництва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094740805"/>
                  </a:ext>
                </a:extLst>
              </a:tr>
              <a:tr h="5718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Недостатня поінформованість широкого загалу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195579570"/>
                  </a:ext>
                </a:extLst>
              </a:tr>
              <a:tr h="1170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Відсутність спеціалізованих послуг з розвитку соціального підприємництва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77265829"/>
                  </a:ext>
                </a:extLst>
              </a:tr>
              <a:tr h="5718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Обмежений доступ до інвестиційних фінансових ресурсів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321391959"/>
                  </a:ext>
                </a:extLst>
              </a:tr>
              <a:tr h="5718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Недостатня кваліфікація працівників, плинність кадрів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76249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8453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9F8568-BEEC-435F-8616-2F0CD0424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501062"/>
            <a:ext cx="8272212" cy="612322"/>
          </a:xfrm>
        </p:spPr>
        <p:txBody>
          <a:bodyPr/>
          <a:lstStyle/>
          <a:p>
            <a:pPr algn="ctr"/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Практична вправа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5F55BA-9EBD-4E7D-A4BB-3AEF3524F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64" y="2113383"/>
            <a:ext cx="6508102" cy="38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9120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2455</Words>
  <Application>Microsoft Office PowerPoint</Application>
  <PresentationFormat>Экран (4:3)</PresentationFormat>
  <Paragraphs>303</Paragraphs>
  <Slides>77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Тема Office</vt:lpstr>
      <vt:lpstr> Соціальне підприємництво</vt:lpstr>
      <vt:lpstr>Що таке соціальне підприємництво?</vt:lpstr>
      <vt:lpstr>Що таке соціальне підприємництво?</vt:lpstr>
      <vt:lpstr>Що таке соціальне підприємництво?</vt:lpstr>
      <vt:lpstr>Що таке соціальне підприємництво?</vt:lpstr>
      <vt:lpstr>Що таке соціальне підприємництво?</vt:lpstr>
      <vt:lpstr>У ЧОМУ ПОЛЯГАЄ ВІДМІННІСТЬ?</vt:lpstr>
      <vt:lpstr>ПЕРЕШКОДИ ТА ТРУДНОЩІ В РОЗВИТКУ СОЦІАЛЬНОГО ПІДПРИЄМНИЦТВА</vt:lpstr>
      <vt:lpstr>Практична вправа</vt:lpstr>
      <vt:lpstr>Соціально-орієнтовані підприємства: Вплив на місцевий економічний розвиток </vt:lpstr>
      <vt:lpstr>Вплив на місцевий розвиток: ревіталізація промислових зон</vt:lpstr>
      <vt:lpstr>Мета:примноження соціального капіталу </vt:lpstr>
      <vt:lpstr>ЯК ЮРИДИЧНО ОФОРМИТИ СОЦІАЛЬНЕ ПІДПРИЄМСТВО? </vt:lpstr>
      <vt:lpstr>Виключення із правил</vt:lpstr>
      <vt:lpstr>Організаційно – правові форми соціальних підприємств: </vt:lpstr>
      <vt:lpstr>Організації громадянського суспільства</vt:lpstr>
      <vt:lpstr>Форма  підприємницьких суб’єктів приватного права: </vt:lpstr>
      <vt:lpstr>Презентация PowerPoint</vt:lpstr>
      <vt:lpstr>Моделі соціальних підприємств</vt:lpstr>
      <vt:lpstr>Модель працевлаштування </vt:lpstr>
      <vt:lpstr>Приклад</vt:lpstr>
      <vt:lpstr>Модель платних послуг (fee-for-service model) </vt:lpstr>
      <vt:lpstr>Приклад</vt:lpstr>
      <vt:lpstr>Модель посередника ринку</vt:lpstr>
      <vt:lpstr>Модель посередника ринку</vt:lpstr>
      <vt:lpstr>МОДЕЛЬ ПІДТРИМКИ ПІДПРИЄМЦІВ </vt:lpstr>
      <vt:lpstr>Приклад</vt:lpstr>
      <vt:lpstr>Модель фінансування соціальних програм </vt:lpstr>
      <vt:lpstr>Приклад</vt:lpstr>
      <vt:lpstr>Кооперативна модель</vt:lpstr>
      <vt:lpstr>Презентация PowerPoint</vt:lpstr>
      <vt:lpstr>Модель підтримки людей з низькими доходами </vt:lpstr>
      <vt:lpstr>Презентация PowerPoint</vt:lpstr>
      <vt:lpstr>МОДЕЛЬ «ЗВ’ЯЗКОВИЙ РИНКУ» </vt:lpstr>
      <vt:lpstr>Приклад</vt:lpstr>
      <vt:lpstr>Модель підтримки організації </vt:lpstr>
      <vt:lpstr>Приклад</vt:lpstr>
      <vt:lpstr>Приклади відбору ідей у форматі “Гаражу”:  Учасникам пропонувалося в мінігрупах пропрацювати ідею соціального підприємства та презентувати пітч, в рамках якого зацікавити аудиторію своєю ідеєю та переконати в реалістичності її виконання.</vt:lpstr>
      <vt:lpstr>УЧАСНИКИ ТА ТЕМАТИКА ВІДБОРУ</vt:lpstr>
      <vt:lpstr>Приклади успішної ревіталізації</vt:lpstr>
      <vt:lpstr>приклади</vt:lpstr>
      <vt:lpstr>Банк ідей для соціальних підприємств</vt:lpstr>
      <vt:lpstr>Дякую за увагу</vt:lpstr>
      <vt:lpstr>Практична вправа</vt:lpstr>
      <vt:lpstr>Презентация PowerPoint</vt:lpstr>
      <vt:lpstr>Історія </vt:lpstr>
      <vt:lpstr>Напрями діяльності</vt:lpstr>
      <vt:lpstr>Основна ціль</vt:lpstr>
      <vt:lpstr>адвокація</vt:lpstr>
      <vt:lpstr>консалтинг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Медичний центр  NADIYA </vt:lpstr>
      <vt:lpstr>МІСІЯ: стати простором, де створюється здоров’я і краса </vt:lpstr>
      <vt:lpstr>9 місяців роботи - звільнили половину команди…</vt:lpstr>
      <vt:lpstr>Презентация PowerPoint</vt:lpstr>
      <vt:lpstr>Інноваційні компоненти бізнесу:</vt:lpstr>
      <vt:lpstr>Групи пропонованих медичних послуг</vt:lpstr>
      <vt:lpstr>Презентация PowerPoint</vt:lpstr>
      <vt:lpstr>Основні фінансові показники за рік  після перезавантаження</vt:lpstr>
      <vt:lpstr>Рік успішного  бізнесу і….  поворотний момент</vt:lpstr>
      <vt:lpstr>Презентация PowerPoint</vt:lpstr>
      <vt:lpstr>Соціальне підприємство «NoSugar»</vt:lpstr>
      <vt:lpstr>Динаміка кількості хворих на цукровий діабет у Тернопільській обл. за даними центру медичної статистики</vt:lpstr>
      <vt:lpstr>Проблеми, які  вирішує проект</vt:lpstr>
      <vt:lpstr>Презентация PowerPoint</vt:lpstr>
      <vt:lpstr>Бізнес-ідея «NoSugar»</vt:lpstr>
      <vt:lpstr>Плани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М.С. Багінський</dc:creator>
  <cp:lastModifiedBy>Владелец</cp:lastModifiedBy>
  <cp:revision>90</cp:revision>
  <cp:lastPrinted>2015-11-30T15:29:39Z</cp:lastPrinted>
  <dcterms:created xsi:type="dcterms:W3CDTF">2015-11-16T08:42:05Z</dcterms:created>
  <dcterms:modified xsi:type="dcterms:W3CDTF">2022-01-26T13:13:27Z</dcterms:modified>
</cp:coreProperties>
</file>