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66" d="100"/>
          <a:sy n="66" d="100"/>
        </p:scale>
        <p:origin x="-120" y="-74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sp>
        <p:nvSpPr>
          <p:cNvPr id="5" name="Text 2"/>
          <p:cNvSpPr/>
          <p:nvPr/>
        </p:nvSpPr>
        <p:spPr>
          <a:xfrm>
            <a:off x="1233714" y="596027"/>
            <a:ext cx="12911830" cy="1666399"/>
          </a:xfrm>
          <a:prstGeom prst="rect">
            <a:avLst/>
          </a:prstGeom>
          <a:noFill/>
          <a:ln/>
        </p:spPr>
        <p:txBody>
          <a:bodyPr wrap="square" rtlCol="0" anchor="t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Геоінформаційні системи в екології</a:t>
            </a:r>
            <a:endParaRPr lang="en-US" sz="5249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5362" name="Picture 2" descr="Обгрунтування необхідності створення географічних інформаційних систем в  області екологічного моніторингу водних ресурсів і водних біоресурсів  України - fishindustry.com.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635" y="2262426"/>
            <a:ext cx="7474838" cy="42045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364" name="Picture 4" descr="Геоінформаційні системи (ГІС) • NRV 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8418" y="5021603"/>
            <a:ext cx="4572001" cy="2890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Лекція № 3 Структура географічних інформаційних систе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44419" y="1841512"/>
            <a:ext cx="4301125" cy="2789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sp>
        <p:nvSpPr>
          <p:cNvPr id="4" name="Text 2"/>
          <p:cNvSpPr/>
          <p:nvPr/>
        </p:nvSpPr>
        <p:spPr>
          <a:xfrm>
            <a:off x="644621" y="415647"/>
            <a:ext cx="50368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Мета та завдання</a:t>
            </a:r>
            <a:endParaRPr lang="en-US" sz="4374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Shape 3"/>
          <p:cNvSpPr/>
          <p:nvPr/>
        </p:nvSpPr>
        <p:spPr>
          <a:xfrm>
            <a:off x="7293054" y="2248733"/>
            <a:ext cx="44410" cy="4870847"/>
          </a:xfrm>
          <a:prstGeom prst="rect">
            <a:avLst/>
          </a:prstGeom>
          <a:solidFill>
            <a:srgbClr val="161B23"/>
          </a:solidFill>
          <a:ln/>
        </p:spPr>
      </p:sp>
      <p:sp>
        <p:nvSpPr>
          <p:cNvPr id="6" name="Shape 4"/>
          <p:cNvSpPr/>
          <p:nvPr/>
        </p:nvSpPr>
        <p:spPr>
          <a:xfrm>
            <a:off x="7565172" y="2650034"/>
            <a:ext cx="777597" cy="44410"/>
          </a:xfrm>
          <a:prstGeom prst="rect">
            <a:avLst/>
          </a:prstGeom>
          <a:solidFill>
            <a:srgbClr val="161B23"/>
          </a:solidFill>
          <a:ln/>
        </p:spPr>
      </p:sp>
      <p:sp>
        <p:nvSpPr>
          <p:cNvPr id="7" name="Shape 5"/>
          <p:cNvSpPr/>
          <p:nvPr/>
        </p:nvSpPr>
        <p:spPr>
          <a:xfrm>
            <a:off x="7065228" y="2422327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161B23"/>
          </a:solidFill>
          <a:ln/>
        </p:spPr>
      </p:sp>
      <p:sp>
        <p:nvSpPr>
          <p:cNvPr id="8" name="Text 6"/>
          <p:cNvSpPr/>
          <p:nvPr/>
        </p:nvSpPr>
        <p:spPr>
          <a:xfrm>
            <a:off x="7246560" y="2463998"/>
            <a:ext cx="1371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7"/>
          <p:cNvSpPr/>
          <p:nvPr/>
        </p:nvSpPr>
        <p:spPr>
          <a:xfrm>
            <a:off x="8537258" y="247090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Мета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8537258" y="3040261"/>
            <a:ext cx="567222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/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є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набуття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знань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здобувачами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вищої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освіти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різними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напрямками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геоінформаційних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досліджень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та 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завданнями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геоінформатики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як науки, 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висвітлення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та 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засвоєння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питань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структури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та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класифікаційних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ознак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геоінформаційних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систем (ГІС), 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функціональних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можливостей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технологічних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блоків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ГІС. </a:t>
            </a: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6287631" y="3760887"/>
            <a:ext cx="777597" cy="44410"/>
          </a:xfrm>
          <a:prstGeom prst="rect">
            <a:avLst/>
          </a:prstGeom>
          <a:solidFill>
            <a:srgbClr val="161B23"/>
          </a:solidFill>
          <a:ln/>
        </p:spPr>
      </p:sp>
      <p:sp>
        <p:nvSpPr>
          <p:cNvPr id="12" name="Shape 10"/>
          <p:cNvSpPr/>
          <p:nvPr/>
        </p:nvSpPr>
        <p:spPr>
          <a:xfrm>
            <a:off x="7065228" y="3533180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161B23"/>
          </a:solidFill>
          <a:ln/>
        </p:spPr>
      </p:sp>
      <p:sp>
        <p:nvSpPr>
          <p:cNvPr id="13" name="Text 11"/>
          <p:cNvSpPr/>
          <p:nvPr/>
        </p:nvSpPr>
        <p:spPr>
          <a:xfrm>
            <a:off x="7223700" y="3574852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2"/>
          <p:cNvSpPr/>
          <p:nvPr/>
        </p:nvSpPr>
        <p:spPr>
          <a:xfrm>
            <a:off x="3871198" y="358175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Завдання</a:t>
            </a:r>
            <a:endParaRPr lang="en-US" sz="2187" dirty="0"/>
          </a:p>
        </p:txBody>
      </p:sp>
      <p:sp>
        <p:nvSpPr>
          <p:cNvPr id="15" name="Text 13"/>
          <p:cNvSpPr/>
          <p:nvPr/>
        </p:nvSpPr>
        <p:spPr>
          <a:xfrm>
            <a:off x="2037993" y="4151113"/>
            <a:ext cx="4055150" cy="19884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/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усвідомлення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здобувачами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вищої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освіти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систематичного 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уявлення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про 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геоінформаційні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технології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просторове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моделювання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, методах 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створення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та 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використання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геоінформаційних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систем, а 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також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отримання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навичок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комплексного 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застосування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знань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отриманих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при 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вивченні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базових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спеціалізованих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дисциплін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7565172" y="5089624"/>
            <a:ext cx="777597" cy="44410"/>
          </a:xfrm>
          <a:prstGeom prst="rect">
            <a:avLst/>
          </a:prstGeom>
          <a:solidFill>
            <a:srgbClr val="161B23"/>
          </a:solidFill>
          <a:ln/>
        </p:spPr>
      </p:sp>
      <p:sp>
        <p:nvSpPr>
          <p:cNvPr id="17" name="Shape 15"/>
          <p:cNvSpPr/>
          <p:nvPr/>
        </p:nvSpPr>
        <p:spPr>
          <a:xfrm>
            <a:off x="7065228" y="4861917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161B23"/>
          </a:solidFill>
          <a:ln/>
        </p:spPr>
      </p:sp>
      <p:sp>
        <p:nvSpPr>
          <p:cNvPr id="18" name="Text 16"/>
          <p:cNvSpPr/>
          <p:nvPr/>
        </p:nvSpPr>
        <p:spPr>
          <a:xfrm>
            <a:off x="7223700" y="4903589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8537258" y="4910495"/>
            <a:ext cx="40551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Вивчення впливу людської діяльності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8537258" y="5827038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buNone/>
            </a:pPr>
            <a:r>
              <a:rPr lang="en-US" dirty="0">
                <a:solidFill>
                  <a:srgbClr val="D6E5EF"/>
                </a:solidFill>
                <a:latin typeface="Arial Narrow" pitchFamily="34" charset="0"/>
                <a:ea typeface="Roboto" pitchFamily="34" charset="-122"/>
                <a:cs typeface="Roboto" pitchFamily="34" charset="-120"/>
              </a:rPr>
              <a:t>Дослідження впливу людської діяльності на довкілля за допомогою ГІС та оцінка екоцінтиметрів.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12290" name="Picture 2" descr="ArcGIS — Википед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621" y="1183333"/>
            <a:ext cx="2807999" cy="280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sp>
        <p:nvSpPr>
          <p:cNvPr id="4" name="Text 2"/>
          <p:cNvSpPr/>
          <p:nvPr/>
        </p:nvSpPr>
        <p:spPr>
          <a:xfrm>
            <a:off x="3991429" y="220027"/>
            <a:ext cx="10278093" cy="18119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Основи геоінформаційних систем</a:t>
            </a:r>
            <a:endParaRPr lang="en-US" sz="4374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632103" y="5461634"/>
            <a:ext cx="28117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Географічні дані</a:t>
            </a:r>
            <a:endParaRPr lang="en-US" sz="2624" dirty="0"/>
          </a:p>
        </p:txBody>
      </p:sp>
      <p:sp>
        <p:nvSpPr>
          <p:cNvPr id="6" name="Text 4"/>
          <p:cNvSpPr/>
          <p:nvPr/>
        </p:nvSpPr>
        <p:spPr>
          <a:xfrm>
            <a:off x="459819" y="6226629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Основа геоінформаційних систем - це географічні дані, які представляють елементи на земельній поверхні.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4165758" y="5045153"/>
            <a:ext cx="3156347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Системи координат</a:t>
            </a:r>
            <a:endParaRPr lang="en-US" sz="2624" dirty="0"/>
          </a:p>
        </p:txBody>
      </p:sp>
      <p:sp>
        <p:nvSpPr>
          <p:cNvPr id="8" name="Text 6"/>
          <p:cNvSpPr/>
          <p:nvPr/>
        </p:nvSpPr>
        <p:spPr>
          <a:xfrm>
            <a:off x="4165758" y="6226629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ГІС використовують системи координат для точного місцезнаходження об'єктів на карті.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693643" y="5045154"/>
            <a:ext cx="3156347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Аналіз та візуалізація</a:t>
            </a:r>
            <a:endParaRPr lang="en-US" sz="2624" dirty="0"/>
          </a:p>
        </p:txBody>
      </p:sp>
      <p:sp>
        <p:nvSpPr>
          <p:cNvPr id="10" name="Text 8"/>
          <p:cNvSpPr/>
          <p:nvPr/>
        </p:nvSpPr>
        <p:spPr>
          <a:xfrm>
            <a:off x="7693643" y="6226629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ГІС забезпечують здатність аналізувати та візуалізувати дані, що дозволяє виявити тенденції та залежності.</a:t>
            </a:r>
            <a:endParaRPr lang="en-US" sz="1750" dirty="0"/>
          </a:p>
        </p:txBody>
      </p:sp>
      <p:pic>
        <p:nvPicPr>
          <p:cNvPr id="10242" name="Picture 2" descr="Authoring 3D Layers and Creating Web Scenes in ArcGIS On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819" y="1208892"/>
            <a:ext cx="4469764" cy="3247617"/>
          </a:xfrm>
          <a:prstGeom prst="rect">
            <a:avLst/>
          </a:prstGeom>
          <a:noFill/>
        </p:spPr>
      </p:pic>
      <p:pic>
        <p:nvPicPr>
          <p:cNvPr id="10244" name="Picture 4" descr="Introducing ArcGIS Pro - YouTub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66514" y="2587202"/>
            <a:ext cx="4603008" cy="2589193"/>
          </a:xfrm>
          <a:prstGeom prst="rect">
            <a:avLst/>
          </a:prstGeom>
          <a:noFill/>
        </p:spPr>
      </p:pic>
      <p:pic>
        <p:nvPicPr>
          <p:cNvPr id="10246" name="Picture 6" descr="Введение в ArcGIS Pro—ArcGIS Pro | Документац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45840" y="1611086"/>
            <a:ext cx="4152530" cy="2332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3126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505551" y="3088600"/>
            <a:ext cx="7109460" cy="6328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983"/>
              </a:lnSpc>
              <a:buNone/>
            </a:pPr>
            <a:r>
              <a:rPr lang="en-US" sz="3986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Застосування ГІС в екології</a:t>
            </a:r>
            <a:endParaRPr lang="en-US" sz="3986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Shape 3"/>
          <p:cNvSpPr/>
          <p:nvPr/>
        </p:nvSpPr>
        <p:spPr>
          <a:xfrm>
            <a:off x="2505551" y="4183380"/>
            <a:ext cx="455533" cy="455533"/>
          </a:xfrm>
          <a:prstGeom prst="roundRect">
            <a:avLst>
              <a:gd name="adj" fmla="val 26673"/>
            </a:avLst>
          </a:prstGeom>
          <a:solidFill>
            <a:srgbClr val="161B23"/>
          </a:solidFill>
          <a:ln/>
        </p:spPr>
      </p:sp>
      <p:sp>
        <p:nvSpPr>
          <p:cNvPr id="7" name="Text 4"/>
          <p:cNvSpPr/>
          <p:nvPr/>
        </p:nvSpPr>
        <p:spPr>
          <a:xfrm>
            <a:off x="2672358" y="4221361"/>
            <a:ext cx="121920" cy="3795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0"/>
              </a:lnSpc>
              <a:buNone/>
            </a:pPr>
            <a:r>
              <a:rPr lang="en-US" sz="2392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392" dirty="0"/>
          </a:p>
        </p:txBody>
      </p:sp>
      <p:sp>
        <p:nvSpPr>
          <p:cNvPr id="8" name="Text 5"/>
          <p:cNvSpPr/>
          <p:nvPr/>
        </p:nvSpPr>
        <p:spPr>
          <a:xfrm>
            <a:off x="3163491" y="4252913"/>
            <a:ext cx="2413516" cy="6326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92"/>
              </a:lnSpc>
              <a:buNone/>
            </a:pPr>
            <a:r>
              <a:rPr lang="en-US" sz="1993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Збереження біорізноманіття</a:t>
            </a:r>
            <a:endParaRPr lang="en-US" sz="1993" dirty="0"/>
          </a:p>
        </p:txBody>
      </p:sp>
      <p:sp>
        <p:nvSpPr>
          <p:cNvPr id="9" name="Text 6"/>
          <p:cNvSpPr/>
          <p:nvPr/>
        </p:nvSpPr>
        <p:spPr>
          <a:xfrm>
            <a:off x="3163491" y="5088017"/>
            <a:ext cx="2413516" cy="16198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51"/>
              </a:lnSpc>
              <a:buNone/>
            </a:pPr>
            <a:r>
              <a:rPr lang="en-US" sz="1595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ГІС дозволяють виявити уразливі екосистеми та розробити стратегії захисту та відновлення біорізноманіття.</a:t>
            </a:r>
            <a:endParaRPr lang="en-US" sz="1595" dirty="0"/>
          </a:p>
        </p:txBody>
      </p:sp>
      <p:sp>
        <p:nvSpPr>
          <p:cNvPr id="10" name="Shape 7"/>
          <p:cNvSpPr/>
          <p:nvPr/>
        </p:nvSpPr>
        <p:spPr>
          <a:xfrm>
            <a:off x="5779413" y="4183380"/>
            <a:ext cx="455533" cy="455533"/>
          </a:xfrm>
          <a:prstGeom prst="roundRect">
            <a:avLst>
              <a:gd name="adj" fmla="val 26673"/>
            </a:avLst>
          </a:prstGeom>
          <a:solidFill>
            <a:srgbClr val="161B23"/>
          </a:solidFill>
          <a:ln/>
        </p:spPr>
      </p:sp>
      <p:sp>
        <p:nvSpPr>
          <p:cNvPr id="11" name="Text 8"/>
          <p:cNvSpPr/>
          <p:nvPr/>
        </p:nvSpPr>
        <p:spPr>
          <a:xfrm>
            <a:off x="5923359" y="4221361"/>
            <a:ext cx="167640" cy="3795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0"/>
              </a:lnSpc>
              <a:buNone/>
            </a:pPr>
            <a:r>
              <a:rPr lang="en-US" sz="2392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392" dirty="0"/>
          </a:p>
        </p:txBody>
      </p:sp>
      <p:sp>
        <p:nvSpPr>
          <p:cNvPr id="12" name="Text 9"/>
          <p:cNvSpPr/>
          <p:nvPr/>
        </p:nvSpPr>
        <p:spPr>
          <a:xfrm>
            <a:off x="6437352" y="4252913"/>
            <a:ext cx="2413516" cy="9490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92"/>
              </a:lnSpc>
              <a:buNone/>
            </a:pPr>
            <a:r>
              <a:rPr lang="en-US" sz="1993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Управління водними ресурсами</a:t>
            </a:r>
            <a:endParaRPr lang="en-US" sz="1993" dirty="0"/>
          </a:p>
        </p:txBody>
      </p:sp>
      <p:sp>
        <p:nvSpPr>
          <p:cNvPr id="13" name="Text 10"/>
          <p:cNvSpPr/>
          <p:nvPr/>
        </p:nvSpPr>
        <p:spPr>
          <a:xfrm>
            <a:off x="6437352" y="5404366"/>
            <a:ext cx="2413516" cy="22677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51"/>
              </a:lnSpc>
              <a:buNone/>
            </a:pPr>
            <a:r>
              <a:rPr lang="en-US" sz="1595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За допомогою ГІС можна визначити оптимальні місця для будівництва водоочисних споруд та контролю кількості та якості води.</a:t>
            </a:r>
            <a:endParaRPr lang="en-US" sz="1595" dirty="0"/>
          </a:p>
        </p:txBody>
      </p:sp>
      <p:sp>
        <p:nvSpPr>
          <p:cNvPr id="14" name="Shape 11"/>
          <p:cNvSpPr/>
          <p:nvPr/>
        </p:nvSpPr>
        <p:spPr>
          <a:xfrm>
            <a:off x="9053274" y="4183380"/>
            <a:ext cx="455533" cy="455533"/>
          </a:xfrm>
          <a:prstGeom prst="roundRect">
            <a:avLst>
              <a:gd name="adj" fmla="val 26673"/>
            </a:avLst>
          </a:prstGeom>
          <a:solidFill>
            <a:srgbClr val="161B23"/>
          </a:solidFill>
          <a:ln/>
        </p:spPr>
      </p:sp>
      <p:sp>
        <p:nvSpPr>
          <p:cNvPr id="15" name="Text 12"/>
          <p:cNvSpPr/>
          <p:nvPr/>
        </p:nvSpPr>
        <p:spPr>
          <a:xfrm>
            <a:off x="9197221" y="4221361"/>
            <a:ext cx="167640" cy="3795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0"/>
              </a:lnSpc>
              <a:buNone/>
            </a:pPr>
            <a:r>
              <a:rPr lang="en-US" sz="2392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392" dirty="0"/>
          </a:p>
        </p:txBody>
      </p:sp>
      <p:sp>
        <p:nvSpPr>
          <p:cNvPr id="16" name="Text 13"/>
          <p:cNvSpPr/>
          <p:nvPr/>
        </p:nvSpPr>
        <p:spPr>
          <a:xfrm>
            <a:off x="9711214" y="4252913"/>
            <a:ext cx="2413516" cy="6326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92"/>
              </a:lnSpc>
              <a:buNone/>
            </a:pPr>
            <a:r>
              <a:rPr lang="en-US" sz="1993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Слідування міграціям тварин</a:t>
            </a:r>
            <a:endParaRPr lang="en-US" sz="1993" dirty="0"/>
          </a:p>
        </p:txBody>
      </p:sp>
      <p:sp>
        <p:nvSpPr>
          <p:cNvPr id="17" name="Text 14"/>
          <p:cNvSpPr/>
          <p:nvPr/>
        </p:nvSpPr>
        <p:spPr>
          <a:xfrm>
            <a:off x="9711214" y="5088017"/>
            <a:ext cx="2413516" cy="16198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51"/>
              </a:lnSpc>
              <a:buNone/>
            </a:pPr>
            <a:r>
              <a:rPr lang="en-US" sz="1595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ГІС дозволяють відстежувати маршрути міграцій тварин та виявляти географічні зони впливу.</a:t>
            </a:r>
            <a:endParaRPr lang="en-US" sz="1595" dirty="0"/>
          </a:p>
        </p:txBody>
      </p:sp>
      <p:pic>
        <p:nvPicPr>
          <p:cNvPr id="8194" name="Picture 2" descr="Визуализация подразделений морской экологии с помощью вокселов | Learn  ArcG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1214" y="810226"/>
            <a:ext cx="3626757" cy="2911191"/>
          </a:xfrm>
          <a:prstGeom prst="rect">
            <a:avLst/>
          </a:prstGeom>
          <a:noFill/>
        </p:spPr>
      </p:pic>
      <p:pic>
        <p:nvPicPr>
          <p:cNvPr id="8196" name="Picture 4" descr="Галерея уроков | Документац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9886" y="361043"/>
            <a:ext cx="3638203" cy="2728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214914"/>
            <a:ext cx="65913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Збір та аналіз геоданих</a:t>
            </a:r>
            <a:endParaRPr lang="en-US" sz="4374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353628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668203"/>
            <a:ext cx="31775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Теренові дослідження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237559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Застосування ГІС у полі забезпечує збір точних геоданих та картографування екологічних параметрів.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353628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668322"/>
            <a:ext cx="29870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Супутникова зйомка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237678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Супутникові дані використовуються для відстеження змін екосистем, досліджень дефорестації та розподілу рослинності.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353628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668322"/>
            <a:ext cx="23164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Аналіз геоданих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237678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ГІС дозволяють проводити глибокий аналіз геоданих та побудову графіків і діаграм на основі зібраних даних.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00576" y="588764"/>
            <a:ext cx="9371648" cy="13342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253"/>
              </a:lnSpc>
              <a:buNone/>
            </a:pPr>
            <a:r>
              <a:rPr lang="en-US" sz="4203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Моделювання екосистем на основі ГІС</a:t>
            </a:r>
            <a:endParaRPr lang="en-US" sz="4203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Shape 3"/>
          <p:cNvSpPr/>
          <p:nvPr/>
        </p:nvSpPr>
        <p:spPr>
          <a:xfrm>
            <a:off x="800576" y="2243138"/>
            <a:ext cx="9371648" cy="1656874"/>
          </a:xfrm>
          <a:prstGeom prst="roundRect">
            <a:avLst>
              <a:gd name="adj" fmla="val 7731"/>
            </a:avLst>
          </a:prstGeom>
          <a:solidFill>
            <a:srgbClr val="161B23"/>
          </a:solidFill>
          <a:ln/>
        </p:spPr>
      </p:sp>
      <p:sp>
        <p:nvSpPr>
          <p:cNvPr id="7" name="Text 4"/>
          <p:cNvSpPr/>
          <p:nvPr/>
        </p:nvSpPr>
        <p:spPr>
          <a:xfrm>
            <a:off x="1014055" y="2456617"/>
            <a:ext cx="4008120" cy="3334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7"/>
              </a:lnSpc>
              <a:buNone/>
            </a:pPr>
            <a:r>
              <a:rPr lang="en-US" sz="2101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Прогнозування змін клімату</a:t>
            </a:r>
            <a:endParaRPr lang="en-US" sz="2101" dirty="0"/>
          </a:p>
        </p:txBody>
      </p:sp>
      <p:sp>
        <p:nvSpPr>
          <p:cNvPr id="8" name="Text 5"/>
          <p:cNvSpPr/>
          <p:nvPr/>
        </p:nvSpPr>
        <p:spPr>
          <a:xfrm>
            <a:off x="1014055" y="3003590"/>
            <a:ext cx="8944689" cy="6829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0"/>
              </a:lnSpc>
              <a:buNone/>
            </a:pPr>
            <a:r>
              <a:rPr lang="en-US" sz="1681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ГІС використовуються для створення моделей прогнозування зміни клімату та її впливу на екосистеми.</a:t>
            </a:r>
            <a:endParaRPr lang="en-US" sz="1681" dirty="0"/>
          </a:p>
        </p:txBody>
      </p:sp>
      <p:sp>
        <p:nvSpPr>
          <p:cNvPr id="9" name="Shape 6"/>
          <p:cNvSpPr/>
          <p:nvPr/>
        </p:nvSpPr>
        <p:spPr>
          <a:xfrm>
            <a:off x="800576" y="4113490"/>
            <a:ext cx="9371648" cy="1656874"/>
          </a:xfrm>
          <a:prstGeom prst="roundRect">
            <a:avLst>
              <a:gd name="adj" fmla="val 7731"/>
            </a:avLst>
          </a:prstGeom>
          <a:solidFill>
            <a:srgbClr val="161B23"/>
          </a:solidFill>
          <a:ln/>
        </p:spPr>
      </p:sp>
      <p:sp>
        <p:nvSpPr>
          <p:cNvPr id="10" name="Text 7"/>
          <p:cNvSpPr/>
          <p:nvPr/>
        </p:nvSpPr>
        <p:spPr>
          <a:xfrm>
            <a:off x="1014055" y="4326969"/>
            <a:ext cx="4693920" cy="3334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7"/>
              </a:lnSpc>
              <a:buNone/>
            </a:pPr>
            <a:r>
              <a:rPr lang="en-US" sz="2101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Моделі біологічного різноманіття</a:t>
            </a:r>
            <a:endParaRPr lang="en-US" sz="2101" dirty="0"/>
          </a:p>
        </p:txBody>
      </p:sp>
      <p:sp>
        <p:nvSpPr>
          <p:cNvPr id="11" name="Text 8"/>
          <p:cNvSpPr/>
          <p:nvPr/>
        </p:nvSpPr>
        <p:spPr>
          <a:xfrm>
            <a:off x="1014055" y="4873943"/>
            <a:ext cx="8944689" cy="6829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0"/>
              </a:lnSpc>
              <a:buNone/>
            </a:pPr>
            <a:r>
              <a:rPr lang="en-US" sz="1681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За допомогою ГІС можна створювати просторові моделі, які допомагають оцінювати різноманіття життя та його зміни в часі.</a:t>
            </a:r>
            <a:endParaRPr lang="en-US" sz="1681" dirty="0"/>
          </a:p>
        </p:txBody>
      </p:sp>
      <p:sp>
        <p:nvSpPr>
          <p:cNvPr id="12" name="Shape 9"/>
          <p:cNvSpPr/>
          <p:nvPr/>
        </p:nvSpPr>
        <p:spPr>
          <a:xfrm>
            <a:off x="800576" y="5983843"/>
            <a:ext cx="9371648" cy="1656874"/>
          </a:xfrm>
          <a:prstGeom prst="roundRect">
            <a:avLst>
              <a:gd name="adj" fmla="val 7731"/>
            </a:avLst>
          </a:prstGeom>
          <a:solidFill>
            <a:srgbClr val="161B23"/>
          </a:solidFill>
          <a:ln/>
        </p:spPr>
      </p:sp>
      <p:sp>
        <p:nvSpPr>
          <p:cNvPr id="13" name="Text 10"/>
          <p:cNvSpPr/>
          <p:nvPr/>
        </p:nvSpPr>
        <p:spPr>
          <a:xfrm>
            <a:off x="1014055" y="6197322"/>
            <a:ext cx="4556760" cy="3334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7"/>
              </a:lnSpc>
              <a:buNone/>
            </a:pPr>
            <a:r>
              <a:rPr lang="en-US" sz="2101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Стратегії відновлення екосистем</a:t>
            </a:r>
            <a:endParaRPr lang="en-US" sz="2101" dirty="0"/>
          </a:p>
        </p:txBody>
      </p:sp>
      <p:sp>
        <p:nvSpPr>
          <p:cNvPr id="14" name="Text 11"/>
          <p:cNvSpPr/>
          <p:nvPr/>
        </p:nvSpPr>
        <p:spPr>
          <a:xfrm>
            <a:off x="1014055" y="6744295"/>
            <a:ext cx="8944689" cy="6829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0"/>
              </a:lnSpc>
              <a:buNone/>
            </a:pPr>
            <a:r>
              <a:rPr lang="en-US" sz="1681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ГІС використовуються для розроблення стратегій відновлення пошкоджених екосистем та ландшафтів.</a:t>
            </a:r>
            <a:endParaRPr lang="en-US" sz="168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75228" y="838557"/>
            <a:ext cx="9222343" cy="12134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777"/>
              </a:lnSpc>
              <a:buNone/>
            </a:pPr>
            <a:r>
              <a:rPr lang="en-US" sz="3822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Оцінка впливу людської діяльності на довкілля за допомогою ГІС</a:t>
            </a:r>
            <a:endParaRPr lang="en-US" sz="3822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Shape 3"/>
          <p:cNvSpPr/>
          <p:nvPr/>
        </p:nvSpPr>
        <p:spPr>
          <a:xfrm>
            <a:off x="1147048" y="2343269"/>
            <a:ext cx="38814" cy="5047655"/>
          </a:xfrm>
          <a:prstGeom prst="rect">
            <a:avLst/>
          </a:prstGeom>
          <a:solidFill>
            <a:srgbClr val="161B23"/>
          </a:solidFill>
          <a:ln/>
        </p:spPr>
      </p:sp>
      <p:sp>
        <p:nvSpPr>
          <p:cNvPr id="7" name="Shape 4"/>
          <p:cNvSpPr/>
          <p:nvPr/>
        </p:nvSpPr>
        <p:spPr>
          <a:xfrm>
            <a:off x="1384875" y="2693789"/>
            <a:ext cx="679490" cy="38814"/>
          </a:xfrm>
          <a:prstGeom prst="rect">
            <a:avLst/>
          </a:prstGeom>
          <a:solidFill>
            <a:srgbClr val="161B23"/>
          </a:solidFill>
          <a:ln/>
        </p:spPr>
      </p:sp>
      <p:sp>
        <p:nvSpPr>
          <p:cNvPr id="8" name="Shape 5"/>
          <p:cNvSpPr/>
          <p:nvPr/>
        </p:nvSpPr>
        <p:spPr>
          <a:xfrm>
            <a:off x="948035" y="2494836"/>
            <a:ext cx="436840" cy="436840"/>
          </a:xfrm>
          <a:prstGeom prst="roundRect">
            <a:avLst>
              <a:gd name="adj" fmla="val 26667"/>
            </a:avLst>
          </a:prstGeom>
          <a:solidFill>
            <a:srgbClr val="161B23"/>
          </a:solidFill>
          <a:ln/>
        </p:spPr>
      </p:sp>
      <p:sp>
        <p:nvSpPr>
          <p:cNvPr id="9" name="Text 6"/>
          <p:cNvSpPr/>
          <p:nvPr/>
        </p:nvSpPr>
        <p:spPr>
          <a:xfrm>
            <a:off x="1105436" y="2531269"/>
            <a:ext cx="121920" cy="3639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66"/>
              </a:lnSpc>
              <a:buNone/>
            </a:pPr>
            <a:r>
              <a:rPr lang="en-US" sz="2293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293" dirty="0"/>
          </a:p>
        </p:txBody>
      </p:sp>
      <p:sp>
        <p:nvSpPr>
          <p:cNvPr id="10" name="Text 7"/>
          <p:cNvSpPr/>
          <p:nvPr/>
        </p:nvSpPr>
        <p:spPr>
          <a:xfrm>
            <a:off x="2234208" y="2537341"/>
            <a:ext cx="2659380" cy="3032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89"/>
              </a:lnSpc>
              <a:buNone/>
            </a:pPr>
            <a:r>
              <a:rPr lang="en-US" sz="1911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Забруднення повітря</a:t>
            </a:r>
            <a:endParaRPr lang="en-US" sz="1911" dirty="0"/>
          </a:p>
        </p:txBody>
      </p:sp>
      <p:sp>
        <p:nvSpPr>
          <p:cNvPr id="11" name="Text 8"/>
          <p:cNvSpPr/>
          <p:nvPr/>
        </p:nvSpPr>
        <p:spPr>
          <a:xfrm>
            <a:off x="2234208" y="3034665"/>
            <a:ext cx="7863364" cy="6212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46"/>
              </a:lnSpc>
              <a:buNone/>
            </a:pPr>
            <a:r>
              <a:rPr lang="en-US" sz="1529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ГІС дозволяють визначати зони перевищеної забрудненості повітря та здійснювати моніторинг впливу промисловості.</a:t>
            </a:r>
            <a:endParaRPr lang="en-US" sz="1529" dirty="0"/>
          </a:p>
        </p:txBody>
      </p:sp>
      <p:sp>
        <p:nvSpPr>
          <p:cNvPr id="12" name="Shape 9"/>
          <p:cNvSpPr/>
          <p:nvPr/>
        </p:nvSpPr>
        <p:spPr>
          <a:xfrm>
            <a:off x="1384875" y="4441031"/>
            <a:ext cx="679490" cy="38814"/>
          </a:xfrm>
          <a:prstGeom prst="rect">
            <a:avLst/>
          </a:prstGeom>
          <a:solidFill>
            <a:srgbClr val="161B23"/>
          </a:solidFill>
          <a:ln/>
        </p:spPr>
      </p:sp>
      <p:sp>
        <p:nvSpPr>
          <p:cNvPr id="13" name="Shape 10"/>
          <p:cNvSpPr/>
          <p:nvPr/>
        </p:nvSpPr>
        <p:spPr>
          <a:xfrm>
            <a:off x="948035" y="4242078"/>
            <a:ext cx="436840" cy="436840"/>
          </a:xfrm>
          <a:prstGeom prst="roundRect">
            <a:avLst>
              <a:gd name="adj" fmla="val 26667"/>
            </a:avLst>
          </a:prstGeom>
          <a:solidFill>
            <a:srgbClr val="161B23"/>
          </a:solidFill>
          <a:ln/>
        </p:spPr>
      </p:sp>
      <p:sp>
        <p:nvSpPr>
          <p:cNvPr id="14" name="Text 11"/>
          <p:cNvSpPr/>
          <p:nvPr/>
        </p:nvSpPr>
        <p:spPr>
          <a:xfrm>
            <a:off x="1086386" y="4278511"/>
            <a:ext cx="160020" cy="3639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66"/>
              </a:lnSpc>
              <a:buNone/>
            </a:pPr>
            <a:r>
              <a:rPr lang="en-US" sz="2293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293" dirty="0"/>
          </a:p>
        </p:txBody>
      </p:sp>
      <p:sp>
        <p:nvSpPr>
          <p:cNvPr id="15" name="Text 12"/>
          <p:cNvSpPr/>
          <p:nvPr/>
        </p:nvSpPr>
        <p:spPr>
          <a:xfrm>
            <a:off x="2234208" y="4284583"/>
            <a:ext cx="4442460" cy="3032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89"/>
              </a:lnSpc>
              <a:buNone/>
            </a:pPr>
            <a:r>
              <a:rPr lang="en-US" sz="1911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Мапування звукового забруднення</a:t>
            </a:r>
            <a:endParaRPr lang="en-US" sz="1911" dirty="0"/>
          </a:p>
        </p:txBody>
      </p:sp>
      <p:sp>
        <p:nvSpPr>
          <p:cNvPr id="16" name="Text 13"/>
          <p:cNvSpPr/>
          <p:nvPr/>
        </p:nvSpPr>
        <p:spPr>
          <a:xfrm>
            <a:off x="2234208" y="4781907"/>
            <a:ext cx="7863364" cy="3106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46"/>
              </a:lnSpc>
              <a:buNone/>
            </a:pPr>
            <a:r>
              <a:rPr lang="en-US" sz="1529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За допомогою ГІС можна відстежувати рівень шуму та зони звукового забруднення.</a:t>
            </a:r>
            <a:endParaRPr lang="en-US" sz="1529" dirty="0"/>
          </a:p>
        </p:txBody>
      </p:sp>
      <p:sp>
        <p:nvSpPr>
          <p:cNvPr id="17" name="Shape 14"/>
          <p:cNvSpPr/>
          <p:nvPr/>
        </p:nvSpPr>
        <p:spPr>
          <a:xfrm>
            <a:off x="1384875" y="6188273"/>
            <a:ext cx="679490" cy="38814"/>
          </a:xfrm>
          <a:prstGeom prst="rect">
            <a:avLst/>
          </a:prstGeom>
          <a:solidFill>
            <a:srgbClr val="161B23"/>
          </a:solidFill>
          <a:ln/>
        </p:spPr>
      </p:sp>
      <p:sp>
        <p:nvSpPr>
          <p:cNvPr id="18" name="Shape 15"/>
          <p:cNvSpPr/>
          <p:nvPr/>
        </p:nvSpPr>
        <p:spPr>
          <a:xfrm>
            <a:off x="948035" y="5989320"/>
            <a:ext cx="436840" cy="436840"/>
          </a:xfrm>
          <a:prstGeom prst="roundRect">
            <a:avLst>
              <a:gd name="adj" fmla="val 26667"/>
            </a:avLst>
          </a:prstGeom>
          <a:solidFill>
            <a:srgbClr val="161B23"/>
          </a:solidFill>
          <a:ln/>
        </p:spPr>
      </p:sp>
      <p:sp>
        <p:nvSpPr>
          <p:cNvPr id="19" name="Text 16"/>
          <p:cNvSpPr/>
          <p:nvPr/>
        </p:nvSpPr>
        <p:spPr>
          <a:xfrm>
            <a:off x="1086386" y="6025753"/>
            <a:ext cx="160020" cy="3639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66"/>
              </a:lnSpc>
              <a:buNone/>
            </a:pPr>
            <a:r>
              <a:rPr lang="en-US" sz="2293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293" dirty="0"/>
          </a:p>
        </p:txBody>
      </p:sp>
      <p:sp>
        <p:nvSpPr>
          <p:cNvPr id="20" name="Text 17"/>
          <p:cNvSpPr/>
          <p:nvPr/>
        </p:nvSpPr>
        <p:spPr>
          <a:xfrm>
            <a:off x="2234208" y="6031825"/>
            <a:ext cx="3848100" cy="3032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89"/>
              </a:lnSpc>
              <a:buNone/>
            </a:pPr>
            <a:r>
              <a:rPr lang="en-US" sz="1911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Вплив забудови на зелені зони</a:t>
            </a:r>
            <a:endParaRPr lang="en-US" sz="1911" dirty="0"/>
          </a:p>
        </p:txBody>
      </p:sp>
      <p:sp>
        <p:nvSpPr>
          <p:cNvPr id="21" name="Text 18"/>
          <p:cNvSpPr/>
          <p:nvPr/>
        </p:nvSpPr>
        <p:spPr>
          <a:xfrm>
            <a:off x="2234208" y="6529149"/>
            <a:ext cx="7863364" cy="3106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46"/>
              </a:lnSpc>
              <a:buNone/>
            </a:pPr>
            <a:r>
              <a:rPr lang="en-US" sz="1529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ГІС дозволяють аналізувати вплив забудови на зелені зони та прогнозувати їх зміни.</a:t>
            </a:r>
            <a:endParaRPr lang="en-US" sz="152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387</Words>
  <Application>Microsoft Office PowerPoint</Application>
  <PresentationFormat>Произвольный</PresentationFormat>
  <Paragraphs>59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Андрей</cp:lastModifiedBy>
  <cp:revision>5</cp:revision>
  <dcterms:created xsi:type="dcterms:W3CDTF">2023-11-11T14:16:57Z</dcterms:created>
  <dcterms:modified xsi:type="dcterms:W3CDTF">2023-11-11T14:33:06Z</dcterms:modified>
</cp:coreProperties>
</file>