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avel-2880x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3000" y="0"/>
            <a:ext cx="10287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Century Gothic" pitchFamily="34" charset="0"/>
                <a:cs typeface="Arabic Typesetting" pitchFamily="66" charset="-78"/>
              </a:rPr>
              <a:t>Реклама в </a:t>
            </a:r>
            <a:r>
              <a:rPr lang="ru-RU" dirty="0" err="1">
                <a:solidFill>
                  <a:srgbClr val="0070C0"/>
                </a:solidFill>
                <a:latin typeface="Century Gothic" pitchFamily="34" charset="0"/>
                <a:cs typeface="Arabic Typesetting" pitchFamily="66" charset="-78"/>
              </a:rPr>
              <a:t>готельно</a:t>
            </a:r>
            <a:r>
              <a:rPr lang="ru-RU" dirty="0">
                <a:solidFill>
                  <a:srgbClr val="0070C0"/>
                </a:solidFill>
                <a:latin typeface="Century Gothic" pitchFamily="34" charset="0"/>
                <a:cs typeface="Arabic Typesetting" pitchFamily="66" charset="-78"/>
              </a:rPr>
              <a:t>-ресторанному </a:t>
            </a:r>
            <a:r>
              <a:rPr lang="ru-RU" dirty="0" err="1">
                <a:solidFill>
                  <a:srgbClr val="0070C0"/>
                </a:solidFill>
                <a:latin typeface="Century Gothic" pitchFamily="34" charset="0"/>
                <a:cs typeface="Arabic Typesetting" pitchFamily="66" charset="-78"/>
              </a:rPr>
              <a:t>бізнесі</a:t>
            </a:r>
            <a:r>
              <a:rPr lang="ru-RU" dirty="0">
                <a:solidFill>
                  <a:srgbClr val="0070C0"/>
                </a:solidFill>
                <a:latin typeface="Century Gothic" pitchFamily="34" charset="0"/>
                <a:cs typeface="Arabic Typesetting" pitchFamily="66" charset="-78"/>
              </a:rPr>
              <a:t> </a:t>
            </a:r>
            <a:endParaRPr lang="uk-UA" dirty="0">
              <a:solidFill>
                <a:srgbClr val="0070C0"/>
              </a:solidFill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661248"/>
            <a:ext cx="5112568" cy="864096"/>
          </a:xfrm>
        </p:spPr>
        <p:txBody>
          <a:bodyPr>
            <a:normAutofit/>
          </a:bodyPr>
          <a:lstStyle/>
          <a:p>
            <a:pPr algn="r"/>
            <a:r>
              <a:rPr lang="uk-UA" sz="1800" b="1" i="1" dirty="0">
                <a:solidFill>
                  <a:srgbClr val="002060"/>
                </a:solidFill>
                <a:latin typeface="Century Gothic" pitchFamily="34" charset="0"/>
              </a:rPr>
              <a:t>Анотація – презентація дисципліни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igital-Marketing-specialis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7554"/>
            <a:ext cx="9144000" cy="598289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48680"/>
            <a:ext cx="8579296" cy="55774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1600" b="1" dirty="0">
                <a:solidFill>
                  <a:srgbClr val="00B0F0"/>
                </a:solidFill>
              </a:rPr>
              <a:t>Туризм, за визначенням ВТО, є не тільки економічним, але одночасно соціальним, культурним, екологічним і політичним явищем. Виходячи з цього, туристичний маркетинг необхідно використовувати з максимальним врахуванням всіх цих факторів. Тоді він в повній мірі буде відображати інтереси як туристичних фірм, так і споживачів.</a:t>
            </a:r>
          </a:p>
          <a:p>
            <a:pPr algn="ctr">
              <a:buNone/>
            </a:pPr>
            <a:endParaRPr lang="uk-UA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uk-UA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uk-UA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uk-UA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uk-UA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uk-UA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uk-UA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uk-UA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uk-UA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uk-UA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uk-UA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uk-UA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br>
              <a:rPr lang="uk-UA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uk-UA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1600" b="1" dirty="0">
                <a:solidFill>
                  <a:schemeClr val="bg1">
                    <a:lumMod val="85000"/>
                  </a:schemeClr>
                </a:solidFill>
              </a:rPr>
              <a:t>З огляду на те, що туризм - складна система, симбіоз економіки, політики, екології, культури, для досягнення позитивного маркетингового ефекту необхідна тісна координація маркетингу різних підприємств і організацій. Концепція маркетингу в туризмі носить більше, ніж будь-де, цілісний і </a:t>
            </a:r>
            <a:r>
              <a:rPr lang="uk-UA" sz="1600" b="1" dirty="0" err="1">
                <a:solidFill>
                  <a:schemeClr val="bg1">
                    <a:lumMod val="85000"/>
                  </a:schemeClr>
                </a:solidFill>
              </a:rPr>
              <a:t>загальноохоплюючий</a:t>
            </a:r>
            <a:r>
              <a:rPr lang="uk-UA" sz="1600" b="1" dirty="0">
                <a:solidFill>
                  <a:schemeClr val="bg1">
                    <a:lumMod val="85000"/>
                  </a:schemeClr>
                </a:solidFill>
              </a:rPr>
              <a:t> характер</a:t>
            </a:r>
            <a:r>
              <a:rPr lang="uk-UA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 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47DFB-8DAA-41B4-AD98-526798C0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/>
              <a:t>Реклама</a:t>
            </a:r>
            <a:r>
              <a:rPr lang="uk-UA" sz="2400" dirty="0"/>
              <a:t> - це засіб поширення інформації і переконання людей, які створюють уяву про продукт, викликають довіру до нього та бажання купити цей продукт</a:t>
            </a:r>
            <a:endParaRPr lang="ru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dirty="0"/>
              <a:t>.</a:t>
            </a: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b="1" dirty="0"/>
              <a:t>  Туристична реклама</a:t>
            </a:r>
            <a:r>
              <a:rPr lang="uk-UA" sz="1800" dirty="0"/>
              <a:t> - активний засіб здійснення маркетингової політики туристичної фірми по просуванню туристичного продукту, посиленню зв'язку між виробником і споживачем туристичного продукту.</a:t>
            </a:r>
            <a:br>
              <a:rPr lang="uk-UA" sz="1800" dirty="0"/>
            </a:br>
            <a:endParaRPr lang="uk-UA" sz="1800" dirty="0"/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b="1" dirty="0"/>
              <a:t>Реклама в готельному бізнесі </a:t>
            </a:r>
            <a:r>
              <a:rPr lang="uk-UA" sz="1800" dirty="0"/>
              <a:t>є цілеспрямованим поширенням інформації про готельний продукт з метою інформативного впливу на споживача для просування й продажу готельного продукту, сприяючого появі в покупця заінтересованості та бажання купити даний готельний продукт.</a:t>
            </a: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b="1" dirty="0"/>
              <a:t>Реклама підприємств ресторанного господарства </a:t>
            </a:r>
            <a:r>
              <a:rPr lang="uk-UA" sz="1800" dirty="0"/>
              <a:t>інформує населення про типи й особливості підприємств харчування, про їх місце розташування, режими й правила роботи, асортимент і якість продукції, що випускається, фірмові страви і їх гідність, види надання послуг, методи і форми обслуговування.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FB73DB-3410-41A3-B0B4-2560859D3F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0" y="1916833"/>
            <a:ext cx="3543300" cy="30179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5040560" cy="5865515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uk-UA" sz="1400" b="1" dirty="0">
                <a:solidFill>
                  <a:schemeClr val="accent5">
                    <a:lumMod val="50000"/>
                  </a:schemeClr>
                </a:solidFill>
              </a:rPr>
              <a:t>Реклама в готельному бізнесі є цілеспрямованим поширенням інформації про готельний продукт з метою інформативного впливу на споживача для просування й продажу готельного продукту, сприяючого появі в покупця заінтересованості та бажання купити даний готельний продукт. 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uk-UA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uk-UA" sz="1400" b="1" dirty="0">
                <a:solidFill>
                  <a:schemeClr val="accent5">
                    <a:lumMod val="50000"/>
                  </a:schemeClr>
                </a:solidFill>
              </a:rPr>
              <a:t>Реклама в готельному бізнесі повинна виконувати завдання на користь покупців, а саме: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uk-UA" sz="1400" b="1" dirty="0">
                <a:solidFill>
                  <a:schemeClr val="accent5">
                    <a:lumMod val="50000"/>
                  </a:schemeClr>
                </a:solidFill>
              </a:rPr>
              <a:t>- інформувати про асортимент наявних у продажі готельного продукту, його корисні властивості та способи використання;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uk-UA" sz="1400" b="1" dirty="0">
                <a:solidFill>
                  <a:schemeClr val="accent5">
                    <a:lumMod val="50000"/>
                  </a:schemeClr>
                </a:solidFill>
              </a:rPr>
              <a:t>- повідомляти про нові готельні продукти (підготувати покупця до їхньої появи на ринку);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uk-UA" sz="1400" b="1" dirty="0">
                <a:solidFill>
                  <a:schemeClr val="accent5">
                    <a:lumMod val="50000"/>
                  </a:schemeClr>
                </a:solidFill>
              </a:rPr>
              <a:t>- формувати інтереси покупців, виховувати їх;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uk-UA" sz="1400" b="1" dirty="0">
                <a:solidFill>
                  <a:schemeClr val="accent5">
                    <a:lumMod val="50000"/>
                  </a:schemeClr>
                </a:solidFill>
              </a:rPr>
              <a:t>- нагадувати про необхідність зробити сезонну покупку у зв'язку з якою-небудь подією або про можливість покупки випадково (наприклад, знижка);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uk-UA" sz="1400" b="1" dirty="0">
                <a:solidFill>
                  <a:schemeClr val="accent5">
                    <a:lumMod val="50000"/>
                  </a:schemeClr>
                </a:solidFill>
              </a:rPr>
              <a:t>- інформувати про місця зручнішого придбання готельного продукту.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uk-UA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uk-UA" sz="1400" b="1" dirty="0">
                <a:solidFill>
                  <a:schemeClr val="accent5">
                    <a:lumMod val="50000"/>
                  </a:schemeClr>
                </a:solidFill>
              </a:rPr>
              <a:t>Мета реклами в готелі для рекламодавця — довести інформацію до споживачів. Споживачеві реклама в готелі дає змогу заощадити час і засоби під час з'ясування заявлених відмітних властивостей готельного продукту.</a:t>
            </a:r>
          </a:p>
        </p:txBody>
      </p:sp>
      <p:pic>
        <p:nvPicPr>
          <p:cNvPr id="4" name="Рисунок 3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556792"/>
            <a:ext cx="3155843" cy="25829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6021288"/>
          </a:xfrm>
        </p:spPr>
        <p:txBody>
          <a:bodyPr>
            <a:normAutofit fontScale="90000"/>
          </a:bodyPr>
          <a:lstStyle/>
          <a:p>
            <a:br>
              <a:rPr lang="uk-UA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br>
              <a:rPr lang="uk-UA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uk-UA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Розробка ідей, вибір каналів поширення реклами, підготовка текстового, наочного та іншого матеріалу - все це робота професіоналів - спеціалістів з реклами. Великі готелі та готельні ланцюги мають власні рекламні відділи, які розробляють макети реклами і здійснюють рекламні заходи. Для великомасштабних рекламних акцій залучаються рекламні агентства, які мають філії або угоди про спільну рекламну діяльність у різних країнах.</a:t>
            </a:r>
            <a:br>
              <a:rPr lang="uk-UA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endParaRPr lang="uk-UA" sz="1400" dirty="0"/>
          </a:p>
        </p:txBody>
      </p:sp>
      <p:pic>
        <p:nvPicPr>
          <p:cNvPr id="4" name="Содержимое 3" descr="Network-Marketin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628801"/>
            <a:ext cx="4320480" cy="3007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974D96-C140-426F-8C41-2531FFEE0B01}"/>
              </a:ext>
            </a:extLst>
          </p:cNvPr>
          <p:cNvSpPr/>
          <p:nvPr/>
        </p:nvSpPr>
        <p:spPr>
          <a:xfrm>
            <a:off x="457200" y="4636234"/>
            <a:ext cx="80752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 </a:t>
            </a:r>
            <a:r>
              <a:rPr lang="uk-UA" sz="1600" dirty="0">
                <a:solidFill>
                  <a:srgbClr val="0070C0"/>
                </a:solidFill>
              </a:rPr>
              <a:t>Реклама готелю в Інтернеті набагато більш ефективна (за витратами на залучення одного клієнта), у порівнянні з іншими способами реклами готельних послуг (зовнішня реклама, оголошення в пресі тощо).</a:t>
            </a:r>
          </a:p>
          <a:p>
            <a:pPr algn="ctr"/>
            <a:r>
              <a:rPr lang="uk-UA" sz="1600" dirty="0">
                <a:solidFill>
                  <a:srgbClr val="0070C0"/>
                </a:solidFill>
              </a:rPr>
              <a:t>Інтернет-реклама готельного бізнесу надає рекла </a:t>
            </a:r>
            <a:r>
              <a:rPr lang="uk-UA" sz="1600" dirty="0" err="1">
                <a:solidFill>
                  <a:srgbClr val="0070C0"/>
                </a:solidFill>
              </a:rPr>
              <a:t>модавцям</a:t>
            </a:r>
            <a:r>
              <a:rPr lang="uk-UA" sz="1600" dirty="0">
                <a:solidFill>
                  <a:srgbClr val="0070C0"/>
                </a:solidFill>
              </a:rPr>
              <a:t> безліч варіантів збільшити відвідуваність сайту і, тим самим, залучити нових клієнтів.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tel-ili-kvart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22413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8784976" cy="6480720"/>
          </a:xfrm>
          <a:ln>
            <a:noFill/>
          </a:ln>
        </p:spPr>
        <p:txBody>
          <a:bodyPr numCol="2">
            <a:normAutofit/>
          </a:bodyPr>
          <a:lstStyle/>
          <a:p>
            <a:pPr>
              <a:buNone/>
            </a:pPr>
            <a:r>
              <a:rPr lang="uk-UA" sz="1900" b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Реклама</a:t>
            </a:r>
            <a:r>
              <a:rPr lang="uk-UA" sz="19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</a:t>
            </a:r>
            <a:r>
              <a:rPr lang="uk-UA" sz="19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це самостійна галузь індустрії, в якій каналами поширення називають ті реальні засоби, які використовуються для популяризації та просування на ринок продукції та послуг. До каналів поширення відносять:</a:t>
            </a:r>
            <a:br>
              <a:rPr lang="uk-UA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endParaRPr lang="uk-UA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None/>
            </a:pPr>
            <a:br>
              <a:rPr lang="uk-UA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uk-U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засоби масової інформації;</a:t>
            </a:r>
            <a:br>
              <a:rPr lang="uk-U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спеціалізовану друковану продукцію;</a:t>
            </a:r>
            <a:br>
              <a:rPr lang="uk-U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</a:t>
            </a:r>
            <a:r>
              <a:rPr lang="uk-UA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завнішню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рекламу;</a:t>
            </a:r>
            <a:br>
              <a:rPr lang="uk-U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засоби "</a:t>
            </a:r>
            <a:r>
              <a:rPr lang="uk-UA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директ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uk-UA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мейл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";</a:t>
            </a:r>
            <a:br>
              <a:rPr lang="uk-U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фантазійну рекламу;</a:t>
            </a:r>
            <a:br>
              <a:rPr lang="uk-U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товарну рекламу;</a:t>
            </a:r>
            <a:br>
              <a:rPr lang="uk-U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uk-UA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інші засоби просування реклами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mprovante-de-importação-e-outros-document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28600" y="1"/>
            <a:ext cx="1055629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Кінець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304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Тема Office</vt:lpstr>
      <vt:lpstr>Реклама в готельно-ресторанному бізнесі </vt:lpstr>
      <vt:lpstr>Презентация PowerPoint</vt:lpstr>
      <vt:lpstr>Реклама - це засіб поширення інформації і переконання людей, які створюють уяву про продукт, викликають довіру до нього та бажання купити цей продукт</vt:lpstr>
      <vt:lpstr>Презентация PowerPoint</vt:lpstr>
      <vt:lpstr>  Розробка ідей, вибір каналів поширення реклами, підготовка текстового, наочного та іншого матеріалу - все це робота професіоналів - спеціалістів з реклами. Великі готелі та готельні ланцюги мають власні рекламні відділи, які розробляють макети реклами і здійснюють рекламні заходи. Для великомасштабних рекламних акцій залучаються рекламні агентства, які мають філії або угоди про спільну рекламну діяльність у різних країнах.                       </vt:lpstr>
      <vt:lpstr>Презентация PowerPoint</vt:lpstr>
      <vt:lpstr>Кінець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та маркетинг в туризмі</dc:title>
  <dc:creator>Дмитрий</dc:creator>
  <cp:lastModifiedBy>Геннадьевич Евгений</cp:lastModifiedBy>
  <cp:revision>9</cp:revision>
  <dcterms:created xsi:type="dcterms:W3CDTF">2015-12-07T20:33:05Z</dcterms:created>
  <dcterms:modified xsi:type="dcterms:W3CDTF">2021-03-27T09:14:34Z</dcterms:modified>
</cp:coreProperties>
</file>