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ukta Light" panose="020B0604020202020204" charset="0"/>
      <p:regular r:id="rId15"/>
    </p:embeddedFont>
    <p:embeddedFont>
      <p:font typeface="Prompt Medium" panose="00000600000000000000" pitchFamily="2" charset="-34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4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2326719"/>
            <a:ext cx="7381875" cy="1835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Створення айдентики для бренду: від ідеї до впізнаваності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67462" y="4493062"/>
            <a:ext cx="7381875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Успішний бренд — це не просто продукт чи послуга. Це історія, цінності та, перш за все, унікальний візуальний образ, який відкладається у свідомості споживачів. Айдентика є фундаментом цієї впізнаваності.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9742" y="612577"/>
            <a:ext cx="6124218" cy="548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Що таке айдентика бренду?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789742" y="1753195"/>
            <a:ext cx="3683556" cy="3316605"/>
          </a:xfrm>
          <a:prstGeom prst="roundRect">
            <a:avLst>
              <a:gd name="adj" fmla="val 3308"/>
            </a:avLst>
          </a:prstGeom>
          <a:solidFill>
            <a:srgbClr val="0B0C23">
              <a:alpha val="9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789742" y="1730335"/>
            <a:ext cx="3683556" cy="91440"/>
          </a:xfrm>
          <a:prstGeom prst="roundRect">
            <a:avLst>
              <a:gd name="adj" fmla="val 90690"/>
            </a:avLst>
          </a:prstGeom>
          <a:solidFill>
            <a:srgbClr val="A95B95"/>
          </a:solidFill>
          <a:ln/>
        </p:spPr>
      </p:sp>
      <p:sp>
        <p:nvSpPr>
          <p:cNvPr id="6" name="Shape 3"/>
          <p:cNvSpPr/>
          <p:nvPr/>
        </p:nvSpPr>
        <p:spPr>
          <a:xfrm>
            <a:off x="2335411" y="1457087"/>
            <a:ext cx="592217" cy="592217"/>
          </a:xfrm>
          <a:prstGeom prst="roundRect">
            <a:avLst>
              <a:gd name="adj" fmla="val 154403"/>
            </a:avLst>
          </a:prstGeom>
          <a:solidFill>
            <a:srgbClr val="A95B95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052" y="1605082"/>
            <a:ext cx="236815" cy="2961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10007" y="2246709"/>
            <a:ext cx="2948940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Цілісний Візуальний Образ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1010007" y="2639258"/>
            <a:ext cx="3243024" cy="2210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Айдентика — це сукупність візуальних та смислових елементів, що формують унікальний і неповторний образ бренду в свідомості споживача. Вона є візуалізацією місії та цінностей компанії.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4670703" y="1753195"/>
            <a:ext cx="3683556" cy="3316605"/>
          </a:xfrm>
          <a:prstGeom prst="roundRect">
            <a:avLst>
              <a:gd name="adj" fmla="val 3308"/>
            </a:avLst>
          </a:prstGeom>
          <a:solidFill>
            <a:srgbClr val="0B0C23">
              <a:alpha val="95000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4670703" y="1730335"/>
            <a:ext cx="3683556" cy="91440"/>
          </a:xfrm>
          <a:prstGeom prst="roundRect">
            <a:avLst>
              <a:gd name="adj" fmla="val 90690"/>
            </a:avLst>
          </a:prstGeom>
          <a:solidFill>
            <a:srgbClr val="A95B95"/>
          </a:solidFill>
          <a:ln/>
        </p:spPr>
      </p:sp>
      <p:sp>
        <p:nvSpPr>
          <p:cNvPr id="12" name="Shape 8"/>
          <p:cNvSpPr/>
          <p:nvPr/>
        </p:nvSpPr>
        <p:spPr>
          <a:xfrm>
            <a:off x="6216372" y="1457087"/>
            <a:ext cx="592217" cy="592217"/>
          </a:xfrm>
          <a:prstGeom prst="roundRect">
            <a:avLst>
              <a:gd name="adj" fmla="val 154403"/>
            </a:avLst>
          </a:prstGeom>
          <a:solidFill>
            <a:srgbClr val="A95B95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013" y="1605082"/>
            <a:ext cx="236815" cy="29610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890968" y="2246709"/>
            <a:ext cx="2193727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Складові Частини</a:t>
            </a:r>
            <a:endParaRPr lang="en-US" sz="1700" dirty="0"/>
          </a:p>
        </p:txBody>
      </p:sp>
      <p:sp>
        <p:nvSpPr>
          <p:cNvPr id="15" name="Text 10"/>
          <p:cNvSpPr/>
          <p:nvPr/>
        </p:nvSpPr>
        <p:spPr>
          <a:xfrm>
            <a:off x="4890968" y="2639258"/>
            <a:ext cx="3243024" cy="1894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Вона включає логотип, фірмові кольори, типографіку, слоган, унікальний стиль комунікації та графічні елементи. Усі ці частини працюють разом для створення єдиного сприйняття.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789742" y="5563314"/>
            <a:ext cx="7564517" cy="2053590"/>
          </a:xfrm>
          <a:prstGeom prst="roundRect">
            <a:avLst>
              <a:gd name="adj" fmla="val 5343"/>
            </a:avLst>
          </a:prstGeom>
          <a:solidFill>
            <a:srgbClr val="0B0C23">
              <a:alpha val="95000"/>
            </a:srgbClr>
          </a:solidFill>
          <a:ln/>
        </p:spPr>
      </p:sp>
      <p:sp>
        <p:nvSpPr>
          <p:cNvPr id="17" name="Shape 12"/>
          <p:cNvSpPr/>
          <p:nvPr/>
        </p:nvSpPr>
        <p:spPr>
          <a:xfrm>
            <a:off x="789742" y="5540454"/>
            <a:ext cx="7564517" cy="91440"/>
          </a:xfrm>
          <a:prstGeom prst="roundRect">
            <a:avLst>
              <a:gd name="adj" fmla="val 90690"/>
            </a:avLst>
          </a:prstGeom>
          <a:solidFill>
            <a:srgbClr val="A95B95"/>
          </a:solidFill>
          <a:ln/>
        </p:spPr>
      </p:sp>
      <p:sp>
        <p:nvSpPr>
          <p:cNvPr id="18" name="Shape 13"/>
          <p:cNvSpPr/>
          <p:nvPr/>
        </p:nvSpPr>
        <p:spPr>
          <a:xfrm>
            <a:off x="4275892" y="5267206"/>
            <a:ext cx="592217" cy="592217"/>
          </a:xfrm>
          <a:prstGeom prst="roundRect">
            <a:avLst>
              <a:gd name="adj" fmla="val 154403"/>
            </a:avLst>
          </a:prstGeom>
          <a:solidFill>
            <a:srgbClr val="A95B95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533" y="5415201"/>
            <a:ext cx="236815" cy="29610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010007" y="6056828"/>
            <a:ext cx="2762488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Диференціація та Зв’язок</a:t>
            </a:r>
            <a:endParaRPr lang="en-US" sz="1700" dirty="0"/>
          </a:p>
        </p:txBody>
      </p:sp>
      <p:sp>
        <p:nvSpPr>
          <p:cNvPr id="21" name="Text 15"/>
          <p:cNvSpPr/>
          <p:nvPr/>
        </p:nvSpPr>
        <p:spPr>
          <a:xfrm>
            <a:off x="1010007" y="6449378"/>
            <a:ext cx="7123986" cy="94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Ефективна айдентика відрізняє ваш бренд від конкурентів, зменшуючи ризик плутанини. Вона також створює сильний емоційний зв’язок з цільовою аудиторією, будуючи лояльність.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4375" y="634603"/>
            <a:ext cx="583953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Ключові елементи айдентики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14375" y="1487924"/>
            <a:ext cx="1320165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Розробка ефективної айдентики вимагає детального опрацювання кожного елемента, щоб забезпечити гармонійну та послідовну присутність бренду.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848320" y="1974533"/>
            <a:ext cx="22860" cy="5620345"/>
          </a:xfrm>
          <a:prstGeom prst="roundRect">
            <a:avLst>
              <a:gd name="adj" fmla="val 328158"/>
            </a:avLst>
          </a:prstGeom>
          <a:solidFill>
            <a:srgbClr val="6D4562"/>
          </a:solidFill>
          <a:ln/>
        </p:spPr>
      </p:sp>
      <p:sp>
        <p:nvSpPr>
          <p:cNvPr id="5" name="Shape 3"/>
          <p:cNvSpPr/>
          <p:nvPr/>
        </p:nvSpPr>
        <p:spPr>
          <a:xfrm>
            <a:off x="825460" y="2163961"/>
            <a:ext cx="357188" cy="22860"/>
          </a:xfrm>
          <a:prstGeom prst="roundRect">
            <a:avLst>
              <a:gd name="adj" fmla="val 328158"/>
            </a:avLst>
          </a:prstGeom>
          <a:solidFill>
            <a:srgbClr val="6D4562"/>
          </a:solidFill>
          <a:ln/>
        </p:spPr>
      </p:sp>
      <p:sp>
        <p:nvSpPr>
          <p:cNvPr id="6" name="Shape 4"/>
          <p:cNvSpPr/>
          <p:nvPr/>
        </p:nvSpPr>
        <p:spPr>
          <a:xfrm>
            <a:off x="781348" y="2108418"/>
            <a:ext cx="133945" cy="133945"/>
          </a:xfrm>
          <a:prstGeom prst="roundRect">
            <a:avLst>
              <a:gd name="adj" fmla="val 341334"/>
            </a:avLst>
          </a:prstGeom>
          <a:solidFill>
            <a:srgbClr val="A95B95"/>
          </a:solidFill>
          <a:ln/>
        </p:spPr>
      </p:sp>
      <p:sp>
        <p:nvSpPr>
          <p:cNvPr id="7" name="Text 5"/>
          <p:cNvSpPr/>
          <p:nvPr/>
        </p:nvSpPr>
        <p:spPr>
          <a:xfrm>
            <a:off x="1562695" y="2007989"/>
            <a:ext cx="336030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Логотип</a:t>
            </a: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: Миттєве Впізнання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562695" y="2412802"/>
            <a:ext cx="1235333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Візуальний символ, який має бути простим, унікальним і миттєво асоціюватися з брендом. Це обличчя компанії.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825460" y="3245168"/>
            <a:ext cx="357188" cy="22860"/>
          </a:xfrm>
          <a:prstGeom prst="roundRect">
            <a:avLst>
              <a:gd name="adj" fmla="val 328158"/>
            </a:avLst>
          </a:prstGeom>
          <a:solidFill>
            <a:srgbClr val="6D4562"/>
          </a:solidFill>
          <a:ln/>
        </p:spPr>
      </p:sp>
      <p:sp>
        <p:nvSpPr>
          <p:cNvPr id="10" name="Shape 8"/>
          <p:cNvSpPr/>
          <p:nvPr/>
        </p:nvSpPr>
        <p:spPr>
          <a:xfrm>
            <a:off x="781348" y="3189625"/>
            <a:ext cx="133945" cy="133945"/>
          </a:xfrm>
          <a:prstGeom prst="roundRect">
            <a:avLst>
              <a:gd name="adj" fmla="val 341334"/>
            </a:avLst>
          </a:prstGeom>
          <a:solidFill>
            <a:srgbClr val="A95B95"/>
          </a:solidFill>
          <a:ln/>
        </p:spPr>
      </p:sp>
      <p:sp>
        <p:nvSpPr>
          <p:cNvPr id="11" name="Text 9"/>
          <p:cNvSpPr/>
          <p:nvPr/>
        </p:nvSpPr>
        <p:spPr>
          <a:xfrm>
            <a:off x="1562695" y="3089196"/>
            <a:ext cx="442626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Кольорова Палітра</a:t>
            </a: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: Емоційний Відгук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1562695" y="3494008"/>
            <a:ext cx="1235333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Правильно обрані кольори викликають потрібні асоціації, настрій та підкреслюють характер бренду. Наприклад, синій – довіра, зелений – природа.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825460" y="4612124"/>
            <a:ext cx="357188" cy="22860"/>
          </a:xfrm>
          <a:prstGeom prst="roundRect">
            <a:avLst>
              <a:gd name="adj" fmla="val 328158"/>
            </a:avLst>
          </a:prstGeom>
          <a:solidFill>
            <a:srgbClr val="6D4562"/>
          </a:solidFill>
          <a:ln/>
        </p:spPr>
      </p:sp>
      <p:sp>
        <p:nvSpPr>
          <p:cNvPr id="14" name="Shape 12"/>
          <p:cNvSpPr/>
          <p:nvPr/>
        </p:nvSpPr>
        <p:spPr>
          <a:xfrm>
            <a:off x="781348" y="4556581"/>
            <a:ext cx="133945" cy="133945"/>
          </a:xfrm>
          <a:prstGeom prst="roundRect">
            <a:avLst>
              <a:gd name="adj" fmla="val 341334"/>
            </a:avLst>
          </a:prstGeom>
          <a:solidFill>
            <a:srgbClr val="A95B95"/>
          </a:solidFill>
          <a:ln/>
        </p:spPr>
      </p:sp>
      <p:sp>
        <p:nvSpPr>
          <p:cNvPr id="15" name="Text 13"/>
          <p:cNvSpPr/>
          <p:nvPr/>
        </p:nvSpPr>
        <p:spPr>
          <a:xfrm>
            <a:off x="1562695" y="4456152"/>
            <a:ext cx="315456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Типографіка</a:t>
            </a: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: Голос Бренду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1562695" y="4860965"/>
            <a:ext cx="1235333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Шрифти не лише забезпечують читабельність, але й передають характер бренду — від класичної серйозності до сучасної грайливості.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825460" y="5693331"/>
            <a:ext cx="357188" cy="22860"/>
          </a:xfrm>
          <a:prstGeom prst="roundRect">
            <a:avLst>
              <a:gd name="adj" fmla="val 328158"/>
            </a:avLst>
          </a:prstGeom>
          <a:solidFill>
            <a:srgbClr val="6D4562"/>
          </a:solidFill>
          <a:ln/>
        </p:spPr>
      </p:sp>
      <p:sp>
        <p:nvSpPr>
          <p:cNvPr id="18" name="Shape 16"/>
          <p:cNvSpPr/>
          <p:nvPr/>
        </p:nvSpPr>
        <p:spPr>
          <a:xfrm>
            <a:off x="781348" y="5637788"/>
            <a:ext cx="133945" cy="133945"/>
          </a:xfrm>
          <a:prstGeom prst="roundRect">
            <a:avLst>
              <a:gd name="adj" fmla="val 341334"/>
            </a:avLst>
          </a:prstGeom>
          <a:solidFill>
            <a:srgbClr val="A95B95"/>
          </a:solidFill>
          <a:ln/>
        </p:spPr>
      </p:sp>
      <p:sp>
        <p:nvSpPr>
          <p:cNvPr id="19" name="Text 17"/>
          <p:cNvSpPr/>
          <p:nvPr/>
        </p:nvSpPr>
        <p:spPr>
          <a:xfrm>
            <a:off x="1562695" y="5537359"/>
            <a:ext cx="240708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Слоган</a:t>
            </a: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: Суть у Фразі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1562695" y="5942171"/>
            <a:ext cx="1235333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Коротка, запам’ятовувана фраза, що передає основну обіцянку, місію або цінність бренду, стаючи його вербальним якорем.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825460" y="6774537"/>
            <a:ext cx="357188" cy="22860"/>
          </a:xfrm>
          <a:prstGeom prst="roundRect">
            <a:avLst>
              <a:gd name="adj" fmla="val 328158"/>
            </a:avLst>
          </a:prstGeom>
          <a:solidFill>
            <a:srgbClr val="6D4562"/>
          </a:solidFill>
          <a:ln/>
        </p:spPr>
      </p:sp>
      <p:sp>
        <p:nvSpPr>
          <p:cNvPr id="22" name="Shape 20"/>
          <p:cNvSpPr/>
          <p:nvPr/>
        </p:nvSpPr>
        <p:spPr>
          <a:xfrm>
            <a:off x="781348" y="6718995"/>
            <a:ext cx="133945" cy="133945"/>
          </a:xfrm>
          <a:prstGeom prst="roundRect">
            <a:avLst>
              <a:gd name="adj" fmla="val 341334"/>
            </a:avLst>
          </a:prstGeom>
          <a:solidFill>
            <a:srgbClr val="A95B95"/>
          </a:solidFill>
          <a:ln/>
        </p:spPr>
      </p:sp>
      <p:sp>
        <p:nvSpPr>
          <p:cNvPr id="23" name="Text 21"/>
          <p:cNvSpPr/>
          <p:nvPr/>
        </p:nvSpPr>
        <p:spPr>
          <a:xfrm>
            <a:off x="1562695" y="6618565"/>
            <a:ext cx="415837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Візуальний Стиль</a:t>
            </a: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: Єдність Дизайну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1562695" y="7023378"/>
            <a:ext cx="1235333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Загальна стилістика, що застосовується до всіх точок контакту: дизайн упаковки, веб-сайт, оформлення соціальних мереж та рекламна продукція.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5218" y="546735"/>
            <a:ext cx="8914448" cy="552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Чому айдентика важлива? Приклад Nike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95218" y="1595795"/>
            <a:ext cx="6726912" cy="441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Кейс Nike: Втілення Спортивного Духу</a:t>
            </a:r>
            <a:endParaRPr lang="en-US" sz="2750" dirty="0"/>
          </a:p>
        </p:txBody>
      </p:sp>
      <p:sp>
        <p:nvSpPr>
          <p:cNvPr id="4" name="Text 2"/>
          <p:cNvSpPr/>
          <p:nvPr/>
        </p:nvSpPr>
        <p:spPr>
          <a:xfrm>
            <a:off x="795218" y="2236351"/>
            <a:ext cx="7629882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Історія Nike є яскравим прикладом того, як потужна айдентика перетворює компанію з виробника взуття на глобальний культурний феномен. Їхня стратегія будується на трьох стовпах: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5218" y="3369588"/>
            <a:ext cx="7629882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Культовий Слоган: Фраза </a:t>
            </a:r>
            <a:r>
              <a:rPr lang="en-US" sz="15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"Just Do It"</a:t>
            </a: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вийшла за межі спорту, ставши універсальним закликом до дії, мотивації та подолання перешкод. Вона підсилює місію бренду, а не просто описує продукт.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5218" y="4393525"/>
            <a:ext cx="7629882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Всесвітньо Впізнаваний Логотип: </a:t>
            </a:r>
            <a:r>
              <a:rPr lang="en-US" sz="155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Swoosh</a:t>
            </a: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— це простий, динамічний символ, що відображає рух і перемогу. Його сила дозволяє використовувати логотип без назви бренду.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5218" y="5417463"/>
            <a:ext cx="7629882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Автентичність та Асоціація: Айдентика допомогла Nike стати символом автентичності, високих досягнень та спортивного духу. Це створило глибокий емоційний зв'язок з клієнтами.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5218" y="6550700"/>
            <a:ext cx="7629882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Результат такої послідовної та сильної айдентики — це не лише висока лояльність клієнтів, але й мільярдні прибутки та статус одного з найвпливовіших брендів у світі.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781" y="1620679"/>
            <a:ext cx="4924901" cy="49249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021" y="508040"/>
            <a:ext cx="8469035" cy="513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Як створити айдентику: 4 кроки до успіху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39021" y="1390769"/>
            <a:ext cx="13152358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Створення айдентики — це структурований процес, який починається з глибокого розуміння сутності бренду.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39021" y="1894165"/>
            <a:ext cx="6483787" cy="554236"/>
          </a:xfrm>
          <a:prstGeom prst="roundRect">
            <a:avLst>
              <a:gd name="adj" fmla="val 48007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842385" y="1998107"/>
            <a:ext cx="277058" cy="346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923687" y="2633067"/>
            <a:ext cx="3302079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Крок 1: Аудит Бренду та Сутність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923687" y="3000494"/>
            <a:ext cx="6114455" cy="886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Чітко визначте місію, бачення, основні цінності та унікальну торгову пропозицію (УТП). Що робить ваш бренд особливим і для кого він працює?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407473" y="1894165"/>
            <a:ext cx="6483906" cy="554236"/>
          </a:xfrm>
          <a:prstGeom prst="roundRect">
            <a:avLst>
              <a:gd name="adj" fmla="val 48007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510838" y="1998107"/>
            <a:ext cx="277058" cy="346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7592139" y="2633067"/>
            <a:ext cx="2786063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Крок 2: Візуальна Розробка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92139" y="3000494"/>
            <a:ext cx="6114574" cy="886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Створення всіх візуальних елементів: розробка логотипу, визначення фірмової кольорової палітри, вибір відповідних шрифтів та графічних мотивів. Це етап творчості та дизайну.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739021" y="4256723"/>
            <a:ext cx="6483787" cy="554236"/>
          </a:xfrm>
          <a:prstGeom prst="roundRect">
            <a:avLst>
              <a:gd name="adj" fmla="val 48007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3842385" y="4360664"/>
            <a:ext cx="277058" cy="346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923687" y="4995624"/>
            <a:ext cx="3739277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Крок 3: Впровадження та Гайдлайни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23687" y="5363051"/>
            <a:ext cx="6114455" cy="886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Застосування нової айдентики до всіх точок контакту з клієнтом (веб-сайт, соціальні мережі, фізичні продукти, офісні матеріали). Створення брендбуку для забезпечення послідовності.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407473" y="4256723"/>
            <a:ext cx="6483906" cy="554236"/>
          </a:xfrm>
          <a:prstGeom prst="roundRect">
            <a:avLst>
              <a:gd name="adj" fmla="val 48007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510838" y="4360664"/>
            <a:ext cx="277058" cy="346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7592139" y="4995624"/>
            <a:ext cx="3276481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Крок 4: Моніторинг та Еволюція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7592139" y="5363051"/>
            <a:ext cx="6114574" cy="886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Підтримувати послідовність у використанні елементів. Айдентика має бути гнучкою, щоб її можна було оновлювати відповідно до розвитку бренду та ринкових змін без втрати впізнаваності.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739021" y="6642378"/>
            <a:ext cx="13152358" cy="1080492"/>
          </a:xfrm>
          <a:prstGeom prst="roundRect">
            <a:avLst>
              <a:gd name="adj" fmla="val 7182"/>
            </a:avLst>
          </a:prstGeom>
          <a:solidFill>
            <a:srgbClr val="321A2C"/>
          </a:solidFill>
          <a:ln/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87" y="6909554"/>
            <a:ext cx="230862" cy="184666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339215" y="6873121"/>
            <a:ext cx="12367498" cy="59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Брендбук (Brand Guidelines)</a:t>
            </a:r>
            <a:r>
              <a:rPr lang="en-US" sz="145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— це основний документ, який детально описує правила використання всіх елементів айдентики, гарантуючи її послідовність у будь-якій комунікації.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6754" y="478988"/>
            <a:ext cx="7750493" cy="967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Поширені помилки, які руйнують айдентику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957977" y="1968937"/>
            <a:ext cx="6351389" cy="387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Уникнення Послідовності та Унікальності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96754" y="1707713"/>
            <a:ext cx="22860" cy="909518"/>
          </a:xfrm>
          <a:prstGeom prst="rect">
            <a:avLst/>
          </a:prstGeom>
          <a:solidFill>
            <a:srgbClr val="A95B95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785884"/>
            <a:ext cx="261223" cy="3265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62777" y="2813090"/>
            <a:ext cx="2950964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Копіювання, а Не Унікальність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1262777" y="3159443"/>
            <a:ext cx="7184469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Пряме копіювання візуальних рішень конкурентів призводить до злиття з натовпом і втрати індивідуальності. Айдентика має бути унікальною, щоб виділятися.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037826"/>
            <a:ext cx="261223" cy="32658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62777" y="4065032"/>
            <a:ext cx="2445782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Невідповідність Аудиторії</a:t>
            </a:r>
            <a:endParaRPr lang="en-US" sz="1500" dirty="0"/>
          </a:p>
        </p:txBody>
      </p:sp>
      <p:sp>
        <p:nvSpPr>
          <p:cNvPr id="11" name="Text 6"/>
          <p:cNvSpPr/>
          <p:nvPr/>
        </p:nvSpPr>
        <p:spPr>
          <a:xfrm>
            <a:off x="1262777" y="4411385"/>
            <a:ext cx="7184469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Дизайн, який не резонує з цільовою аудиторією (наприклад, надто офіційний для молодіжного бренду), не зможе створити бажаний зв'язок.</a:t>
            </a:r>
            <a:endParaRPr lang="en-US" sz="13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289768"/>
            <a:ext cx="261223" cy="32658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62777" y="5316974"/>
            <a:ext cx="2610922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Перевантаження Деталями</a:t>
            </a:r>
            <a:endParaRPr lang="en-US" sz="1500" dirty="0"/>
          </a:p>
        </p:txBody>
      </p:sp>
      <p:sp>
        <p:nvSpPr>
          <p:cNvPr id="14" name="Text 8"/>
          <p:cNvSpPr/>
          <p:nvPr/>
        </p:nvSpPr>
        <p:spPr>
          <a:xfrm>
            <a:off x="1262777" y="5663327"/>
            <a:ext cx="7184469" cy="835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Занадто складний логотип, використання великої кількості кольорів або шрифтів ускладнює сприйняття та запам’ятовування бренду. Простота — ключ до ефективності.</a:t>
            </a:r>
            <a:endParaRPr lang="en-US" sz="13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820317"/>
            <a:ext cx="261223" cy="32658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262777" y="6847523"/>
            <a:ext cx="3905726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Відсутність Послідовності (Inconsistency)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1262777" y="7193875"/>
            <a:ext cx="7184469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Якщо елементи айдентики використовуються по-різному на сайті, в рекламі та на упаковці, це руйнує довіру і знижує впізнаваність бренду.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7211" y="376238"/>
            <a:ext cx="6482358" cy="380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Візуальні принципи ефективної айдентики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547211" y="1029891"/>
            <a:ext cx="13535978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Успішний дизайн айдентики ґрунтується на універсальних принципах, які допомагають візуально підкреслити повідомлення бренду.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47211" y="1556385"/>
            <a:ext cx="6601063" cy="1068586"/>
          </a:xfrm>
          <a:prstGeom prst="roundRect">
            <a:avLst>
              <a:gd name="adj" fmla="val 6846"/>
            </a:avLst>
          </a:prstGeom>
          <a:solidFill>
            <a:srgbClr val="0B0C23">
              <a:alpha val="95000"/>
            </a:srgbClr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31971" y="1556385"/>
            <a:ext cx="60960" cy="1068586"/>
          </a:xfrm>
          <a:prstGeom prst="roundRect">
            <a:avLst>
              <a:gd name="adj" fmla="val 94271"/>
            </a:avLst>
          </a:prstGeom>
          <a:solidFill>
            <a:srgbClr val="A95B95"/>
          </a:solidFill>
          <a:ln/>
        </p:spPr>
      </p:sp>
      <p:sp>
        <p:nvSpPr>
          <p:cNvPr id="6" name="Text 4"/>
          <p:cNvSpPr/>
          <p:nvPr/>
        </p:nvSpPr>
        <p:spPr>
          <a:xfrm>
            <a:off x="744974" y="1708428"/>
            <a:ext cx="1520190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Контраст і Простота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744974" y="2035254"/>
            <a:ext cx="6251258" cy="437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Чіткий контраст між елементами (наприклад, кольором чи розміром) допомагає привернути увагу до ключових точок. Простота забезпечує легке сприйняття та масштабування.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547211" y="2761774"/>
            <a:ext cx="6601063" cy="1068586"/>
          </a:xfrm>
          <a:prstGeom prst="roundRect">
            <a:avLst>
              <a:gd name="adj" fmla="val 6846"/>
            </a:avLst>
          </a:prstGeom>
          <a:solidFill>
            <a:srgbClr val="0B0C23">
              <a:alpha val="95000"/>
            </a:srgbClr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31971" y="2761774"/>
            <a:ext cx="60960" cy="1068586"/>
          </a:xfrm>
          <a:prstGeom prst="roundRect">
            <a:avLst>
              <a:gd name="adj" fmla="val 94271"/>
            </a:avLst>
          </a:prstGeom>
          <a:solidFill>
            <a:srgbClr val="A95B95"/>
          </a:solidFill>
          <a:ln/>
        </p:spPr>
      </p:sp>
      <p:sp>
        <p:nvSpPr>
          <p:cNvPr id="10" name="Text 8"/>
          <p:cNvSpPr/>
          <p:nvPr/>
        </p:nvSpPr>
        <p:spPr>
          <a:xfrm>
            <a:off x="744974" y="2913817"/>
            <a:ext cx="2012513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Повторюваність Елементів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744974" y="3240643"/>
            <a:ext cx="6251258" cy="437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Повторне використання певних графічних патернів, кольорів або шрифтів зміцнює впізнаваність і допомагає аудиторії швидше запам’ятати бренд.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547211" y="3967163"/>
            <a:ext cx="6601063" cy="1068586"/>
          </a:xfrm>
          <a:prstGeom prst="roundRect">
            <a:avLst>
              <a:gd name="adj" fmla="val 6846"/>
            </a:avLst>
          </a:prstGeom>
          <a:solidFill>
            <a:srgbClr val="0B0C23">
              <a:alpha val="95000"/>
            </a:srgbClr>
          </a:solidFill>
          <a:ln w="15240">
            <a:solidFill>
              <a:srgbClr val="6D4562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531971" y="3967163"/>
            <a:ext cx="60960" cy="1068586"/>
          </a:xfrm>
          <a:prstGeom prst="roundRect">
            <a:avLst>
              <a:gd name="adj" fmla="val 94271"/>
            </a:avLst>
          </a:prstGeom>
          <a:solidFill>
            <a:srgbClr val="A95B95"/>
          </a:solidFill>
          <a:ln/>
        </p:spPr>
      </p:sp>
      <p:sp>
        <p:nvSpPr>
          <p:cNvPr id="14" name="Text 12"/>
          <p:cNvSpPr/>
          <p:nvPr/>
        </p:nvSpPr>
        <p:spPr>
          <a:xfrm>
            <a:off x="744974" y="4119205"/>
            <a:ext cx="2320409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Гармонія Кольорів та Шрифтів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744974" y="4446032"/>
            <a:ext cx="6251258" cy="437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Усі візуальні елементи повинні працювати разом. Невідповідність шрифту або дисгармонія кольорів можуть створити відчуття хаосу та непрофесіоналізму.</a:t>
            </a:r>
            <a:endParaRPr lang="en-US" sz="105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746" y="1556385"/>
            <a:ext cx="6601063" cy="6601063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7489746" y="8311277"/>
            <a:ext cx="2295644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Сила «Порожнього Простору»</a:t>
            </a:r>
            <a:endParaRPr lang="en-US" sz="1150" dirty="0"/>
          </a:p>
        </p:txBody>
      </p:sp>
      <p:sp>
        <p:nvSpPr>
          <p:cNvPr id="18" name="Text 15"/>
          <p:cNvSpPr/>
          <p:nvPr/>
        </p:nvSpPr>
        <p:spPr>
          <a:xfrm>
            <a:off x="7489746" y="8638103"/>
            <a:ext cx="6601063" cy="437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Негативний або «порожній простір» навколо логотипу і тексту підвищує чистоту, читабельність і дає ключовим елементам «дихати», роблячи їх більш помітними та витонченими.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949166"/>
            <a:ext cx="9170075" cy="844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 err="1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Айдентика</a:t>
            </a:r>
            <a:r>
              <a:rPr lang="en-US" sz="5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881063" y="2234089"/>
            <a:ext cx="4142542" cy="3950613"/>
          </a:xfrm>
          <a:prstGeom prst="roundRect">
            <a:avLst>
              <a:gd name="adj" fmla="val 2342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108948" y="2461974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A95B95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8" y="2606516"/>
            <a:ext cx="297299" cy="37171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08948" y="3343037"/>
            <a:ext cx="2937153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Будівництво Довіри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108948" y="3842266"/>
            <a:ext cx="3686770" cy="2114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Послідовна та професійна айдентика формує довіру, впізнаваність і, як наслідок, лояльність серед споживачів. Вона демонструє надійність компанії.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43870" y="2234089"/>
            <a:ext cx="4142542" cy="3950613"/>
          </a:xfrm>
          <a:prstGeom prst="roundRect">
            <a:avLst>
              <a:gd name="adj" fmla="val 2342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71755" y="2461974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A95B95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445" y="2606516"/>
            <a:ext cx="297299" cy="37171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71755" y="3343037"/>
            <a:ext cx="3376970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Це Більше, Ніж Дизайн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5471755" y="3842266"/>
            <a:ext cx="3686770" cy="1762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Айдентика — це не просто набір красивих зображень. Це візуальна обіцянка бренду своїм клієнтам, що відображає його філософію та якість.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9606677" y="2234089"/>
            <a:ext cx="4142542" cy="3950613"/>
          </a:xfrm>
          <a:prstGeom prst="roundRect">
            <a:avLst>
              <a:gd name="adj" fmla="val 2342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34562" y="2461974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A95B95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252" y="2606516"/>
            <a:ext cx="297299" cy="37171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34562" y="3343037"/>
            <a:ext cx="3250168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Інвестиція у Майбутнє</a:t>
            </a:r>
            <a:endParaRPr lang="en-US" sz="2300" dirty="0"/>
          </a:p>
        </p:txBody>
      </p:sp>
      <p:sp>
        <p:nvSpPr>
          <p:cNvPr id="17" name="Text 12"/>
          <p:cNvSpPr/>
          <p:nvPr/>
        </p:nvSpPr>
        <p:spPr>
          <a:xfrm>
            <a:off x="9834562" y="3842266"/>
            <a:ext cx="3686770" cy="2114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Інвестуючи час і ресурси у створення унікальної та потужної айдентики, ви інвестуєте у довгострокове майбутнє свого бізнесу та його конкурентоспроможність.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1211461" y="6680240"/>
            <a:ext cx="1253787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Почніть сьогодні — зробіть свій бренд впізнаваним, щоб завтра він був тим, кого пам’ятають і кому довіряють.</a:t>
            </a:r>
            <a:endParaRPr lang="en-US" sz="1700" dirty="0"/>
          </a:p>
        </p:txBody>
      </p:sp>
      <p:sp>
        <p:nvSpPr>
          <p:cNvPr id="19" name="Shape 14"/>
          <p:cNvSpPr/>
          <p:nvPr/>
        </p:nvSpPr>
        <p:spPr>
          <a:xfrm>
            <a:off x="881063" y="6432471"/>
            <a:ext cx="30480" cy="847963"/>
          </a:xfrm>
          <a:prstGeom prst="rect">
            <a:avLst/>
          </a:prstGeom>
          <a:solidFill>
            <a:srgbClr val="A95B95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Произвольный</PresentationFormat>
  <Paragraphs>79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Prompt Medium</vt:lpstr>
      <vt:lpstr>Calibri</vt:lpstr>
      <vt:lpstr>Mukta Light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Home</cp:lastModifiedBy>
  <cp:revision>2</cp:revision>
  <dcterms:created xsi:type="dcterms:W3CDTF">2025-10-09T10:07:55Z</dcterms:created>
  <dcterms:modified xsi:type="dcterms:W3CDTF">2025-10-09T10:09:01Z</dcterms:modified>
</cp:coreProperties>
</file>