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F83C49-1F17-47FE-8D4B-CD3B908EED1F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120AA-CE7A-4BD0-B880-4731A77C3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191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120AA-CE7A-4BD0-B880-4731A77C3B4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96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AF23-BB3C-41F0-9EBA-7B8130266D0B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52E3-0759-4DD5-A0CB-3E23E95CC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01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AF23-BB3C-41F0-9EBA-7B8130266D0B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52E3-0759-4DD5-A0CB-3E23E95CC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272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AF23-BB3C-41F0-9EBA-7B8130266D0B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52E3-0759-4DD5-A0CB-3E23E95CC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978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AF23-BB3C-41F0-9EBA-7B8130266D0B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52E3-0759-4DD5-A0CB-3E23E95CC1E2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042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AF23-BB3C-41F0-9EBA-7B8130266D0B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52E3-0759-4DD5-A0CB-3E23E95CC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009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AF23-BB3C-41F0-9EBA-7B8130266D0B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52E3-0759-4DD5-A0CB-3E23E95CC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426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AF23-BB3C-41F0-9EBA-7B8130266D0B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52E3-0759-4DD5-A0CB-3E23E95CC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43910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AF23-BB3C-41F0-9EBA-7B8130266D0B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52E3-0759-4DD5-A0CB-3E23E95CC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6900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AF23-BB3C-41F0-9EBA-7B8130266D0B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52E3-0759-4DD5-A0CB-3E23E95CC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259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AF23-BB3C-41F0-9EBA-7B8130266D0B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52E3-0759-4DD5-A0CB-3E23E95CC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339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AF23-BB3C-41F0-9EBA-7B8130266D0B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52E3-0759-4DD5-A0CB-3E23E95CC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717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AF23-BB3C-41F0-9EBA-7B8130266D0B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52E3-0759-4DD5-A0CB-3E23E95CC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788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AF23-BB3C-41F0-9EBA-7B8130266D0B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52E3-0759-4DD5-A0CB-3E23E95CC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388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AF23-BB3C-41F0-9EBA-7B8130266D0B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52E3-0759-4DD5-A0CB-3E23E95CC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885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AF23-BB3C-41F0-9EBA-7B8130266D0B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52E3-0759-4DD5-A0CB-3E23E95CC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42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AF23-BB3C-41F0-9EBA-7B8130266D0B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52E3-0759-4DD5-A0CB-3E23E95CC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738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AF23-BB3C-41F0-9EBA-7B8130266D0B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52E3-0759-4DD5-A0CB-3E23E95CC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736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DDAAF23-BB3C-41F0-9EBA-7B8130266D0B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252E3-0759-4DD5-A0CB-3E23E95CC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3592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effectLst>
            <a:innerShdw blurRad="114300">
              <a:prstClr val="black"/>
            </a:innerShdw>
          </a:effectLst>
        </p:spPr>
        <p:txBody>
          <a:bodyPr>
            <a:normAutofit/>
          </a:bodyPr>
          <a:lstStyle/>
          <a:p>
            <a:r>
              <a:rPr lang="uk-UA" sz="5400" dirty="0" smtClean="0">
                <a:solidFill>
                  <a:schemeClr val="accent1">
                    <a:lumMod val="75000"/>
                  </a:schemeClr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ПРЕССЛУЖБИ </a:t>
            </a:r>
            <a:br>
              <a:rPr lang="uk-UA" sz="5400" dirty="0" smtClean="0">
                <a:solidFill>
                  <a:schemeClr val="accent1">
                    <a:lumMod val="75000"/>
                  </a:schemeClr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</a:rPr>
            </a:br>
            <a:r>
              <a:rPr lang="uk-UA" sz="4000" dirty="0" smtClean="0">
                <a:solidFill>
                  <a:schemeClr val="accent1">
                    <a:lumMod val="75000"/>
                  </a:schemeClr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ТА</a:t>
            </a:r>
            <a:r>
              <a:rPr lang="uk-UA" sz="5400" dirty="0" smtClean="0">
                <a:solidFill>
                  <a:schemeClr val="accent1">
                    <a:lumMod val="75000"/>
                  </a:schemeClr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ІНФОРМАЦІЙНІ АГЕНТСТВА</a:t>
            </a:r>
            <a:endParaRPr lang="ru-RU" sz="5400" dirty="0">
              <a:solidFill>
                <a:schemeClr val="accent1">
                  <a:lumMod val="75000"/>
                </a:schemeClr>
              </a:solidFill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Цей курс </a:t>
            </a:r>
            <a:r>
              <a:rPr lang="uk-UA" dirty="0"/>
              <a:t>розрахований для студентів 4 курсу </a:t>
            </a:r>
            <a:r>
              <a:rPr lang="uk-UA" dirty="0" smtClean="0"/>
              <a:t>освітньої програми «Журналістика», </a:t>
            </a:r>
            <a:r>
              <a:rPr lang="uk-UA" dirty="0"/>
              <a:t>складається із двох змістових модулів </a:t>
            </a:r>
            <a:r>
              <a:rPr lang="uk-UA" dirty="0" smtClean="0"/>
              <a:t>(3 </a:t>
            </a:r>
            <a:r>
              <a:rPr lang="uk-UA" dirty="0"/>
              <a:t>кредити, загальна кількість годин - </a:t>
            </a:r>
            <a:r>
              <a:rPr lang="uk-UA" dirty="0" smtClean="0"/>
              <a:t>90) </a:t>
            </a:r>
            <a:r>
              <a:rPr lang="uk-UA" dirty="0"/>
              <a:t>і завершується </a:t>
            </a:r>
            <a:r>
              <a:rPr lang="uk-UA" b="1" dirty="0">
                <a:solidFill>
                  <a:schemeClr val="accent1">
                    <a:lumMod val="75000"/>
                  </a:schemeClr>
                </a:solidFill>
              </a:rPr>
              <a:t>заліком</a:t>
            </a:r>
            <a:r>
              <a:rPr lang="uk-UA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356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accent1">
                    <a:lumMod val="75000"/>
                  </a:schemeClr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Наша мета полягає  у такому:</a:t>
            </a:r>
            <a:endParaRPr lang="ru-RU" sz="3600" dirty="0">
              <a:solidFill>
                <a:schemeClr val="accent1">
                  <a:lumMod val="75000"/>
                </a:schemeClr>
              </a:solidFill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uk-UA" dirty="0"/>
              <a:t>ознайомлення студентів із різними типами та видами </a:t>
            </a:r>
            <a:r>
              <a:rPr lang="uk-UA" dirty="0" err="1"/>
              <a:t>пресслужб</a:t>
            </a:r>
            <a:r>
              <a:rPr lang="uk-UA" dirty="0"/>
              <a:t> та напрямками й організацією діяльності провідних українських і відомих закордонних інформаційних агентств; </a:t>
            </a:r>
          </a:p>
          <a:p>
            <a:r>
              <a:rPr lang="uk-UA" dirty="0"/>
              <a:t>вивченні специфіки роботи інформаційних служб та агенцій,  – найголовніших джерел оперативної інформації; </a:t>
            </a:r>
          </a:p>
          <a:p>
            <a:r>
              <a:rPr lang="uk-UA" dirty="0"/>
              <a:t>набутті практичних навичок у сфері </a:t>
            </a:r>
            <a:r>
              <a:rPr lang="uk-UA" dirty="0" err="1"/>
              <a:t>зв’язків</a:t>
            </a:r>
            <a:r>
              <a:rPr lang="uk-UA" dirty="0"/>
              <a:t> із громадськістю та вмінні знаходити, обробляти, аналізувати та використовувати необхідну інформацію;</a:t>
            </a:r>
          </a:p>
          <a:p>
            <a:r>
              <a:rPr lang="uk-UA" dirty="0"/>
              <a:t>навчитися створювати власні матеріали, що сприятиме організації самостійної журналістської діяльності.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537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1114" y="426085"/>
            <a:ext cx="10515600" cy="1325563"/>
          </a:xfrm>
        </p:spPr>
        <p:txBody>
          <a:bodyPr anchor="t"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uk-UA" sz="2700" dirty="0" smtClean="0">
                <a:ln>
                  <a:solidFill>
                    <a:schemeClr val="accent1">
                      <a:lumMod val="40000"/>
                      <a:lumOff val="6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У результаті  вивчення  навчальної дисципліни  студент повинен </a:t>
            </a:r>
            <a:r>
              <a:rPr lang="uk-UA" sz="3100" b="1" dirty="0" smtClean="0">
                <a:ln>
                  <a:solidFill>
                    <a:schemeClr val="accent1">
                      <a:lumMod val="40000"/>
                      <a:lumOff val="6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знати</a:t>
            </a:r>
            <a:r>
              <a:rPr lang="uk-UA" sz="3600" dirty="0" smtClean="0">
                <a:ln>
                  <a:solidFill>
                    <a:schemeClr val="accent1">
                      <a:lumMod val="40000"/>
                      <a:lumOff val="6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uk-UA" dirty="0" smtClean="0"/>
              <a:t>термінологічну систему, напрями діяльності, </a:t>
            </a:r>
            <a:r>
              <a:rPr lang="uk-UA" dirty="0"/>
              <a:t>головні завдання </a:t>
            </a:r>
            <a:r>
              <a:rPr lang="uk-UA" dirty="0" err="1" smtClean="0"/>
              <a:t>пресслужб</a:t>
            </a:r>
            <a:r>
              <a:rPr lang="uk-UA" dirty="0" smtClean="0"/>
              <a:t> </a:t>
            </a:r>
            <a:r>
              <a:rPr lang="uk-UA" dirty="0"/>
              <a:t>та інформаційних агентств;</a:t>
            </a:r>
            <a:endParaRPr lang="ru-RU" dirty="0"/>
          </a:p>
          <a:p>
            <a:r>
              <a:rPr lang="uk-UA" dirty="0" smtClean="0"/>
              <a:t>принципи </a:t>
            </a:r>
            <a:r>
              <a:rPr lang="uk-UA" dirty="0"/>
              <a:t>добору, обробки та розповсюдження інформації;</a:t>
            </a:r>
            <a:endParaRPr lang="ru-RU" dirty="0"/>
          </a:p>
          <a:p>
            <a:r>
              <a:rPr lang="uk-UA" dirty="0" smtClean="0"/>
              <a:t>правову </a:t>
            </a:r>
            <a:r>
              <a:rPr lang="uk-UA" dirty="0"/>
              <a:t>і законодавчу базу та інші нормативні документи щодо регулювання роботи ЗМІ;</a:t>
            </a:r>
            <a:endParaRPr lang="ru-RU" dirty="0"/>
          </a:p>
          <a:p>
            <a:r>
              <a:rPr lang="uk-UA" dirty="0" smtClean="0"/>
              <a:t>напрямки </a:t>
            </a:r>
            <a:r>
              <a:rPr lang="uk-UA" dirty="0"/>
              <a:t>діяльності інформаційних служб, їх структурні підрозділи, функції у плануванні діяльності;</a:t>
            </a:r>
            <a:endParaRPr lang="ru-RU" dirty="0"/>
          </a:p>
          <a:p>
            <a:r>
              <a:rPr lang="uk-UA" dirty="0" smtClean="0"/>
              <a:t>рейтинг </a:t>
            </a:r>
            <a:r>
              <a:rPr lang="uk-UA" dirty="0"/>
              <a:t>і положення національних та іноземних інформаційних агентств на глобальному інформаційному </a:t>
            </a:r>
            <a:r>
              <a:rPr lang="uk-UA" dirty="0" smtClean="0"/>
              <a:t>ринку в цілому.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525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dirty="0">
                <a:solidFill>
                  <a:schemeClr val="accent1">
                    <a:lumMod val="75000"/>
                  </a:schemeClr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У результаті </a:t>
            </a: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вивчення 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навчальної дисципліни </a:t>
            </a: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студент </a:t>
            </a:r>
            <a:r>
              <a:rPr lang="uk-UA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уміти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92500"/>
          </a:bodyPr>
          <a:lstStyle/>
          <a:p>
            <a:r>
              <a:rPr lang="uk-UA" dirty="0"/>
              <a:t>співпрацювати з </a:t>
            </a:r>
            <a:r>
              <a:rPr lang="uk-UA" dirty="0" err="1" smtClean="0"/>
              <a:t>пресслужбами</a:t>
            </a:r>
            <a:r>
              <a:rPr lang="uk-UA" dirty="0" smtClean="0"/>
              <a:t> </a:t>
            </a:r>
            <a:r>
              <a:rPr lang="uk-UA" dirty="0"/>
              <a:t>та здобувати необхідну інформацію про будь-які події, що відбуваються у крані чи світі;</a:t>
            </a:r>
            <a:endParaRPr lang="ru-RU" dirty="0"/>
          </a:p>
          <a:p>
            <a:r>
              <a:rPr lang="uk-UA" dirty="0" smtClean="0"/>
              <a:t>знаходити</a:t>
            </a:r>
            <a:r>
              <a:rPr lang="uk-UA" dirty="0"/>
              <a:t>, обробляти та використовувати необхідну інформацію,</a:t>
            </a:r>
            <a:endParaRPr lang="ru-RU" dirty="0"/>
          </a:p>
          <a:p>
            <a:r>
              <a:rPr lang="uk-UA" dirty="0" smtClean="0"/>
              <a:t>організовувати </a:t>
            </a:r>
            <a:r>
              <a:rPr lang="uk-UA" dirty="0"/>
              <a:t>та проводити зустрічі, </a:t>
            </a:r>
            <a:r>
              <a:rPr lang="uk-UA" dirty="0" err="1" smtClean="0"/>
              <a:t>пресконференції</a:t>
            </a:r>
            <a:r>
              <a:rPr lang="uk-UA" dirty="0"/>
              <a:t>, брифінги;</a:t>
            </a:r>
            <a:endParaRPr lang="ru-RU" dirty="0"/>
          </a:p>
          <a:p>
            <a:r>
              <a:rPr lang="uk-UA" dirty="0" smtClean="0"/>
              <a:t>володіти </a:t>
            </a:r>
            <a:r>
              <a:rPr lang="uk-UA" dirty="0"/>
              <a:t>технікою розповсюдження повідомлень, заяв, </a:t>
            </a:r>
            <a:r>
              <a:rPr lang="uk-UA" dirty="0" err="1" smtClean="0"/>
              <a:t>пресрелізів</a:t>
            </a:r>
            <a:r>
              <a:rPr lang="uk-UA" dirty="0" smtClean="0"/>
              <a:t> </a:t>
            </a:r>
            <a:r>
              <a:rPr lang="uk-UA" dirty="0"/>
              <a:t>та інших видів інформаційних матеріалів;</a:t>
            </a:r>
            <a:endParaRPr lang="ru-RU" dirty="0"/>
          </a:p>
          <a:p>
            <a:r>
              <a:rPr lang="uk-UA" dirty="0" smtClean="0"/>
              <a:t>орієнтуватися </a:t>
            </a:r>
            <a:r>
              <a:rPr lang="uk-UA" dirty="0"/>
              <a:t>у світовому інформаційному просторі;</a:t>
            </a:r>
            <a:endParaRPr lang="ru-RU" dirty="0"/>
          </a:p>
          <a:p>
            <a:r>
              <a:rPr lang="uk-UA" dirty="0" smtClean="0"/>
              <a:t>формувати </a:t>
            </a:r>
            <a:r>
              <a:rPr lang="uk-UA" dirty="0"/>
              <a:t>власне бачення організаційно-оперативної взаємодії з різними видами ЗМІ, що сприятиме самостійному провадженню журналістської діяльності в інформаційному чи іншому видові висвітленні актуальних питань.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744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2400" dirty="0" smtClean="0">
                <a:solidFill>
                  <a:schemeClr val="accent1">
                    <a:lumMod val="75000"/>
                  </a:schemeClr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У результаті успішного вивчення курсу студент набуде таких </a:t>
            </a:r>
            <a:r>
              <a:rPr lang="uk-UA" sz="3200" dirty="0" err="1" smtClean="0">
                <a:solidFill>
                  <a:schemeClr val="accent1">
                    <a:lumMod val="75000"/>
                  </a:schemeClr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компетентностей</a:t>
            </a:r>
            <a:r>
              <a:rPr lang="uk-UA" sz="3200" dirty="0" smtClean="0">
                <a:solidFill>
                  <a:schemeClr val="accent1">
                    <a:lumMod val="75000"/>
                  </a:schemeClr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: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uk-UA" dirty="0" smtClean="0"/>
              <a:t>вільно володіти поняттєвим апаратом у повсякденній роботі як представник </a:t>
            </a:r>
            <a:r>
              <a:rPr lang="uk-UA" dirty="0" err="1" smtClean="0"/>
              <a:t>пресслужби</a:t>
            </a:r>
            <a:r>
              <a:rPr lang="uk-UA" dirty="0" smtClean="0"/>
              <a:t> чи інформаційного агентства;</a:t>
            </a:r>
          </a:p>
          <a:p>
            <a:r>
              <a:rPr lang="uk-UA" dirty="0" smtClean="0"/>
              <a:t>здатність до пошуку необхідної інформації з різних джерел;</a:t>
            </a:r>
          </a:p>
          <a:p>
            <a:r>
              <a:rPr lang="uk-UA" dirty="0" smtClean="0"/>
              <a:t>створювати необхідні матеріали та користуватися різними засобами і методами розповсюдження інформації;</a:t>
            </a:r>
          </a:p>
          <a:p>
            <a:r>
              <a:rPr lang="uk-UA" dirty="0" smtClean="0"/>
              <a:t>здатність працювати у команді;</a:t>
            </a:r>
          </a:p>
          <a:p>
            <a:r>
              <a:rPr lang="uk-UA" dirty="0" smtClean="0"/>
              <a:t>Здатність використовувати набуті знання  й уміння </a:t>
            </a:r>
            <a:r>
              <a:rPr lang="uk-UA" smtClean="0"/>
              <a:t>у повсякденній </a:t>
            </a:r>
            <a:r>
              <a:rPr lang="uk-UA" dirty="0" smtClean="0"/>
              <a:t>роботі.</a:t>
            </a:r>
          </a:p>
          <a:p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831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54</TotalTime>
  <Words>288</Words>
  <Application>Microsoft Office PowerPoint</Application>
  <PresentationFormat>Широкоэкранный</PresentationFormat>
  <Paragraphs>27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Adobe Fan Heiti Std B</vt:lpstr>
      <vt:lpstr>Adobe Gothic Std B</vt:lpstr>
      <vt:lpstr>Arial</vt:lpstr>
      <vt:lpstr>Calibri</vt:lpstr>
      <vt:lpstr>Century Gothic</vt:lpstr>
      <vt:lpstr>Wingdings 3</vt:lpstr>
      <vt:lpstr>Ион</vt:lpstr>
      <vt:lpstr>ПРЕССЛУЖБИ  ТА ІНФОРМАЦІЙНІ АГЕНТСТВА</vt:lpstr>
      <vt:lpstr>Наша мета полягає  у такому:</vt:lpstr>
      <vt:lpstr>У результаті  вивчення  навчальної дисципліни  студент повинен знати: </vt:lpstr>
      <vt:lpstr>У результаті  вивчення навчальної дисципліни студент уміти: </vt:lpstr>
      <vt:lpstr>У результаті успішного вивчення курсу студент набуде таких компетентностей: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ПРЕССЛУЖБИ  ТА ІНФОРМАЦІЙНІ АГЕНТСТВА</dc:title>
  <dc:creator>Coolplay</dc:creator>
  <cp:lastModifiedBy>Coolplay</cp:lastModifiedBy>
  <cp:revision>8</cp:revision>
  <dcterms:created xsi:type="dcterms:W3CDTF">2020-09-21T07:38:39Z</dcterms:created>
  <dcterms:modified xsi:type="dcterms:W3CDTF">2020-09-21T08:33:33Z</dcterms:modified>
</cp:coreProperties>
</file>