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82" r:id="rId7"/>
    <p:sldId id="260" r:id="rId8"/>
    <p:sldId id="261" r:id="rId9"/>
    <p:sldId id="262" r:id="rId10"/>
    <p:sldId id="287" r:id="rId11"/>
    <p:sldId id="288" r:id="rId12"/>
    <p:sldId id="263" r:id="rId13"/>
    <p:sldId id="274" r:id="rId14"/>
    <p:sldId id="275" r:id="rId15"/>
    <p:sldId id="276" r:id="rId16"/>
    <p:sldId id="277" r:id="rId17"/>
    <p:sldId id="289" r:id="rId18"/>
    <p:sldId id="264" r:id="rId19"/>
    <p:sldId id="278" r:id="rId20"/>
    <p:sldId id="279" r:id="rId21"/>
    <p:sldId id="280" r:id="rId22"/>
    <p:sldId id="265" r:id="rId23"/>
    <p:sldId id="273" r:id="rId24"/>
    <p:sldId id="281" r:id="rId25"/>
    <p:sldId id="266" r:id="rId26"/>
    <p:sldId id="267" r:id="rId27"/>
    <p:sldId id="268" r:id="rId28"/>
    <p:sldId id="269" r:id="rId29"/>
    <p:sldId id="284" r:id="rId30"/>
    <p:sldId id="270" r:id="rId31"/>
    <p:sldId id="271" r:id="rId32"/>
    <p:sldId id="285" r:id="rId33"/>
    <p:sldId id="286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7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7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F89D-0224-42DD-8750-90A62B2678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705394"/>
            <a:ext cx="10306594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" y="132363"/>
            <a:ext cx="11547565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Bahnschrift" panose="020B0502040204020203" pitchFamily="34" charset="0"/>
              </a:rPr>
              <a:t>Кількісні</a:t>
            </a:r>
            <a:r>
              <a:rPr lang="ru-RU" sz="2000" b="1" dirty="0">
                <a:latin typeface="Bahnschrift" panose="020B0502040204020203" pitchFamily="34" charset="0"/>
              </a:rPr>
              <a:t> </a:t>
            </a:r>
            <a:r>
              <a:rPr lang="ru-RU" sz="2000" b="1" dirty="0" err="1">
                <a:latin typeface="Bahnschrift" panose="020B0502040204020203" pitchFamily="34" charset="0"/>
              </a:rPr>
              <a:t>показники</a:t>
            </a:r>
            <a:endParaRPr lang="ru-RU" sz="2000" b="1" dirty="0">
              <a:latin typeface="Bahnschrift" panose="020B0502040204020203" pitchFamily="34" charset="0"/>
            </a:endParaRPr>
          </a:p>
          <a:p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endParaRPr lang="ru-RU" dirty="0"/>
          </a:p>
          <a:p>
            <a:r>
              <a:rPr lang="ru-RU" dirty="0" smtClean="0"/>
              <a:t>    </a:t>
            </a:r>
            <a:r>
              <a:rPr lang="ru-RU" dirty="0" err="1"/>
              <a:t>Визначення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виготовленої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виражений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одиницях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, таких як </a:t>
            </a:r>
            <a:r>
              <a:rPr lang="ru-RU" dirty="0" err="1"/>
              <a:t>одиниці</a:t>
            </a:r>
            <a:r>
              <a:rPr lang="ru-RU" dirty="0"/>
              <a:t>, </a:t>
            </a:r>
            <a:r>
              <a:rPr lang="ru-RU" dirty="0" err="1"/>
              <a:t>кілограми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тонни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r>
              <a:rPr lang="ru-RU" dirty="0"/>
              <a:t>    Метод </a:t>
            </a:r>
            <a:r>
              <a:rPr lang="ru-RU" dirty="0" err="1"/>
              <a:t>вимірювання</a:t>
            </a:r>
            <a:r>
              <a:rPr lang="ru-RU" dirty="0"/>
              <a:t>:</a:t>
            </a:r>
          </a:p>
          <a:p>
            <a:r>
              <a:rPr lang="ru-RU" dirty="0"/>
              <a:t>       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за день,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.</a:t>
            </a:r>
          </a:p>
          <a:p>
            <a:r>
              <a:rPr lang="ru-RU" dirty="0"/>
              <a:t>       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за годину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виготовлених</a:t>
            </a:r>
            <a:r>
              <a:rPr lang="ru-RU" dirty="0"/>
              <a:t> за годину</a:t>
            </a:r>
            <a:r>
              <a:rPr lang="ru-RU" dirty="0" smtClean="0"/>
              <a:t>).</a:t>
            </a:r>
          </a:p>
          <a:p>
            <a:r>
              <a:rPr lang="ru-RU" dirty="0"/>
              <a:t>Час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endParaRPr lang="ru-RU" dirty="0"/>
          </a:p>
          <a:p>
            <a:r>
              <a:rPr lang="ru-RU" dirty="0" err="1"/>
              <a:t>Визначення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вимірює</a:t>
            </a:r>
            <a:r>
              <a:rPr lang="ru-RU" dirty="0"/>
              <a:t> час,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завершення</a:t>
            </a:r>
            <a:r>
              <a:rPr lang="ru-RU" dirty="0"/>
              <a:t> конкретного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проекту.</a:t>
            </a:r>
          </a:p>
          <a:p>
            <a:r>
              <a:rPr lang="ru-RU" dirty="0"/>
              <a:t>Метод </a:t>
            </a:r>
            <a:r>
              <a:rPr lang="ru-RU" dirty="0" err="1"/>
              <a:t>вимірювання</a:t>
            </a:r>
            <a:r>
              <a:rPr lang="ru-RU" dirty="0"/>
              <a:t>: </a:t>
            </a:r>
          </a:p>
          <a:p>
            <a:pPr lvl="1"/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часу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Порівняння</a:t>
            </a:r>
            <a:r>
              <a:rPr lang="ru-RU" dirty="0"/>
              <a:t> фактичного часу з </a:t>
            </a:r>
            <a:r>
              <a:rPr lang="ru-RU" dirty="0" err="1"/>
              <a:t>запланованим</a:t>
            </a:r>
            <a:r>
              <a:rPr lang="ru-RU" dirty="0"/>
              <a:t>.</a:t>
            </a:r>
          </a:p>
          <a:p>
            <a:r>
              <a:rPr lang="ru-RU" dirty="0"/>
              <a:t>Приклад: </a:t>
            </a:r>
            <a:r>
              <a:rPr lang="ru-RU" dirty="0" err="1"/>
              <a:t>Якщо</a:t>
            </a:r>
            <a:r>
              <a:rPr lang="ru-RU" dirty="0"/>
              <a:t> проект </a:t>
            </a:r>
            <a:r>
              <a:rPr lang="ru-RU" dirty="0" err="1"/>
              <a:t>займає</a:t>
            </a:r>
            <a:r>
              <a:rPr lang="ru-RU" dirty="0"/>
              <a:t> 5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запланованих</a:t>
            </a:r>
            <a:r>
              <a:rPr lang="ru-RU" dirty="0"/>
              <a:t> 3,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затримку</a:t>
            </a:r>
            <a:r>
              <a:rPr lang="ru-RU" dirty="0"/>
              <a:t>, яку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 smtClean="0"/>
              <a:t>.</a:t>
            </a:r>
          </a:p>
          <a:p>
            <a:pPr algn="ctr"/>
            <a:r>
              <a:rPr lang="ru-RU" sz="2000" b="1" dirty="0" err="1">
                <a:latin typeface="Bahnschrift" panose="020B0502040204020203" pitchFamily="34" charset="0"/>
              </a:rPr>
              <a:t>Фінансові</a:t>
            </a:r>
            <a:r>
              <a:rPr lang="ru-RU" sz="2000" b="1" dirty="0">
                <a:latin typeface="Bahnschrift" panose="020B0502040204020203" pitchFamily="34" charset="0"/>
              </a:rPr>
              <a:t> </a:t>
            </a:r>
            <a:r>
              <a:rPr lang="ru-RU" sz="2000" b="1" dirty="0" err="1">
                <a:latin typeface="Bahnschrift" panose="020B0502040204020203" pitchFamily="34" charset="0"/>
              </a:rPr>
              <a:t>показники</a:t>
            </a:r>
            <a:endParaRPr lang="ru-RU" sz="2000" b="1" dirty="0">
              <a:latin typeface="Bahnschrift" panose="020B0502040204020203" pitchFamily="34" charset="0"/>
            </a:endParaRPr>
          </a:p>
          <a:p>
            <a:r>
              <a:rPr lang="ru-RU" dirty="0" err="1"/>
              <a:t>Прибуток</a:t>
            </a:r>
            <a:r>
              <a:rPr lang="ru-RU" dirty="0"/>
              <a:t> на одного </a:t>
            </a:r>
            <a:r>
              <a:rPr lang="ru-RU" dirty="0" err="1"/>
              <a:t>працівника</a:t>
            </a:r>
            <a:r>
              <a:rPr lang="ru-RU" dirty="0"/>
              <a:t>:</a:t>
            </a:r>
          </a:p>
          <a:p>
            <a:r>
              <a:rPr lang="ru-RU" dirty="0" err="1"/>
              <a:t>Визначення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приносить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шляхом </a:t>
            </a:r>
            <a:r>
              <a:rPr lang="ru-RU" dirty="0" err="1"/>
              <a:t>ділення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</a:p>
          <a:p>
            <a:pPr lvl="1"/>
            <a:r>
              <a:rPr lang="ru-RU" dirty="0"/>
              <a:t>Приклад: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у 1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100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прибуток</a:t>
            </a:r>
            <a:r>
              <a:rPr lang="ru-RU" dirty="0"/>
              <a:t> на одного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становитиме</a:t>
            </a:r>
            <a:r>
              <a:rPr lang="ru-RU" dirty="0"/>
              <a:t> 10,000 </a:t>
            </a:r>
            <a:r>
              <a:rPr lang="ru-RU" dirty="0" err="1"/>
              <a:t>доларів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Витрати</a:t>
            </a:r>
            <a:r>
              <a:rPr lang="ru-RU" dirty="0"/>
              <a:t> на одного </a:t>
            </a:r>
            <a:r>
              <a:rPr lang="ru-RU" dirty="0" err="1"/>
              <a:t>співробітника</a:t>
            </a:r>
            <a:r>
              <a:rPr lang="ru-RU" dirty="0"/>
              <a:t>:</a:t>
            </a:r>
          </a:p>
          <a:p>
            <a:r>
              <a:rPr lang="ru-RU" dirty="0" err="1"/>
              <a:t>Визначення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на одного </a:t>
            </a:r>
            <a:r>
              <a:rPr lang="ru-RU" dirty="0" err="1"/>
              <a:t>працівника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плату, </a:t>
            </a:r>
            <a:r>
              <a:rPr lang="ru-RU" dirty="0" err="1"/>
              <a:t>податки</a:t>
            </a:r>
            <a:r>
              <a:rPr lang="ru-RU" dirty="0"/>
              <a:t>, </a:t>
            </a:r>
            <a:r>
              <a:rPr lang="ru-RU" dirty="0" err="1"/>
              <a:t>пільги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lvl="1"/>
            <a:r>
              <a:rPr lang="ru-RU" dirty="0"/>
              <a:t>Приклад: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на 50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500,000 </a:t>
            </a:r>
            <a:r>
              <a:rPr lang="ru-RU" dirty="0" err="1"/>
              <a:t>доларів</a:t>
            </a:r>
            <a:r>
              <a:rPr lang="ru-RU" dirty="0"/>
              <a:t>, </a:t>
            </a:r>
            <a:r>
              <a:rPr lang="ru-RU" dirty="0" err="1"/>
              <a:t>витрати</a:t>
            </a:r>
            <a:r>
              <a:rPr lang="ru-RU" dirty="0"/>
              <a:t> на одного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складатимуть</a:t>
            </a:r>
            <a:r>
              <a:rPr lang="ru-RU" dirty="0"/>
              <a:t> 10,000 </a:t>
            </a:r>
            <a:r>
              <a:rPr lang="ru-RU" dirty="0" err="1"/>
              <a:t>доларів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02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" y="0"/>
            <a:ext cx="119786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Якісні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endParaRPr lang="ru-RU" b="1" dirty="0"/>
          </a:p>
          <a:p>
            <a:r>
              <a:rPr lang="ru-RU" b="1" dirty="0" err="1"/>
              <a:t>Якість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Визначення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оцінює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стандартам </a:t>
            </a:r>
            <a:r>
              <a:rPr lang="ru-RU" dirty="0" err="1"/>
              <a:t>якості</a:t>
            </a:r>
            <a:r>
              <a:rPr lang="ru-RU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Метод </a:t>
            </a:r>
            <a:r>
              <a:rPr lang="ru-RU" dirty="0" err="1"/>
              <a:t>вимірювання</a:t>
            </a:r>
            <a:r>
              <a:rPr lang="ru-R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повернень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рекламацій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скарг</a:t>
            </a:r>
            <a:r>
              <a:rPr lang="ru-RU" dirty="0"/>
              <a:t> на </a:t>
            </a:r>
            <a:r>
              <a:rPr lang="ru-RU" dirty="0" err="1"/>
              <a:t>продукцію</a:t>
            </a:r>
            <a:r>
              <a:rPr lang="ru-RU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Приклад: </a:t>
            </a:r>
            <a:r>
              <a:rPr lang="ru-RU" dirty="0" err="1"/>
              <a:t>Якщо</a:t>
            </a:r>
            <a:r>
              <a:rPr lang="ru-RU" dirty="0"/>
              <a:t> з 10,000 </a:t>
            </a:r>
            <a:r>
              <a:rPr lang="ru-RU" dirty="0" err="1"/>
              <a:t>проданих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100 </a:t>
            </a:r>
            <a:r>
              <a:rPr lang="ru-RU" dirty="0" err="1"/>
              <a:t>повернені</a:t>
            </a:r>
            <a:r>
              <a:rPr lang="ru-RU" dirty="0"/>
              <a:t> через </a:t>
            </a:r>
            <a:r>
              <a:rPr lang="ru-RU" dirty="0" err="1"/>
              <a:t>дефекти</a:t>
            </a:r>
            <a:r>
              <a:rPr lang="ru-RU" dirty="0"/>
              <a:t>,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повернень</a:t>
            </a:r>
            <a:r>
              <a:rPr lang="ru-RU" dirty="0"/>
              <a:t> становить 1%.</a:t>
            </a:r>
          </a:p>
          <a:p>
            <a:r>
              <a:rPr lang="ru-RU" b="1" dirty="0" err="1"/>
              <a:t>Задоволеність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Визначення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оцінює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атмосферою в </a:t>
            </a:r>
            <a:r>
              <a:rPr lang="ru-RU" dirty="0" err="1"/>
              <a:t>колективі</a:t>
            </a:r>
            <a:r>
              <a:rPr lang="ru-RU" dirty="0"/>
              <a:t> та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роллю</a:t>
            </a:r>
            <a:r>
              <a:rPr lang="ru-RU" dirty="0"/>
              <a:t> в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Метод </a:t>
            </a:r>
            <a:r>
              <a:rPr lang="ru-RU" dirty="0" err="1"/>
              <a:t>вимірювання</a:t>
            </a:r>
            <a:r>
              <a:rPr lang="ru-RU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регулярних</a:t>
            </a:r>
            <a:r>
              <a:rPr lang="ru-RU" dirty="0"/>
              <a:t> </a:t>
            </a:r>
            <a:r>
              <a:rPr lang="ru-RU" dirty="0" err="1"/>
              <a:t>опитувань</a:t>
            </a:r>
            <a:r>
              <a:rPr lang="ru-RU" dirty="0"/>
              <a:t> для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анонімних</a:t>
            </a:r>
            <a:r>
              <a:rPr lang="ru-RU" dirty="0"/>
              <a:t> </a:t>
            </a:r>
            <a:r>
              <a:rPr lang="ru-RU" dirty="0" err="1"/>
              <a:t>відгуків</a:t>
            </a:r>
            <a:r>
              <a:rPr lang="ru-RU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Використання</a:t>
            </a:r>
            <a:r>
              <a:rPr lang="ru-RU" dirty="0"/>
              <a:t> фокус-</a:t>
            </a:r>
            <a:r>
              <a:rPr lang="ru-RU" dirty="0" err="1"/>
              <a:t>груп</a:t>
            </a:r>
            <a:r>
              <a:rPr lang="ru-RU" dirty="0"/>
              <a:t> для </a:t>
            </a:r>
            <a:r>
              <a:rPr lang="ru-RU" dirty="0" err="1"/>
              <a:t>глибшого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думок </a:t>
            </a:r>
            <a:r>
              <a:rPr lang="ru-RU" dirty="0" err="1"/>
              <a:t>працівників</a:t>
            </a:r>
            <a:r>
              <a:rPr lang="ru-RU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інтерв’ю</a:t>
            </a:r>
            <a:r>
              <a:rPr lang="ru-RU" dirty="0"/>
              <a:t> для </a:t>
            </a:r>
            <a:r>
              <a:rPr lang="ru-RU" dirty="0" err="1"/>
              <a:t>детальнішого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причин </a:t>
            </a:r>
            <a:r>
              <a:rPr lang="ru-RU" dirty="0" err="1"/>
              <a:t>незадоволення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Приклад: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80%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.</a:t>
            </a:r>
          </a:p>
          <a:p>
            <a:r>
              <a:rPr lang="ru-RU" b="1" dirty="0" err="1"/>
              <a:t>Інноваційність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Визначення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активно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впроваджує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та </a:t>
            </a:r>
            <a:r>
              <a:rPr lang="ru-RU" dirty="0" err="1"/>
              <a:t>технології</a:t>
            </a:r>
            <a:r>
              <a:rPr lang="ru-RU" dirty="0"/>
              <a:t> в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Метод </a:t>
            </a:r>
            <a:r>
              <a:rPr lang="ru-RU" dirty="0" err="1"/>
              <a:t>вимірювання</a:t>
            </a:r>
            <a:r>
              <a:rPr lang="ru-RU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Підрахунок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впроваджені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 на </a:t>
            </a:r>
            <a:r>
              <a:rPr lang="ru-RU" dirty="0" err="1"/>
              <a:t>продуктивність</a:t>
            </a:r>
            <a:r>
              <a:rPr lang="ru-RU" dirty="0"/>
              <a:t> і </a:t>
            </a:r>
            <a:r>
              <a:rPr lang="ru-RU" dirty="0" err="1"/>
              <a:t>прибуток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Приклад: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впровадила</a:t>
            </a:r>
            <a:r>
              <a:rPr lang="ru-RU" dirty="0"/>
              <a:t> 10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інноваційну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392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300447"/>
            <a:ext cx="10476412" cy="56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2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451" y="-91440"/>
            <a:ext cx="10515600" cy="91440"/>
          </a:xfrm>
        </p:spPr>
        <p:txBody>
          <a:bodyPr>
            <a:normAutofit fontScale="90000"/>
          </a:bodyPr>
          <a:lstStyle/>
          <a:p>
            <a:r>
              <a:rPr lang="uk-UA" sz="800" dirty="0" smtClean="0"/>
              <a:t> в</a:t>
            </a:r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2" y="179705"/>
            <a:ext cx="1972492" cy="1009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483" y="300014"/>
            <a:ext cx="994546" cy="768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0793" y="499546"/>
            <a:ext cx="117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виробіток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09001" y="300014"/>
            <a:ext cx="6949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 Q–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виготовленої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(</a:t>
            </a:r>
            <a:r>
              <a:rPr lang="ru-RU" dirty="0" err="1" smtClean="0"/>
              <a:t>наданих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err="1" smtClean="0"/>
              <a:t>Чпвп</a:t>
            </a:r>
            <a:r>
              <a:rPr lang="ru-RU" dirty="0" smtClean="0"/>
              <a:t>–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облікова</a:t>
            </a:r>
            <a:r>
              <a:rPr lang="ru-RU" dirty="0" smtClean="0"/>
              <a:t> (</a:t>
            </a:r>
            <a:r>
              <a:rPr lang="ru-RU" dirty="0" err="1" smtClean="0"/>
              <a:t>спискова</a:t>
            </a:r>
            <a:r>
              <a:rPr lang="ru-RU" dirty="0" smtClean="0"/>
              <a:t>)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промислово-виробничого</a:t>
            </a:r>
            <a:r>
              <a:rPr lang="ru-RU" dirty="0" smtClean="0"/>
              <a:t> персоналу (</a:t>
            </a:r>
            <a:r>
              <a:rPr lang="ru-RU" dirty="0" err="1" smtClean="0"/>
              <a:t>робітників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err="1" smtClean="0"/>
              <a:t>Тр</a:t>
            </a:r>
            <a:r>
              <a:rPr lang="ru-RU" dirty="0" smtClean="0"/>
              <a:t>–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(</a:t>
            </a:r>
            <a:r>
              <a:rPr lang="ru-RU" dirty="0" err="1" smtClean="0"/>
              <a:t>нормо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грн. годинах)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131" y="2230720"/>
            <a:ext cx="111709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годинний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на одну </a:t>
            </a:r>
            <a:r>
              <a:rPr lang="ru-RU" dirty="0" err="1" smtClean="0"/>
              <a:t>відпрацьовану</a:t>
            </a:r>
            <a:r>
              <a:rPr lang="ru-RU" dirty="0" smtClean="0"/>
              <a:t> </a:t>
            </a:r>
            <a:r>
              <a:rPr lang="ru-RU" dirty="0" err="1" smtClean="0"/>
              <a:t>людино</a:t>
            </a:r>
            <a:r>
              <a:rPr lang="ru-RU" dirty="0" smtClean="0"/>
              <a:t>-годину,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де (ф)– </a:t>
            </a:r>
            <a:r>
              <a:rPr lang="ru-RU" dirty="0" err="1" smtClean="0"/>
              <a:t>плановий</a:t>
            </a:r>
            <a:r>
              <a:rPr lang="ru-RU" dirty="0" smtClean="0"/>
              <a:t> (</a:t>
            </a:r>
            <a:r>
              <a:rPr lang="ru-RU" dirty="0" err="1" smtClean="0"/>
              <a:t>фактичний</a:t>
            </a:r>
            <a:r>
              <a:rPr lang="ru-RU" dirty="0" smtClean="0"/>
              <a:t>) </a:t>
            </a:r>
            <a:r>
              <a:rPr lang="ru-RU" dirty="0" err="1" smtClean="0"/>
              <a:t>годинний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endParaRPr lang="ru-RU" dirty="0" smtClean="0"/>
          </a:p>
          <a:p>
            <a:r>
              <a:rPr lang="ru-RU" dirty="0" smtClean="0"/>
              <a:t>В- </a:t>
            </a:r>
            <a:r>
              <a:rPr lang="ru-RU" dirty="0" err="1" smtClean="0"/>
              <a:t>виробітокна</a:t>
            </a:r>
            <a:r>
              <a:rPr lang="ru-RU" dirty="0" smtClean="0"/>
              <a:t> одну </a:t>
            </a:r>
            <a:r>
              <a:rPr lang="ru-RU" dirty="0" err="1" smtClean="0"/>
              <a:t>відпрацьовану</a:t>
            </a:r>
            <a:r>
              <a:rPr lang="ru-RU" dirty="0" smtClean="0"/>
              <a:t> </a:t>
            </a:r>
            <a:r>
              <a:rPr lang="ru-RU" dirty="0" err="1" smtClean="0"/>
              <a:t>людино</a:t>
            </a:r>
            <a:r>
              <a:rPr lang="ru-RU" dirty="0" smtClean="0"/>
              <a:t>-годину;</a:t>
            </a:r>
          </a:p>
          <a:p>
            <a:endParaRPr lang="ru-RU" dirty="0" smtClean="0"/>
          </a:p>
          <a:p>
            <a:r>
              <a:rPr lang="en-US" dirty="0" smtClean="0"/>
              <a:t>Q</a:t>
            </a:r>
            <a:r>
              <a:rPr lang="ru-RU" dirty="0" err="1" smtClean="0"/>
              <a:t>пл</a:t>
            </a:r>
            <a:r>
              <a:rPr lang="ru-RU" dirty="0" smtClean="0"/>
              <a:t> (ф) – </a:t>
            </a:r>
            <a:r>
              <a:rPr lang="ru-RU" dirty="0" err="1" smtClean="0"/>
              <a:t>плановий</a:t>
            </a:r>
            <a:r>
              <a:rPr lang="ru-RU" dirty="0" smtClean="0"/>
              <a:t> (</a:t>
            </a:r>
            <a:r>
              <a:rPr lang="ru-RU" dirty="0" err="1" smtClean="0"/>
              <a:t>фактичний</a:t>
            </a:r>
            <a:r>
              <a:rPr lang="ru-RU" dirty="0" smtClean="0"/>
              <a:t>)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Теф</a:t>
            </a:r>
            <a:r>
              <a:rPr lang="ru-RU" dirty="0" smtClean="0"/>
              <a:t> </a:t>
            </a:r>
            <a:r>
              <a:rPr lang="ru-RU" dirty="0" err="1" smtClean="0"/>
              <a:t>грн</a:t>
            </a:r>
            <a:r>
              <a:rPr lang="ru-RU" dirty="0" smtClean="0"/>
              <a:t> (ф)– </a:t>
            </a:r>
            <a:r>
              <a:rPr lang="ru-RU" dirty="0" err="1" smtClean="0"/>
              <a:t>ефективний</a:t>
            </a:r>
            <a:r>
              <a:rPr lang="ru-RU" dirty="0" smtClean="0"/>
              <a:t> фонд одного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робітника</a:t>
            </a:r>
            <a:r>
              <a:rPr lang="ru-RU" dirty="0" smtClean="0"/>
              <a:t> в годинах за </a:t>
            </a:r>
            <a:r>
              <a:rPr lang="ru-RU" dirty="0" err="1" smtClean="0"/>
              <a:t>рік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 </a:t>
            </a:r>
            <a:r>
              <a:rPr lang="ru-RU" dirty="0" err="1" smtClean="0"/>
              <a:t>плп.пл</a:t>
            </a:r>
            <a:r>
              <a:rPr lang="ru-RU" dirty="0" smtClean="0"/>
              <a:t> (ф)– </a:t>
            </a:r>
            <a:r>
              <a:rPr lang="ru-RU" dirty="0" err="1" smtClean="0"/>
              <a:t>планова</a:t>
            </a:r>
            <a:r>
              <a:rPr lang="ru-RU" dirty="0" smtClean="0"/>
              <a:t> (</a:t>
            </a:r>
            <a:r>
              <a:rPr lang="ru-RU" dirty="0" err="1" smtClean="0"/>
              <a:t>фактична</a:t>
            </a:r>
            <a:r>
              <a:rPr lang="ru-RU" dirty="0" smtClean="0"/>
              <a:t>) </a:t>
            </a:r>
            <a:r>
              <a:rPr lang="ru-RU" dirty="0" err="1" smtClean="0"/>
              <a:t>середньооблікова</a:t>
            </a:r>
            <a:r>
              <a:rPr lang="ru-RU" dirty="0" smtClean="0"/>
              <a:t> (</a:t>
            </a:r>
            <a:r>
              <a:rPr lang="ru-RU" dirty="0" err="1" smtClean="0"/>
              <a:t>спискова</a:t>
            </a:r>
            <a:r>
              <a:rPr lang="ru-RU" dirty="0" smtClean="0"/>
              <a:t>)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промислово-виробничого</a:t>
            </a:r>
            <a:r>
              <a:rPr lang="ru-RU" dirty="0" smtClean="0"/>
              <a:t> персоналу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</a:t>
            </a:r>
            <a:endParaRPr lang="ru-RU" dirty="0"/>
          </a:p>
          <a:p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" y="2609543"/>
            <a:ext cx="2268668" cy="8098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756" y="2609543"/>
            <a:ext cx="1701250" cy="9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129994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2068"/>
            <a:ext cx="12004766" cy="6635931"/>
          </a:xfrm>
        </p:spPr>
        <p:txBody>
          <a:bodyPr/>
          <a:lstStyle/>
          <a:p>
            <a:r>
              <a:rPr lang="ru-RU" b="1" dirty="0" err="1" smtClean="0"/>
              <a:t>Денний</a:t>
            </a:r>
            <a:r>
              <a:rPr lang="ru-RU" b="1" dirty="0" smtClean="0"/>
              <a:t> </a:t>
            </a:r>
            <a:r>
              <a:rPr lang="ru-RU" b="1" dirty="0" err="1" smtClean="0"/>
              <a:t>виробіток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на один </a:t>
            </a:r>
            <a:r>
              <a:rPr lang="ru-RU" dirty="0" err="1" smtClean="0"/>
              <a:t>відпрацьований</a:t>
            </a:r>
            <a:r>
              <a:rPr lang="ru-RU" dirty="0" smtClean="0"/>
              <a:t> люд./день,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2535"/>
            <a:ext cx="2129246" cy="1236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948" y="1118438"/>
            <a:ext cx="2730137" cy="135044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87234" y="2884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 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виробіток на один відпрацьований люд./день;</a:t>
            </a:r>
            <a:endParaRPr kumimoji="0" lang="en-US" altLang="en-US" sz="18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плановий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(фактичний) обсяг продукції, послуг чи робіт, вироблених за день, у відповідних одиницях вимірювання;</a:t>
            </a:r>
            <a:endParaRPr kumimoji="0" lang="en-US" altLang="en-US" sz="18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ефективний фонд 1-го працівника або робітника в днях за рік.</a:t>
            </a:r>
            <a:endParaRPr kumimoji="0" lang="en-US" altLang="en-US" sz="18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https://studfile.net/html/2706/1075/html_yE8R4Y5tTf.ukdF/img-GSML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4" y="2701471"/>
            <a:ext cx="5143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studfile.net/html/2706/1075/html_yE8R4Y5tTf.ukdF/img-wcjK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96" y="2976109"/>
            <a:ext cx="5238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udfile.net/html/2706/1075/html_yE8R4Y5tTf.ukdF/img-pO2Zj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96" y="3250747"/>
            <a:ext cx="5238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2296" y="3645565"/>
            <a:ext cx="12148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Річний</a:t>
            </a:r>
            <a:r>
              <a:rPr lang="ru-RU" b="1" dirty="0" smtClean="0"/>
              <a:t> </a:t>
            </a:r>
            <a:r>
              <a:rPr lang="ru-RU" b="1" dirty="0" err="1" smtClean="0"/>
              <a:t>виробіток</a:t>
            </a:r>
            <a:r>
              <a:rPr lang="ru-RU" dirty="0" smtClean="0"/>
              <a:t>– (</a:t>
            </a:r>
            <a:r>
              <a:rPr lang="ru-RU" dirty="0" err="1" smtClean="0"/>
              <a:t>квартальний</a:t>
            </a:r>
            <a:r>
              <a:rPr lang="ru-RU" dirty="0" smtClean="0"/>
              <a:t>, </a:t>
            </a:r>
            <a:r>
              <a:rPr lang="ru-RU" dirty="0" err="1" smtClean="0"/>
              <a:t>місячний</a:t>
            </a:r>
            <a:r>
              <a:rPr lang="ru-RU" dirty="0" smtClean="0"/>
              <a:t>)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на одного </a:t>
            </a:r>
            <a:r>
              <a:rPr lang="ru-RU" dirty="0" err="1" smtClean="0"/>
              <a:t>середньооблікового</a:t>
            </a:r>
            <a:r>
              <a:rPr lang="ru-RU" dirty="0" smtClean="0"/>
              <a:t> </a:t>
            </a:r>
            <a:r>
              <a:rPr lang="ru-RU" dirty="0" err="1" smtClean="0"/>
              <a:t>працівника</a:t>
            </a:r>
            <a:r>
              <a:rPr lang="ru-RU" dirty="0" smtClean="0"/>
              <a:t>,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09837"/>
            <a:ext cx="3513909" cy="821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936" y="4309837"/>
            <a:ext cx="4781007" cy="9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-117566"/>
            <a:ext cx="11887199" cy="6844937"/>
          </a:xfrm>
        </p:spPr>
        <p:txBody>
          <a:bodyPr/>
          <a:lstStyle/>
          <a:p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обернений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виробітку</a:t>
            </a:r>
            <a:r>
              <a:rPr lang="ru-RU" dirty="0" smtClean="0"/>
              <a:t>,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часу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та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err="1" smtClean="0"/>
              <a:t>Виробнича</a:t>
            </a:r>
            <a:r>
              <a:rPr lang="ru-RU" b="1" dirty="0" smtClean="0"/>
              <a:t> </a:t>
            </a:r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Трв</a:t>
            </a:r>
            <a:r>
              <a:rPr lang="ru-RU" dirty="0" smtClean="0"/>
              <a:t>)–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(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цехів</a:t>
            </a:r>
            <a:r>
              <a:rPr lang="ru-RU" dirty="0" smtClean="0"/>
              <a:t>),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формулою:</a:t>
            </a:r>
          </a:p>
          <a:p>
            <a:endParaRPr lang="ru-RU" dirty="0"/>
          </a:p>
          <a:p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виробництвом</a:t>
            </a:r>
            <a:r>
              <a:rPr lang="ru-RU" b="1" dirty="0" smtClean="0"/>
              <a:t> </a:t>
            </a:r>
            <a:r>
              <a:rPr lang="ru-RU" dirty="0" smtClean="0"/>
              <a:t>(Тру)–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, </a:t>
            </a:r>
            <a:r>
              <a:rPr lang="ru-RU" dirty="0" err="1" smtClean="0"/>
              <a:t>фахівців</a:t>
            </a:r>
            <a:r>
              <a:rPr lang="ru-RU" dirty="0" smtClean="0"/>
              <a:t>, </a:t>
            </a:r>
            <a:r>
              <a:rPr lang="ru-RU" dirty="0" err="1" smtClean="0"/>
              <a:t>службовців</a:t>
            </a:r>
            <a:r>
              <a:rPr lang="ru-RU" dirty="0" smtClean="0"/>
              <a:t>, </a:t>
            </a:r>
            <a:r>
              <a:rPr lang="ru-RU" dirty="0" err="1" smtClean="0"/>
              <a:t>охорони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775969"/>
            <a:ext cx="2063932" cy="106026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5126" y="1668830"/>
            <a:ext cx="120463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трудомісткість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одиницю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продукції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нормо-годин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  <a:endParaRPr kumimoji="0" lang="en-US" altLang="en-US" sz="18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 –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трудомісткість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обсягу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продукції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нормо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грн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3074" name="Picture 2" descr="https://studfile.net/html/2706/1075/html_yE8R4Y5tTf.ukdF/img-zLNdx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6" y="-4661"/>
            <a:ext cx="213212" cy="2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339950"/>
            <a:ext cx="11575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Технологічна</a:t>
            </a:r>
            <a:r>
              <a:rPr lang="ru-RU" b="1" dirty="0" smtClean="0"/>
              <a:t> </a:t>
            </a:r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dirty="0" smtClean="0"/>
              <a:t>() –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</a:t>
            </a: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6" y="3030272"/>
            <a:ext cx="2516777" cy="5380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8080" y="29541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 </a:t>
            </a:r>
            <a:r>
              <a:rPr lang="ru-RU" dirty="0" err="1" smtClean="0"/>
              <a:t>Трв</a:t>
            </a:r>
            <a:r>
              <a:rPr lang="ru-RU" dirty="0" smtClean="0"/>
              <a:t> –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робітників-відрядників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Трп</a:t>
            </a:r>
            <a:r>
              <a:rPr lang="ru-RU" dirty="0" smtClean="0"/>
              <a:t>–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робітників-погодинників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0" y="5062210"/>
            <a:ext cx="33310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387984"/>
            <a:ext cx="11236234" cy="6283869"/>
          </a:xfrm>
        </p:spPr>
        <p:txBody>
          <a:bodyPr/>
          <a:lstStyle/>
          <a:p>
            <a:r>
              <a:rPr lang="ru-RU" b="1" dirty="0" err="1" smtClean="0"/>
              <a:t>Повна</a:t>
            </a:r>
            <a:r>
              <a:rPr lang="ru-RU" b="1" dirty="0" smtClean="0"/>
              <a:t> </a:t>
            </a:r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Трп</a:t>
            </a:r>
            <a:r>
              <a:rPr lang="ru-RU" dirty="0" smtClean="0"/>
              <a:t>)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</a:t>
            </a:r>
            <a:r>
              <a:rPr lang="ru-RU" dirty="0" err="1" smtClean="0"/>
              <a:t>промислово-виробничого</a:t>
            </a:r>
            <a:r>
              <a:rPr lang="ru-RU" dirty="0" smtClean="0"/>
              <a:t> персоналу </a:t>
            </a:r>
            <a:r>
              <a:rPr lang="ru-RU" dirty="0" err="1" smtClean="0"/>
              <a:t>підприємства</a:t>
            </a:r>
            <a:r>
              <a:rPr lang="ru-RU" dirty="0" smtClean="0"/>
              <a:t> та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формулами: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785665"/>
            <a:ext cx="4519749" cy="448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6" y="2256608"/>
            <a:ext cx="5194663" cy="773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" y="3011260"/>
            <a:ext cx="5355772" cy="9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9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45"/>
            <a:ext cx="118741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Формула </a:t>
            </a:r>
            <a:r>
              <a:rPr lang="ru-RU" b="1" dirty="0" err="1"/>
              <a:t>основної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endParaRPr lang="ru-RU" b="1" dirty="0"/>
          </a:p>
          <a:p>
            <a:r>
              <a:rPr lang="ru-RU" dirty="0" err="1"/>
              <a:t>Продуктивність</a:t>
            </a:r>
            <a:r>
              <a:rPr lang="ru-RU" dirty="0"/>
              <a:t> =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/ (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працівників×Час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Обсяг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dirty="0"/>
              <a:t> –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dirty="0"/>
              <a:t> –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залучених</a:t>
            </a:r>
            <a:r>
              <a:rPr lang="ru-RU" dirty="0"/>
              <a:t> до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Час </a:t>
            </a:r>
            <a:r>
              <a:rPr lang="ru-RU" b="1" dirty="0" err="1"/>
              <a:t>роботи</a:t>
            </a:r>
            <a:r>
              <a:rPr lang="ru-RU" dirty="0"/>
              <a:t> –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витратили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.</a:t>
            </a:r>
          </a:p>
          <a:p>
            <a:r>
              <a:rPr lang="ru-RU" b="1" dirty="0"/>
              <a:t>Формула </a:t>
            </a:r>
            <a:r>
              <a:rPr lang="ru-RU" b="1" dirty="0" err="1"/>
              <a:t>продуктивності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за </a:t>
            </a:r>
            <a:r>
              <a:rPr lang="ru-RU" b="1" dirty="0" err="1"/>
              <a:t>витратами</a:t>
            </a:r>
            <a:endParaRPr lang="ru-RU" b="1" dirty="0"/>
          </a:p>
          <a:p>
            <a:r>
              <a:rPr lang="ru-RU" dirty="0" err="1"/>
              <a:t>Продуктивність</a:t>
            </a:r>
            <a:r>
              <a:rPr lang="ru-RU" dirty="0"/>
              <a:t> = </a:t>
            </a:r>
            <a:r>
              <a:rPr lang="ru-RU" dirty="0" err="1"/>
              <a:t>Валова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/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Валова</a:t>
            </a:r>
            <a:r>
              <a:rPr lang="ru-RU" b="1" dirty="0"/>
              <a:t> </a:t>
            </a:r>
            <a:r>
              <a:rPr lang="ru-RU" b="1" dirty="0" err="1"/>
              <a:t>продукція</a:t>
            </a:r>
            <a:r>
              <a:rPr lang="ru-RU" dirty="0"/>
              <a:t> –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виготовлена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надані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витрати</a:t>
            </a:r>
            <a:r>
              <a:rPr lang="ru-RU" dirty="0"/>
              <a:t> – </a:t>
            </a:r>
            <a:r>
              <a:rPr lang="ru-RU" dirty="0" err="1"/>
              <a:t>сукупні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, </a:t>
            </a:r>
            <a:r>
              <a:rPr lang="ru-RU" dirty="0" err="1"/>
              <a:t>матеріали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.</a:t>
            </a:r>
          </a:p>
          <a:p>
            <a:r>
              <a:rPr lang="ru-RU" b="1" dirty="0"/>
              <a:t>Формула </a:t>
            </a:r>
            <a:r>
              <a:rPr lang="ru-RU" b="1" dirty="0" err="1"/>
              <a:t>продуктивності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прибутку</a:t>
            </a:r>
            <a:endParaRPr lang="ru-RU" b="1" dirty="0"/>
          </a:p>
          <a:p>
            <a:r>
              <a:rPr lang="ru-RU" dirty="0" err="1"/>
              <a:t>Продуктивність</a:t>
            </a:r>
            <a:r>
              <a:rPr lang="ru-RU" dirty="0"/>
              <a:t> = </a:t>
            </a:r>
            <a:r>
              <a:rPr lang="ru-RU" dirty="0" err="1"/>
              <a:t>Прибуток</a:t>
            </a:r>
            <a:r>
              <a:rPr lang="ru-RU" dirty="0"/>
              <a:t> /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Прибуток</a:t>
            </a:r>
            <a:r>
              <a:rPr lang="ru-RU" dirty="0"/>
              <a:t> –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dirty="0"/>
              <a:t> –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за той же </a:t>
            </a:r>
            <a:r>
              <a:rPr lang="ru-RU" dirty="0" err="1"/>
              <a:t>період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формул</a:t>
            </a:r>
            <a:endParaRPr lang="ru-RU" dirty="0"/>
          </a:p>
          <a:p>
            <a:r>
              <a:rPr lang="ru-RU" b="1" dirty="0"/>
              <a:t>Простота </a:t>
            </a:r>
            <a:r>
              <a:rPr lang="ru-RU" b="1" dirty="0" err="1"/>
              <a:t>розрахунків</a:t>
            </a:r>
            <a:r>
              <a:rPr lang="ru-RU" dirty="0"/>
              <a:t>: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ru-RU" dirty="0" err="1"/>
              <a:t>легкі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  <a:p>
            <a:r>
              <a:rPr lang="ru-RU" b="1" dirty="0" err="1"/>
              <a:t>Універсальність</a:t>
            </a:r>
            <a:r>
              <a:rPr lang="ru-RU" dirty="0"/>
              <a:t>: </a:t>
            </a:r>
            <a:r>
              <a:rPr lang="ru-RU" dirty="0" err="1"/>
              <a:t>підходять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.</a:t>
            </a:r>
          </a:p>
          <a:p>
            <a:r>
              <a:rPr lang="ru-RU" b="1" dirty="0" err="1"/>
              <a:t>Швидке</a:t>
            </a:r>
            <a:r>
              <a:rPr lang="ru-RU" b="1" dirty="0"/>
              <a:t> </a:t>
            </a:r>
            <a:r>
              <a:rPr lang="ru-RU" b="1" dirty="0" err="1"/>
              <a:t>виявлення</a:t>
            </a:r>
            <a:r>
              <a:rPr lang="ru-RU" b="1" dirty="0"/>
              <a:t> проблем</a:t>
            </a:r>
            <a:r>
              <a:rPr lang="ru-RU" dirty="0"/>
              <a:t>: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для </a:t>
            </a:r>
            <a:r>
              <a:rPr lang="ru-RU" dirty="0" err="1"/>
              <a:t>вдосконалення</a:t>
            </a:r>
            <a:r>
              <a:rPr lang="ru-RU" dirty="0"/>
              <a:t>.</a:t>
            </a:r>
          </a:p>
          <a:p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189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" y="444137"/>
            <a:ext cx="10332721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7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9207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8194"/>
            <a:ext cx="12192000" cy="6609806"/>
          </a:xfrm>
        </p:spPr>
        <p:txBody>
          <a:bodyPr/>
          <a:lstStyle/>
          <a:p>
            <a:r>
              <a:rPr lang="ru-RU" b="1" dirty="0" err="1" smtClean="0"/>
              <a:t>Натуральний</a:t>
            </a:r>
            <a:r>
              <a:rPr lang="ru-RU" b="1" dirty="0" smtClean="0"/>
              <a:t> метод</a:t>
            </a:r>
            <a:r>
              <a:rPr lang="ru-RU" dirty="0" smtClean="0"/>
              <a:t>–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у </a:t>
            </a:r>
            <a:r>
              <a:rPr lang="ru-RU" dirty="0" err="1" smtClean="0"/>
              <a:t>натуральних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 (штуки, </a:t>
            </a:r>
            <a:r>
              <a:rPr lang="ru-RU" dirty="0" err="1" smtClean="0"/>
              <a:t>тонни</a:t>
            </a:r>
            <a:r>
              <a:rPr lang="ru-RU" dirty="0" smtClean="0"/>
              <a:t>, </a:t>
            </a:r>
            <a:r>
              <a:rPr lang="ru-RU" dirty="0" err="1" smtClean="0"/>
              <a:t>метри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та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3" y="1538559"/>
            <a:ext cx="4114800" cy="1452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509" y="3186560"/>
            <a:ext cx="104633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 </a:t>
            </a:r>
            <a:r>
              <a:rPr lang="en-US" dirty="0" smtClean="0"/>
              <a:t>n –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виготовленої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ППнат</a:t>
            </a:r>
            <a:r>
              <a:rPr lang="ru-RU" dirty="0" smtClean="0"/>
              <a:t>–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у натуральному </a:t>
            </a:r>
            <a:r>
              <a:rPr lang="ru-RU" dirty="0" err="1" smtClean="0"/>
              <a:t>вимірюванні</a:t>
            </a:r>
            <a:r>
              <a:rPr lang="ru-RU" dirty="0" smtClean="0"/>
              <a:t> (штуки, </a:t>
            </a:r>
            <a:r>
              <a:rPr lang="ru-RU" dirty="0" err="1" smtClean="0"/>
              <a:t>тонни</a:t>
            </a:r>
            <a:r>
              <a:rPr lang="ru-RU" dirty="0" smtClean="0"/>
              <a:t>, </a:t>
            </a:r>
            <a:r>
              <a:rPr lang="ru-RU" dirty="0" err="1" smtClean="0"/>
              <a:t>метри</a:t>
            </a:r>
            <a:r>
              <a:rPr lang="ru-RU" dirty="0" smtClean="0"/>
              <a:t>/</a:t>
            </a:r>
            <a:r>
              <a:rPr lang="ru-RU" dirty="0" err="1" smtClean="0"/>
              <a:t>грн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en-US" dirty="0" smtClean="0"/>
              <a:t>Q</a:t>
            </a:r>
            <a:r>
              <a:rPr lang="uk-UA" dirty="0" err="1" smtClean="0"/>
              <a:t>нат</a:t>
            </a:r>
            <a:r>
              <a:rPr lang="uk-UA" dirty="0" smtClean="0"/>
              <a:t> і</a:t>
            </a:r>
            <a:r>
              <a:rPr lang="ru-RU" dirty="0" smtClean="0"/>
              <a:t>–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за </a:t>
            </a:r>
            <a:r>
              <a:rPr lang="ru-RU" dirty="0" err="1" smtClean="0"/>
              <a:t>асортиментом</a:t>
            </a:r>
            <a:r>
              <a:rPr lang="ru-RU" dirty="0" smtClean="0"/>
              <a:t> у натуральному </a:t>
            </a:r>
            <a:r>
              <a:rPr lang="ru-RU" dirty="0" err="1" smtClean="0"/>
              <a:t>вимірюванні</a:t>
            </a:r>
            <a:r>
              <a:rPr lang="ru-RU" dirty="0" smtClean="0"/>
              <a:t> (</a:t>
            </a:r>
            <a:r>
              <a:rPr lang="ru-RU" dirty="0" err="1" smtClean="0"/>
              <a:t>грн</a:t>
            </a:r>
            <a:r>
              <a:rPr lang="ru-RU" dirty="0" smtClean="0"/>
              <a:t>, тонн,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err="1" smtClean="0"/>
              <a:t>Чроб</a:t>
            </a:r>
            <a:r>
              <a:rPr lang="ru-RU" dirty="0" smtClean="0"/>
              <a:t>– </a:t>
            </a:r>
            <a:r>
              <a:rPr lang="ru-RU" dirty="0" err="1" smtClean="0"/>
              <a:t>середньооблікова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(</a:t>
            </a:r>
            <a:r>
              <a:rPr lang="ru-RU" dirty="0" err="1" smtClean="0"/>
              <a:t>основних</a:t>
            </a:r>
            <a:r>
              <a:rPr lang="ru-RU" dirty="0" smtClean="0"/>
              <a:t> та </a:t>
            </a:r>
            <a:r>
              <a:rPr lang="ru-RU" dirty="0" err="1" smtClean="0"/>
              <a:t>допоміжних</a:t>
            </a:r>
            <a:r>
              <a:rPr lang="ru-RU" dirty="0" smtClean="0"/>
              <a:t>), </a:t>
            </a:r>
            <a:r>
              <a:rPr lang="ru-RU" dirty="0" err="1" smtClean="0"/>
              <a:t>грн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6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394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концепції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endParaRPr lang="ru-RU" b="1" dirty="0"/>
          </a:p>
          <a:p>
            <a:r>
              <a:rPr lang="ru-RU" b="1" dirty="0"/>
              <a:t>Короткий </a:t>
            </a:r>
            <a:r>
              <a:rPr lang="ru-RU" b="1" dirty="0" err="1"/>
              <a:t>огляд</a:t>
            </a:r>
            <a:r>
              <a:rPr lang="ru-RU" b="1" dirty="0"/>
              <a:t> </a:t>
            </a:r>
            <a:r>
              <a:rPr lang="ru-RU" b="1" dirty="0" err="1"/>
              <a:t>етапів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Класична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(</a:t>
            </a:r>
            <a:r>
              <a:rPr lang="en-US" dirty="0"/>
              <a:t>XVIII-XIX </a:t>
            </a:r>
            <a:r>
              <a:rPr lang="ru-RU" dirty="0" err="1"/>
              <a:t>століття</a:t>
            </a:r>
            <a:r>
              <a:rPr lang="ru-RU" dirty="0"/>
              <a:t>): </a:t>
            </a:r>
            <a:r>
              <a:rPr lang="ru-RU" dirty="0" err="1"/>
              <a:t>Економісти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Адам </a:t>
            </a:r>
            <a:r>
              <a:rPr lang="ru-RU" dirty="0" err="1"/>
              <a:t>Сміт</a:t>
            </a:r>
            <a:r>
              <a:rPr lang="ru-RU" dirty="0"/>
              <a:t>, заклали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через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спеціалізацію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Фордзизм</a:t>
            </a:r>
            <a:r>
              <a:rPr lang="ru-RU" dirty="0"/>
              <a:t> (початок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):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автоматизації</a:t>
            </a:r>
            <a:r>
              <a:rPr lang="ru-RU" dirty="0"/>
              <a:t> та </a:t>
            </a:r>
            <a:r>
              <a:rPr lang="ru-RU" dirty="0" err="1"/>
              <a:t>конвеєрних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(1960-ті роки):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(2000-ті роки):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автоматизація</a:t>
            </a:r>
            <a:r>
              <a:rPr lang="ru-RU" dirty="0"/>
              <a:t>, </a:t>
            </a:r>
            <a:r>
              <a:rPr lang="en-US" dirty="0"/>
              <a:t>Agile-</a:t>
            </a:r>
            <a:r>
              <a:rPr lang="ru-RU" dirty="0" err="1"/>
              <a:t>методології</a:t>
            </a:r>
            <a:r>
              <a:rPr lang="ru-RU" dirty="0"/>
              <a:t>, </a:t>
            </a:r>
            <a:r>
              <a:rPr lang="en-US" dirty="0"/>
              <a:t>Lean-</a:t>
            </a:r>
            <a:r>
              <a:rPr lang="ru-RU" dirty="0"/>
              <a:t>менеджмент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економічних</a:t>
            </a:r>
            <a:r>
              <a:rPr lang="ru-RU" b="1" dirty="0"/>
              <a:t> </a:t>
            </a:r>
            <a:r>
              <a:rPr lang="ru-RU" b="1" dirty="0" err="1"/>
              <a:t>теорій</a:t>
            </a:r>
            <a:r>
              <a:rPr lang="ru-RU" b="1" dirty="0"/>
              <a:t> на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endParaRPr lang="ru-RU" b="1" dirty="0"/>
          </a:p>
          <a:p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розвивалися</a:t>
            </a:r>
            <a:r>
              <a:rPr lang="ru-RU" dirty="0"/>
              <a:t>, </a:t>
            </a:r>
            <a:r>
              <a:rPr lang="ru-RU" dirty="0" err="1"/>
              <a:t>відзначаючи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:</a:t>
            </a:r>
          </a:p>
          <a:p>
            <a:r>
              <a:rPr lang="ru-RU" b="1" dirty="0" err="1"/>
              <a:t>Неокласична</a:t>
            </a:r>
            <a:r>
              <a:rPr lang="ru-RU" b="1" dirty="0"/>
              <a:t> </a:t>
            </a:r>
            <a:r>
              <a:rPr lang="ru-RU" b="1" dirty="0" err="1"/>
              <a:t>теорія</a:t>
            </a:r>
            <a:r>
              <a:rPr lang="ru-RU" dirty="0"/>
              <a:t>: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факторами </a:t>
            </a:r>
            <a:r>
              <a:rPr lang="ru-RU" dirty="0" err="1"/>
              <a:t>виробництва</a:t>
            </a:r>
            <a:r>
              <a:rPr lang="ru-RU" dirty="0"/>
              <a:t> –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капіталом</a:t>
            </a:r>
            <a:r>
              <a:rPr lang="ru-RU" dirty="0"/>
              <a:t>, </a:t>
            </a:r>
            <a:r>
              <a:rPr lang="ru-RU" dirty="0" err="1"/>
              <a:t>технологіями</a:t>
            </a:r>
            <a:r>
              <a:rPr lang="ru-RU" dirty="0"/>
              <a:t>.</a:t>
            </a:r>
          </a:p>
          <a:p>
            <a:r>
              <a:rPr lang="ru-RU" b="1" dirty="0" err="1"/>
              <a:t>Кейнсіанство</a:t>
            </a:r>
            <a:r>
              <a:rPr lang="ru-RU" b="1" dirty="0"/>
              <a:t>: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державного </a:t>
            </a:r>
            <a:r>
              <a:rPr lang="ru-RU" dirty="0" err="1"/>
              <a:t>регулювання</a:t>
            </a:r>
            <a:r>
              <a:rPr lang="ru-RU" dirty="0"/>
              <a:t>.</a:t>
            </a:r>
          </a:p>
          <a:p>
            <a:r>
              <a:rPr lang="ru-RU" b="1" dirty="0" err="1"/>
              <a:t>Теорія</a:t>
            </a:r>
            <a:r>
              <a:rPr lang="ru-RU" b="1" dirty="0"/>
              <a:t> систем</a:t>
            </a:r>
            <a:r>
              <a:rPr lang="ru-RU" dirty="0"/>
              <a:t>: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як результат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, </a:t>
            </a:r>
            <a:r>
              <a:rPr lang="ru-RU" dirty="0" err="1"/>
              <a:t>підкреслюючи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 як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так і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Неокласична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акцентує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кейнсіанство</a:t>
            </a:r>
            <a:r>
              <a:rPr lang="ru-RU" dirty="0"/>
              <a:t> </a:t>
            </a:r>
            <a:r>
              <a:rPr lang="ru-RU" dirty="0" err="1"/>
              <a:t>наголошує</a:t>
            </a:r>
            <a:r>
              <a:rPr lang="ru-RU" dirty="0"/>
              <a:t> на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</a:t>
            </a:r>
            <a:r>
              <a:rPr lang="ru-RU" dirty="0" err="1"/>
              <a:t>регулювання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систем </a:t>
            </a:r>
            <a:r>
              <a:rPr lang="ru-RU" dirty="0" err="1"/>
              <a:t>вказує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через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підкреслює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як </a:t>
            </a:r>
            <a:r>
              <a:rPr lang="ru-RU" dirty="0" err="1"/>
              <a:t>економічні</a:t>
            </a:r>
            <a:r>
              <a:rPr lang="ru-RU" dirty="0"/>
              <a:t>, так і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3748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01081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301080"/>
            <a:ext cx="11079480" cy="6374039"/>
          </a:xfrm>
        </p:spPr>
        <p:txBody>
          <a:bodyPr/>
          <a:lstStyle/>
          <a:p>
            <a:r>
              <a:rPr lang="ru-RU" dirty="0" err="1" smtClean="0"/>
              <a:t>Різновидом</a:t>
            </a:r>
            <a:r>
              <a:rPr lang="ru-RU" dirty="0" smtClean="0"/>
              <a:t> натурального методу є </a:t>
            </a:r>
            <a:r>
              <a:rPr lang="ru-RU" b="1" dirty="0" err="1" smtClean="0"/>
              <a:t>умовно-натуральний</a:t>
            </a:r>
            <a:r>
              <a:rPr lang="ru-RU" b="1" dirty="0" smtClean="0"/>
              <a:t>,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вимірюється</a:t>
            </a:r>
            <a:r>
              <a:rPr lang="ru-RU" dirty="0" smtClean="0"/>
              <a:t> в </a:t>
            </a:r>
            <a:r>
              <a:rPr lang="ru-RU" dirty="0" err="1" smtClean="0"/>
              <a:t>умовно-натуральних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</a:t>
            </a:r>
            <a:r>
              <a:rPr lang="ru-RU" dirty="0" smtClean="0"/>
              <a:t> ту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</a:t>
            </a:r>
            <a:r>
              <a:rPr lang="ru-RU" dirty="0" err="1" smtClean="0"/>
              <a:t>ознаку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за </a:t>
            </a:r>
            <a:r>
              <a:rPr lang="ru-RU" dirty="0" err="1" smtClean="0"/>
              <a:t>цим</a:t>
            </a:r>
            <a:r>
              <a:rPr lang="ru-RU" dirty="0" smtClean="0"/>
              <a:t> методом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формулою: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ru-RU" dirty="0" smtClean="0"/>
              <a:t>  О ум.од.-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умовних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видам </a:t>
            </a:r>
            <a:r>
              <a:rPr lang="ru-RU" dirty="0" err="1" smtClean="0"/>
              <a:t>продукції</a:t>
            </a:r>
            <a:r>
              <a:rPr lang="ru-RU" dirty="0" smtClean="0"/>
              <a:t> за </a:t>
            </a:r>
            <a:r>
              <a:rPr lang="ru-RU" dirty="0" err="1" smtClean="0"/>
              <a:t>асортиментом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1" y="2312442"/>
            <a:ext cx="3535680" cy="1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365124"/>
            <a:ext cx="11197046" cy="6283869"/>
          </a:xfrm>
        </p:spPr>
        <p:txBody>
          <a:bodyPr/>
          <a:lstStyle/>
          <a:p>
            <a:r>
              <a:rPr lang="ru-RU" sz="2000" dirty="0" err="1" smtClean="0"/>
              <a:t>Трудовий</a:t>
            </a:r>
            <a:r>
              <a:rPr lang="ru-RU" sz="2000" dirty="0" smtClean="0"/>
              <a:t> метод–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у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вимірювання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оцінюється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нормо</a:t>
            </a:r>
            <a:r>
              <a:rPr lang="ru-RU" sz="2000" dirty="0" smtClean="0"/>
              <a:t>-(</a:t>
            </a:r>
            <a:r>
              <a:rPr lang="ru-RU" sz="2000" dirty="0" err="1" smtClean="0"/>
              <a:t>людино</a:t>
            </a:r>
            <a:r>
              <a:rPr lang="ru-RU" sz="2000" dirty="0" smtClean="0"/>
              <a:t>)-годинах і </a:t>
            </a:r>
            <a:r>
              <a:rPr lang="ru-RU" sz="2000" dirty="0" err="1" smtClean="0"/>
              <a:t>розраховується</a:t>
            </a:r>
            <a:r>
              <a:rPr lang="ru-RU" sz="2000" dirty="0" smtClean="0"/>
              <a:t> за формулою:</a:t>
            </a:r>
          </a:p>
          <a:p>
            <a:endParaRPr lang="uk-UA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tн</a:t>
            </a:r>
            <a:r>
              <a:rPr lang="ru-RU" sz="2000" dirty="0" smtClean="0"/>
              <a:t> </a:t>
            </a:r>
            <a:r>
              <a:rPr lang="ru-RU" sz="2000" dirty="0"/>
              <a:t>– нормативна </a:t>
            </a:r>
            <a:r>
              <a:rPr lang="ru-RU" sz="2000" dirty="0" err="1"/>
              <a:t>трудомісткість</a:t>
            </a:r>
            <a:r>
              <a:rPr lang="ru-RU" sz="2000" dirty="0"/>
              <a:t> </a:t>
            </a:r>
            <a:r>
              <a:rPr lang="ru-RU" sz="2000" dirty="0" err="1"/>
              <a:t>одиниці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, </a:t>
            </a:r>
            <a:r>
              <a:rPr lang="ru-RU" sz="2000" dirty="0" err="1"/>
              <a:t>нормо</a:t>
            </a:r>
            <a:r>
              <a:rPr lang="ru-RU" sz="2000" dirty="0"/>
              <a:t> – год. на </a:t>
            </a:r>
            <a:r>
              <a:rPr lang="ru-RU" sz="2000" dirty="0" err="1" smtClean="0"/>
              <a:t>одиницю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Вартісний</a:t>
            </a:r>
            <a:r>
              <a:rPr lang="ru-RU" sz="2000" dirty="0" smtClean="0"/>
              <a:t> метод–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за формулою: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де </a:t>
            </a:r>
            <a:r>
              <a:rPr lang="ru-RU" dirty="0" err="1" smtClean="0"/>
              <a:t>Цi</a:t>
            </a:r>
            <a:r>
              <a:rPr lang="ru-RU" dirty="0" smtClean="0"/>
              <a:t> –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виду </a:t>
            </a:r>
            <a:r>
              <a:rPr lang="ru-RU" dirty="0" err="1" smtClean="0"/>
              <a:t>продукції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ППварт</a:t>
            </a:r>
            <a:r>
              <a:rPr lang="ru-RU" dirty="0" smtClean="0"/>
              <a:t>.–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у </a:t>
            </a:r>
            <a:r>
              <a:rPr lang="ru-RU" dirty="0" err="1" smtClean="0"/>
              <a:t>вартісному</a:t>
            </a:r>
            <a:r>
              <a:rPr lang="ru-RU" dirty="0" smtClean="0"/>
              <a:t> </a:t>
            </a:r>
            <a:r>
              <a:rPr lang="ru-RU" dirty="0" err="1" smtClean="0"/>
              <a:t>вимірюванні</a:t>
            </a:r>
            <a:r>
              <a:rPr lang="ru-RU" dirty="0" smtClean="0"/>
              <a:t>, </a:t>
            </a:r>
            <a:r>
              <a:rPr lang="ru-RU" dirty="0" err="1" smtClean="0"/>
              <a:t>грн</a:t>
            </a:r>
            <a:r>
              <a:rPr lang="ru-RU" dirty="0" smtClean="0"/>
              <a:t>/грн.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2" y="922429"/>
            <a:ext cx="2561273" cy="958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7" y="2756263"/>
            <a:ext cx="2430643" cy="11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2" y="509451"/>
            <a:ext cx="10019211" cy="64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4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udfile.net/html/2706/1075/html_yE8R4Y5tTf.ukdF/img-AouB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89363"/>
            <a:ext cx="9525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studfile.net/html/2706/1075/html_yE8R4Y5tTf.ukdF/img-fYCeQ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74963"/>
            <a:ext cx="1000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file.net/html/2706/1075/html_yE8R4Y5tTf.ukdF/img-aNlch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60563"/>
            <a:ext cx="14478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432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549275"/>
            <a:ext cx="10515600" cy="603263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Обчислити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“</a:t>
            </a:r>
            <a:r>
              <a:rPr lang="ru-RU" dirty="0" err="1" smtClean="0"/>
              <a:t>Металург</a:t>
            </a:r>
            <a:r>
              <a:rPr lang="ru-RU" dirty="0" smtClean="0"/>
              <a:t>” у п. р. в </a:t>
            </a:r>
            <a:r>
              <a:rPr lang="ru-RU" dirty="0" err="1" smtClean="0"/>
              <a:t>умовних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 за результатами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півріччя</a:t>
            </a:r>
            <a:r>
              <a:rPr lang="ru-RU" dirty="0" smtClean="0"/>
              <a:t> становив – 7 000 т, а за результатами другого </a:t>
            </a:r>
            <a:r>
              <a:rPr lang="ru-RU" dirty="0" err="1" smtClean="0"/>
              <a:t>півріччя</a:t>
            </a:r>
            <a:r>
              <a:rPr lang="ru-RU" dirty="0" smtClean="0"/>
              <a:t> – на 15 % </a:t>
            </a:r>
            <a:r>
              <a:rPr lang="ru-RU" dirty="0" err="1" smtClean="0"/>
              <a:t>біль­ше</a:t>
            </a:r>
            <a:r>
              <a:rPr lang="ru-RU" dirty="0" smtClean="0"/>
              <a:t>, при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показниках</a:t>
            </a:r>
            <a:r>
              <a:rPr lang="ru-RU" dirty="0" smtClean="0"/>
              <a:t>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1 т </a:t>
            </a:r>
            <a:r>
              <a:rPr lang="ru-RU" dirty="0" err="1" smtClean="0"/>
              <a:t>продукції</a:t>
            </a:r>
            <a:r>
              <a:rPr lang="ru-RU" dirty="0" smtClean="0"/>
              <a:t> А – 10 грн./год;</a:t>
            </a:r>
          </a:p>
          <a:p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Б за результатами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півріччя</a:t>
            </a:r>
            <a:r>
              <a:rPr lang="ru-RU" dirty="0" smtClean="0"/>
              <a:t> становив – 9 000 т, а за результатами другого </a:t>
            </a:r>
            <a:r>
              <a:rPr lang="ru-RU" dirty="0" err="1" smtClean="0"/>
              <a:t>півріччя</a:t>
            </a:r>
            <a:r>
              <a:rPr lang="ru-RU" dirty="0" smtClean="0"/>
              <a:t> – на 5 % </a:t>
            </a:r>
            <a:r>
              <a:rPr lang="ru-RU" dirty="0" err="1" smtClean="0"/>
              <a:t>більше</a:t>
            </a:r>
            <a:r>
              <a:rPr lang="ru-RU" dirty="0" smtClean="0"/>
              <a:t>, при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показниках</a:t>
            </a:r>
            <a:r>
              <a:rPr lang="ru-RU" dirty="0" smtClean="0"/>
              <a:t>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1 т </a:t>
            </a:r>
            <a:r>
              <a:rPr lang="ru-RU" dirty="0" err="1" smtClean="0"/>
              <a:t>продукції</a:t>
            </a:r>
            <a:r>
              <a:rPr lang="ru-RU" dirty="0" smtClean="0"/>
              <a:t> Б – 30 грн./год.</a:t>
            </a:r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умовну</a:t>
            </a:r>
            <a:r>
              <a:rPr lang="ru-RU" dirty="0" smtClean="0"/>
              <a:t>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приймається</a:t>
            </a:r>
            <a:r>
              <a:rPr lang="ru-RU" dirty="0" smtClean="0"/>
              <a:t>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1 т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у другому </a:t>
            </a:r>
            <a:r>
              <a:rPr lang="ru-RU" dirty="0" err="1" smtClean="0"/>
              <a:t>півріччі</a:t>
            </a:r>
            <a:r>
              <a:rPr lang="ru-RU" dirty="0" smtClean="0"/>
              <a:t> – 167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3 %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звітного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5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рішення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914400"/>
            <a:ext cx="11704320" cy="59436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Розраховуємо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 за друге </a:t>
            </a:r>
            <a:r>
              <a:rPr lang="ru-RU" dirty="0" err="1" smtClean="0"/>
              <a:t>півріччя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en-US" dirty="0" smtClean="0"/>
              <a:t>QAII = QAI *1,15 = 7 000*1,15 = 8 050 </a:t>
            </a:r>
            <a:r>
              <a:rPr lang="ru-RU" dirty="0" smtClean="0"/>
              <a:t>т</a:t>
            </a:r>
          </a:p>
          <a:p>
            <a:endParaRPr lang="ru-RU" dirty="0" smtClean="0"/>
          </a:p>
          <a:p>
            <a:r>
              <a:rPr lang="ru-RU" dirty="0" err="1" smtClean="0"/>
              <a:t>Розраховуємо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 за перше і друге </a:t>
            </a:r>
            <a:r>
              <a:rPr lang="ru-RU" dirty="0" err="1" smtClean="0"/>
              <a:t>півріччя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В = </a:t>
            </a:r>
            <a:r>
              <a:rPr lang="en-US" dirty="0" smtClean="0"/>
              <a:t>Q* T1</a:t>
            </a:r>
            <a:r>
              <a:rPr lang="ru-RU" dirty="0" err="1" smtClean="0"/>
              <a:t>тА</a:t>
            </a:r>
            <a:r>
              <a:rPr lang="ru-RU" dirty="0" smtClean="0"/>
              <a:t> / ЧПВП</a:t>
            </a:r>
          </a:p>
          <a:p>
            <a:endParaRPr lang="ru-RU" dirty="0" smtClean="0"/>
          </a:p>
          <a:p>
            <a:r>
              <a:rPr lang="ru-RU" dirty="0" smtClean="0"/>
              <a:t>ВАІ = 7 000*10/162 = 432 т/</a:t>
            </a:r>
            <a:r>
              <a:rPr lang="ru-RU" dirty="0" err="1" smtClean="0"/>
              <a:t>грн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ВАІІ = 8 050*10/167 = 482 т/</a:t>
            </a:r>
            <a:r>
              <a:rPr lang="ru-RU" dirty="0" err="1" smtClean="0"/>
              <a:t>грн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Розраховуємо</a:t>
            </a:r>
            <a:r>
              <a:rPr lang="ru-RU" dirty="0" smtClean="0"/>
              <a:t> темп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виробітку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А:</a:t>
            </a:r>
          </a:p>
          <a:p>
            <a:endParaRPr lang="ru-RU" dirty="0" smtClean="0"/>
          </a:p>
          <a:p>
            <a:r>
              <a:rPr lang="ru-RU" dirty="0" smtClean="0"/>
              <a:t>∆ВА = (ВАІІ – ВАІ)/ВАІ*100 = (482 –432)/432*100 = 11,57 %</a:t>
            </a:r>
          </a:p>
          <a:p>
            <a:endParaRPr lang="ru-RU" dirty="0" smtClean="0"/>
          </a:p>
          <a:p>
            <a:r>
              <a:rPr lang="ru-RU" dirty="0" err="1" smtClean="0"/>
              <a:t>Аналогічно</a:t>
            </a:r>
            <a:r>
              <a:rPr lang="ru-RU" dirty="0" smtClean="0"/>
              <a:t> проводимо </a:t>
            </a:r>
            <a:r>
              <a:rPr lang="ru-RU" dirty="0" err="1" smtClean="0"/>
              <a:t>розрахунки</a:t>
            </a:r>
            <a:r>
              <a:rPr lang="ru-RU" dirty="0" smtClean="0"/>
              <a:t> для </a:t>
            </a:r>
            <a:r>
              <a:rPr lang="ru-RU" dirty="0" err="1" smtClean="0"/>
              <a:t>продукції</a:t>
            </a:r>
            <a:r>
              <a:rPr lang="ru-RU" dirty="0" smtClean="0"/>
              <a:t> 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9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" y="0"/>
            <a:ext cx="11508377" cy="69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" y="0"/>
            <a:ext cx="10345783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339635"/>
            <a:ext cx="10502538" cy="64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7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6755"/>
            <a:ext cx="9418320" cy="63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7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370777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103">
                  <a:extLst>
                    <a:ext uri="{9D8B030D-6E8A-4147-A177-3AD203B41FA5}">
                      <a16:colId xmlns:a16="http://schemas.microsoft.com/office/drawing/2014/main" val="691151238"/>
                    </a:ext>
                  </a:extLst>
                </a:gridCol>
                <a:gridCol w="7134497">
                  <a:extLst>
                    <a:ext uri="{9D8B030D-6E8A-4147-A177-3AD203B41FA5}">
                      <a16:colId xmlns:a16="http://schemas.microsoft.com/office/drawing/2014/main" val="2690685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Фактор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Вплив</a:t>
                      </a:r>
                      <a:r>
                        <a:rPr lang="ru-RU" b="1" dirty="0" smtClean="0"/>
                        <a:t> на </a:t>
                      </a:r>
                      <a:r>
                        <a:rPr lang="ru-RU" b="1" dirty="0" err="1" smtClean="0"/>
                        <a:t>продуктивність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2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Технології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Зменшення</a:t>
                      </a:r>
                      <a:r>
                        <a:rPr lang="ru-RU" b="0" dirty="0" smtClean="0">
                          <a:effectLst/>
                        </a:rPr>
                        <a:t> часу на </a:t>
                      </a:r>
                      <a:r>
                        <a:rPr lang="ru-RU" b="0" dirty="0" err="1" smtClean="0">
                          <a:effectLst/>
                        </a:rPr>
                        <a:t>виробництво</a:t>
                      </a:r>
                      <a:r>
                        <a:rPr lang="ru-RU" b="0" dirty="0" smtClean="0">
                          <a:effectLst/>
                        </a:rPr>
                        <a:t>, </a:t>
                      </a:r>
                      <a:r>
                        <a:rPr lang="ru-RU" b="0" dirty="0" err="1" smtClean="0">
                          <a:effectLst/>
                        </a:rPr>
                        <a:t>підвищення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якості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28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Навчання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Підвищення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кваліфікації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працівників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19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Організація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прац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Оптимізація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процесів</a:t>
                      </a:r>
                      <a:r>
                        <a:rPr lang="ru-RU" b="0" dirty="0" smtClean="0">
                          <a:effectLst/>
                        </a:rPr>
                        <a:t>, </a:t>
                      </a:r>
                      <a:r>
                        <a:rPr lang="ru-RU" b="0" dirty="0" err="1" smtClean="0">
                          <a:effectLst/>
                        </a:rPr>
                        <a:t>підвищення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ефективності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17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Мотивація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effectLst/>
                        </a:rPr>
                        <a:t>Збільшення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залученості</a:t>
                      </a:r>
                      <a:r>
                        <a:rPr lang="ru-RU" b="0" dirty="0" smtClean="0">
                          <a:effectLst/>
                        </a:rPr>
                        <a:t> </a:t>
                      </a:r>
                      <a:r>
                        <a:rPr lang="ru-RU" b="0" dirty="0" err="1" smtClean="0">
                          <a:effectLst/>
                        </a:rPr>
                        <a:t>працівників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4928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6571" y="4350339"/>
            <a:ext cx="11181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Перші</a:t>
            </a:r>
            <a:r>
              <a:rPr lang="ru-RU" dirty="0"/>
              <a:t> три </a:t>
            </a:r>
            <a:r>
              <a:rPr lang="ru-RU" dirty="0" err="1"/>
              <a:t>розділи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базу для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основних</a:t>
            </a:r>
            <a:r>
              <a:rPr lang="ru-RU" dirty="0"/>
              <a:t> формул і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контексту,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 та </a:t>
            </a:r>
            <a:r>
              <a:rPr lang="ru-RU" dirty="0" err="1"/>
              <a:t>інвестицій</a:t>
            </a:r>
            <a:r>
              <a:rPr lang="ru-RU" dirty="0"/>
              <a:t> у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 у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в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6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3" y="130629"/>
            <a:ext cx="11194869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9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182880"/>
            <a:ext cx="10450285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5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5943"/>
            <a:ext cx="11782697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2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 smtClean="0"/>
              <a:t>резерви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149"/>
            <a:ext cx="10515600" cy="5865222"/>
          </a:xfrm>
        </p:spPr>
        <p:txBody>
          <a:bodyPr>
            <a:normAutofit/>
          </a:bodyPr>
          <a:lstStyle/>
          <a:p>
            <a:r>
              <a:rPr lang="ru-RU" b="1" dirty="0" err="1"/>
              <a:t>Освіта</a:t>
            </a:r>
            <a:r>
              <a:rPr lang="ru-RU" b="1" dirty="0"/>
              <a:t> та </a:t>
            </a:r>
            <a:r>
              <a:rPr lang="ru-RU" b="1" dirty="0" err="1"/>
              <a:t>кваліфікація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та </a:t>
            </a:r>
            <a:r>
              <a:rPr lang="ru-RU" dirty="0" err="1"/>
              <a:t>спеціалізоване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тренінгів</a:t>
            </a:r>
            <a:r>
              <a:rPr lang="ru-RU" dirty="0"/>
              <a:t> та </a:t>
            </a:r>
            <a:r>
              <a:rPr lang="ru-RU" dirty="0" err="1"/>
              <a:t>сертифікацій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.</a:t>
            </a:r>
          </a:p>
          <a:p>
            <a:r>
              <a:rPr lang="ru-RU" b="1" dirty="0" err="1"/>
              <a:t>Досвід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Працівники</a:t>
            </a:r>
            <a:r>
              <a:rPr lang="ru-RU" dirty="0"/>
              <a:t> з </a:t>
            </a:r>
            <a:r>
              <a:rPr lang="ru-RU" dirty="0" err="1"/>
              <a:t>багаторічним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Практика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досвідчені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</a:p>
          <a:p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час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методологій</a:t>
            </a:r>
            <a:r>
              <a:rPr lang="ru-RU" dirty="0"/>
              <a:t>, таких як </a:t>
            </a:r>
            <a:r>
              <a:rPr lang="en-US" dirty="0"/>
              <a:t>Agile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Lean,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зосередитися</a:t>
            </a:r>
            <a:r>
              <a:rPr lang="ru-RU" dirty="0"/>
              <a:t> на </a:t>
            </a:r>
            <a:r>
              <a:rPr lang="ru-RU" dirty="0" err="1"/>
              <a:t>продуктивності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248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Зовнішні</a:t>
            </a:r>
            <a:r>
              <a:rPr lang="ru-RU" b="1" dirty="0"/>
              <a:t> </a:t>
            </a:r>
            <a:r>
              <a:rPr lang="ru-RU" b="1" dirty="0" err="1" smtClean="0"/>
              <a:t>резерви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1783"/>
            <a:ext cx="10515600" cy="5327877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Економічна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у валютному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Конкуренція</a:t>
            </a:r>
            <a:r>
              <a:rPr lang="ru-RU" dirty="0"/>
              <a:t> на ринку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вплине</a:t>
            </a:r>
            <a:r>
              <a:rPr lang="ru-RU" dirty="0"/>
              <a:t> на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r>
              <a:rPr lang="ru-RU" b="1" dirty="0" err="1"/>
              <a:t>Технологічний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таких як </a:t>
            </a:r>
            <a:r>
              <a:rPr lang="ru-RU" dirty="0" err="1"/>
              <a:t>автоматизація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проектами та ресурсами.</a:t>
            </a:r>
          </a:p>
          <a:p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мотивація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Підтримка</a:t>
            </a:r>
            <a:r>
              <a:rPr lang="ru-RU" dirty="0"/>
              <a:t> здорового балансу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та </a:t>
            </a:r>
            <a:r>
              <a:rPr lang="ru-RU" dirty="0" err="1"/>
              <a:t>особистим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1084218"/>
            <a:ext cx="10844349" cy="56692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І.Інвестиції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навчання</a:t>
            </a:r>
            <a:r>
              <a:rPr lang="ru-RU" b="1" dirty="0"/>
              <a:t> та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endParaRPr lang="ru-RU" b="1" dirty="0"/>
          </a:p>
          <a:p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тренінги</a:t>
            </a:r>
            <a:r>
              <a:rPr lang="ru-RU" dirty="0"/>
              <a:t> та </a:t>
            </a:r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та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потребам </a:t>
            </a:r>
            <a:r>
              <a:rPr lang="ru-RU" dirty="0" err="1"/>
              <a:t>компанії</a:t>
            </a:r>
            <a:r>
              <a:rPr lang="ru-RU" dirty="0"/>
              <a:t> та </a:t>
            </a:r>
            <a:r>
              <a:rPr lang="ru-RU" dirty="0" err="1"/>
              <a:t>змінюються</a:t>
            </a:r>
            <a:r>
              <a:rPr lang="ru-RU" dirty="0"/>
              <a:t> ринку.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бути:</a:t>
            </a:r>
          </a:p>
          <a:p>
            <a:r>
              <a:rPr lang="ru-RU" b="1" dirty="0" err="1"/>
              <a:t>Внутрішні</a:t>
            </a:r>
            <a:r>
              <a:rPr lang="ru-RU" b="1" dirty="0"/>
              <a:t> </a:t>
            </a:r>
            <a:r>
              <a:rPr lang="ru-RU" b="1" dirty="0" err="1"/>
              <a:t>тренінги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сесій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r>
              <a:rPr lang="ru-RU" b="1" dirty="0" err="1"/>
              <a:t>Зовнішні</a:t>
            </a:r>
            <a:r>
              <a:rPr lang="ru-RU" b="1" dirty="0"/>
              <a:t> </a:t>
            </a:r>
            <a:r>
              <a:rPr lang="ru-RU" b="1" dirty="0" err="1"/>
              <a:t>курси</a:t>
            </a:r>
            <a:r>
              <a:rPr lang="ru-RU" b="1" dirty="0"/>
              <a:t>:</a:t>
            </a:r>
            <a:r>
              <a:rPr lang="ru-RU" dirty="0"/>
              <a:t> Участь у курсах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семінарах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сторонніми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.</a:t>
            </a:r>
          </a:p>
          <a:p>
            <a:r>
              <a:rPr lang="ru-RU" b="1" dirty="0"/>
              <a:t>Онлайн-</a:t>
            </a:r>
            <a:r>
              <a:rPr lang="ru-RU" b="1" dirty="0" err="1"/>
              <a:t>навчання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платформ для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зручний</a:t>
            </a:r>
            <a:r>
              <a:rPr lang="ru-RU" dirty="0"/>
              <a:t> для них час.</a:t>
            </a:r>
          </a:p>
          <a:p>
            <a:r>
              <a:rPr lang="ru-RU" dirty="0"/>
              <a:t>Система </a:t>
            </a:r>
            <a:r>
              <a:rPr lang="ru-RU" dirty="0" err="1"/>
              <a:t>менторства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Досвідчені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роль </a:t>
            </a:r>
            <a:r>
              <a:rPr lang="ru-RU" dirty="0" err="1"/>
              <a:t>менторів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новачкам</a:t>
            </a:r>
            <a:r>
              <a:rPr lang="ru-RU" dirty="0"/>
              <a:t> через:</a:t>
            </a:r>
          </a:p>
          <a:p>
            <a:r>
              <a:rPr lang="ru-RU" b="1" dirty="0" err="1"/>
              <a:t>Індивідуальні</a:t>
            </a:r>
            <a:r>
              <a:rPr lang="ru-RU" b="1" dirty="0"/>
              <a:t> </a:t>
            </a:r>
            <a:r>
              <a:rPr lang="ru-RU" b="1" dirty="0" err="1"/>
              <a:t>сесії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ментором та </a:t>
            </a:r>
            <a:r>
              <a:rPr lang="ru-RU" dirty="0" err="1"/>
              <a:t>учнем</a:t>
            </a:r>
            <a:r>
              <a:rPr lang="ru-RU" dirty="0"/>
              <a:t> для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b="1" dirty="0" err="1"/>
              <a:t>Групові</a:t>
            </a:r>
            <a:r>
              <a:rPr lang="ru-RU" b="1" dirty="0"/>
              <a:t> </a:t>
            </a:r>
            <a:r>
              <a:rPr lang="ru-RU" b="1" dirty="0" err="1"/>
              <a:t>зустрічі</a:t>
            </a:r>
            <a:r>
              <a:rPr lang="ru-RU" b="1" dirty="0"/>
              <a:t>: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семінарів</a:t>
            </a:r>
            <a:r>
              <a:rPr lang="ru-RU" dirty="0"/>
              <a:t> та </a:t>
            </a:r>
            <a:r>
              <a:rPr lang="ru-RU" dirty="0" err="1"/>
              <a:t>дискусій</a:t>
            </a:r>
            <a:r>
              <a:rPr lang="ru-RU" dirty="0"/>
              <a:t> у рамках </a:t>
            </a:r>
            <a:r>
              <a:rPr lang="ru-RU" dirty="0" err="1"/>
              <a:t>команди</a:t>
            </a:r>
            <a:r>
              <a:rPr lang="ru-RU" dirty="0"/>
              <a:t> для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 та </a:t>
            </a:r>
            <a:r>
              <a:rPr lang="ru-RU" dirty="0" err="1"/>
              <a:t>досвідом</a:t>
            </a:r>
            <a:r>
              <a:rPr lang="ru-RU" dirty="0"/>
              <a:t>.</a:t>
            </a:r>
          </a:p>
          <a:p>
            <a:r>
              <a:rPr lang="ru-RU" b="1" dirty="0" err="1"/>
              <a:t>Оцінка</a:t>
            </a:r>
            <a:r>
              <a:rPr lang="ru-RU" b="1" dirty="0"/>
              <a:t> </a:t>
            </a:r>
            <a:r>
              <a:rPr lang="ru-RU" b="1" dirty="0" err="1"/>
              <a:t>прогресу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зворотні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ментори</a:t>
            </a:r>
            <a:r>
              <a:rPr lang="ru-RU" dirty="0"/>
              <a:t> могли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новачкам</a:t>
            </a:r>
            <a:r>
              <a:rPr lang="ru-RU" dirty="0"/>
              <a:t>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27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ІІ. </a:t>
            </a:r>
            <a:r>
              <a:rPr lang="ru-RU" b="1" dirty="0" err="1" smtClean="0"/>
              <a:t>Оптимізація</a:t>
            </a:r>
            <a:r>
              <a:rPr lang="ru-RU" b="1" dirty="0" smtClean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endParaRPr lang="ru-RU" b="1" dirty="0"/>
          </a:p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потоків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неефективностей</a:t>
            </a:r>
            <a:r>
              <a:rPr lang="ru-RU" dirty="0"/>
              <a:t>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Картування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: </a:t>
            </a:r>
            <a:r>
              <a:rPr lang="ru-RU" dirty="0" err="1"/>
              <a:t>Візуалізація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“</a:t>
            </a:r>
            <a:r>
              <a:rPr lang="ru-RU" dirty="0" err="1"/>
              <a:t>вузьких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” і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метрик </a:t>
            </a:r>
            <a:r>
              <a:rPr lang="ru-RU" dirty="0" err="1"/>
              <a:t>продуктивності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Оптимізація</a:t>
            </a:r>
            <a:r>
              <a:rPr lang="ru-RU" dirty="0"/>
              <a:t>: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рутинних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проектами: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організовувати</a:t>
            </a:r>
            <a:r>
              <a:rPr lang="ru-RU" dirty="0"/>
              <a:t> та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систем для автоматичного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Використання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: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en-US" dirty="0"/>
              <a:t>AI </a:t>
            </a:r>
            <a:r>
              <a:rPr lang="ru-RU" dirty="0"/>
              <a:t>для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ІІІ. </a:t>
            </a:r>
            <a:r>
              <a:rPr lang="ru-RU" b="1" dirty="0" err="1" smtClean="0"/>
              <a:t>Поліпшення</a:t>
            </a:r>
            <a:r>
              <a:rPr lang="ru-RU" b="1" dirty="0" smtClean="0"/>
              <a:t> </a:t>
            </a:r>
            <a:r>
              <a:rPr lang="ru-RU" b="1" dirty="0" err="1"/>
              <a:t>робочого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endParaRPr lang="ru-RU" b="1" dirty="0"/>
          </a:p>
          <a:p>
            <a:r>
              <a:rPr lang="ru-RU" b="1" dirty="0" err="1"/>
              <a:t>Комфортні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ергономічного</a:t>
            </a:r>
            <a:r>
              <a:rPr lang="ru-RU" dirty="0"/>
              <a:t> </a:t>
            </a:r>
            <a:r>
              <a:rPr lang="ru-RU" dirty="0" err="1"/>
              <a:t>офісу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Офісна</a:t>
            </a:r>
            <a:r>
              <a:rPr lang="ru-RU" dirty="0"/>
              <a:t> </a:t>
            </a:r>
            <a:r>
              <a:rPr lang="ru-RU" dirty="0" err="1"/>
              <a:t>меблі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  <a:r>
              <a:rPr lang="ru-RU" dirty="0" err="1"/>
              <a:t>столів</a:t>
            </a:r>
            <a:r>
              <a:rPr lang="ru-RU" dirty="0"/>
              <a:t> і </a:t>
            </a:r>
            <a:r>
              <a:rPr lang="ru-RU" dirty="0" err="1"/>
              <a:t>стільців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здорову</a:t>
            </a:r>
            <a:r>
              <a:rPr lang="ru-RU" dirty="0"/>
              <a:t> поставу.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: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 та </a:t>
            </a:r>
            <a:r>
              <a:rPr lang="ru-RU" dirty="0" err="1"/>
              <a:t>релаксації</a:t>
            </a:r>
            <a:r>
              <a:rPr lang="ru-RU" dirty="0"/>
              <a:t>, де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розслабитися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Технологічне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: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r>
              <a:rPr lang="ru-RU" b="1" dirty="0" err="1"/>
              <a:t>Підтримка</a:t>
            </a:r>
            <a:r>
              <a:rPr lang="ru-RU" b="1" dirty="0"/>
              <a:t> здорового балансу: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Гнучкий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віддаленої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Гнучкі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: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обирати</a:t>
            </a:r>
            <a:r>
              <a:rPr lang="ru-RU" dirty="0"/>
              <a:t> час початку та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Дистанційна</a:t>
            </a:r>
            <a:r>
              <a:rPr lang="ru-RU" dirty="0"/>
              <a:t> робота: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з дому,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стрес</a:t>
            </a:r>
            <a:r>
              <a:rPr lang="ru-RU" dirty="0"/>
              <a:t> і </a:t>
            </a:r>
            <a:r>
              <a:rPr lang="ru-RU" dirty="0" err="1"/>
              <a:t>зберегти</a:t>
            </a:r>
            <a:r>
              <a:rPr lang="ru-RU" dirty="0"/>
              <a:t> баланс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та </a:t>
            </a:r>
            <a:r>
              <a:rPr lang="ru-RU" dirty="0" err="1"/>
              <a:t>особистим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: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пропагують</a:t>
            </a:r>
            <a:r>
              <a:rPr lang="ru-RU" dirty="0"/>
              <a:t> 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заняття</a:t>
            </a:r>
            <a:r>
              <a:rPr lang="ru-RU" dirty="0"/>
              <a:t> спортом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психологічну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.</a:t>
            </a:r>
          </a:p>
          <a:p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775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44" y="181771"/>
            <a:ext cx="12030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IV. </a:t>
            </a:r>
            <a:r>
              <a:rPr lang="ru-RU" b="1" dirty="0" err="1" smtClean="0"/>
              <a:t>Заохочення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мотивація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endParaRPr lang="ru-RU" b="1" dirty="0"/>
          </a:p>
          <a:p>
            <a:r>
              <a:rPr lang="ru-RU" b="1" dirty="0"/>
              <a:t>Система </a:t>
            </a:r>
            <a:r>
              <a:rPr lang="ru-RU" b="1" dirty="0" err="1"/>
              <a:t>преміювання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 err="1"/>
              <a:t>Винагороди</a:t>
            </a:r>
            <a:r>
              <a:rPr lang="ru-RU" dirty="0"/>
              <a:t> за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бонуси</a:t>
            </a:r>
            <a:r>
              <a:rPr lang="ru-RU" dirty="0"/>
              <a:t>: </a:t>
            </a:r>
            <a:r>
              <a:rPr lang="ru-RU" dirty="0" err="1"/>
              <a:t>Премії</a:t>
            </a:r>
            <a:r>
              <a:rPr lang="ru-RU" dirty="0"/>
              <a:t> за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перевиконання</a:t>
            </a:r>
            <a:r>
              <a:rPr lang="ru-RU" dirty="0"/>
              <a:t> плану.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Нематеріальні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: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у </a:t>
            </a:r>
            <a:r>
              <a:rPr lang="ru-RU" dirty="0" err="1"/>
              <a:t>команді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корпоративних</a:t>
            </a:r>
            <a:r>
              <a:rPr lang="ru-RU" dirty="0"/>
              <a:t> заходах.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Кар’єрний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: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в </a:t>
            </a:r>
            <a:r>
              <a:rPr lang="ru-RU" dirty="0" err="1"/>
              <a:t>посаді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переведення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.</a:t>
            </a:r>
          </a:p>
          <a:p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пільг</a:t>
            </a:r>
            <a:r>
              <a:rPr lang="ru-RU" dirty="0"/>
              <a:t> і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: </a:t>
            </a:r>
            <a:r>
              <a:rPr lang="ru-RU" dirty="0" err="1"/>
              <a:t>Надання</a:t>
            </a:r>
            <a:r>
              <a:rPr lang="ru-RU" dirty="0"/>
              <a:t> страхового </a:t>
            </a:r>
            <a:r>
              <a:rPr lang="ru-RU" dirty="0" err="1"/>
              <a:t>покриття</a:t>
            </a:r>
            <a:r>
              <a:rPr lang="ru-RU" dirty="0"/>
              <a:t> для </a:t>
            </a:r>
            <a:r>
              <a:rPr lang="ru-RU" dirty="0" err="1"/>
              <a:t>працівників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: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за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свята.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Компенсація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спорт: </a:t>
            </a:r>
            <a:r>
              <a:rPr lang="ru-RU" dirty="0" err="1"/>
              <a:t>Підтримка</a:t>
            </a:r>
            <a:r>
              <a:rPr lang="ru-RU" dirty="0"/>
              <a:t> активного способу </a:t>
            </a:r>
            <a:r>
              <a:rPr lang="ru-RU" dirty="0" err="1"/>
              <a:t>життя</a:t>
            </a:r>
            <a:r>
              <a:rPr lang="ru-RU" dirty="0"/>
              <a:t> через </a:t>
            </a:r>
            <a:r>
              <a:rPr lang="ru-RU" dirty="0" err="1"/>
              <a:t>фінансову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для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клубів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фітнес-центрів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11007"/>
              </p:ext>
            </p:extLst>
          </p:nvPr>
        </p:nvGraphicFramePr>
        <p:xfrm>
          <a:off x="655320" y="3598091"/>
          <a:ext cx="10515600" cy="26517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8388006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8619749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75767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Стратегія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Опис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Приклади реалізації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53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Інвестиції в навчання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Проведення тренінгів та сертифікацій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Тренінги з нових технологій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64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Оптимізація процесів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Аналіз і впровадження нових технологій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Використання </a:t>
                      </a:r>
                      <a:r>
                        <a:rPr lang="en-US" b="0">
                          <a:effectLst/>
                        </a:rPr>
                        <a:t>CRM-</a:t>
                      </a:r>
                      <a:r>
                        <a:rPr lang="ru-RU" b="0">
                          <a:effectLst/>
                        </a:rPr>
                        <a:t>систем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740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Поліпшення середовища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Створення комфортних умов роботи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Ергономічні меблі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09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Заохочення працівників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Винагороди за досягнення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effectLst/>
                        </a:rPr>
                        <a:t>Премії</a:t>
                      </a:r>
                      <a:r>
                        <a:rPr lang="ru-RU" b="0" dirty="0">
                          <a:effectLst/>
                        </a:rPr>
                        <a:t> та </a:t>
                      </a:r>
                      <a:r>
                        <a:rPr lang="ru-RU" b="0" dirty="0" err="1">
                          <a:effectLst/>
                        </a:rPr>
                        <a:t>бонуси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4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07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338999"/>
            <a:ext cx="11625943" cy="82359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успішних</a:t>
            </a:r>
            <a:r>
              <a:rPr lang="ru-RU" b="1" dirty="0"/>
              <a:t> </a:t>
            </a:r>
            <a:r>
              <a:rPr lang="ru-RU" b="1" dirty="0" err="1"/>
              <a:t>компаній</a:t>
            </a:r>
            <a:r>
              <a:rPr lang="ru-RU" b="1" dirty="0"/>
              <a:t> з </a:t>
            </a:r>
            <a:r>
              <a:rPr lang="ru-RU" b="1" dirty="0" err="1"/>
              <a:t>високою</a:t>
            </a:r>
            <a:r>
              <a:rPr lang="ru-RU" b="1" dirty="0"/>
              <a:t> </a:t>
            </a:r>
            <a:r>
              <a:rPr lang="ru-RU" b="1" dirty="0" err="1"/>
              <a:t>продуктивністю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8" y="1005840"/>
            <a:ext cx="11070772" cy="56562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Toyota</a:t>
            </a:r>
          </a:p>
          <a:p>
            <a:r>
              <a:rPr lang="ru-RU" b="1" dirty="0"/>
              <a:t>Методика </a:t>
            </a:r>
            <a:r>
              <a:rPr lang="en-US" b="1" dirty="0"/>
              <a:t>Toyota Production System (TPS):</a:t>
            </a:r>
            <a:br>
              <a:rPr lang="en-US" b="1" dirty="0"/>
            </a:br>
            <a:r>
              <a:rPr lang="en-US" dirty="0"/>
              <a:t>Toyota </a:t>
            </a:r>
            <a:r>
              <a:rPr lang="ru-RU" dirty="0" err="1"/>
              <a:t>впровадила</a:t>
            </a:r>
            <a:r>
              <a:rPr lang="ru-RU" dirty="0"/>
              <a:t> систему </a:t>
            </a:r>
            <a:r>
              <a:rPr lang="ru-RU" dirty="0" err="1"/>
              <a:t>виробництва</a:t>
            </a:r>
            <a:r>
              <a:rPr lang="ru-RU" dirty="0"/>
              <a:t>, яка </a:t>
            </a:r>
            <a:r>
              <a:rPr lang="ru-RU" dirty="0" err="1"/>
              <a:t>зосереджується</a:t>
            </a:r>
            <a:r>
              <a:rPr lang="ru-RU" dirty="0"/>
              <a:t> на </a:t>
            </a:r>
            <a:r>
              <a:rPr lang="ru-RU" dirty="0" err="1"/>
              <a:t>зменшенні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і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en-US" dirty="0"/>
              <a:t>TPS </a:t>
            </a:r>
            <a:r>
              <a:rPr lang="ru-RU" dirty="0" err="1"/>
              <a:t>включають</a:t>
            </a:r>
            <a:r>
              <a:rPr lang="ru-RU" dirty="0"/>
              <a:t>:</a:t>
            </a:r>
          </a:p>
          <a:p>
            <a:r>
              <a:rPr lang="en-US" b="1" dirty="0"/>
              <a:t>Just-in-Time (JIT):</a:t>
            </a:r>
            <a:r>
              <a:rPr lang="en-US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потреби,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запаси та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зберігання</a:t>
            </a:r>
            <a:r>
              <a:rPr lang="ru-RU" dirty="0"/>
              <a:t>.</a:t>
            </a:r>
          </a:p>
          <a:p>
            <a:r>
              <a:rPr lang="en-US" b="1" dirty="0" err="1"/>
              <a:t>Jidoka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ru-RU" dirty="0" err="1"/>
              <a:t>Автоматизація</a:t>
            </a:r>
            <a:r>
              <a:rPr lang="ru-RU" dirty="0"/>
              <a:t> з </a:t>
            </a:r>
            <a:r>
              <a:rPr lang="ru-RU" dirty="0" err="1"/>
              <a:t>людським</a:t>
            </a:r>
            <a:r>
              <a:rPr lang="ru-RU" dirty="0"/>
              <a:t> </a:t>
            </a:r>
            <a:r>
              <a:rPr lang="ru-RU" dirty="0" err="1"/>
              <a:t>дотиком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та </a:t>
            </a:r>
            <a:r>
              <a:rPr lang="ru-RU" dirty="0" err="1"/>
              <a:t>усувати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на </a:t>
            </a:r>
            <a:r>
              <a:rPr lang="ru-RU" dirty="0" err="1"/>
              <a:t>виробничій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.</a:t>
            </a:r>
          </a:p>
          <a:p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en-US" b="1" dirty="0"/>
              <a:t>Kaizen:</a:t>
            </a:r>
            <a:br>
              <a:rPr lang="en-US" b="1" dirty="0"/>
            </a:br>
            <a:r>
              <a:rPr lang="en-US" dirty="0"/>
              <a:t>Kaizen </a:t>
            </a:r>
            <a:r>
              <a:rPr lang="ru-RU" dirty="0" err="1"/>
              <a:t>означає</a:t>
            </a:r>
            <a:r>
              <a:rPr lang="ru-RU" dirty="0"/>
              <a:t> “</a:t>
            </a:r>
            <a:r>
              <a:rPr lang="ru-RU" dirty="0" err="1"/>
              <a:t>безперервне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”. У </a:t>
            </a:r>
            <a:r>
              <a:rPr lang="en-US" dirty="0"/>
              <a:t>Toyota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:</a:t>
            </a:r>
          </a:p>
          <a:p>
            <a:r>
              <a:rPr lang="ru-RU" b="1" dirty="0" err="1"/>
              <a:t>Ініціативи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заохочуються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  <a:p>
            <a:r>
              <a:rPr lang="ru-RU" b="1" dirty="0" err="1"/>
              <a:t>Регулярні</a:t>
            </a:r>
            <a:r>
              <a:rPr lang="ru-RU" b="1" dirty="0"/>
              <a:t> </a:t>
            </a:r>
            <a:r>
              <a:rPr lang="ru-RU" b="1" dirty="0" err="1"/>
              <a:t>зустрічі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обговорюють</a:t>
            </a:r>
            <a:r>
              <a:rPr lang="ru-RU" dirty="0"/>
              <a:t> і </a:t>
            </a:r>
            <a:r>
              <a:rPr lang="ru-RU" dirty="0" err="1"/>
              <a:t>реалізують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для </a:t>
            </a:r>
            <a:r>
              <a:rPr lang="ru-RU" dirty="0" err="1"/>
              <a:t>вдосконалення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01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3" y="215436"/>
            <a:ext cx="119263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Google</a:t>
            </a:r>
          </a:p>
          <a:p>
            <a:r>
              <a:rPr lang="ru-RU" sz="2000" b="1" dirty="0" err="1"/>
              <a:t>Інвестиції</a:t>
            </a:r>
            <a:r>
              <a:rPr lang="ru-RU" sz="2000" b="1" dirty="0"/>
              <a:t> в комфорт </a:t>
            </a:r>
            <a:r>
              <a:rPr lang="ru-RU" sz="2000" b="1" dirty="0" err="1"/>
              <a:t>працівників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en-US" sz="2000" dirty="0"/>
              <a:t>Google </a:t>
            </a:r>
            <a:r>
              <a:rPr lang="ru-RU" sz="2000" dirty="0" err="1"/>
              <a:t>відомий</a:t>
            </a:r>
            <a:r>
              <a:rPr lang="ru-RU" sz="2000" dirty="0"/>
              <a:t> </a:t>
            </a:r>
            <a:r>
              <a:rPr lang="ru-RU" sz="2000" dirty="0" err="1"/>
              <a:t>своїми</a:t>
            </a:r>
            <a:r>
              <a:rPr lang="ru-RU" sz="2000" dirty="0"/>
              <a:t> </a:t>
            </a:r>
            <a:r>
              <a:rPr lang="ru-RU" sz="2000" dirty="0" err="1"/>
              <a:t>відкритими</a:t>
            </a:r>
            <a:r>
              <a:rPr lang="ru-RU" sz="2000" dirty="0"/>
              <a:t> просторами та </a:t>
            </a:r>
            <a:r>
              <a:rPr lang="ru-RU" sz="2000" dirty="0" err="1"/>
              <a:t>комфортними</a:t>
            </a:r>
            <a:r>
              <a:rPr lang="ru-RU" sz="2000" dirty="0"/>
              <a:t> </a:t>
            </a:r>
            <a:r>
              <a:rPr lang="ru-RU" sz="2000" dirty="0" err="1"/>
              <a:t>умовами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Зони</a:t>
            </a:r>
            <a:r>
              <a:rPr lang="ru-RU" sz="2000" b="1" dirty="0"/>
              <a:t> </a:t>
            </a:r>
            <a:r>
              <a:rPr lang="ru-RU" sz="2000" b="1" dirty="0" err="1"/>
              <a:t>відпочинку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для </a:t>
            </a:r>
            <a:r>
              <a:rPr lang="ru-RU" sz="2000" dirty="0" err="1"/>
              <a:t>розслаблення</a:t>
            </a:r>
            <a:r>
              <a:rPr lang="ru-RU" sz="2000" dirty="0"/>
              <a:t> та неформального </a:t>
            </a:r>
            <a:r>
              <a:rPr lang="ru-RU" sz="2000" dirty="0" err="1"/>
              <a:t>спілкування</a:t>
            </a:r>
            <a:r>
              <a:rPr lang="ru-RU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Ігрові</a:t>
            </a:r>
            <a:r>
              <a:rPr lang="ru-RU" sz="2000" b="1" dirty="0"/>
              <a:t> </a:t>
            </a:r>
            <a:r>
              <a:rPr lang="ru-RU" sz="2000" b="1" dirty="0" err="1"/>
              <a:t>зони</a:t>
            </a:r>
            <a:r>
              <a:rPr lang="ru-RU" sz="2000" b="1" dirty="0"/>
              <a:t>:</a:t>
            </a:r>
            <a:r>
              <a:rPr lang="ru-RU" sz="2000" dirty="0"/>
              <a:t> Доступ до </a:t>
            </a:r>
            <a:r>
              <a:rPr lang="ru-RU" sz="2000" dirty="0" err="1"/>
              <a:t>розважальних</a:t>
            </a:r>
            <a:r>
              <a:rPr lang="ru-RU" sz="2000" dirty="0"/>
              <a:t> активностей,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.</a:t>
            </a:r>
          </a:p>
          <a:p>
            <a:r>
              <a:rPr lang="ru-RU" sz="2000" b="1" dirty="0" err="1"/>
              <a:t>Гнучкі</a:t>
            </a:r>
            <a:r>
              <a:rPr lang="ru-RU" sz="2000" b="1" dirty="0"/>
              <a:t> </a:t>
            </a:r>
            <a:r>
              <a:rPr lang="ru-RU" sz="2000" b="1" dirty="0" err="1"/>
              <a:t>графіки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dirty="0" err="1"/>
              <a:t>Компанія</a:t>
            </a:r>
            <a:r>
              <a:rPr lang="ru-RU" sz="2000" dirty="0"/>
              <a:t> </a:t>
            </a:r>
            <a:r>
              <a:rPr lang="ru-RU" sz="2000" dirty="0" err="1"/>
              <a:t>пропонує</a:t>
            </a:r>
            <a:r>
              <a:rPr lang="ru-RU" sz="2000" dirty="0"/>
              <a:t> </a:t>
            </a:r>
            <a:r>
              <a:rPr lang="ru-RU" sz="2000" dirty="0" err="1"/>
              <a:t>гнучкі</a:t>
            </a:r>
            <a:r>
              <a:rPr lang="ru-RU" sz="2000" dirty="0"/>
              <a:t> </a:t>
            </a:r>
            <a:r>
              <a:rPr lang="ru-RU" sz="2000" dirty="0" err="1"/>
              <a:t>графіки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працівникам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Працювати</a:t>
            </a:r>
            <a:r>
              <a:rPr lang="ru-RU" sz="2000" b="1" dirty="0"/>
              <a:t> </a:t>
            </a:r>
            <a:r>
              <a:rPr lang="ru-RU" sz="2000" b="1" dirty="0" err="1"/>
              <a:t>вдома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роботу з дому для </a:t>
            </a:r>
            <a:r>
              <a:rPr lang="ru-RU" sz="2000" dirty="0" err="1"/>
              <a:t>кращого</a:t>
            </a:r>
            <a:r>
              <a:rPr lang="ru-RU" sz="2000" dirty="0"/>
              <a:t> балансу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роботою</a:t>
            </a:r>
            <a:r>
              <a:rPr lang="ru-RU" sz="2000" dirty="0"/>
              <a:t> та </a:t>
            </a:r>
            <a:r>
              <a:rPr lang="ru-RU" sz="2000" dirty="0" err="1"/>
              <a:t>особистим</a:t>
            </a:r>
            <a:r>
              <a:rPr lang="ru-RU" sz="2000" dirty="0"/>
              <a:t> </a:t>
            </a:r>
            <a:r>
              <a:rPr lang="ru-RU" sz="2000" dirty="0" err="1"/>
              <a:t>життям</a:t>
            </a:r>
            <a:r>
              <a:rPr lang="ru-RU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Обирати</a:t>
            </a:r>
            <a:r>
              <a:rPr lang="ru-RU" sz="2000" b="1" dirty="0"/>
              <a:t> час </a:t>
            </a:r>
            <a:r>
              <a:rPr lang="ru-RU" sz="2000" b="1" dirty="0" err="1"/>
              <a:t>роботи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Гнучкість</a:t>
            </a:r>
            <a:r>
              <a:rPr lang="ru-RU" sz="2000" dirty="0"/>
              <a:t> у </a:t>
            </a:r>
            <a:r>
              <a:rPr lang="ru-RU" sz="2000" dirty="0" err="1"/>
              <a:t>виборі</a:t>
            </a:r>
            <a:r>
              <a:rPr lang="ru-RU" sz="2000" dirty="0"/>
              <a:t> годин, коли вони є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продуктивними</a:t>
            </a:r>
            <a:r>
              <a:rPr lang="ru-RU" sz="2000" dirty="0"/>
              <a:t>.</a:t>
            </a:r>
          </a:p>
          <a:p>
            <a:r>
              <a:rPr lang="en-US" sz="2400" b="1" dirty="0"/>
              <a:t>Amazon</a:t>
            </a:r>
          </a:p>
          <a:p>
            <a:r>
              <a:rPr lang="ru-RU" sz="2000" b="1" dirty="0" err="1"/>
              <a:t>Автоматизація</a:t>
            </a:r>
            <a:r>
              <a:rPr lang="ru-RU" sz="2000" b="1" dirty="0"/>
              <a:t> </a:t>
            </a:r>
            <a:r>
              <a:rPr lang="ru-RU" sz="2000" b="1" dirty="0" err="1"/>
              <a:t>складів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en-US" sz="2000" dirty="0"/>
              <a:t>Amazon </a:t>
            </a:r>
            <a:r>
              <a:rPr lang="ru-RU" sz="2000" dirty="0"/>
              <a:t>активно </a:t>
            </a:r>
            <a:r>
              <a:rPr lang="ru-RU" sz="2000" dirty="0" err="1"/>
              <a:t>використовує</a:t>
            </a:r>
            <a:r>
              <a:rPr lang="ru-RU" sz="2000" dirty="0"/>
              <a:t> </a:t>
            </a:r>
            <a:r>
              <a:rPr lang="ru-RU" sz="2000" dirty="0" err="1"/>
              <a:t>робототехніку</a:t>
            </a:r>
            <a:r>
              <a:rPr lang="ru-RU" sz="2000" dirty="0"/>
              <a:t> для </a:t>
            </a:r>
            <a:r>
              <a:rPr lang="ru-RU" sz="2000" dirty="0" err="1"/>
              <a:t>оптимізації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логістичних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Роботи</a:t>
            </a:r>
            <a:r>
              <a:rPr lang="ru-RU" sz="2000" b="1" dirty="0"/>
              <a:t> для </a:t>
            </a:r>
            <a:r>
              <a:rPr lang="ru-RU" sz="2000" b="1" dirty="0" err="1"/>
              <a:t>збору</a:t>
            </a:r>
            <a:r>
              <a:rPr lang="ru-RU" sz="2000" b="1" dirty="0"/>
              <a:t> </a:t>
            </a:r>
            <a:r>
              <a:rPr lang="ru-RU" sz="2000" b="1" dirty="0" err="1"/>
              <a:t>замовлень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Автоматизовані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допомагають</a:t>
            </a:r>
            <a:r>
              <a:rPr lang="ru-RU" sz="2000" dirty="0"/>
              <a:t> </a:t>
            </a:r>
            <a:r>
              <a:rPr lang="ru-RU" sz="2000" dirty="0" err="1"/>
              <a:t>швидше</a:t>
            </a:r>
            <a:r>
              <a:rPr lang="ru-RU" sz="2000" dirty="0"/>
              <a:t> </a:t>
            </a:r>
            <a:r>
              <a:rPr lang="ru-RU" sz="2000" dirty="0" err="1"/>
              <a:t>збирати</a:t>
            </a:r>
            <a:r>
              <a:rPr lang="ru-RU" sz="2000" dirty="0"/>
              <a:t> та </a:t>
            </a:r>
            <a:r>
              <a:rPr lang="ru-RU" sz="2000" dirty="0" err="1"/>
              <a:t>пакувати</a:t>
            </a:r>
            <a:r>
              <a:rPr lang="ru-RU" sz="2000" dirty="0"/>
              <a:t> </a:t>
            </a:r>
            <a:r>
              <a:rPr lang="ru-RU" sz="2000" dirty="0" err="1"/>
              <a:t>товари</a:t>
            </a:r>
            <a:r>
              <a:rPr lang="ru-RU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Аналіз</a:t>
            </a:r>
            <a:r>
              <a:rPr lang="ru-RU" sz="2000" b="1" dirty="0"/>
              <a:t> </a:t>
            </a:r>
            <a:r>
              <a:rPr lang="ru-RU" sz="2000" b="1" dirty="0" err="1"/>
              <a:t>даних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аналітики</a:t>
            </a:r>
            <a:r>
              <a:rPr lang="ru-RU" sz="2000" dirty="0"/>
              <a:t> для </a:t>
            </a:r>
            <a:r>
              <a:rPr lang="ru-RU" sz="2000" dirty="0" err="1"/>
              <a:t>прогнозування</a:t>
            </a:r>
            <a:r>
              <a:rPr lang="ru-RU" sz="2000" dirty="0"/>
              <a:t> </a:t>
            </a:r>
            <a:r>
              <a:rPr lang="ru-RU" sz="2000" dirty="0" err="1"/>
              <a:t>попиту</a:t>
            </a:r>
            <a:r>
              <a:rPr lang="ru-RU" sz="2000" dirty="0"/>
              <a:t> і </a:t>
            </a:r>
            <a:r>
              <a:rPr lang="ru-RU" sz="2000" dirty="0" err="1"/>
              <a:t>управління</a:t>
            </a:r>
            <a:r>
              <a:rPr lang="ru-RU" sz="2000" dirty="0"/>
              <a:t> запасами.</a:t>
            </a:r>
          </a:p>
          <a:p>
            <a:r>
              <a:rPr lang="ru-RU" sz="2000" b="1" dirty="0"/>
              <a:t>Система </a:t>
            </a:r>
            <a:r>
              <a:rPr lang="ru-RU" sz="2000" b="1" dirty="0" err="1"/>
              <a:t>мотивації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en-US" sz="2000" dirty="0"/>
              <a:t>Amazon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розгалужену</a:t>
            </a:r>
            <a:r>
              <a:rPr lang="ru-RU" sz="2000" dirty="0"/>
              <a:t> систему </a:t>
            </a:r>
            <a:r>
              <a:rPr lang="ru-RU" sz="2000" dirty="0" err="1"/>
              <a:t>заохочення</a:t>
            </a:r>
            <a:r>
              <a:rPr lang="ru-RU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Регулярні</a:t>
            </a:r>
            <a:r>
              <a:rPr lang="ru-RU" sz="2000" b="1" dirty="0"/>
              <a:t> </a:t>
            </a:r>
            <a:r>
              <a:rPr lang="ru-RU" sz="2000" b="1" dirty="0" err="1"/>
              <a:t>бонуси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 за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 </a:t>
            </a:r>
            <a:r>
              <a:rPr lang="ru-RU" sz="2000" dirty="0" err="1"/>
              <a:t>продуктивності</a:t>
            </a:r>
            <a:r>
              <a:rPr lang="ru-RU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Конкурси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Заохочення</a:t>
            </a:r>
            <a:r>
              <a:rPr lang="ru-RU" sz="2000" dirty="0"/>
              <a:t> </a:t>
            </a:r>
            <a:r>
              <a:rPr lang="ru-RU" sz="2000" dirty="0" err="1"/>
              <a:t>інновацій</a:t>
            </a:r>
            <a:r>
              <a:rPr lang="ru-RU" sz="2000" dirty="0"/>
              <a:t> та </a:t>
            </a:r>
            <a:r>
              <a:rPr lang="ru-RU" sz="2000" dirty="0" err="1"/>
              <a:t>ефективності</a:t>
            </a:r>
            <a:r>
              <a:rPr lang="ru-RU" sz="2000" dirty="0"/>
              <a:t> через </a:t>
            </a:r>
            <a:r>
              <a:rPr lang="ru-RU" sz="2000" dirty="0" err="1"/>
              <a:t>змагання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команд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1030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Ключові</a:t>
            </a:r>
            <a:r>
              <a:rPr lang="ru-RU" b="1" dirty="0"/>
              <a:t> уроки з </a:t>
            </a:r>
            <a:r>
              <a:rPr lang="ru-RU" b="1" dirty="0" err="1"/>
              <a:t>успішних</a:t>
            </a:r>
            <a:r>
              <a:rPr lang="ru-RU" b="1" dirty="0"/>
              <a:t> </a:t>
            </a:r>
            <a:r>
              <a:rPr lang="ru-RU" b="1" dirty="0" err="1"/>
              <a:t>компаній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054168"/>
              </p:ext>
            </p:extLst>
          </p:nvPr>
        </p:nvGraphicFramePr>
        <p:xfrm>
          <a:off x="511629" y="823254"/>
          <a:ext cx="10515600" cy="42062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99641593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821217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22674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Компанія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Основні практики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Ключові уроки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6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Toyota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– TPS: </a:t>
                      </a:r>
                      <a:r>
                        <a:rPr lang="ru-RU" b="0">
                          <a:effectLst/>
                        </a:rPr>
                        <a:t>зменшення відходів, </a:t>
                      </a:r>
                      <a:r>
                        <a:rPr lang="en-US" b="0">
                          <a:effectLst/>
                        </a:rPr>
                        <a:t>Just-in-Time, Jidoka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Інноваційність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305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Впровадження </a:t>
                      </a:r>
                      <a:r>
                        <a:rPr lang="en-US" b="0">
                          <a:effectLst/>
                        </a:rPr>
                        <a:t>Kaizen: </a:t>
                      </a:r>
                      <a:r>
                        <a:rPr lang="ru-RU" b="0">
                          <a:effectLst/>
                        </a:rPr>
                        <a:t>безперервне вдосконалення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Фокус на співробітниках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015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Google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Інвестиції в комфорт працівників: відкриті простори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Адаптивність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02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Гнучкі графіки: можливість працювати вдома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783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Amazon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Автоматизація складів: використання робототехніки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44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– Система мотивації: регулярні бонуси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357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11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13509"/>
            <a:ext cx="10175965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29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440" y="-157390"/>
            <a:ext cx="11236234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Виклики</a:t>
            </a:r>
            <a:r>
              <a:rPr lang="ru-RU" b="1" dirty="0"/>
              <a:t> у </a:t>
            </a:r>
            <a:r>
              <a:rPr lang="ru-RU" b="1" dirty="0" err="1"/>
              <a:t>вимірюванні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522514"/>
            <a:ext cx="11612880" cy="60350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Відсутність</a:t>
            </a:r>
            <a:r>
              <a:rPr lang="ru-RU" b="1" dirty="0"/>
              <a:t> </a:t>
            </a:r>
            <a:r>
              <a:rPr lang="ru-RU" b="1" dirty="0" err="1"/>
              <a:t>чітких</a:t>
            </a:r>
            <a:r>
              <a:rPr lang="ru-RU" b="1" dirty="0"/>
              <a:t> </a:t>
            </a:r>
            <a:r>
              <a:rPr lang="ru-RU" b="1" dirty="0" err="1"/>
              <a:t>критеріїв</a:t>
            </a:r>
            <a:endParaRPr lang="ru-RU" b="1" dirty="0"/>
          </a:p>
          <a:p>
            <a:r>
              <a:rPr lang="ru-RU" b="1" dirty="0" err="1"/>
              <a:t>Неправильні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некоректних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неактуальних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помилкових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.</a:t>
            </a:r>
          </a:p>
          <a:p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обсягу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dirty="0"/>
              <a:t>: </a:t>
            </a:r>
            <a:r>
              <a:rPr lang="ru-RU" dirty="0" err="1"/>
              <a:t>складнощі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виконаних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r>
              <a:rPr lang="ru-RU" b="1" dirty="0" err="1"/>
              <a:t>Різноманітність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endParaRPr lang="ru-RU" b="1" dirty="0"/>
          </a:p>
          <a:p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зовнішніх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dirty="0"/>
              <a:t>: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політичні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r>
              <a:rPr lang="ru-RU" b="1" dirty="0" err="1"/>
              <a:t>Психологічний</a:t>
            </a:r>
            <a:r>
              <a:rPr lang="ru-RU" b="1" dirty="0"/>
              <a:t> стан </a:t>
            </a:r>
            <a:r>
              <a:rPr lang="ru-RU" b="1" dirty="0" err="1"/>
              <a:t>працівників</a:t>
            </a:r>
            <a:r>
              <a:rPr lang="ru-RU" dirty="0"/>
              <a:t>: </a:t>
            </a:r>
            <a:r>
              <a:rPr lang="ru-RU" dirty="0" err="1"/>
              <a:t>стрес</a:t>
            </a:r>
            <a:r>
              <a:rPr lang="ru-RU" dirty="0"/>
              <a:t> та </a:t>
            </a:r>
            <a:r>
              <a:rPr lang="ru-RU" dirty="0" err="1"/>
              <a:t>незадоволеність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r>
              <a:rPr lang="ru-RU" b="1" dirty="0" err="1"/>
              <a:t>Технічні</a:t>
            </a:r>
            <a:r>
              <a:rPr lang="ru-RU" b="1" dirty="0"/>
              <a:t> </a:t>
            </a:r>
            <a:r>
              <a:rPr lang="ru-RU" b="1" dirty="0" err="1"/>
              <a:t>обмеження</a:t>
            </a:r>
            <a:endParaRPr lang="ru-RU" b="1" dirty="0"/>
          </a:p>
          <a:p>
            <a:r>
              <a:rPr lang="ru-RU" b="1" dirty="0" err="1"/>
              <a:t>Старі</a:t>
            </a:r>
            <a:r>
              <a:rPr lang="ru-RU" b="1" dirty="0"/>
              <a:t> </a:t>
            </a:r>
            <a:r>
              <a:rPr lang="ru-RU" b="1" dirty="0" err="1"/>
              <a:t>технології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застарілого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r>
              <a:rPr lang="ru-RU" b="1" dirty="0" err="1"/>
              <a:t>Недостатня</a:t>
            </a:r>
            <a:r>
              <a:rPr lang="ru-RU" b="1" dirty="0"/>
              <a:t> </a:t>
            </a:r>
            <a:r>
              <a:rPr lang="ru-RU" b="1" dirty="0" err="1"/>
              <a:t>автоматизація</a:t>
            </a:r>
            <a:r>
              <a:rPr lang="ru-RU" dirty="0"/>
              <a:t>: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автоматизованих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втрат</a:t>
            </a:r>
            <a:r>
              <a:rPr lang="ru-RU" dirty="0"/>
              <a:t> часу.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9072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80438"/>
              </p:ext>
            </p:extLst>
          </p:nvPr>
        </p:nvGraphicFramePr>
        <p:xfrm>
          <a:off x="603068" y="143691"/>
          <a:ext cx="10515600" cy="3357155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5419088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639543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01739898"/>
                    </a:ext>
                  </a:extLst>
                </a:gridCol>
              </a:tblGrid>
              <a:tr h="479593">
                <a:tc>
                  <a:txBody>
                    <a:bodyPr/>
                    <a:lstStyle/>
                    <a:p>
                      <a:r>
                        <a:rPr lang="ru-RU" b="1"/>
                        <a:t>Виклик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Опис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Можливі рішення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154735"/>
                  </a:ext>
                </a:extLst>
              </a:tr>
              <a:tr h="1198984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Відсутність чітких критеріїв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Неправильні показники та складності у визначенні обсягу роботи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Визначення конкретних </a:t>
                      </a:r>
                      <a:r>
                        <a:rPr lang="en-US" b="0">
                          <a:effectLst/>
                        </a:rPr>
                        <a:t>KPI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40877"/>
                  </a:ext>
                </a:extLst>
              </a:tr>
              <a:tr h="839289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Різноманітність факторів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Вплив зовнішніх факторів і психологічний стан працівників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Регулярний моніторинг настроїв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355350"/>
                  </a:ext>
                </a:extLst>
              </a:tr>
              <a:tr h="839289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Технічні обмеження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effectLst/>
                        </a:rPr>
                        <a:t>Використання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старих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технологій</a:t>
                      </a:r>
                      <a:r>
                        <a:rPr lang="ru-RU" b="0" dirty="0">
                          <a:effectLst/>
                        </a:rPr>
                        <a:t> та </a:t>
                      </a:r>
                      <a:r>
                        <a:rPr lang="ru-RU" b="0" dirty="0" err="1">
                          <a:effectLst/>
                        </a:rPr>
                        <a:t>недостатня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автоматизація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effectLst/>
                        </a:rPr>
                        <a:t>Інвестиції</a:t>
                      </a:r>
                      <a:r>
                        <a:rPr lang="ru-RU" b="0" dirty="0">
                          <a:effectLst/>
                        </a:rPr>
                        <a:t> в </a:t>
                      </a:r>
                      <a:r>
                        <a:rPr lang="ru-RU" b="0" dirty="0" err="1">
                          <a:effectLst/>
                        </a:rPr>
                        <a:t>нові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технології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49404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0629" y="3500846"/>
            <a:ext cx="119655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практики. Ось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корисні</a:t>
            </a:r>
            <a:r>
              <a:rPr lang="ru-RU" dirty="0"/>
              <a:t> для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:</a:t>
            </a:r>
          </a:p>
          <a:p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ключових</a:t>
            </a:r>
            <a:r>
              <a:rPr lang="ru-RU" b="1" dirty="0"/>
              <a:t> </a:t>
            </a:r>
            <a:r>
              <a:rPr lang="ru-RU" b="1" dirty="0" err="1"/>
              <a:t>показників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r>
              <a:rPr lang="ru-RU" b="1" dirty="0"/>
              <a:t> (</a:t>
            </a:r>
            <a:r>
              <a:rPr lang="en-US" b="1" dirty="0"/>
              <a:t>KPI)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Встановлення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dirty="0"/>
              <a:t>: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, </a:t>
            </a:r>
            <a:r>
              <a:rPr lang="ru-RU" dirty="0" err="1"/>
              <a:t>вимірювальних</a:t>
            </a:r>
            <a:r>
              <a:rPr lang="ru-RU" dirty="0"/>
              <a:t> і </a:t>
            </a:r>
            <a:r>
              <a:rPr lang="ru-RU" dirty="0" err="1"/>
              <a:t>досяжних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для кожного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Моніторинг</a:t>
            </a:r>
            <a:r>
              <a:rPr lang="ru-RU" b="1" dirty="0"/>
              <a:t> і </a:t>
            </a:r>
            <a:r>
              <a:rPr lang="ru-RU" b="1" dirty="0" err="1"/>
              <a:t>аналіз</a:t>
            </a:r>
            <a:r>
              <a:rPr lang="ru-RU" dirty="0"/>
              <a:t>: </a:t>
            </a:r>
            <a:r>
              <a:rPr lang="ru-RU" dirty="0" err="1"/>
              <a:t>регулярний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en-US" dirty="0"/>
              <a:t>KPI </a:t>
            </a:r>
            <a:r>
              <a:rPr lang="ru-RU" dirty="0"/>
              <a:t>для </a:t>
            </a:r>
            <a:r>
              <a:rPr lang="ru-RU" dirty="0" err="1"/>
              <a:t>виявлення</a:t>
            </a:r>
            <a:r>
              <a:rPr lang="ru-RU" dirty="0"/>
              <a:t> проблем та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.</a:t>
            </a:r>
          </a:p>
          <a:p>
            <a:r>
              <a:rPr lang="ru-RU" b="1" dirty="0" err="1"/>
              <a:t>Залучення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b="1" dirty="0"/>
              <a:t> у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покращення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Обговорення</a:t>
            </a:r>
            <a:r>
              <a:rPr lang="ru-RU" b="1" dirty="0"/>
              <a:t> </a:t>
            </a:r>
            <a:r>
              <a:rPr lang="ru-RU" b="1" dirty="0" err="1"/>
              <a:t>ідей</a:t>
            </a:r>
            <a:r>
              <a:rPr lang="ru-RU" dirty="0"/>
              <a:t>: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для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Зворотній</a:t>
            </a:r>
            <a:r>
              <a:rPr lang="ru-RU" b="1" dirty="0"/>
              <a:t> </a:t>
            </a:r>
            <a:r>
              <a:rPr lang="ru-RU" b="1" dirty="0" err="1"/>
              <a:t>зв’язок</a:t>
            </a:r>
            <a:r>
              <a:rPr lang="ru-RU" dirty="0"/>
              <a:t>: </a:t>
            </a:r>
            <a:r>
              <a:rPr lang="ru-RU" dirty="0" err="1"/>
              <a:t>запитувати</a:t>
            </a:r>
            <a:r>
              <a:rPr lang="ru-RU" dirty="0"/>
              <a:t> думку </a:t>
            </a:r>
            <a:r>
              <a:rPr lang="ru-RU" dirty="0" err="1"/>
              <a:t>працівників</a:t>
            </a:r>
            <a:r>
              <a:rPr lang="ru-RU" dirty="0"/>
              <a:t> про те,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поліпшити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.</a:t>
            </a:r>
          </a:p>
          <a:p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 для </a:t>
            </a:r>
            <a:r>
              <a:rPr lang="ru-RU" b="1" dirty="0" err="1"/>
              <a:t>автоматизації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en-US" b="1" dirty="0"/>
              <a:t>CRM-</a:t>
            </a:r>
            <a:r>
              <a:rPr lang="ru-RU" b="1" dirty="0"/>
              <a:t>систем</a:t>
            </a:r>
            <a:r>
              <a:rPr lang="ru-RU" dirty="0"/>
              <a:t>: </a:t>
            </a: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взаємовідносинами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Інструменти</a:t>
            </a:r>
            <a:r>
              <a:rPr lang="ru-RU" b="1" dirty="0"/>
              <a:t> для </a:t>
            </a:r>
            <a:r>
              <a:rPr lang="ru-RU" b="1" dirty="0" err="1"/>
              <a:t>управління</a:t>
            </a:r>
            <a:r>
              <a:rPr lang="ru-RU" b="1" dirty="0"/>
              <a:t> проектами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для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термінів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7748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0" y="195309"/>
            <a:ext cx="10515600" cy="105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 err="1"/>
              <a:t>Часті</a:t>
            </a:r>
            <a:r>
              <a:rPr lang="ru-RU" sz="2700" b="1" dirty="0"/>
              <a:t> </a:t>
            </a:r>
            <a:r>
              <a:rPr lang="ru-RU" sz="2700" b="1" dirty="0" err="1"/>
              <a:t>питання</a:t>
            </a:r>
            <a:r>
              <a:rPr lang="ru-RU" sz="2700" b="1" dirty="0"/>
              <a:t> </a:t>
            </a:r>
            <a:endParaRPr lang="en-US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3" y="757646"/>
            <a:ext cx="11586755" cy="598278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Як </a:t>
            </a:r>
            <a:r>
              <a:rPr lang="ru-RU" b="1" dirty="0" err="1"/>
              <a:t>визначити</a:t>
            </a:r>
            <a:r>
              <a:rPr lang="ru-RU" b="1" dirty="0"/>
              <a:t> </a:t>
            </a:r>
            <a:r>
              <a:rPr lang="ru-RU" b="1" dirty="0" err="1"/>
              <a:t>продуктивність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?</a:t>
            </a:r>
            <a:br>
              <a:rPr lang="ru-RU" b="1" dirty="0"/>
            </a:br>
            <a:r>
              <a:rPr lang="ru-RU" dirty="0"/>
              <a:t>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часто </a:t>
            </a:r>
            <a:r>
              <a:rPr lang="ru-RU" dirty="0" err="1"/>
              <a:t>вимірюється</a:t>
            </a:r>
            <a:r>
              <a:rPr lang="ru-RU" dirty="0"/>
              <a:t> через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як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обслуговуваних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на годину,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для ресторану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визначена</a:t>
            </a:r>
            <a:r>
              <a:rPr lang="ru-RU" dirty="0"/>
              <a:t> як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поданих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за годину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час </a:t>
            </a:r>
            <a:r>
              <a:rPr lang="ru-RU" dirty="0" err="1"/>
              <a:t>обслуговування</a:t>
            </a:r>
            <a:r>
              <a:rPr lang="ru-RU" dirty="0"/>
              <a:t> одного гостя.</a:t>
            </a:r>
          </a:p>
          <a:p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психологічні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вплинути</a:t>
            </a:r>
            <a:r>
              <a:rPr lang="ru-RU" b="1" dirty="0"/>
              <a:t> на </a:t>
            </a:r>
            <a:r>
              <a:rPr lang="ru-RU" b="1" dirty="0" err="1"/>
              <a:t>продуктивність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?</a:t>
            </a:r>
            <a:br>
              <a:rPr lang="ru-RU" b="1" dirty="0"/>
            </a:b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продуктивність</a:t>
            </a:r>
            <a:r>
              <a:rPr lang="ru-RU" dirty="0"/>
              <a:t>,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(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мотивація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), </a:t>
            </a:r>
            <a:r>
              <a:rPr lang="ru-RU" dirty="0" err="1"/>
              <a:t>стрес</a:t>
            </a:r>
            <a:r>
              <a:rPr lang="ru-RU" dirty="0"/>
              <a:t> (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), </a:t>
            </a:r>
            <a:r>
              <a:rPr lang="ru-RU" dirty="0" err="1"/>
              <a:t>командну</a:t>
            </a:r>
            <a:r>
              <a:rPr lang="ru-RU" dirty="0"/>
              <a:t> </a:t>
            </a:r>
            <a:r>
              <a:rPr lang="ru-RU" dirty="0" err="1"/>
              <a:t>динаміку</a:t>
            </a:r>
            <a:r>
              <a:rPr lang="ru-RU" dirty="0"/>
              <a:t> (</a:t>
            </a:r>
            <a:r>
              <a:rPr lang="ru-RU" dirty="0" err="1"/>
              <a:t>підтримка</a:t>
            </a:r>
            <a:r>
              <a:rPr lang="ru-RU" dirty="0"/>
              <a:t> і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команди</a:t>
            </a:r>
            <a:r>
              <a:rPr lang="ru-RU" dirty="0"/>
              <a:t>) та </a:t>
            </a:r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(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робоче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).</a:t>
            </a:r>
          </a:p>
          <a:p>
            <a:r>
              <a:rPr lang="ru-RU" b="1" dirty="0"/>
              <a:t>Як </a:t>
            </a:r>
            <a:r>
              <a:rPr lang="ru-RU" b="1" dirty="0" err="1"/>
              <a:t>продуктивність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змінюватися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кризи</a:t>
            </a:r>
            <a:r>
              <a:rPr lang="ru-RU" b="1" dirty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знижуватися</a:t>
            </a:r>
            <a:r>
              <a:rPr lang="ru-RU" dirty="0"/>
              <a:t> через </a:t>
            </a:r>
            <a:r>
              <a:rPr lang="ru-RU" dirty="0" err="1"/>
              <a:t>стрес</a:t>
            </a:r>
            <a:r>
              <a:rPr lang="ru-RU" dirty="0"/>
              <a:t>, </a:t>
            </a:r>
            <a:r>
              <a:rPr lang="ru-RU" dirty="0" err="1"/>
              <a:t>нестачу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застосовуючи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оптимізуючи</a:t>
            </a:r>
            <a:r>
              <a:rPr lang="ru-RU" dirty="0"/>
              <a:t> </a:t>
            </a:r>
            <a:r>
              <a:rPr lang="ru-RU" dirty="0" err="1"/>
              <a:t>бізнес-процеси</a:t>
            </a:r>
            <a:r>
              <a:rPr lang="ru-RU" dirty="0"/>
              <a:t> та </a:t>
            </a:r>
            <a:r>
              <a:rPr lang="ru-RU" dirty="0" err="1"/>
              <a:t>впроваджуючи</a:t>
            </a:r>
            <a:r>
              <a:rPr lang="ru-RU" dirty="0"/>
              <a:t> </a:t>
            </a:r>
            <a:r>
              <a:rPr lang="ru-RU" dirty="0" err="1"/>
              <a:t>дистанційні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</a:p>
          <a:p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підвищити</a:t>
            </a:r>
            <a:r>
              <a:rPr lang="ru-RU" b="1" dirty="0"/>
              <a:t> </a:t>
            </a:r>
            <a:r>
              <a:rPr lang="ru-RU" b="1" dirty="0" err="1"/>
              <a:t>продуктивність</a:t>
            </a:r>
            <a:r>
              <a:rPr lang="ru-RU" b="1" dirty="0"/>
              <a:t>?</a:t>
            </a:r>
            <a:br>
              <a:rPr lang="ru-RU" b="1" dirty="0"/>
            </a:b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,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гнучке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(</a:t>
            </a:r>
            <a:r>
              <a:rPr lang="ru-RU" dirty="0" err="1"/>
              <a:t>адаптація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та потребах </a:t>
            </a:r>
            <a:r>
              <a:rPr lang="ru-RU" dirty="0" err="1"/>
              <a:t>клієнтів</a:t>
            </a:r>
            <a:r>
              <a:rPr lang="ru-RU" dirty="0"/>
              <a:t>), </a:t>
            </a:r>
            <a:r>
              <a:rPr lang="ru-RU" dirty="0" err="1"/>
              <a:t>управління</a:t>
            </a:r>
            <a:r>
              <a:rPr lang="ru-RU" dirty="0"/>
              <a:t> проектами (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термінів</a:t>
            </a:r>
            <a:r>
              <a:rPr lang="ru-RU" dirty="0"/>
              <a:t> та </a:t>
            </a:r>
            <a:r>
              <a:rPr lang="ru-RU" dirty="0" err="1"/>
              <a:t>відповідальності</a:t>
            </a:r>
            <a:r>
              <a:rPr lang="ru-RU" dirty="0"/>
              <a:t>), тайм-менеджмент (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часу та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) і </a:t>
            </a:r>
            <a:r>
              <a:rPr lang="ru-RU" dirty="0" err="1"/>
              <a:t>коучинг</a:t>
            </a:r>
            <a:r>
              <a:rPr lang="ru-RU" dirty="0"/>
              <a:t> та </a:t>
            </a:r>
            <a:r>
              <a:rPr lang="ru-RU" dirty="0" err="1"/>
              <a:t>навчання</a:t>
            </a:r>
            <a:r>
              <a:rPr lang="ru-RU" dirty="0"/>
              <a:t> (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 smtClean="0"/>
              <a:t>).</a:t>
            </a:r>
          </a:p>
          <a:p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нові</a:t>
            </a:r>
            <a:r>
              <a:rPr lang="ru-RU" b="1" dirty="0"/>
              <a:t> </a:t>
            </a:r>
            <a:r>
              <a:rPr lang="ru-RU" b="1" dirty="0" err="1"/>
              <a:t>тенденції</a:t>
            </a:r>
            <a:r>
              <a:rPr lang="ru-RU" b="1" dirty="0"/>
              <a:t> у </a:t>
            </a:r>
            <a:r>
              <a:rPr lang="ru-RU" b="1" dirty="0" err="1"/>
              <a:t>вимірюванні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очікувати</a:t>
            </a:r>
            <a:r>
              <a:rPr lang="ru-RU" b="1" dirty="0"/>
              <a:t> в </a:t>
            </a:r>
            <a:r>
              <a:rPr lang="ru-RU" b="1" dirty="0" err="1"/>
              <a:t>майбутньому</a:t>
            </a:r>
            <a:r>
              <a:rPr lang="ru-RU" b="1" dirty="0"/>
              <a:t>?</a:t>
            </a:r>
            <a:br>
              <a:rPr lang="ru-RU" b="1" dirty="0"/>
            </a:br>
            <a:r>
              <a:rPr lang="ru-RU" dirty="0"/>
              <a:t>У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у </a:t>
            </a:r>
            <a:r>
              <a:rPr lang="ru-RU" dirty="0" err="1"/>
              <a:t>вимірюванні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аналітики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, </a:t>
            </a:r>
            <a:r>
              <a:rPr lang="ru-RU" dirty="0" err="1"/>
              <a:t>гнучкі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до умов </a:t>
            </a:r>
            <a:r>
              <a:rPr lang="ru-RU" dirty="0" err="1"/>
              <a:t>віддаленої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),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(</a:t>
            </a:r>
            <a:r>
              <a:rPr lang="ru-RU" dirty="0" err="1"/>
              <a:t>використання</a:t>
            </a:r>
            <a:r>
              <a:rPr lang="ru-RU" dirty="0"/>
              <a:t> великих </a:t>
            </a:r>
            <a:r>
              <a:rPr lang="ru-RU" dirty="0" err="1"/>
              <a:t>даних</a:t>
            </a:r>
            <a:r>
              <a:rPr lang="ru-RU" dirty="0"/>
              <a:t> для </a:t>
            </a:r>
            <a:r>
              <a:rPr lang="ru-RU" dirty="0" err="1"/>
              <a:t>більш</a:t>
            </a:r>
            <a:r>
              <a:rPr lang="ru-RU" dirty="0"/>
              <a:t> точного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) та </a:t>
            </a:r>
            <a:r>
              <a:rPr lang="ru-RU" dirty="0" err="1"/>
              <a:t>оцінку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кількісних</a:t>
            </a:r>
            <a:r>
              <a:rPr lang="ru-RU" dirty="0"/>
              <a:t>, а й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(акцент на </a:t>
            </a:r>
            <a:r>
              <a:rPr lang="ru-RU" dirty="0" err="1"/>
              <a:t>благополуччі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виконаних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27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0" y="261257"/>
            <a:ext cx="9575075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574766"/>
            <a:ext cx="10750731" cy="65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23" y="315244"/>
            <a:ext cx="11364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r>
              <a:rPr lang="ru-RU" b="1" dirty="0"/>
              <a:t> для </a:t>
            </a:r>
            <a:r>
              <a:rPr lang="ru-RU" b="1" dirty="0" err="1"/>
              <a:t>бізнесу</a:t>
            </a:r>
            <a:r>
              <a:rPr lang="ru-RU" b="1" dirty="0"/>
              <a:t> та </a:t>
            </a:r>
            <a:r>
              <a:rPr lang="ru-RU" b="1" dirty="0" err="1"/>
              <a:t>економіки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: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валового </a:t>
            </a:r>
            <a:r>
              <a:rPr lang="ru-RU" dirty="0" err="1"/>
              <a:t>внутрішнього</a:t>
            </a:r>
            <a:r>
              <a:rPr lang="ru-RU" dirty="0"/>
              <a:t> продукту (ВВП)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Збільшення</a:t>
            </a:r>
            <a:r>
              <a:rPr lang="ru-RU" dirty="0"/>
              <a:t> ВВП на душу </a:t>
            </a:r>
            <a:r>
              <a:rPr lang="ru-RU" dirty="0" err="1"/>
              <a:t>населення</a:t>
            </a:r>
            <a:r>
              <a:rPr lang="ru-RU" dirty="0"/>
              <a:t> є </a:t>
            </a:r>
            <a:r>
              <a:rPr lang="ru-RU" dirty="0" err="1"/>
              <a:t>індикатором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Конкурентоспроможність</a:t>
            </a:r>
            <a:r>
              <a:rPr lang="ru-RU" dirty="0"/>
              <a:t>: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продукцію</a:t>
            </a:r>
            <a:r>
              <a:rPr lang="ru-RU" dirty="0"/>
              <a:t> та </a:t>
            </a:r>
            <a:r>
              <a:rPr lang="ru-RU" dirty="0" err="1"/>
              <a:t>покращувати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працю</a:t>
            </a:r>
            <a:r>
              <a:rPr lang="ru-RU" dirty="0"/>
              <a:t>: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продуктивністю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оплату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для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особливо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256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404949"/>
            <a:ext cx="11247120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928687"/>
            <a:ext cx="9457508" cy="55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04503"/>
            <a:ext cx="1080298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3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3323</Words>
  <Application>Microsoft Office PowerPoint</Application>
  <PresentationFormat>Широкоэкранный</PresentationFormat>
  <Paragraphs>329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Bahnschrift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рішення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Фактори, що впливають на продуктивність праці</vt:lpstr>
      <vt:lpstr>Презентация PowerPoint</vt:lpstr>
      <vt:lpstr>Презентация PowerPoint</vt:lpstr>
      <vt:lpstr>Внутрішні резерви</vt:lpstr>
      <vt:lpstr>Зовнішні резерви</vt:lpstr>
      <vt:lpstr>Стратегії підвищення продуктивності праці</vt:lpstr>
      <vt:lpstr>Презентация PowerPoint</vt:lpstr>
      <vt:lpstr>Презентация PowerPoint</vt:lpstr>
      <vt:lpstr>Приклади успішних компаній з високою продуктивністю праці </vt:lpstr>
      <vt:lpstr>Презентация PowerPoint</vt:lpstr>
      <vt:lpstr>Ключові уроки з успішних компаній </vt:lpstr>
      <vt:lpstr>Виклики у вимірюванні продуктивності праці </vt:lpstr>
      <vt:lpstr>Презентация PowerPoint</vt:lpstr>
      <vt:lpstr> Часті питання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Valeria Tymoshyk</dc:creator>
  <cp:lastModifiedBy>Valeria Tymoshyk</cp:lastModifiedBy>
  <cp:revision>13</cp:revision>
  <dcterms:created xsi:type="dcterms:W3CDTF">2024-03-19T05:15:37Z</dcterms:created>
  <dcterms:modified xsi:type="dcterms:W3CDTF">2025-03-18T16:02:49Z</dcterms:modified>
</cp:coreProperties>
</file>