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Calibri" panose="020F0502020204030204" pitchFamily="34" charset="0"/>
      <p:regular r:id="rId23"/>
      <p:bold r:id="rId24"/>
      <p:italic r:id="rId25"/>
      <p:boldItalic r:id="rId26"/>
    </p:embeddedFont>
    <p:embeddedFont>
      <p:font typeface="Fraunces Extra Bold" panose="020B0604020202020204" charset="0"/>
      <p:regular r:id="rId27"/>
    </p:embeddedFont>
    <p:embeddedFont>
      <p:font typeface="Nobile" panose="020B0604020202020204" charset="0"/>
      <p:regular r:id="rId28"/>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2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16029"/>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Цифровий та AI-розрив в Європі</a:t>
            </a:r>
            <a:endParaRPr lang="en-US" sz="3900" dirty="0"/>
          </a:p>
        </p:txBody>
      </p:sp>
      <p:sp>
        <p:nvSpPr>
          <p:cNvPr id="4" name="Text 1"/>
          <p:cNvSpPr/>
          <p:nvPr/>
        </p:nvSpPr>
        <p:spPr>
          <a:xfrm>
            <a:off x="793790" y="3835479"/>
            <a:ext cx="3943826" cy="310158"/>
          </a:xfrm>
          <a:prstGeom prst="rect">
            <a:avLst/>
          </a:prstGeom>
          <a:noFill/>
          <a:ln/>
        </p:spPr>
        <p:txBody>
          <a:bodyPr wrap="none" lIns="0" tIns="0" rIns="0" bIns="0" rtlCol="0" anchor="t"/>
          <a:lstStyle/>
          <a:p>
            <a:pPr marL="0" indent="0" algn="l">
              <a:lnSpc>
                <a:spcPts val="2400"/>
              </a:lnSpc>
              <a:buNone/>
            </a:pPr>
            <a:r>
              <a:rPr lang="en-US" sz="1950" b="1" dirty="0">
                <a:solidFill>
                  <a:srgbClr val="3B4540"/>
                </a:solidFill>
                <a:latin typeface="Fraunces Extra Bold" pitchFamily="34" charset="0"/>
                <a:ea typeface="Fraunces Extra Bold" pitchFamily="34" charset="-122"/>
                <a:cs typeface="Fraunces Extra Bold" pitchFamily="34" charset="-120"/>
              </a:rPr>
              <a:t>Тема 10 · Порівняльний аналіз</a:t>
            </a:r>
            <a:endParaRPr lang="en-US" sz="1950" dirty="0"/>
          </a:p>
        </p:txBody>
      </p:sp>
      <p:sp>
        <p:nvSpPr>
          <p:cNvPr id="5" name="Text 2"/>
          <p:cNvSpPr/>
          <p:nvPr/>
        </p:nvSpPr>
        <p:spPr>
          <a:xfrm>
            <a:off x="793790" y="4443293"/>
            <a:ext cx="7556421" cy="127015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Комплексне дослідження концептуальних основ, методологій вимірювання та політичних інструментів подолання нерівності у цифровій трансформації та розвитку штучного інтелекту в контексті Європейського Союзу.</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793790" y="797600"/>
            <a:ext cx="2640687" cy="373142"/>
          </a:xfrm>
          <a:prstGeom prst="roundRect">
            <a:avLst>
              <a:gd name="adj" fmla="val 38297"/>
            </a:avLst>
          </a:prstGeom>
          <a:solidFill>
            <a:srgbClr val="DDEEE0"/>
          </a:solidFill>
          <a:ln/>
        </p:spPr>
      </p:sp>
      <p:sp>
        <p:nvSpPr>
          <p:cNvPr id="3" name="Text 1"/>
          <p:cNvSpPr/>
          <p:nvPr/>
        </p:nvSpPr>
        <p:spPr>
          <a:xfrm>
            <a:off x="912852" y="857131"/>
            <a:ext cx="2402562" cy="254079"/>
          </a:xfrm>
          <a:prstGeom prst="rect">
            <a:avLst/>
          </a:prstGeom>
          <a:noFill/>
          <a:ln/>
        </p:spPr>
        <p:txBody>
          <a:bodyPr wrap="none" lIns="0" tIns="0" rIns="0" bIns="0" rtlCol="0" anchor="t"/>
          <a:lstStyle/>
          <a:p>
            <a:pPr marL="0" indent="0" algn="l">
              <a:lnSpc>
                <a:spcPts val="2000"/>
              </a:lnSpc>
              <a:buNone/>
            </a:pPr>
            <a:r>
              <a:rPr lang="en-US" sz="1250" dirty="0">
                <a:solidFill>
                  <a:srgbClr val="405449"/>
                </a:solidFill>
                <a:latin typeface="Nobile" pitchFamily="34" charset="0"/>
                <a:ea typeface="Nobile" pitchFamily="34" charset="-122"/>
                <a:cs typeface="Nobile" pitchFamily="34" charset="-120"/>
              </a:rPr>
              <a:t>ЦИФРОВЕ ДЕСЯТИЛІТТЯ 2030</a:t>
            </a:r>
            <a:endParaRPr lang="en-US" sz="1250" dirty="0"/>
          </a:p>
        </p:txBody>
      </p:sp>
      <p:sp>
        <p:nvSpPr>
          <p:cNvPr id="4" name="Text 2"/>
          <p:cNvSpPr/>
          <p:nvPr/>
        </p:nvSpPr>
        <p:spPr>
          <a:xfrm>
            <a:off x="793790" y="1250037"/>
            <a:ext cx="10591324" cy="620078"/>
          </a:xfrm>
          <a:prstGeom prst="rect">
            <a:avLst/>
          </a:prstGeom>
          <a:noFill/>
          <a:ln/>
        </p:spPr>
        <p:txBody>
          <a:bodyPr wrap="none" lIns="0" tIns="0" rIns="0" bIns="0" rtlCol="0" anchor="t"/>
          <a:lstStyle/>
          <a:p>
            <a:pPr marL="0" indent="0" algn="l">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Digital Decade 2030: архітектура амбіцій</a:t>
            </a:r>
            <a:endParaRPr lang="en-US" sz="3900" dirty="0"/>
          </a:p>
        </p:txBody>
      </p:sp>
      <p:sp>
        <p:nvSpPr>
          <p:cNvPr id="5" name="Text 3"/>
          <p:cNvSpPr/>
          <p:nvPr/>
        </p:nvSpPr>
        <p:spPr>
          <a:xfrm>
            <a:off x="793790" y="2167771"/>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Програма «Цифрове десятиліття 2030» (Digital Decade 2030) — флагманська стратегічна ініціатива ЄС, прийнята у 2021 році та законодавчо оформлена Рішенням Європейського Парламенту та Ради у 2022 році. Вона встановлює конкретні вимірювані цілі цифрової трансформації Європи до 2030 року та визначає механізми їх досягнення через багаторівневу систему управління.</a:t>
            </a:r>
            <a:endParaRPr lang="en-US" sz="1550" dirty="0"/>
          </a:p>
        </p:txBody>
      </p:sp>
      <p:sp>
        <p:nvSpPr>
          <p:cNvPr id="6" name="Shape 4"/>
          <p:cNvSpPr/>
          <p:nvPr/>
        </p:nvSpPr>
        <p:spPr>
          <a:xfrm>
            <a:off x="793790" y="3343632"/>
            <a:ext cx="6422231" cy="1786176"/>
          </a:xfrm>
          <a:prstGeom prst="roundRect">
            <a:avLst>
              <a:gd name="adj" fmla="val 10001"/>
            </a:avLst>
          </a:prstGeom>
          <a:solidFill>
            <a:srgbClr val="E8F3E8"/>
          </a:solidFill>
          <a:ln/>
        </p:spPr>
      </p:sp>
      <p:sp>
        <p:nvSpPr>
          <p:cNvPr id="7" name="Text 5"/>
          <p:cNvSpPr/>
          <p:nvPr/>
        </p:nvSpPr>
        <p:spPr>
          <a:xfrm>
            <a:off x="992148" y="3541990"/>
            <a:ext cx="3999309" cy="31777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Fraunces Extra Bold" pitchFamily="34" charset="0"/>
                <a:ea typeface="Fraunces Extra Bold" pitchFamily="34" charset="-122"/>
                <a:cs typeface="Fraunces Extra Bold" pitchFamily="34" charset="-120"/>
              </a:rPr>
              <a:t>🎯</a:t>
            </a:r>
            <a:r>
              <a:rPr lang="en-US" sz="1950" b="1" dirty="0">
                <a:solidFill>
                  <a:srgbClr val="405449"/>
                </a:solidFill>
                <a:latin typeface="Fraunces Extra Bold" pitchFamily="34" charset="0"/>
                <a:ea typeface="Fraunces Extra Bold" pitchFamily="34" charset="-122"/>
                <a:cs typeface="Fraunces Extra Bold" pitchFamily="34" charset="-120"/>
              </a:rPr>
              <a:t> Ціль: Населення та навички</a:t>
            </a:r>
            <a:endParaRPr lang="en-US" sz="1950" dirty="0"/>
          </a:p>
        </p:txBody>
      </p:sp>
      <p:sp>
        <p:nvSpPr>
          <p:cNvPr id="8" name="Text 6"/>
          <p:cNvSpPr/>
          <p:nvPr/>
        </p:nvSpPr>
        <p:spPr>
          <a:xfrm>
            <a:off x="992148" y="3978831"/>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80% громадян ЄС мають базові цифрові навички; 20 млн ІКТ-фахівців зайнято в економіці, включно з досягненням гендерного балансу.</a:t>
            </a:r>
            <a:endParaRPr lang="en-US" sz="1550" dirty="0"/>
          </a:p>
        </p:txBody>
      </p:sp>
      <p:sp>
        <p:nvSpPr>
          <p:cNvPr id="9" name="Shape 7"/>
          <p:cNvSpPr/>
          <p:nvPr/>
        </p:nvSpPr>
        <p:spPr>
          <a:xfrm>
            <a:off x="7414379" y="3343632"/>
            <a:ext cx="6422231" cy="1786176"/>
          </a:xfrm>
          <a:prstGeom prst="roundRect">
            <a:avLst>
              <a:gd name="adj" fmla="val 10001"/>
            </a:avLst>
          </a:prstGeom>
          <a:solidFill>
            <a:srgbClr val="E8F3E8"/>
          </a:solidFill>
          <a:ln/>
        </p:spPr>
      </p:sp>
      <p:sp>
        <p:nvSpPr>
          <p:cNvPr id="10" name="Text 8"/>
          <p:cNvSpPr/>
          <p:nvPr/>
        </p:nvSpPr>
        <p:spPr>
          <a:xfrm>
            <a:off x="7612737" y="3541990"/>
            <a:ext cx="3126938" cy="31777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Fraunces Extra Bold" pitchFamily="34" charset="0"/>
                <a:ea typeface="Fraunces Extra Bold" pitchFamily="34" charset="-122"/>
                <a:cs typeface="Fraunces Extra Bold" pitchFamily="34" charset="-120"/>
              </a:rPr>
              <a:t>🎯</a:t>
            </a:r>
            <a:r>
              <a:rPr lang="en-US" sz="1950" b="1" dirty="0">
                <a:solidFill>
                  <a:srgbClr val="405449"/>
                </a:solidFill>
                <a:latin typeface="Fraunces Extra Bold" pitchFamily="34" charset="0"/>
                <a:ea typeface="Fraunces Extra Bold" pitchFamily="34" charset="-122"/>
                <a:cs typeface="Fraunces Extra Bold" pitchFamily="34" charset="-120"/>
              </a:rPr>
              <a:t> Ціль: Інфраструктура</a:t>
            </a:r>
            <a:endParaRPr lang="en-US" sz="1950" dirty="0"/>
          </a:p>
        </p:txBody>
      </p:sp>
      <p:sp>
        <p:nvSpPr>
          <p:cNvPr id="11" name="Text 9"/>
          <p:cNvSpPr/>
          <p:nvPr/>
        </p:nvSpPr>
        <p:spPr>
          <a:xfrm>
            <a:off x="7612737" y="3978831"/>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Усі домогосподарства охоплені гігабітним інтернетом; усі населені пункти — покриттям 5G; виробництво 20% світових передових напівпровідників у Європі.</a:t>
            </a:r>
            <a:endParaRPr lang="en-US" sz="1550" dirty="0"/>
          </a:p>
        </p:txBody>
      </p:sp>
      <p:sp>
        <p:nvSpPr>
          <p:cNvPr id="12" name="Shape 10"/>
          <p:cNvSpPr/>
          <p:nvPr/>
        </p:nvSpPr>
        <p:spPr>
          <a:xfrm>
            <a:off x="793790" y="5328166"/>
            <a:ext cx="6422231" cy="2103715"/>
          </a:xfrm>
          <a:prstGeom prst="roundRect">
            <a:avLst>
              <a:gd name="adj" fmla="val 8491"/>
            </a:avLst>
          </a:prstGeom>
          <a:solidFill>
            <a:srgbClr val="E8F3E8"/>
          </a:solidFill>
          <a:ln/>
        </p:spPr>
      </p:sp>
      <p:sp>
        <p:nvSpPr>
          <p:cNvPr id="13" name="Text 11"/>
          <p:cNvSpPr/>
          <p:nvPr/>
        </p:nvSpPr>
        <p:spPr>
          <a:xfrm>
            <a:off x="992148" y="5526524"/>
            <a:ext cx="3980617" cy="31777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Fraunces Extra Bold" pitchFamily="34" charset="0"/>
                <a:ea typeface="Fraunces Extra Bold" pitchFamily="34" charset="-122"/>
                <a:cs typeface="Fraunces Extra Bold" pitchFamily="34" charset="-120"/>
              </a:rPr>
              <a:t>🎯</a:t>
            </a:r>
            <a:r>
              <a:rPr lang="en-US" sz="1950" b="1" dirty="0">
                <a:solidFill>
                  <a:srgbClr val="405449"/>
                </a:solidFill>
                <a:latin typeface="Fraunces Extra Bold" pitchFamily="34" charset="0"/>
                <a:ea typeface="Fraunces Extra Bold" pitchFamily="34" charset="-122"/>
                <a:cs typeface="Fraunces Extra Bold" pitchFamily="34" charset="-120"/>
              </a:rPr>
              <a:t> Ціль: Бізнес-трансформація</a:t>
            </a:r>
            <a:endParaRPr lang="en-US" sz="1950" dirty="0"/>
          </a:p>
        </p:txBody>
      </p:sp>
      <p:sp>
        <p:nvSpPr>
          <p:cNvPr id="14" name="Text 12"/>
          <p:cNvSpPr/>
          <p:nvPr/>
        </p:nvSpPr>
        <p:spPr>
          <a:xfrm>
            <a:off x="992148" y="5963364"/>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75% підприємств використовують хмарні сервіси, великі дані або AI; 90% МСП досягли мінімального рівня цифрової інтенсивності; утроєння кількості EU-юнікорнів.</a:t>
            </a:r>
            <a:endParaRPr lang="en-US" sz="1550" dirty="0"/>
          </a:p>
        </p:txBody>
      </p:sp>
      <p:sp>
        <p:nvSpPr>
          <p:cNvPr id="15" name="Shape 13"/>
          <p:cNvSpPr/>
          <p:nvPr/>
        </p:nvSpPr>
        <p:spPr>
          <a:xfrm>
            <a:off x="7414379" y="5328166"/>
            <a:ext cx="6422231" cy="2103715"/>
          </a:xfrm>
          <a:prstGeom prst="roundRect">
            <a:avLst>
              <a:gd name="adj" fmla="val 8491"/>
            </a:avLst>
          </a:prstGeom>
          <a:solidFill>
            <a:srgbClr val="E8F3E8"/>
          </a:solidFill>
          <a:ln/>
        </p:spPr>
      </p:sp>
      <p:sp>
        <p:nvSpPr>
          <p:cNvPr id="16" name="Text 14"/>
          <p:cNvSpPr/>
          <p:nvPr/>
        </p:nvSpPr>
        <p:spPr>
          <a:xfrm>
            <a:off x="7612737" y="5526524"/>
            <a:ext cx="3963948" cy="31777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Fraunces Extra Bold" pitchFamily="34" charset="0"/>
                <a:ea typeface="Fraunces Extra Bold" pitchFamily="34" charset="-122"/>
                <a:cs typeface="Fraunces Extra Bold" pitchFamily="34" charset="-120"/>
              </a:rPr>
              <a:t>🎯</a:t>
            </a:r>
            <a:r>
              <a:rPr lang="en-US" sz="1950" b="1" dirty="0">
                <a:solidFill>
                  <a:srgbClr val="405449"/>
                </a:solidFill>
                <a:latin typeface="Fraunces Extra Bold" pitchFamily="34" charset="0"/>
                <a:ea typeface="Fraunces Extra Bold" pitchFamily="34" charset="-122"/>
                <a:cs typeface="Fraunces Extra Bold" pitchFamily="34" charset="-120"/>
              </a:rPr>
              <a:t> Ціль: Цифрові держпослуги</a:t>
            </a:r>
            <a:endParaRPr lang="en-US" sz="1950" dirty="0"/>
          </a:p>
        </p:txBody>
      </p:sp>
      <p:sp>
        <p:nvSpPr>
          <p:cNvPr id="17" name="Text 15"/>
          <p:cNvSpPr/>
          <p:nvPr/>
        </p:nvSpPr>
        <p:spPr>
          <a:xfrm>
            <a:off x="7612737" y="5963364"/>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100% ключових державних послуг доступні онлайн; 100% громадян мають доступ до електронних медичних записів; 80% використовують рішення електронної ідентифікації.</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20447" y="760690"/>
            <a:ext cx="10847546" cy="562808"/>
          </a:xfrm>
          <a:prstGeom prst="rect">
            <a:avLst/>
          </a:prstGeom>
          <a:noFill/>
          <a:ln/>
        </p:spPr>
        <p:txBody>
          <a:bodyPr wrap="none" lIns="0" tIns="0" rIns="0" bIns="0" rtlCol="0" anchor="t"/>
          <a:lstStyle/>
          <a:p>
            <a:pPr marL="0" indent="0" algn="l">
              <a:lnSpc>
                <a:spcPts val="4400"/>
              </a:lnSpc>
              <a:buNone/>
            </a:pPr>
            <a:r>
              <a:rPr lang="en-US" sz="3500" b="1" dirty="0">
                <a:solidFill>
                  <a:srgbClr val="3B4540"/>
                </a:solidFill>
                <a:latin typeface="Fraunces Extra Bold" pitchFamily="34" charset="0"/>
                <a:ea typeface="Fraunces Extra Bold" pitchFamily="34" charset="-122"/>
                <a:cs typeface="Fraunces Extra Bold" pitchFamily="34" charset="-120"/>
              </a:rPr>
              <a:t>Механізми імплементації Digital Decade 2030</a:t>
            </a:r>
            <a:endParaRPr lang="en-US" sz="3500" dirty="0"/>
          </a:p>
        </p:txBody>
      </p:sp>
      <p:sp>
        <p:nvSpPr>
          <p:cNvPr id="3" name="Text 1"/>
          <p:cNvSpPr/>
          <p:nvPr/>
        </p:nvSpPr>
        <p:spPr>
          <a:xfrm>
            <a:off x="720447" y="1650444"/>
            <a:ext cx="13189506" cy="824389"/>
          </a:xfrm>
          <a:prstGeom prst="rect">
            <a:avLst/>
          </a:prstGeom>
          <a:noFill/>
          <a:ln/>
        </p:spPr>
        <p:txBody>
          <a:bodyPr wrap="square" lIns="0" tIns="0" rIns="0" bIns="0" rtlCol="0" anchor="t"/>
          <a:lstStyle/>
          <a:p>
            <a:pPr marL="0" indent="0" algn="l">
              <a:lnSpc>
                <a:spcPts val="2150"/>
              </a:lnSpc>
              <a:buNone/>
            </a:pPr>
            <a:r>
              <a:rPr lang="en-US" sz="1400" dirty="0">
                <a:solidFill>
                  <a:srgbClr val="405449"/>
                </a:solidFill>
                <a:latin typeface="Nobile" pitchFamily="34" charset="0"/>
                <a:ea typeface="Nobile" pitchFamily="34" charset="-122"/>
                <a:cs typeface="Nobile" pitchFamily="34" charset="-120"/>
              </a:rPr>
              <a:t>На відміну від попередніх цифрових стратегій ЄС, Digital Decade 2030 включає чіткі механізми моніторингу та підзвітності, що наближає її до юридично зобов'язального інструменту. Ключовим нововведенням є система </a:t>
            </a:r>
            <a:r>
              <a:rPr lang="en-US" sz="1400" b="1" dirty="0">
                <a:solidFill>
                  <a:srgbClr val="405449"/>
                </a:solidFill>
                <a:latin typeface="Nobile" pitchFamily="34" charset="0"/>
                <a:ea typeface="Nobile" pitchFamily="34" charset="-122"/>
                <a:cs typeface="Nobile" pitchFamily="34" charset="-120"/>
              </a:rPr>
              <a:t>Національних стратегічних дорожніх карт</a:t>
            </a:r>
            <a:r>
              <a:rPr lang="en-US" sz="1400" dirty="0">
                <a:solidFill>
                  <a:srgbClr val="405449"/>
                </a:solidFill>
                <a:latin typeface="Nobile" pitchFamily="34" charset="0"/>
                <a:ea typeface="Nobile" pitchFamily="34" charset="-122"/>
                <a:cs typeface="Nobile" pitchFamily="34" charset="-120"/>
              </a:rPr>
              <a:t>, що зобов'язує кожну державу-члена визначити конкретні траєкторії досягнення спільних цілей.</a:t>
            </a:r>
            <a:endParaRPr lang="en-US" sz="1400" dirty="0"/>
          </a:p>
        </p:txBody>
      </p:sp>
      <p:pic>
        <p:nvPicPr>
          <p:cNvPr id="4" name="Image 0" descr="preencoded.png"/>
          <p:cNvPicPr>
            <a:picLocks noChangeAspect="1"/>
          </p:cNvPicPr>
          <p:nvPr/>
        </p:nvPicPr>
        <p:blipFill>
          <a:blip r:embed="rId3"/>
          <a:stretch>
            <a:fillRect/>
          </a:stretch>
        </p:blipFill>
        <p:spPr>
          <a:xfrm>
            <a:off x="720447" y="2658666"/>
            <a:ext cx="6594753" cy="720447"/>
          </a:xfrm>
          <a:prstGeom prst="rect">
            <a:avLst/>
          </a:prstGeom>
        </p:spPr>
      </p:pic>
      <p:sp>
        <p:nvSpPr>
          <p:cNvPr id="5" name="Text 2"/>
          <p:cNvSpPr/>
          <p:nvPr/>
        </p:nvSpPr>
        <p:spPr>
          <a:xfrm>
            <a:off x="900470" y="3542586"/>
            <a:ext cx="3578304" cy="281345"/>
          </a:xfrm>
          <a:prstGeom prst="rect">
            <a:avLst/>
          </a:prstGeom>
          <a:noFill/>
          <a:ln/>
        </p:spPr>
        <p:txBody>
          <a:bodyPr wrap="none" lIns="0" tIns="0" rIns="0" bIns="0" rtlCol="0" anchor="t"/>
          <a:lstStyle/>
          <a:p>
            <a:pPr marL="0" indent="0" algn="l">
              <a:lnSpc>
                <a:spcPts val="2200"/>
              </a:lnSpc>
              <a:buNone/>
            </a:pPr>
            <a:r>
              <a:rPr lang="en-US" sz="1750" b="1" dirty="0">
                <a:solidFill>
                  <a:srgbClr val="405449"/>
                </a:solidFill>
                <a:latin typeface="Fraunces Extra Bold" pitchFamily="34" charset="0"/>
                <a:ea typeface="Fraunces Extra Bold" pitchFamily="34" charset="-122"/>
                <a:cs typeface="Fraunces Extra Bold" pitchFamily="34" charset="-120"/>
              </a:rPr>
              <a:t>Дорожні карти держав-членів</a:t>
            </a:r>
            <a:endParaRPr lang="en-US" sz="1750" dirty="0"/>
          </a:p>
        </p:txBody>
      </p:sp>
      <p:sp>
        <p:nvSpPr>
          <p:cNvPr id="6" name="Text 3"/>
          <p:cNvSpPr/>
          <p:nvPr/>
        </p:nvSpPr>
        <p:spPr>
          <a:xfrm>
            <a:off x="900470" y="3921919"/>
            <a:ext cx="6234708" cy="824389"/>
          </a:xfrm>
          <a:prstGeom prst="rect">
            <a:avLst/>
          </a:prstGeom>
          <a:noFill/>
          <a:ln/>
        </p:spPr>
        <p:txBody>
          <a:bodyPr wrap="square" lIns="0" tIns="0" rIns="0" bIns="0" rtlCol="0" anchor="t"/>
          <a:lstStyle/>
          <a:p>
            <a:pPr marL="0" indent="0" algn="l">
              <a:lnSpc>
                <a:spcPts val="2150"/>
              </a:lnSpc>
              <a:buNone/>
            </a:pPr>
            <a:r>
              <a:rPr lang="en-US" sz="1400" dirty="0">
                <a:solidFill>
                  <a:srgbClr val="405449"/>
                </a:solidFill>
                <a:latin typeface="Nobile" pitchFamily="34" charset="0"/>
                <a:ea typeface="Nobile" pitchFamily="34" charset="-122"/>
                <a:cs typeface="Nobile" pitchFamily="34" charset="-120"/>
              </a:rPr>
              <a:t>Кожна країна ЄС розробляє та щорічно переглядає Національну стратегічну дорожню карту з конкретними цілями, проміжними показниками та зобов'язаннями щодо фінансування.</a:t>
            </a:r>
            <a:endParaRPr lang="en-US" sz="1400" dirty="0"/>
          </a:p>
        </p:txBody>
      </p:sp>
      <p:pic>
        <p:nvPicPr>
          <p:cNvPr id="7" name="Image 1" descr="preencoded.png"/>
          <p:cNvPicPr>
            <a:picLocks noChangeAspect="1"/>
          </p:cNvPicPr>
          <p:nvPr/>
        </p:nvPicPr>
        <p:blipFill>
          <a:blip r:embed="rId4"/>
          <a:stretch>
            <a:fillRect/>
          </a:stretch>
        </p:blipFill>
        <p:spPr>
          <a:xfrm>
            <a:off x="7315200" y="2658666"/>
            <a:ext cx="6594753" cy="720447"/>
          </a:xfrm>
          <a:prstGeom prst="rect">
            <a:avLst/>
          </a:prstGeom>
        </p:spPr>
      </p:pic>
      <p:sp>
        <p:nvSpPr>
          <p:cNvPr id="8" name="Text 4"/>
          <p:cNvSpPr/>
          <p:nvPr/>
        </p:nvSpPr>
        <p:spPr>
          <a:xfrm>
            <a:off x="7495223" y="3542586"/>
            <a:ext cx="3168848" cy="281345"/>
          </a:xfrm>
          <a:prstGeom prst="rect">
            <a:avLst/>
          </a:prstGeom>
          <a:noFill/>
          <a:ln/>
        </p:spPr>
        <p:txBody>
          <a:bodyPr wrap="none" lIns="0" tIns="0" rIns="0" bIns="0" rtlCol="0" anchor="t"/>
          <a:lstStyle/>
          <a:p>
            <a:pPr marL="0" indent="0" algn="l">
              <a:lnSpc>
                <a:spcPts val="2200"/>
              </a:lnSpc>
              <a:buNone/>
            </a:pPr>
            <a:r>
              <a:rPr lang="en-US" sz="1750" b="1" dirty="0">
                <a:solidFill>
                  <a:srgbClr val="405449"/>
                </a:solidFill>
                <a:latin typeface="Fraunces Extra Bold" pitchFamily="34" charset="0"/>
                <a:ea typeface="Fraunces Extra Bold" pitchFamily="34" charset="-122"/>
                <a:cs typeface="Fraunces Extra Bold" pitchFamily="34" charset="-120"/>
              </a:rPr>
              <a:t>Щорічний звіт про стан ЦД</a:t>
            </a:r>
            <a:endParaRPr lang="en-US" sz="1750" dirty="0"/>
          </a:p>
        </p:txBody>
      </p:sp>
      <p:sp>
        <p:nvSpPr>
          <p:cNvPr id="9" name="Text 5"/>
          <p:cNvSpPr/>
          <p:nvPr/>
        </p:nvSpPr>
        <p:spPr>
          <a:xfrm>
            <a:off x="7495223" y="3921919"/>
            <a:ext cx="6234708" cy="824389"/>
          </a:xfrm>
          <a:prstGeom prst="rect">
            <a:avLst/>
          </a:prstGeom>
          <a:noFill/>
          <a:ln/>
        </p:spPr>
        <p:txBody>
          <a:bodyPr wrap="square" lIns="0" tIns="0" rIns="0" bIns="0" rtlCol="0" anchor="t"/>
          <a:lstStyle/>
          <a:p>
            <a:pPr marL="0" indent="0" algn="l">
              <a:lnSpc>
                <a:spcPts val="2150"/>
              </a:lnSpc>
              <a:buNone/>
            </a:pPr>
            <a:r>
              <a:rPr lang="en-US" sz="1400" dirty="0">
                <a:solidFill>
                  <a:srgbClr val="405449"/>
                </a:solidFill>
                <a:latin typeface="Nobile" pitchFamily="34" charset="0"/>
                <a:ea typeface="Nobile" pitchFamily="34" charset="-122"/>
                <a:cs typeface="Nobile" pitchFamily="34" charset="-120"/>
              </a:rPr>
              <a:t>Єврокомісія публікує щорічний «Звіт про стан Цифрового десятиліття», що відстежує прогрес на рівні ЄС та окремих країн на основі оновлених даних DESI та інших джерел.</a:t>
            </a:r>
            <a:endParaRPr lang="en-US" sz="1400" dirty="0"/>
          </a:p>
        </p:txBody>
      </p:sp>
      <p:pic>
        <p:nvPicPr>
          <p:cNvPr id="10" name="Image 2" descr="preencoded.png"/>
          <p:cNvPicPr>
            <a:picLocks noChangeAspect="1"/>
          </p:cNvPicPr>
          <p:nvPr/>
        </p:nvPicPr>
        <p:blipFill>
          <a:blip r:embed="rId5"/>
          <a:stretch>
            <a:fillRect/>
          </a:stretch>
        </p:blipFill>
        <p:spPr>
          <a:xfrm>
            <a:off x="720447" y="4926330"/>
            <a:ext cx="6594753" cy="720447"/>
          </a:xfrm>
          <a:prstGeom prst="rect">
            <a:avLst/>
          </a:prstGeom>
        </p:spPr>
      </p:pic>
      <p:sp>
        <p:nvSpPr>
          <p:cNvPr id="11" name="Text 6"/>
          <p:cNvSpPr/>
          <p:nvPr/>
        </p:nvSpPr>
        <p:spPr>
          <a:xfrm>
            <a:off x="900470" y="5810250"/>
            <a:ext cx="3560326" cy="281345"/>
          </a:xfrm>
          <a:prstGeom prst="rect">
            <a:avLst/>
          </a:prstGeom>
          <a:noFill/>
          <a:ln/>
        </p:spPr>
        <p:txBody>
          <a:bodyPr wrap="none" lIns="0" tIns="0" rIns="0" bIns="0" rtlCol="0" anchor="t"/>
          <a:lstStyle/>
          <a:p>
            <a:pPr marL="0" indent="0" algn="l">
              <a:lnSpc>
                <a:spcPts val="2200"/>
              </a:lnSpc>
              <a:buNone/>
            </a:pPr>
            <a:r>
              <a:rPr lang="en-US" sz="1750" b="1" dirty="0">
                <a:solidFill>
                  <a:srgbClr val="405449"/>
                </a:solidFill>
                <a:latin typeface="Fraunces Extra Bold" pitchFamily="34" charset="0"/>
                <a:ea typeface="Fraunces Extra Bold" pitchFamily="34" charset="-122"/>
                <a:cs typeface="Fraunces Extra Bold" pitchFamily="34" charset="-120"/>
              </a:rPr>
              <a:t>Багатокраїнові проєкти (MCP)</a:t>
            </a:r>
            <a:endParaRPr lang="en-US" sz="1750" dirty="0"/>
          </a:p>
        </p:txBody>
      </p:sp>
      <p:sp>
        <p:nvSpPr>
          <p:cNvPr id="12" name="Text 7"/>
          <p:cNvSpPr/>
          <p:nvPr/>
        </p:nvSpPr>
        <p:spPr>
          <a:xfrm>
            <a:off x="900470" y="6189583"/>
            <a:ext cx="6234708" cy="1099185"/>
          </a:xfrm>
          <a:prstGeom prst="rect">
            <a:avLst/>
          </a:prstGeom>
          <a:noFill/>
          <a:ln/>
        </p:spPr>
        <p:txBody>
          <a:bodyPr wrap="square" lIns="0" tIns="0" rIns="0" bIns="0" rtlCol="0" anchor="t"/>
          <a:lstStyle/>
          <a:p>
            <a:pPr marL="0" indent="0" algn="l">
              <a:lnSpc>
                <a:spcPts val="2150"/>
              </a:lnSpc>
              <a:buNone/>
            </a:pPr>
            <a:r>
              <a:rPr lang="en-US" sz="1400" dirty="0">
                <a:solidFill>
                  <a:srgbClr val="405449"/>
                </a:solidFill>
                <a:latin typeface="Nobile" pitchFamily="34" charset="0"/>
                <a:ea typeface="Nobile" pitchFamily="34" charset="-122"/>
                <a:cs typeface="Nobile" pitchFamily="34" charset="-120"/>
              </a:rPr>
              <a:t>Механізм «Multi-Country Projects» дозволяє групам держав-членів об'єднувати ресурси для реалізації великомасштабних інфраструктурних і технологічних проєктів, неможливих для окремих країн.</a:t>
            </a:r>
            <a:endParaRPr lang="en-US" sz="1400" dirty="0"/>
          </a:p>
        </p:txBody>
      </p:sp>
      <p:pic>
        <p:nvPicPr>
          <p:cNvPr id="13" name="Image 3" descr="preencoded.png"/>
          <p:cNvPicPr>
            <a:picLocks noChangeAspect="1"/>
          </p:cNvPicPr>
          <p:nvPr/>
        </p:nvPicPr>
        <p:blipFill>
          <a:blip r:embed="rId6"/>
          <a:stretch>
            <a:fillRect/>
          </a:stretch>
        </p:blipFill>
        <p:spPr>
          <a:xfrm>
            <a:off x="7315200" y="4926330"/>
            <a:ext cx="6594753" cy="720447"/>
          </a:xfrm>
          <a:prstGeom prst="rect">
            <a:avLst/>
          </a:prstGeom>
        </p:spPr>
      </p:pic>
      <p:sp>
        <p:nvSpPr>
          <p:cNvPr id="14" name="Text 8"/>
          <p:cNvSpPr/>
          <p:nvPr/>
        </p:nvSpPr>
        <p:spPr>
          <a:xfrm>
            <a:off x="7495223" y="5810250"/>
            <a:ext cx="2725698" cy="281345"/>
          </a:xfrm>
          <a:prstGeom prst="rect">
            <a:avLst/>
          </a:prstGeom>
          <a:noFill/>
          <a:ln/>
        </p:spPr>
        <p:txBody>
          <a:bodyPr wrap="none" lIns="0" tIns="0" rIns="0" bIns="0" rtlCol="0" anchor="t"/>
          <a:lstStyle/>
          <a:p>
            <a:pPr marL="0" indent="0" algn="l">
              <a:lnSpc>
                <a:spcPts val="2200"/>
              </a:lnSpc>
              <a:buNone/>
            </a:pPr>
            <a:r>
              <a:rPr lang="en-US" sz="1750" b="1" dirty="0">
                <a:solidFill>
                  <a:srgbClr val="405449"/>
                </a:solidFill>
                <a:latin typeface="Fraunces Extra Bold" pitchFamily="34" charset="0"/>
                <a:ea typeface="Fraunces Extra Bold" pitchFamily="34" charset="-122"/>
                <a:cs typeface="Fraunces Extra Bold" pitchFamily="34" charset="-120"/>
              </a:rPr>
              <a:t>Діалог та рекомендації</a:t>
            </a:r>
            <a:endParaRPr lang="en-US" sz="1750" dirty="0"/>
          </a:p>
        </p:txBody>
      </p:sp>
      <p:sp>
        <p:nvSpPr>
          <p:cNvPr id="15" name="Text 9"/>
          <p:cNvSpPr/>
          <p:nvPr/>
        </p:nvSpPr>
        <p:spPr>
          <a:xfrm>
            <a:off x="7495223" y="6189583"/>
            <a:ext cx="6234708" cy="824389"/>
          </a:xfrm>
          <a:prstGeom prst="rect">
            <a:avLst/>
          </a:prstGeom>
          <a:noFill/>
          <a:ln/>
        </p:spPr>
        <p:txBody>
          <a:bodyPr wrap="square" lIns="0" tIns="0" rIns="0" bIns="0" rtlCol="0" anchor="t"/>
          <a:lstStyle/>
          <a:p>
            <a:pPr marL="0" indent="0" algn="l">
              <a:lnSpc>
                <a:spcPts val="2150"/>
              </a:lnSpc>
              <a:buNone/>
            </a:pPr>
            <a:r>
              <a:rPr lang="en-US" sz="1400" dirty="0">
                <a:solidFill>
                  <a:srgbClr val="405449"/>
                </a:solidFill>
                <a:latin typeface="Nobile" pitchFamily="34" charset="0"/>
                <a:ea typeface="Nobile" pitchFamily="34" charset="-122"/>
                <a:cs typeface="Nobile" pitchFamily="34" charset="-120"/>
              </a:rPr>
              <a:t>У разі відставання від траєкторії Комісія ініціює структурований діалог з державою-членом та може видавати рекомендації — м'який механізм тиску без санкцій.</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93934" y="956310"/>
            <a:ext cx="10723840" cy="500896"/>
          </a:xfrm>
          <a:prstGeom prst="rect">
            <a:avLst/>
          </a:prstGeom>
          <a:noFill/>
          <a:ln/>
        </p:spPr>
        <p:txBody>
          <a:bodyPr wrap="none" lIns="0" tIns="0" rIns="0" bIns="0" rtlCol="0" anchor="t"/>
          <a:lstStyle/>
          <a:p>
            <a:pPr marL="0" indent="0" algn="l">
              <a:lnSpc>
                <a:spcPts val="3900"/>
              </a:lnSpc>
              <a:buNone/>
            </a:pPr>
            <a:r>
              <a:rPr lang="en-US" sz="3150" b="1" dirty="0">
                <a:solidFill>
                  <a:srgbClr val="3B4540"/>
                </a:solidFill>
                <a:latin typeface="Fraunces Extra Bold" pitchFamily="34" charset="0"/>
                <a:ea typeface="Fraunces Extra Bold" pitchFamily="34" charset="-122"/>
                <a:cs typeface="Fraunces Extra Bold" pitchFamily="34" charset="-120"/>
              </a:rPr>
              <a:t>AI-ініціативи ЄС у контексті подолання AI-розриву</a:t>
            </a:r>
            <a:endParaRPr lang="en-US" sz="3150" dirty="0"/>
          </a:p>
        </p:txBody>
      </p:sp>
      <p:sp>
        <p:nvSpPr>
          <p:cNvPr id="3" name="Shape 1"/>
          <p:cNvSpPr/>
          <p:nvPr/>
        </p:nvSpPr>
        <p:spPr>
          <a:xfrm>
            <a:off x="993934" y="1716167"/>
            <a:ext cx="1577102" cy="296585"/>
          </a:xfrm>
          <a:prstGeom prst="roundRect">
            <a:avLst>
              <a:gd name="adj" fmla="val 38921"/>
            </a:avLst>
          </a:prstGeom>
          <a:noFill/>
          <a:ln w="7620">
            <a:solidFill>
              <a:srgbClr val="438951"/>
            </a:solidFill>
            <a:prstDash val="solid"/>
          </a:ln>
        </p:spPr>
      </p:sp>
      <p:sp>
        <p:nvSpPr>
          <p:cNvPr id="4" name="Text 2"/>
          <p:cNvSpPr/>
          <p:nvPr/>
        </p:nvSpPr>
        <p:spPr>
          <a:xfrm>
            <a:off x="1097637" y="1771769"/>
            <a:ext cx="1369695" cy="185380"/>
          </a:xfrm>
          <a:prstGeom prst="rect">
            <a:avLst/>
          </a:prstGeom>
          <a:noFill/>
          <a:ln/>
        </p:spPr>
        <p:txBody>
          <a:bodyPr wrap="none" lIns="0" tIns="0" rIns="0" bIns="0" rtlCol="0" anchor="t"/>
          <a:lstStyle/>
          <a:p>
            <a:pPr marL="0" indent="0" algn="l">
              <a:lnSpc>
                <a:spcPts val="1450"/>
              </a:lnSpc>
              <a:buNone/>
            </a:pPr>
            <a:r>
              <a:rPr lang="en-US" sz="1000" dirty="0">
                <a:solidFill>
                  <a:srgbClr val="438951"/>
                </a:solidFill>
                <a:latin typeface="Nobile" pitchFamily="34" charset="0"/>
                <a:ea typeface="Nobile" pitchFamily="34" charset="-122"/>
                <a:cs typeface="Nobile" pitchFamily="34" charset="-120"/>
              </a:rPr>
              <a:t>ПОЛІТИЧНИЙ ВИМІР</a:t>
            </a:r>
            <a:endParaRPr lang="en-US" sz="1000" dirty="0"/>
          </a:p>
        </p:txBody>
      </p:sp>
      <p:sp>
        <p:nvSpPr>
          <p:cNvPr id="5" name="Text 3"/>
          <p:cNvSpPr/>
          <p:nvPr/>
        </p:nvSpPr>
        <p:spPr>
          <a:xfrm>
            <a:off x="993934" y="2158365"/>
            <a:ext cx="12642533" cy="695801"/>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Паралельно із загальною цифровою стратегією ЄС розробляє специфічну екосистему AI-політик, спрямованих на подолання AI-розриву всередині Союзу та зміцнення конкурентних позицій Європи на глобальному рівні. Ці ініціативи формують унікальну «третю модель» регулювання AI — між ліберальним американським та централізованим китайським підходами.</a:t>
            </a:r>
            <a:endParaRPr lang="en-US" sz="1250" dirty="0"/>
          </a:p>
        </p:txBody>
      </p:sp>
      <p:sp>
        <p:nvSpPr>
          <p:cNvPr id="6" name="Shape 4"/>
          <p:cNvSpPr/>
          <p:nvPr/>
        </p:nvSpPr>
        <p:spPr>
          <a:xfrm>
            <a:off x="993934" y="2999780"/>
            <a:ext cx="6256496" cy="2072045"/>
          </a:xfrm>
          <a:prstGeom prst="roundRect">
            <a:avLst>
              <a:gd name="adj" fmla="val 6964"/>
            </a:avLst>
          </a:prstGeom>
          <a:solidFill>
            <a:srgbClr val="FAFFFA"/>
          </a:solidFill>
          <a:ln w="22860">
            <a:solidFill>
              <a:srgbClr val="CED9CE"/>
            </a:solidFill>
            <a:prstDash val="solid"/>
          </a:ln>
        </p:spPr>
      </p:sp>
      <p:sp>
        <p:nvSpPr>
          <p:cNvPr id="7" name="Shape 5"/>
          <p:cNvSpPr/>
          <p:nvPr/>
        </p:nvSpPr>
        <p:spPr>
          <a:xfrm>
            <a:off x="1016794" y="3022640"/>
            <a:ext cx="6210776" cy="480893"/>
          </a:xfrm>
          <a:prstGeom prst="roundRect">
            <a:avLst>
              <a:gd name="adj" fmla="val 24301"/>
            </a:avLst>
          </a:prstGeom>
          <a:solidFill>
            <a:srgbClr val="E8F3E8"/>
          </a:solidFill>
          <a:ln/>
        </p:spPr>
      </p:sp>
      <p:pic>
        <p:nvPicPr>
          <p:cNvPr id="8"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1929" y="3142774"/>
            <a:ext cx="240387" cy="240387"/>
          </a:xfrm>
          <a:prstGeom prst="rect">
            <a:avLst/>
          </a:prstGeom>
        </p:spPr>
      </p:pic>
      <p:sp>
        <p:nvSpPr>
          <p:cNvPr id="9" name="Text 6"/>
          <p:cNvSpPr/>
          <p:nvPr/>
        </p:nvSpPr>
        <p:spPr>
          <a:xfrm>
            <a:off x="1177052" y="3632954"/>
            <a:ext cx="2003941"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AI Act (2024)</a:t>
            </a:r>
            <a:endParaRPr lang="en-US" sz="1550" dirty="0"/>
          </a:p>
        </p:txBody>
      </p:sp>
      <p:sp>
        <p:nvSpPr>
          <p:cNvPr id="10" name="Text 7"/>
          <p:cNvSpPr/>
          <p:nvPr/>
        </p:nvSpPr>
        <p:spPr>
          <a:xfrm>
            <a:off x="1177052" y="3960971"/>
            <a:ext cx="5890260" cy="927735"/>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Перший у світі комплексний закон про штучний інтелект, що запроваджує ризик-орієнтований підхід до регулювання AI-систем. Має потенціал стати глобальним стандартом через «Брюссельський ефект».</a:t>
            </a:r>
            <a:endParaRPr lang="en-US" sz="1250" dirty="0"/>
          </a:p>
        </p:txBody>
      </p:sp>
      <p:sp>
        <p:nvSpPr>
          <p:cNvPr id="11" name="Shape 8"/>
          <p:cNvSpPr/>
          <p:nvPr/>
        </p:nvSpPr>
        <p:spPr>
          <a:xfrm>
            <a:off x="7379851" y="2999780"/>
            <a:ext cx="6256615" cy="2072045"/>
          </a:xfrm>
          <a:prstGeom prst="roundRect">
            <a:avLst>
              <a:gd name="adj" fmla="val 6964"/>
            </a:avLst>
          </a:prstGeom>
          <a:solidFill>
            <a:srgbClr val="FAFFFA"/>
          </a:solidFill>
          <a:ln w="22860">
            <a:solidFill>
              <a:srgbClr val="CED9CE"/>
            </a:solidFill>
            <a:prstDash val="solid"/>
          </a:ln>
        </p:spPr>
      </p:sp>
      <p:sp>
        <p:nvSpPr>
          <p:cNvPr id="12" name="Shape 9"/>
          <p:cNvSpPr/>
          <p:nvPr/>
        </p:nvSpPr>
        <p:spPr>
          <a:xfrm>
            <a:off x="7402711" y="3022640"/>
            <a:ext cx="6210895" cy="480893"/>
          </a:xfrm>
          <a:prstGeom prst="roundRect">
            <a:avLst>
              <a:gd name="adj" fmla="val 24301"/>
            </a:avLst>
          </a:prstGeom>
          <a:solidFill>
            <a:srgbClr val="E8F3E8"/>
          </a:solidFill>
          <a:ln/>
        </p:spPr>
      </p:sp>
      <p:pic>
        <p:nvPicPr>
          <p:cNvPr id="13"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0387965" y="3142774"/>
            <a:ext cx="240387" cy="240387"/>
          </a:xfrm>
          <a:prstGeom prst="rect">
            <a:avLst/>
          </a:prstGeom>
        </p:spPr>
      </p:pic>
      <p:sp>
        <p:nvSpPr>
          <p:cNvPr id="14" name="Text 10"/>
          <p:cNvSpPr/>
          <p:nvPr/>
        </p:nvSpPr>
        <p:spPr>
          <a:xfrm>
            <a:off x="7562969" y="3632954"/>
            <a:ext cx="2003941"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European Chips Act</a:t>
            </a:r>
            <a:endParaRPr lang="en-US" sz="1550" dirty="0"/>
          </a:p>
        </p:txBody>
      </p:sp>
      <p:sp>
        <p:nvSpPr>
          <p:cNvPr id="15" name="Text 11"/>
          <p:cNvSpPr/>
          <p:nvPr/>
        </p:nvSpPr>
        <p:spPr>
          <a:xfrm>
            <a:off x="7562969" y="3960971"/>
            <a:ext cx="5890379" cy="695801"/>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Зобов'язання мобілізувати €43 млрд для розвитку напівпровідникової промисловості в Європі — критичної основи для AI-суверенітету та скорочення залежності від азійських виробників.</a:t>
            </a:r>
            <a:endParaRPr lang="en-US" sz="1250" dirty="0"/>
          </a:p>
        </p:txBody>
      </p:sp>
      <p:sp>
        <p:nvSpPr>
          <p:cNvPr id="16" name="Shape 12"/>
          <p:cNvSpPr/>
          <p:nvPr/>
        </p:nvSpPr>
        <p:spPr>
          <a:xfrm>
            <a:off x="993934" y="5201245"/>
            <a:ext cx="6256496" cy="2072045"/>
          </a:xfrm>
          <a:prstGeom prst="roundRect">
            <a:avLst>
              <a:gd name="adj" fmla="val 6964"/>
            </a:avLst>
          </a:prstGeom>
          <a:solidFill>
            <a:srgbClr val="FAFFFA"/>
          </a:solidFill>
          <a:ln w="22860">
            <a:solidFill>
              <a:srgbClr val="CED9CE"/>
            </a:solidFill>
            <a:prstDash val="solid"/>
          </a:ln>
        </p:spPr>
      </p:sp>
      <p:sp>
        <p:nvSpPr>
          <p:cNvPr id="17" name="Shape 13"/>
          <p:cNvSpPr/>
          <p:nvPr/>
        </p:nvSpPr>
        <p:spPr>
          <a:xfrm>
            <a:off x="1016794" y="5224105"/>
            <a:ext cx="6210776" cy="480893"/>
          </a:xfrm>
          <a:prstGeom prst="roundRect">
            <a:avLst>
              <a:gd name="adj" fmla="val 24301"/>
            </a:avLst>
          </a:prstGeom>
          <a:solidFill>
            <a:srgbClr val="E8F3E8"/>
          </a:solidFill>
          <a:ln/>
        </p:spPr>
      </p:sp>
      <p:pic>
        <p:nvPicPr>
          <p:cNvPr id="18"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4001929" y="5344239"/>
            <a:ext cx="240387" cy="240387"/>
          </a:xfrm>
          <a:prstGeom prst="rect">
            <a:avLst/>
          </a:prstGeom>
        </p:spPr>
      </p:pic>
      <p:sp>
        <p:nvSpPr>
          <p:cNvPr id="19" name="Text 14"/>
          <p:cNvSpPr/>
          <p:nvPr/>
        </p:nvSpPr>
        <p:spPr>
          <a:xfrm>
            <a:off x="1177052" y="5834420"/>
            <a:ext cx="2513409"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EuroHPC та AI Factories</a:t>
            </a:r>
            <a:endParaRPr lang="en-US" sz="1550" dirty="0"/>
          </a:p>
        </p:txBody>
      </p:sp>
      <p:sp>
        <p:nvSpPr>
          <p:cNvPr id="20" name="Text 15"/>
          <p:cNvSpPr/>
          <p:nvPr/>
        </p:nvSpPr>
        <p:spPr>
          <a:xfrm>
            <a:off x="1177052" y="6162437"/>
            <a:ext cx="5890260" cy="927735"/>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Мережа European High-Performance Computing Joint Undertaking забезпечує доступ до суперкомп'ютерних потужностей; концепція «AI Factories» розширює цю інфраструктуру для навчання великих AI-моделей.</a:t>
            </a:r>
            <a:endParaRPr lang="en-US" sz="1250" dirty="0"/>
          </a:p>
        </p:txBody>
      </p:sp>
      <p:sp>
        <p:nvSpPr>
          <p:cNvPr id="21" name="Shape 16"/>
          <p:cNvSpPr/>
          <p:nvPr/>
        </p:nvSpPr>
        <p:spPr>
          <a:xfrm>
            <a:off x="7379851" y="5201245"/>
            <a:ext cx="6256615" cy="2072045"/>
          </a:xfrm>
          <a:prstGeom prst="roundRect">
            <a:avLst>
              <a:gd name="adj" fmla="val 6964"/>
            </a:avLst>
          </a:prstGeom>
          <a:solidFill>
            <a:srgbClr val="FAFFFA"/>
          </a:solidFill>
          <a:ln w="22860">
            <a:solidFill>
              <a:srgbClr val="CED9CE"/>
            </a:solidFill>
            <a:prstDash val="solid"/>
          </a:ln>
        </p:spPr>
      </p:sp>
      <p:sp>
        <p:nvSpPr>
          <p:cNvPr id="22" name="Shape 17"/>
          <p:cNvSpPr/>
          <p:nvPr/>
        </p:nvSpPr>
        <p:spPr>
          <a:xfrm>
            <a:off x="7402711" y="5224105"/>
            <a:ext cx="6210895" cy="480893"/>
          </a:xfrm>
          <a:prstGeom prst="roundRect">
            <a:avLst>
              <a:gd name="adj" fmla="val 24301"/>
            </a:avLst>
          </a:prstGeom>
          <a:solidFill>
            <a:srgbClr val="E8F3E8"/>
          </a:solidFill>
          <a:ln/>
        </p:spPr>
      </p:sp>
      <p:pic>
        <p:nvPicPr>
          <p:cNvPr id="23"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10387965" y="5344239"/>
            <a:ext cx="240387" cy="240387"/>
          </a:xfrm>
          <a:prstGeom prst="rect">
            <a:avLst/>
          </a:prstGeom>
        </p:spPr>
      </p:pic>
      <p:sp>
        <p:nvSpPr>
          <p:cNvPr id="24" name="Text 18"/>
          <p:cNvSpPr/>
          <p:nvPr/>
        </p:nvSpPr>
        <p:spPr>
          <a:xfrm>
            <a:off x="7562969" y="5834420"/>
            <a:ext cx="2260283"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European Data Spaces</a:t>
            </a:r>
            <a:endParaRPr lang="en-US" sz="1550" dirty="0"/>
          </a:p>
        </p:txBody>
      </p:sp>
      <p:sp>
        <p:nvSpPr>
          <p:cNvPr id="25" name="Text 19"/>
          <p:cNvSpPr/>
          <p:nvPr/>
        </p:nvSpPr>
        <p:spPr>
          <a:xfrm>
            <a:off x="7562969" y="6162437"/>
            <a:ext cx="5890379" cy="695801"/>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Створення галузевих просторів обміну даними (охорона здоров'я, транспорт, фінанси тощо) для демократизації доступу до даних — ключового ресурсу для розвитку AI — між країнами та секторами ЄС.</a:t>
            </a:r>
            <a:endParaRPr lang="en-US" sz="1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09136" y="1082159"/>
            <a:ext cx="11965186" cy="553998"/>
          </a:xfrm>
          <a:prstGeom prst="rect">
            <a:avLst/>
          </a:prstGeom>
          <a:noFill/>
          <a:ln/>
        </p:spPr>
        <p:txBody>
          <a:bodyPr wrap="none" lIns="0" tIns="0" rIns="0" bIns="0" rtlCol="0" anchor="t"/>
          <a:lstStyle/>
          <a:p>
            <a:pPr marL="0" indent="0" algn="l">
              <a:lnSpc>
                <a:spcPts val="4350"/>
              </a:lnSpc>
              <a:buNone/>
            </a:pPr>
            <a:r>
              <a:rPr lang="en-US" sz="3450" b="1" dirty="0">
                <a:solidFill>
                  <a:srgbClr val="3B4540"/>
                </a:solidFill>
                <a:latin typeface="Fraunces Extra Bold" pitchFamily="34" charset="0"/>
                <a:ea typeface="Fraunces Extra Bold" pitchFamily="34" charset="-122"/>
                <a:cs typeface="Fraunces Extra Bold" pitchFamily="34" charset="-120"/>
              </a:rPr>
              <a:t>Інфраструктурні фактори цифрового та AI-розриву</a:t>
            </a:r>
            <a:endParaRPr lang="en-US" sz="3450" dirty="0"/>
          </a:p>
        </p:txBody>
      </p:sp>
      <p:sp>
        <p:nvSpPr>
          <p:cNvPr id="3" name="Shape 1"/>
          <p:cNvSpPr/>
          <p:nvPr/>
        </p:nvSpPr>
        <p:spPr>
          <a:xfrm>
            <a:off x="709136" y="1952863"/>
            <a:ext cx="2050852" cy="320873"/>
          </a:xfrm>
          <a:prstGeom prst="roundRect">
            <a:avLst>
              <a:gd name="adj" fmla="val 39783"/>
            </a:avLst>
          </a:prstGeom>
          <a:solidFill>
            <a:srgbClr val="DDEEE0"/>
          </a:solidFill>
          <a:ln/>
        </p:spPr>
      </p:sp>
      <p:sp>
        <p:nvSpPr>
          <p:cNvPr id="4" name="Text 2"/>
          <p:cNvSpPr/>
          <p:nvPr/>
        </p:nvSpPr>
        <p:spPr>
          <a:xfrm>
            <a:off x="815459" y="2005965"/>
            <a:ext cx="1838206" cy="214670"/>
          </a:xfrm>
          <a:prstGeom prst="rect">
            <a:avLst/>
          </a:prstGeom>
          <a:noFill/>
          <a:ln/>
        </p:spPr>
        <p:txBody>
          <a:bodyPr wrap="none" lIns="0" tIns="0" rIns="0" bIns="0" rtlCol="0" anchor="t"/>
          <a:lstStyle/>
          <a:p>
            <a:pPr marL="0" indent="0" algn="l">
              <a:lnSpc>
                <a:spcPts val="1650"/>
              </a:lnSpc>
              <a:buNone/>
            </a:pPr>
            <a:r>
              <a:rPr lang="en-US" sz="1100" dirty="0">
                <a:solidFill>
                  <a:srgbClr val="405449"/>
                </a:solidFill>
                <a:latin typeface="Nobile" pitchFamily="34" charset="0"/>
                <a:ea typeface="Nobile" pitchFamily="34" charset="-122"/>
                <a:cs typeface="Nobile" pitchFamily="34" charset="-120"/>
              </a:rPr>
              <a:t>ДЕТЕРМІНАНТИ РОЗРИВУ</a:t>
            </a:r>
            <a:endParaRPr lang="en-US" sz="1100" dirty="0"/>
          </a:p>
        </p:txBody>
      </p:sp>
      <p:sp>
        <p:nvSpPr>
          <p:cNvPr id="5" name="Text 3"/>
          <p:cNvSpPr/>
          <p:nvPr/>
        </p:nvSpPr>
        <p:spPr>
          <a:xfrm>
            <a:off x="709136" y="2451854"/>
            <a:ext cx="13212127" cy="536972"/>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Інфраструктурний вимір залишається фундаментальним детермінантом цифрового розриву, хоча його роль еволюціонує у міру зрілості цифрових економік. Для AI-розриву інфраструктурні передумови набувають якісно нового, складнішого характеру.</a:t>
            </a:r>
            <a:endParaRPr lang="en-US" sz="1350" dirty="0"/>
          </a:p>
        </p:txBody>
      </p:sp>
      <p:pic>
        <p:nvPicPr>
          <p:cNvPr id="6" name="Image 0" descr="preencoded.png"/>
          <p:cNvPicPr>
            <a:picLocks noChangeAspect="1"/>
          </p:cNvPicPr>
          <p:nvPr/>
        </p:nvPicPr>
        <p:blipFill>
          <a:blip r:embed="rId3"/>
          <a:stretch>
            <a:fillRect/>
          </a:stretch>
        </p:blipFill>
        <p:spPr>
          <a:xfrm>
            <a:off x="709136" y="3166943"/>
            <a:ext cx="2477691" cy="1531263"/>
          </a:xfrm>
          <a:prstGeom prst="rect">
            <a:avLst/>
          </a:prstGeom>
        </p:spPr>
      </p:pic>
      <p:sp>
        <p:nvSpPr>
          <p:cNvPr id="7" name="Text 4"/>
          <p:cNvSpPr/>
          <p:nvPr/>
        </p:nvSpPr>
        <p:spPr>
          <a:xfrm>
            <a:off x="709136" y="4896088"/>
            <a:ext cx="2916079" cy="276939"/>
          </a:xfrm>
          <a:prstGeom prst="rect">
            <a:avLst/>
          </a:prstGeom>
          <a:noFill/>
          <a:ln/>
        </p:spPr>
        <p:txBody>
          <a:bodyPr wrap="none" lIns="0" tIns="0" rIns="0" bIns="0" rtlCol="0" anchor="t"/>
          <a:lstStyle/>
          <a:p>
            <a:pPr marL="0" indent="0" algn="l">
              <a:lnSpc>
                <a:spcPts val="2150"/>
              </a:lnSpc>
              <a:buNone/>
            </a:pPr>
            <a:r>
              <a:rPr lang="en-US" sz="1700" b="1" dirty="0">
                <a:solidFill>
                  <a:srgbClr val="405449"/>
                </a:solidFill>
                <a:latin typeface="Fraunces Extra Bold" pitchFamily="34" charset="0"/>
                <a:ea typeface="Fraunces Extra Bold" pitchFamily="34" charset="-122"/>
                <a:cs typeface="Fraunces Extra Bold" pitchFamily="34" charset="-120"/>
              </a:rPr>
              <a:t>Широкосмуговий доступ</a:t>
            </a:r>
            <a:endParaRPr lang="en-US" sz="1700" dirty="0"/>
          </a:p>
        </p:txBody>
      </p:sp>
      <p:sp>
        <p:nvSpPr>
          <p:cNvPr id="8" name="Text 5"/>
          <p:cNvSpPr/>
          <p:nvPr/>
        </p:nvSpPr>
        <p:spPr>
          <a:xfrm>
            <a:off x="709136" y="5268039"/>
            <a:ext cx="4272082" cy="1879402"/>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Охоплення домогосподарств швидкісним фіксованим (FTTP/VDSL) та мобільним (4G/5G) інтернетом залишається нерівномірним. Сільські та віддалені райони країн ЦСЄ відстають від міських центрів Західної Європи на 10–15 відсоткових пунктів, що критично обмежує доступ до хмарних AI-сервісів.</a:t>
            </a:r>
            <a:endParaRPr lang="en-US" sz="1350" dirty="0"/>
          </a:p>
        </p:txBody>
      </p:sp>
      <p:pic>
        <p:nvPicPr>
          <p:cNvPr id="9" name="Image 1" descr="preencoded.png"/>
          <p:cNvPicPr>
            <a:picLocks noChangeAspect="1"/>
          </p:cNvPicPr>
          <p:nvPr/>
        </p:nvPicPr>
        <p:blipFill>
          <a:blip r:embed="rId4"/>
          <a:stretch>
            <a:fillRect/>
          </a:stretch>
        </p:blipFill>
        <p:spPr>
          <a:xfrm>
            <a:off x="5179100" y="3166943"/>
            <a:ext cx="2477691" cy="1531263"/>
          </a:xfrm>
          <a:prstGeom prst="rect">
            <a:avLst/>
          </a:prstGeom>
        </p:spPr>
      </p:pic>
      <p:sp>
        <p:nvSpPr>
          <p:cNvPr id="10" name="Text 6"/>
          <p:cNvSpPr/>
          <p:nvPr/>
        </p:nvSpPr>
        <p:spPr>
          <a:xfrm>
            <a:off x="5179100" y="4896088"/>
            <a:ext cx="3780115" cy="276939"/>
          </a:xfrm>
          <a:prstGeom prst="rect">
            <a:avLst/>
          </a:prstGeom>
          <a:noFill/>
          <a:ln/>
        </p:spPr>
        <p:txBody>
          <a:bodyPr wrap="none" lIns="0" tIns="0" rIns="0" bIns="0" rtlCol="0" anchor="t"/>
          <a:lstStyle/>
          <a:p>
            <a:pPr marL="0" indent="0" algn="l">
              <a:lnSpc>
                <a:spcPts val="2150"/>
              </a:lnSpc>
              <a:buNone/>
            </a:pPr>
            <a:r>
              <a:rPr lang="en-US" sz="1700" b="1" dirty="0">
                <a:solidFill>
                  <a:srgbClr val="405449"/>
                </a:solidFill>
                <a:latin typeface="Fraunces Extra Bold" pitchFamily="34" charset="0"/>
                <a:ea typeface="Fraunces Extra Bold" pitchFamily="34" charset="-122"/>
                <a:cs typeface="Fraunces Extra Bold" pitchFamily="34" charset="-120"/>
              </a:rPr>
              <a:t>Обчислювальна інфраструктура</a:t>
            </a:r>
            <a:endParaRPr lang="en-US" sz="1700" dirty="0"/>
          </a:p>
        </p:txBody>
      </p:sp>
      <p:sp>
        <p:nvSpPr>
          <p:cNvPr id="11" name="Text 7"/>
          <p:cNvSpPr/>
          <p:nvPr/>
        </p:nvSpPr>
        <p:spPr>
          <a:xfrm>
            <a:off x="5179100" y="5268039"/>
            <a:ext cx="4272082" cy="1879402"/>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Доступ до GPU-кластерів, хмарних платформ та суперкомп'ютерів є критичним для розробки AI. Нерівність у цьому вимірі є найбільш вираженою: понад 80% обчислювальних потужностей ЄС зосереджено у 5–6 країнах, що робить малі та середні держави структурно залежними.</a:t>
            </a:r>
            <a:endParaRPr lang="en-US" sz="1350" dirty="0"/>
          </a:p>
        </p:txBody>
      </p:sp>
      <p:pic>
        <p:nvPicPr>
          <p:cNvPr id="12" name="Image 2" descr="preencoded.png"/>
          <p:cNvPicPr>
            <a:picLocks noChangeAspect="1"/>
          </p:cNvPicPr>
          <p:nvPr/>
        </p:nvPicPr>
        <p:blipFill>
          <a:blip r:embed="rId5"/>
          <a:stretch>
            <a:fillRect/>
          </a:stretch>
        </p:blipFill>
        <p:spPr>
          <a:xfrm>
            <a:off x="9649063" y="3166943"/>
            <a:ext cx="2477691" cy="1531263"/>
          </a:xfrm>
          <a:prstGeom prst="rect">
            <a:avLst/>
          </a:prstGeom>
        </p:spPr>
      </p:pic>
      <p:sp>
        <p:nvSpPr>
          <p:cNvPr id="13" name="Text 8"/>
          <p:cNvSpPr/>
          <p:nvPr/>
        </p:nvSpPr>
        <p:spPr>
          <a:xfrm>
            <a:off x="9649063" y="4896088"/>
            <a:ext cx="2485430" cy="276939"/>
          </a:xfrm>
          <a:prstGeom prst="rect">
            <a:avLst/>
          </a:prstGeom>
          <a:noFill/>
          <a:ln/>
        </p:spPr>
        <p:txBody>
          <a:bodyPr wrap="none" lIns="0" tIns="0" rIns="0" bIns="0" rtlCol="0" anchor="t"/>
          <a:lstStyle/>
          <a:p>
            <a:pPr marL="0" indent="0" algn="l">
              <a:lnSpc>
                <a:spcPts val="2150"/>
              </a:lnSpc>
              <a:buNone/>
            </a:pPr>
            <a:r>
              <a:rPr lang="en-US" sz="1700" b="1" dirty="0">
                <a:solidFill>
                  <a:srgbClr val="405449"/>
                </a:solidFill>
                <a:latin typeface="Fraunces Extra Bold" pitchFamily="34" charset="0"/>
                <a:ea typeface="Fraunces Extra Bold" pitchFamily="34" charset="-122"/>
                <a:cs typeface="Fraunces Extra Bold" pitchFamily="34" charset="-120"/>
              </a:rPr>
              <a:t>Дані та їх доступність</a:t>
            </a:r>
            <a:endParaRPr lang="en-US" sz="1700" dirty="0"/>
          </a:p>
        </p:txBody>
      </p:sp>
      <p:sp>
        <p:nvSpPr>
          <p:cNvPr id="14" name="Text 9"/>
          <p:cNvSpPr/>
          <p:nvPr/>
        </p:nvSpPr>
        <p:spPr>
          <a:xfrm>
            <a:off x="9649063" y="5268039"/>
            <a:ext cx="4272082" cy="1879402"/>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Якість, обсяг та доступність даних для навчання AI-моделей нерівномірно розподілені між країнами, секторами та типами організацій. Фрагментованість даних уздовж національних кордонів та мовних бар'єрів є специфічною европейською проблемою, що посилює AI-розрив.</a:t>
            </a:r>
            <a:endParaRPr lang="en-US" sz="13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73073" y="582692"/>
            <a:ext cx="10776466" cy="603885"/>
          </a:xfrm>
          <a:prstGeom prst="rect">
            <a:avLst/>
          </a:prstGeom>
          <a:noFill/>
          <a:ln/>
        </p:spPr>
        <p:txBody>
          <a:bodyPr wrap="none" lIns="0" tIns="0" rIns="0" bIns="0" rtlCol="0" anchor="t"/>
          <a:lstStyle/>
          <a:p>
            <a:pPr marL="0" indent="0" algn="l">
              <a:lnSpc>
                <a:spcPts val="4750"/>
              </a:lnSpc>
              <a:buNone/>
            </a:pPr>
            <a:r>
              <a:rPr lang="en-US" sz="3800" b="1" dirty="0">
                <a:solidFill>
                  <a:srgbClr val="3B4540"/>
                </a:solidFill>
                <a:latin typeface="Fraunces Extra Bold" pitchFamily="34" charset="0"/>
                <a:ea typeface="Fraunces Extra Bold" pitchFamily="34" charset="-122"/>
                <a:cs typeface="Fraunces Extra Bold" pitchFamily="34" charset="-120"/>
              </a:rPr>
              <a:t>Соціально-демографічні фактори розриву</a:t>
            </a:r>
            <a:endParaRPr lang="en-US" sz="3800" dirty="0"/>
          </a:p>
        </p:txBody>
      </p:sp>
      <p:sp>
        <p:nvSpPr>
          <p:cNvPr id="3" name="Text 1"/>
          <p:cNvSpPr/>
          <p:nvPr/>
        </p:nvSpPr>
        <p:spPr>
          <a:xfrm>
            <a:off x="773073" y="1562933"/>
            <a:ext cx="13084254" cy="915114"/>
          </a:xfrm>
          <a:prstGeom prst="rect">
            <a:avLst/>
          </a:prstGeom>
          <a:noFill/>
          <a:ln/>
        </p:spPr>
        <p:txBody>
          <a:bodyPr wrap="square" lIns="0" tIns="0" rIns="0" bIns="0" rtlCol="0" anchor="t"/>
          <a:lstStyle/>
          <a:p>
            <a:pPr marL="0" indent="0" algn="l">
              <a:lnSpc>
                <a:spcPts val="2400"/>
              </a:lnSpc>
              <a:buNone/>
            </a:pPr>
            <a:r>
              <a:rPr lang="en-US" sz="1500" dirty="0">
                <a:solidFill>
                  <a:srgbClr val="405449"/>
                </a:solidFill>
                <a:latin typeface="Nobile" pitchFamily="34" charset="0"/>
                <a:ea typeface="Nobile" pitchFamily="34" charset="-122"/>
                <a:cs typeface="Nobile" pitchFamily="34" charset="-120"/>
              </a:rPr>
              <a:t>Цифровий та AI-розрив виявляється не лише між країнами, а й </a:t>
            </a:r>
            <a:r>
              <a:rPr lang="en-US" sz="1500" b="1" dirty="0">
                <a:solidFill>
                  <a:srgbClr val="405449"/>
                </a:solidFill>
                <a:latin typeface="Nobile" pitchFamily="34" charset="0"/>
                <a:ea typeface="Nobile" pitchFamily="34" charset="-122"/>
                <a:cs typeface="Nobile" pitchFamily="34" charset="-120"/>
              </a:rPr>
              <a:t>всередині</a:t>
            </a:r>
            <a:r>
              <a:rPr lang="en-US" sz="1500" dirty="0">
                <a:solidFill>
                  <a:srgbClr val="405449"/>
                </a:solidFill>
                <a:latin typeface="Nobile" pitchFamily="34" charset="0"/>
                <a:ea typeface="Nobile" pitchFamily="34" charset="-122"/>
                <a:cs typeface="Nobile" pitchFamily="34" charset="-120"/>
              </a:rPr>
              <a:t> кожної країни вздовж кількох соціально-демографічних вимірів. Ці внутрішньонаціональні нерівності часто є не менш значущими, ніж міжнаціональні, і потребують специфічних політичних відповідей.</a:t>
            </a:r>
            <a:endParaRPr lang="en-US" sz="1500" dirty="0"/>
          </a:p>
        </p:txBody>
      </p:sp>
      <p:sp>
        <p:nvSpPr>
          <p:cNvPr id="4" name="Shape 2"/>
          <p:cNvSpPr/>
          <p:nvPr/>
        </p:nvSpPr>
        <p:spPr>
          <a:xfrm>
            <a:off x="633889" y="2689741"/>
            <a:ext cx="6584752" cy="2372678"/>
          </a:xfrm>
          <a:prstGeom prst="roundRect">
            <a:avLst>
              <a:gd name="adj" fmla="val 11731"/>
            </a:avLst>
          </a:prstGeom>
          <a:solidFill>
            <a:srgbClr val="438951"/>
          </a:solidFill>
          <a:ln/>
        </p:spPr>
      </p:sp>
      <p:sp>
        <p:nvSpPr>
          <p:cNvPr id="5" name="Text 3"/>
          <p:cNvSpPr/>
          <p:nvPr/>
        </p:nvSpPr>
        <p:spPr>
          <a:xfrm>
            <a:off x="827127" y="2877860"/>
            <a:ext cx="2416016" cy="301943"/>
          </a:xfrm>
          <a:prstGeom prst="rect">
            <a:avLst/>
          </a:prstGeom>
          <a:noFill/>
          <a:ln/>
        </p:spPr>
        <p:txBody>
          <a:bodyPr wrap="none" lIns="0" tIns="0" rIns="0" bIns="0" rtlCol="0" anchor="t"/>
          <a:lstStyle/>
          <a:p>
            <a:pPr marL="0" indent="0" algn="l">
              <a:lnSpc>
                <a:spcPts val="2350"/>
              </a:lnSpc>
              <a:buNone/>
            </a:pPr>
            <a:r>
              <a:rPr lang="en-US" sz="1900" b="1" dirty="0">
                <a:solidFill>
                  <a:srgbClr val="000000"/>
                </a:solidFill>
                <a:latin typeface="Fraunces Extra Bold" pitchFamily="34" charset="0"/>
                <a:ea typeface="Fraunces Extra Bold" pitchFamily="34" charset="-122"/>
                <a:cs typeface="Fraunces Extra Bold" pitchFamily="34" charset="-120"/>
              </a:rPr>
              <a:t>Вікові відмінності</a:t>
            </a:r>
            <a:endParaRPr lang="en-US" sz="1900" dirty="0"/>
          </a:p>
        </p:txBody>
      </p:sp>
      <p:sp>
        <p:nvSpPr>
          <p:cNvPr id="6" name="Text 4"/>
          <p:cNvSpPr/>
          <p:nvPr/>
        </p:nvSpPr>
        <p:spPr>
          <a:xfrm>
            <a:off x="827127" y="3367921"/>
            <a:ext cx="6198275" cy="1525191"/>
          </a:xfrm>
          <a:prstGeom prst="rect">
            <a:avLst/>
          </a:prstGeom>
          <a:noFill/>
          <a:ln/>
        </p:spPr>
        <p:txBody>
          <a:bodyPr wrap="square" lIns="0" tIns="0" rIns="0" bIns="0" rtlCol="0" anchor="t"/>
          <a:lstStyle/>
          <a:p>
            <a:pPr marL="0" indent="0" algn="l">
              <a:lnSpc>
                <a:spcPts val="2400"/>
              </a:lnSpc>
              <a:buNone/>
            </a:pPr>
            <a:r>
              <a:rPr lang="en-US" sz="1500" dirty="0">
                <a:solidFill>
                  <a:srgbClr val="000000"/>
                </a:solidFill>
                <a:latin typeface="Nobile" pitchFamily="34" charset="0"/>
                <a:ea typeface="Nobile" pitchFamily="34" charset="-122"/>
                <a:cs typeface="Nobile" pitchFamily="34" charset="-120"/>
              </a:rPr>
              <a:t>Найбільш виражений соціально-демографічний вимір цифрового розриву. Частка регулярних користувачів інтернету серед осіб 65+ у ЄС залишається на рівні 55–65%, порівняно з майже 100% серед молоді. Старіння населення Європи робить цю проблему структурно вагомішою з часом.</a:t>
            </a:r>
            <a:endParaRPr lang="en-US" sz="1500" dirty="0"/>
          </a:p>
        </p:txBody>
      </p:sp>
      <p:sp>
        <p:nvSpPr>
          <p:cNvPr id="7" name="Text 5"/>
          <p:cNvSpPr/>
          <p:nvPr/>
        </p:nvSpPr>
        <p:spPr>
          <a:xfrm>
            <a:off x="7558564" y="2877860"/>
            <a:ext cx="2416016" cy="301943"/>
          </a:xfrm>
          <a:prstGeom prst="rect">
            <a:avLst/>
          </a:prstGeom>
          <a:noFill/>
          <a:ln/>
        </p:spPr>
        <p:txBody>
          <a:bodyPr wrap="none" lIns="0" tIns="0" rIns="0" bIns="0" rtlCol="0" anchor="t"/>
          <a:lstStyle/>
          <a:p>
            <a:pPr marL="0" indent="0" algn="l">
              <a:lnSpc>
                <a:spcPts val="2350"/>
              </a:lnSpc>
              <a:buNone/>
            </a:pPr>
            <a:r>
              <a:rPr lang="en-US" sz="1900" b="1" dirty="0">
                <a:solidFill>
                  <a:srgbClr val="3B4540"/>
                </a:solidFill>
                <a:latin typeface="Fraunces Extra Bold" pitchFamily="34" charset="0"/>
                <a:ea typeface="Fraunces Extra Bold" pitchFamily="34" charset="-122"/>
                <a:cs typeface="Fraunces Extra Bold" pitchFamily="34" charset="-120"/>
              </a:rPr>
              <a:t>Гендерний розрив</a:t>
            </a:r>
            <a:endParaRPr lang="en-US" sz="1900" dirty="0"/>
          </a:p>
        </p:txBody>
      </p:sp>
      <p:sp>
        <p:nvSpPr>
          <p:cNvPr id="8" name="Text 6"/>
          <p:cNvSpPr/>
          <p:nvPr/>
        </p:nvSpPr>
        <p:spPr>
          <a:xfrm>
            <a:off x="7558564" y="3367921"/>
            <a:ext cx="6306383" cy="1525191"/>
          </a:xfrm>
          <a:prstGeom prst="rect">
            <a:avLst/>
          </a:prstGeom>
          <a:noFill/>
          <a:ln/>
        </p:spPr>
        <p:txBody>
          <a:bodyPr wrap="square" lIns="0" tIns="0" rIns="0" bIns="0" rtlCol="0" anchor="t"/>
          <a:lstStyle/>
          <a:p>
            <a:pPr marL="0" indent="0" algn="l">
              <a:lnSpc>
                <a:spcPts val="2400"/>
              </a:lnSpc>
              <a:buNone/>
            </a:pPr>
            <a:r>
              <a:rPr lang="en-US" sz="1500" dirty="0">
                <a:solidFill>
                  <a:srgbClr val="405449"/>
                </a:solidFill>
                <a:latin typeface="Nobile" pitchFamily="34" charset="0"/>
                <a:ea typeface="Nobile" pitchFamily="34" charset="-122"/>
                <a:cs typeface="Nobile" pitchFamily="34" charset="-120"/>
              </a:rPr>
              <a:t>Жінки становлять лише 19% ІКТ-фахівців в ЄС та ще меншу частку серед AI-дослідників. Гендерний розрив у STEM-освіті відтворюється у нерівній представленості у розробці AI-систем, що призводить до відтворення гендерних упереджень у самих алгоритмах.</a:t>
            </a:r>
            <a:endParaRPr lang="en-US" sz="1500" dirty="0"/>
          </a:p>
        </p:txBody>
      </p:sp>
      <p:sp>
        <p:nvSpPr>
          <p:cNvPr id="9" name="Text 7"/>
          <p:cNvSpPr/>
          <p:nvPr/>
        </p:nvSpPr>
        <p:spPr>
          <a:xfrm>
            <a:off x="773073" y="5462230"/>
            <a:ext cx="3852743" cy="301943"/>
          </a:xfrm>
          <a:prstGeom prst="rect">
            <a:avLst/>
          </a:prstGeom>
          <a:noFill/>
          <a:ln/>
        </p:spPr>
        <p:txBody>
          <a:bodyPr wrap="none" lIns="0" tIns="0" rIns="0" bIns="0" rtlCol="0" anchor="t"/>
          <a:lstStyle/>
          <a:p>
            <a:pPr marL="0" indent="0" algn="l">
              <a:lnSpc>
                <a:spcPts val="2350"/>
              </a:lnSpc>
              <a:buNone/>
            </a:pPr>
            <a:r>
              <a:rPr lang="en-US" sz="1900" b="1" dirty="0">
                <a:solidFill>
                  <a:srgbClr val="3B4540"/>
                </a:solidFill>
                <a:latin typeface="Fraunces Extra Bold" pitchFamily="34" charset="0"/>
                <a:ea typeface="Fraunces Extra Bold" pitchFamily="34" charset="-122"/>
                <a:cs typeface="Fraunces Extra Bold" pitchFamily="34" charset="-120"/>
              </a:rPr>
              <a:t>Освітній та дохідний чинники</a:t>
            </a:r>
            <a:endParaRPr lang="en-US" sz="1900" dirty="0"/>
          </a:p>
        </p:txBody>
      </p:sp>
      <p:sp>
        <p:nvSpPr>
          <p:cNvPr id="10" name="Text 8"/>
          <p:cNvSpPr/>
          <p:nvPr/>
        </p:nvSpPr>
        <p:spPr>
          <a:xfrm>
            <a:off x="773073" y="5952292"/>
            <a:ext cx="6306383" cy="1525191"/>
          </a:xfrm>
          <a:prstGeom prst="rect">
            <a:avLst/>
          </a:prstGeom>
          <a:noFill/>
          <a:ln/>
        </p:spPr>
        <p:txBody>
          <a:bodyPr wrap="square" lIns="0" tIns="0" rIns="0" bIns="0" rtlCol="0" anchor="t"/>
          <a:lstStyle/>
          <a:p>
            <a:pPr marL="0" indent="0" algn="l">
              <a:lnSpc>
                <a:spcPts val="2400"/>
              </a:lnSpc>
              <a:buNone/>
            </a:pPr>
            <a:r>
              <a:rPr lang="en-US" sz="1500" dirty="0">
                <a:solidFill>
                  <a:srgbClr val="405449"/>
                </a:solidFill>
                <a:latin typeface="Nobile" pitchFamily="34" charset="0"/>
                <a:ea typeface="Nobile" pitchFamily="34" charset="-122"/>
                <a:cs typeface="Nobile" pitchFamily="34" charset="-120"/>
              </a:rPr>
              <a:t>Рівень освіти та доходу є одними з найсильніших предикторів цифрового включення. Особи з низькою освітою та доходами використовують інтернет рідше, мають слабші цифрові навички та отримують менше переваг від цифровізації навіть за наявності технічного доступу.</a:t>
            </a:r>
            <a:endParaRPr lang="en-US" sz="1500" dirty="0"/>
          </a:p>
        </p:txBody>
      </p:sp>
      <p:sp>
        <p:nvSpPr>
          <p:cNvPr id="11" name="Text 9"/>
          <p:cNvSpPr/>
          <p:nvPr/>
        </p:nvSpPr>
        <p:spPr>
          <a:xfrm>
            <a:off x="7558564" y="5462230"/>
            <a:ext cx="3021568" cy="301943"/>
          </a:xfrm>
          <a:prstGeom prst="rect">
            <a:avLst/>
          </a:prstGeom>
          <a:noFill/>
          <a:ln/>
        </p:spPr>
        <p:txBody>
          <a:bodyPr wrap="none" lIns="0" tIns="0" rIns="0" bIns="0" rtlCol="0" anchor="t"/>
          <a:lstStyle/>
          <a:p>
            <a:pPr marL="0" indent="0" algn="l">
              <a:lnSpc>
                <a:spcPts val="2350"/>
              </a:lnSpc>
              <a:buNone/>
            </a:pPr>
            <a:r>
              <a:rPr lang="en-US" sz="1900" b="1" dirty="0">
                <a:solidFill>
                  <a:srgbClr val="3B4540"/>
                </a:solidFill>
                <a:latin typeface="Fraunces Extra Bold" pitchFamily="34" charset="0"/>
                <a:ea typeface="Fraunces Extra Bold" pitchFamily="34" charset="-122"/>
                <a:cs typeface="Fraunces Extra Bold" pitchFamily="34" charset="-120"/>
              </a:rPr>
              <a:t>Урбанізаційний фактор</a:t>
            </a:r>
            <a:endParaRPr lang="en-US" sz="1900" dirty="0"/>
          </a:p>
        </p:txBody>
      </p:sp>
      <p:sp>
        <p:nvSpPr>
          <p:cNvPr id="12" name="Text 10"/>
          <p:cNvSpPr/>
          <p:nvPr/>
        </p:nvSpPr>
        <p:spPr>
          <a:xfrm>
            <a:off x="7558564" y="5952292"/>
            <a:ext cx="6306383" cy="1525191"/>
          </a:xfrm>
          <a:prstGeom prst="rect">
            <a:avLst/>
          </a:prstGeom>
          <a:noFill/>
          <a:ln/>
        </p:spPr>
        <p:txBody>
          <a:bodyPr wrap="square" lIns="0" tIns="0" rIns="0" bIns="0" rtlCol="0" anchor="t"/>
          <a:lstStyle/>
          <a:p>
            <a:pPr marL="0" indent="0" algn="l">
              <a:lnSpc>
                <a:spcPts val="2400"/>
              </a:lnSpc>
              <a:buNone/>
            </a:pPr>
            <a:r>
              <a:rPr lang="en-US" sz="1500" dirty="0">
                <a:solidFill>
                  <a:srgbClr val="405449"/>
                </a:solidFill>
                <a:latin typeface="Nobile" pitchFamily="34" charset="0"/>
                <a:ea typeface="Nobile" pitchFamily="34" charset="-122"/>
                <a:cs typeface="Nobile" pitchFamily="34" charset="-120"/>
              </a:rPr>
              <a:t>Розрив між метрополісами та малими містами і сільськими районами є стійкою характеристикою цифрової нерівності. Сільські райони відстають не лише за інфраструктурою, а й за попитом на цифрові послуги, що ускладнює бізнес-обґрунтування комерційних інвестицій у їх підключення.</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65453" y="735211"/>
            <a:ext cx="11153894" cy="598051"/>
          </a:xfrm>
          <a:prstGeom prst="rect">
            <a:avLst/>
          </a:prstGeom>
          <a:noFill/>
          <a:ln/>
        </p:spPr>
        <p:txBody>
          <a:bodyPr wrap="none" lIns="0" tIns="0" rIns="0" bIns="0" rtlCol="0" anchor="t"/>
          <a:lstStyle/>
          <a:p>
            <a:pPr marL="0" indent="0" algn="l">
              <a:lnSpc>
                <a:spcPts val="4700"/>
              </a:lnSpc>
              <a:buNone/>
            </a:pPr>
            <a:r>
              <a:rPr lang="en-US" sz="3750" b="1" dirty="0">
                <a:solidFill>
                  <a:srgbClr val="3B4540"/>
                </a:solidFill>
                <a:latin typeface="Fraunces Extra Bold" pitchFamily="34" charset="0"/>
                <a:ea typeface="Fraunces Extra Bold" pitchFamily="34" charset="-122"/>
                <a:cs typeface="Fraunces Extra Bold" pitchFamily="34" charset="-120"/>
              </a:rPr>
              <a:t>Економічні та інституційні фактори розриву</a:t>
            </a:r>
            <a:endParaRPr lang="en-US" sz="3750" dirty="0"/>
          </a:p>
        </p:txBody>
      </p:sp>
      <p:sp>
        <p:nvSpPr>
          <p:cNvPr id="3" name="Text 1"/>
          <p:cNvSpPr/>
          <p:nvPr/>
        </p:nvSpPr>
        <p:spPr>
          <a:xfrm>
            <a:off x="765453" y="1702356"/>
            <a:ext cx="13099494" cy="901898"/>
          </a:xfrm>
          <a:prstGeom prst="rect">
            <a:avLst/>
          </a:prstGeom>
          <a:noFill/>
          <a:ln/>
        </p:spPr>
        <p:txBody>
          <a:bodyPr wrap="square" lIns="0" tIns="0" rIns="0" bIns="0" rtlCol="0" anchor="t"/>
          <a:lstStyle/>
          <a:p>
            <a:pPr marL="0" indent="0" algn="l">
              <a:lnSpc>
                <a:spcPts val="2350"/>
              </a:lnSpc>
              <a:buNone/>
            </a:pPr>
            <a:r>
              <a:rPr lang="en-US" sz="1500" dirty="0">
                <a:solidFill>
                  <a:srgbClr val="405449"/>
                </a:solidFill>
                <a:latin typeface="Nobile" pitchFamily="34" charset="0"/>
                <a:ea typeface="Nobile" pitchFamily="34" charset="-122"/>
                <a:cs typeface="Nobile" pitchFamily="34" charset="-120"/>
              </a:rPr>
              <a:t>Структурні економічні та інституційні чинники відіграють ключову роль у відтворенні цифрового та AI-розриву між країнами ЄС. Ці фактори діють через ринкові механізми та державні інститути, що ускладнює їх коригування порівняно з інфраструктурними детермінантами.</a:t>
            </a:r>
            <a:endParaRPr lang="en-US" sz="1500" dirty="0"/>
          </a:p>
        </p:txBody>
      </p:sp>
      <p:sp>
        <p:nvSpPr>
          <p:cNvPr id="4" name="Shape 2"/>
          <p:cNvSpPr/>
          <p:nvPr/>
        </p:nvSpPr>
        <p:spPr>
          <a:xfrm>
            <a:off x="765453" y="2811780"/>
            <a:ext cx="430530" cy="430530"/>
          </a:xfrm>
          <a:prstGeom prst="roundRect">
            <a:avLst>
              <a:gd name="adj" fmla="val 40008"/>
            </a:avLst>
          </a:prstGeom>
          <a:solidFill>
            <a:srgbClr val="E8F3E8"/>
          </a:solidFill>
          <a:ln/>
        </p:spPr>
      </p:sp>
      <p:sp>
        <p:nvSpPr>
          <p:cNvPr id="5" name="Text 3"/>
          <p:cNvSpPr/>
          <p:nvPr/>
        </p:nvSpPr>
        <p:spPr>
          <a:xfrm>
            <a:off x="1380530" y="2877503"/>
            <a:ext cx="3597593" cy="597932"/>
          </a:xfrm>
          <a:prstGeom prst="rect">
            <a:avLst/>
          </a:prstGeom>
          <a:noFill/>
          <a:ln/>
        </p:spPr>
        <p:txBody>
          <a:bodyPr wrap="square" lIns="0" tIns="0" rIns="0" bIns="0" rtlCol="0" anchor="t"/>
          <a:lstStyle/>
          <a:p>
            <a:pPr marL="0" indent="0" algn="l">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Розмір та структура економіки</a:t>
            </a:r>
            <a:endParaRPr lang="en-US" sz="1850" dirty="0"/>
          </a:p>
        </p:txBody>
      </p:sp>
      <p:sp>
        <p:nvSpPr>
          <p:cNvPr id="6" name="Text 4"/>
          <p:cNvSpPr/>
          <p:nvPr/>
        </p:nvSpPr>
        <p:spPr>
          <a:xfrm>
            <a:off x="1380530" y="3586162"/>
            <a:ext cx="3597593" cy="3908227"/>
          </a:xfrm>
          <a:prstGeom prst="rect">
            <a:avLst/>
          </a:prstGeom>
          <a:noFill/>
          <a:ln/>
        </p:spPr>
        <p:txBody>
          <a:bodyPr wrap="square" lIns="0" tIns="0" rIns="0" bIns="0" rtlCol="0" anchor="t"/>
          <a:lstStyle/>
          <a:p>
            <a:pPr marL="0" indent="0" algn="l">
              <a:lnSpc>
                <a:spcPts val="2350"/>
              </a:lnSpc>
              <a:buNone/>
            </a:pPr>
            <a:r>
              <a:rPr lang="en-US" sz="1500" dirty="0">
                <a:solidFill>
                  <a:srgbClr val="405449"/>
                </a:solidFill>
                <a:latin typeface="Nobile" pitchFamily="34" charset="0"/>
                <a:ea typeface="Nobile" pitchFamily="34" charset="-122"/>
                <a:cs typeface="Nobile" pitchFamily="34" charset="-120"/>
              </a:rPr>
              <a:t>Великі економіки (Німеччина, Франція, Нідерланди) мають природні переваги у розвитку AI-екосистем: більший внутрішній ринок знижує пороги рентабельності для AI-рішень, а більша кількість великих корпорацій формує попит на AI-спеціалістів та генерує масиви корпоративних даних. Малі відкриті економіки потребують специфічних стратегій компенсації цих структурних недоліків.</a:t>
            </a:r>
            <a:endParaRPr lang="en-US" sz="1500" dirty="0"/>
          </a:p>
        </p:txBody>
      </p:sp>
      <p:sp>
        <p:nvSpPr>
          <p:cNvPr id="7" name="Shape 5"/>
          <p:cNvSpPr/>
          <p:nvPr/>
        </p:nvSpPr>
        <p:spPr>
          <a:xfrm>
            <a:off x="5208746" y="2811780"/>
            <a:ext cx="430530" cy="430530"/>
          </a:xfrm>
          <a:prstGeom prst="roundRect">
            <a:avLst>
              <a:gd name="adj" fmla="val 40008"/>
            </a:avLst>
          </a:prstGeom>
          <a:solidFill>
            <a:srgbClr val="E8F3E8"/>
          </a:solidFill>
          <a:ln/>
        </p:spPr>
      </p:sp>
      <p:sp>
        <p:nvSpPr>
          <p:cNvPr id="8" name="Text 6"/>
          <p:cNvSpPr/>
          <p:nvPr/>
        </p:nvSpPr>
        <p:spPr>
          <a:xfrm>
            <a:off x="5823823" y="2877503"/>
            <a:ext cx="3597712" cy="597932"/>
          </a:xfrm>
          <a:prstGeom prst="rect">
            <a:avLst/>
          </a:prstGeom>
          <a:noFill/>
          <a:ln/>
        </p:spPr>
        <p:txBody>
          <a:bodyPr wrap="square" lIns="0" tIns="0" rIns="0" bIns="0" rtlCol="0" anchor="t"/>
          <a:lstStyle/>
          <a:p>
            <a:pPr marL="0" indent="0" algn="l">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Якість інститутів та верховенство права</a:t>
            </a:r>
            <a:endParaRPr lang="en-US" sz="1850" dirty="0"/>
          </a:p>
        </p:txBody>
      </p:sp>
      <p:sp>
        <p:nvSpPr>
          <p:cNvPr id="9" name="Text 7"/>
          <p:cNvSpPr/>
          <p:nvPr/>
        </p:nvSpPr>
        <p:spPr>
          <a:xfrm>
            <a:off x="5823823" y="3586162"/>
            <a:ext cx="3597712" cy="3006328"/>
          </a:xfrm>
          <a:prstGeom prst="rect">
            <a:avLst/>
          </a:prstGeom>
          <a:noFill/>
          <a:ln/>
        </p:spPr>
        <p:txBody>
          <a:bodyPr wrap="square" lIns="0" tIns="0" rIns="0" bIns="0" rtlCol="0" anchor="t"/>
          <a:lstStyle/>
          <a:p>
            <a:pPr marL="0" indent="0" algn="l">
              <a:lnSpc>
                <a:spcPts val="2350"/>
              </a:lnSpc>
              <a:buNone/>
            </a:pPr>
            <a:r>
              <a:rPr lang="en-US" sz="1500" dirty="0">
                <a:solidFill>
                  <a:srgbClr val="405449"/>
                </a:solidFill>
                <a:latin typeface="Nobile" pitchFamily="34" charset="0"/>
                <a:ea typeface="Nobile" pitchFamily="34" charset="-122"/>
                <a:cs typeface="Nobile" pitchFamily="34" charset="-120"/>
              </a:rPr>
              <a:t>Ефективність публічних інститутів, захист прав інтелектуальної власності та рівень корупції суттєво впливають на привабливість країни для AI-інвестицій та локалізації технологічних компаній. Інституційна якість пояснює частину відставання країн ЦСЄ, яку неможливо подолати суто інфраструктурними вкладеннями.</a:t>
            </a:r>
            <a:endParaRPr lang="en-US" sz="1500" dirty="0"/>
          </a:p>
        </p:txBody>
      </p:sp>
      <p:sp>
        <p:nvSpPr>
          <p:cNvPr id="10" name="Shape 8"/>
          <p:cNvSpPr/>
          <p:nvPr/>
        </p:nvSpPr>
        <p:spPr>
          <a:xfrm>
            <a:off x="9652159" y="2811780"/>
            <a:ext cx="430530" cy="430530"/>
          </a:xfrm>
          <a:prstGeom prst="roundRect">
            <a:avLst>
              <a:gd name="adj" fmla="val 40008"/>
            </a:avLst>
          </a:prstGeom>
          <a:solidFill>
            <a:srgbClr val="E8F3E8"/>
          </a:solidFill>
          <a:ln/>
        </p:spPr>
      </p:sp>
      <p:sp>
        <p:nvSpPr>
          <p:cNvPr id="11" name="Text 9"/>
          <p:cNvSpPr/>
          <p:nvPr/>
        </p:nvSpPr>
        <p:spPr>
          <a:xfrm>
            <a:off x="10267236" y="2877503"/>
            <a:ext cx="3597593" cy="597932"/>
          </a:xfrm>
          <a:prstGeom prst="rect">
            <a:avLst/>
          </a:prstGeom>
          <a:noFill/>
          <a:ln/>
        </p:spPr>
        <p:txBody>
          <a:bodyPr wrap="square" lIns="0" tIns="0" rIns="0" bIns="0" rtlCol="0" anchor="t"/>
          <a:lstStyle/>
          <a:p>
            <a:pPr marL="0" indent="0" algn="l">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Інноваційні екосистеми та венчурний капітал</a:t>
            </a:r>
            <a:endParaRPr lang="en-US" sz="1850" dirty="0"/>
          </a:p>
        </p:txBody>
      </p:sp>
      <p:sp>
        <p:nvSpPr>
          <p:cNvPr id="12" name="Text 10"/>
          <p:cNvSpPr/>
          <p:nvPr/>
        </p:nvSpPr>
        <p:spPr>
          <a:xfrm>
            <a:off x="10267236" y="3586162"/>
            <a:ext cx="3597593" cy="3306961"/>
          </a:xfrm>
          <a:prstGeom prst="rect">
            <a:avLst/>
          </a:prstGeom>
          <a:noFill/>
          <a:ln/>
        </p:spPr>
        <p:txBody>
          <a:bodyPr wrap="square" lIns="0" tIns="0" rIns="0" bIns="0" rtlCol="0" anchor="t"/>
          <a:lstStyle/>
          <a:p>
            <a:pPr marL="0" indent="0" algn="l">
              <a:lnSpc>
                <a:spcPts val="2350"/>
              </a:lnSpc>
              <a:buNone/>
            </a:pPr>
            <a:r>
              <a:rPr lang="en-US" sz="1500" dirty="0">
                <a:solidFill>
                  <a:srgbClr val="405449"/>
                </a:solidFill>
                <a:latin typeface="Nobile" pitchFamily="34" charset="0"/>
                <a:ea typeface="Nobile" pitchFamily="34" charset="-122"/>
                <a:cs typeface="Nobile" pitchFamily="34" charset="-120"/>
              </a:rPr>
              <a:t>Наявність університетів світового класу, дослідницьких центрів, інкубаторів та доступного венчурного капіталу утворює «кластерну ренту», яка концентрує AI-таланти та стартапи у кількох хабах. Це самопідсилювальний процес: успішні AI-компанії залучають нові таланти та капітал, поглиблюючи географічну концентрацію інновацій.</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84967" y="470892"/>
            <a:ext cx="9206627" cy="535186"/>
          </a:xfrm>
          <a:prstGeom prst="rect">
            <a:avLst/>
          </a:prstGeom>
          <a:noFill/>
          <a:ln/>
        </p:spPr>
        <p:txBody>
          <a:bodyPr wrap="none" lIns="0" tIns="0" rIns="0" bIns="0" rtlCol="0" anchor="t"/>
          <a:lstStyle/>
          <a:p>
            <a:pPr marL="0" indent="0" algn="l">
              <a:lnSpc>
                <a:spcPts val="4200"/>
              </a:lnSpc>
              <a:buNone/>
            </a:pPr>
            <a:r>
              <a:rPr lang="en-US" sz="3350" b="1" dirty="0">
                <a:solidFill>
                  <a:srgbClr val="3B4540"/>
                </a:solidFill>
                <a:latin typeface="Fraunces Extra Bold" pitchFamily="34" charset="0"/>
                <a:ea typeface="Fraunces Extra Bold" pitchFamily="34" charset="-122"/>
                <a:cs typeface="Fraunces Extra Bold" pitchFamily="34" charset="-120"/>
              </a:rPr>
              <a:t>Освітній та кадровий виміри AI-розриву</a:t>
            </a:r>
            <a:endParaRPr lang="en-US" sz="3350" dirty="0"/>
          </a:p>
        </p:txBody>
      </p:sp>
      <p:sp>
        <p:nvSpPr>
          <p:cNvPr id="3" name="Shape 1"/>
          <p:cNvSpPr/>
          <p:nvPr/>
        </p:nvSpPr>
        <p:spPr>
          <a:xfrm>
            <a:off x="684967" y="1301591"/>
            <a:ext cx="1671518" cy="306824"/>
          </a:xfrm>
          <a:prstGeom prst="roundRect">
            <a:avLst>
              <a:gd name="adj" fmla="val 40189"/>
            </a:avLst>
          </a:prstGeom>
          <a:solidFill>
            <a:srgbClr val="DDEEE0"/>
          </a:solidFill>
          <a:ln/>
        </p:spPr>
      </p:sp>
      <p:sp>
        <p:nvSpPr>
          <p:cNvPr id="4" name="Text 2"/>
          <p:cNvSpPr/>
          <p:nvPr/>
        </p:nvSpPr>
        <p:spPr>
          <a:xfrm>
            <a:off x="787718" y="1352907"/>
            <a:ext cx="1466017" cy="204192"/>
          </a:xfrm>
          <a:prstGeom prst="rect">
            <a:avLst/>
          </a:prstGeom>
          <a:noFill/>
          <a:ln/>
        </p:spPr>
        <p:txBody>
          <a:bodyPr wrap="none" lIns="0" tIns="0" rIns="0" bIns="0" rtlCol="0" anchor="t"/>
          <a:lstStyle/>
          <a:p>
            <a:pPr marL="0" indent="0" algn="l">
              <a:lnSpc>
                <a:spcPts val="1600"/>
              </a:lnSpc>
              <a:buNone/>
            </a:pPr>
            <a:r>
              <a:rPr lang="en-US" sz="1050" dirty="0">
                <a:solidFill>
                  <a:srgbClr val="405449"/>
                </a:solidFill>
                <a:latin typeface="Nobile" pitchFamily="34" charset="0"/>
                <a:ea typeface="Nobile" pitchFamily="34" charset="-122"/>
                <a:cs typeface="Nobile" pitchFamily="34" charset="-120"/>
              </a:rPr>
              <a:t>КРИТИЧНИЙ ФАКТОР</a:t>
            </a:r>
            <a:endParaRPr lang="en-US" sz="1050" dirty="0"/>
          </a:p>
        </p:txBody>
      </p:sp>
      <p:sp>
        <p:nvSpPr>
          <p:cNvPr id="5" name="Text 3"/>
          <p:cNvSpPr/>
          <p:nvPr/>
        </p:nvSpPr>
        <p:spPr>
          <a:xfrm>
            <a:off x="684967" y="1774627"/>
            <a:ext cx="13260467" cy="510302"/>
          </a:xfrm>
          <a:prstGeom prst="rect">
            <a:avLst/>
          </a:prstGeom>
          <a:noFill/>
          <a:ln/>
        </p:spPr>
        <p:txBody>
          <a:bodyPr wrap="square" lIns="0" tIns="0" rIns="0" bIns="0" rtlCol="0" anchor="t"/>
          <a:lstStyle/>
          <a:p>
            <a:pPr marL="0" indent="0" algn="l">
              <a:lnSpc>
                <a:spcPts val="2000"/>
              </a:lnSpc>
              <a:buNone/>
            </a:pPr>
            <a:r>
              <a:rPr lang="en-US" sz="1300" dirty="0">
                <a:solidFill>
                  <a:srgbClr val="405449"/>
                </a:solidFill>
                <a:latin typeface="Nobile" pitchFamily="34" charset="0"/>
                <a:ea typeface="Nobile" pitchFamily="34" charset="-122"/>
                <a:cs typeface="Nobile" pitchFamily="34" charset="-120"/>
              </a:rPr>
              <a:t>Дефіцит кадрів у сфері AI є, за оцінками більшості аналітичних центрів, найгострішою короткостроковою проблемою для подолання AI-розриву в Європі. Цей дефіцит має як кількісний, так і якісний вимір.</a:t>
            </a:r>
            <a:endParaRPr lang="en-US" sz="1300" dirty="0"/>
          </a:p>
        </p:txBody>
      </p:sp>
      <p:sp>
        <p:nvSpPr>
          <p:cNvPr id="6" name="Text 4"/>
          <p:cNvSpPr/>
          <p:nvPr/>
        </p:nvSpPr>
        <p:spPr>
          <a:xfrm>
            <a:off x="1589365" y="2986326"/>
            <a:ext cx="3148489" cy="267533"/>
          </a:xfrm>
          <a:prstGeom prst="rect">
            <a:avLst/>
          </a:prstGeom>
          <a:noFill/>
          <a:ln/>
        </p:spPr>
        <p:txBody>
          <a:bodyPr wrap="none" lIns="0" tIns="0" rIns="0" bIns="0" rtlCol="0" anchor="t"/>
          <a:lstStyle/>
          <a:p>
            <a:pPr marL="0" indent="0" algn="r">
              <a:lnSpc>
                <a:spcPts val="2100"/>
              </a:lnSpc>
              <a:buNone/>
            </a:pPr>
            <a:r>
              <a:rPr lang="en-US" sz="1650" b="1" dirty="0">
                <a:solidFill>
                  <a:srgbClr val="405449"/>
                </a:solidFill>
                <a:latin typeface="Fraunces Extra Bold" pitchFamily="34" charset="0"/>
                <a:ea typeface="Fraunces Extra Bold" pitchFamily="34" charset="-122"/>
                <a:cs typeface="Fraunces Extra Bold" pitchFamily="34" charset="-120"/>
              </a:rPr>
              <a:t>Університетська підготовка</a:t>
            </a:r>
            <a:endParaRPr lang="en-US" sz="1650" dirty="0"/>
          </a:p>
        </p:txBody>
      </p:sp>
      <p:sp>
        <p:nvSpPr>
          <p:cNvPr id="7" name="Text 5"/>
          <p:cNvSpPr/>
          <p:nvPr/>
        </p:nvSpPr>
        <p:spPr>
          <a:xfrm>
            <a:off x="684967" y="3342442"/>
            <a:ext cx="4052888" cy="765453"/>
          </a:xfrm>
          <a:prstGeom prst="rect">
            <a:avLst/>
          </a:prstGeom>
          <a:noFill/>
          <a:ln/>
        </p:spPr>
        <p:txBody>
          <a:bodyPr wrap="square" lIns="0" tIns="0" rIns="0" bIns="0" rtlCol="0" anchor="t"/>
          <a:lstStyle/>
          <a:p>
            <a:pPr marL="0" indent="0" algn="r">
              <a:lnSpc>
                <a:spcPts val="2000"/>
              </a:lnSpc>
              <a:buNone/>
            </a:pPr>
            <a:r>
              <a:rPr lang="en-US" sz="1300" dirty="0">
                <a:solidFill>
                  <a:srgbClr val="405449"/>
                </a:solidFill>
                <a:latin typeface="Nobile" pitchFamily="34" charset="0"/>
                <a:ea typeface="Nobile" pitchFamily="34" charset="-122"/>
                <a:cs typeface="Nobile" pitchFamily="34" charset="-120"/>
              </a:rPr>
              <a:t>Нерівний розподіл університетів зі стійкими AI-програмами між країнами ЄС. Відтік випускників до США та Великої Британії.</a:t>
            </a:r>
            <a:endParaRPr lang="en-US" sz="1300" dirty="0"/>
          </a:p>
        </p:txBody>
      </p:sp>
      <p:pic>
        <p:nvPicPr>
          <p:cNvPr id="8" name="Image 0" descr="preencoded.png"/>
          <p:cNvPicPr>
            <a:picLocks noChangeAspect="1"/>
          </p:cNvPicPr>
          <p:nvPr/>
        </p:nvPicPr>
        <p:blipFill>
          <a:blip r:embed="rId3"/>
          <a:stretch>
            <a:fillRect/>
          </a:stretch>
        </p:blipFill>
        <p:spPr>
          <a:xfrm>
            <a:off x="4994672" y="2451140"/>
            <a:ext cx="4641056" cy="4641056"/>
          </a:xfrm>
          <a:prstGeom prst="rect">
            <a:avLst/>
          </a:prstGeom>
        </p:spPr>
      </p:pic>
      <p:pic>
        <p:nvPicPr>
          <p:cNvPr id="9"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3043" y="3314462"/>
            <a:ext cx="256223" cy="256223"/>
          </a:xfrm>
          <a:prstGeom prst="rect">
            <a:avLst/>
          </a:prstGeom>
        </p:spPr>
      </p:pic>
      <p:sp>
        <p:nvSpPr>
          <p:cNvPr id="10" name="Text 6"/>
          <p:cNvSpPr/>
          <p:nvPr/>
        </p:nvSpPr>
        <p:spPr>
          <a:xfrm>
            <a:off x="9892546" y="2858810"/>
            <a:ext cx="2140744" cy="267533"/>
          </a:xfrm>
          <a:prstGeom prst="rect">
            <a:avLst/>
          </a:prstGeom>
          <a:noFill/>
          <a:ln/>
        </p:spPr>
        <p:txBody>
          <a:bodyPr wrap="none" lIns="0" tIns="0" rIns="0" bIns="0" rtlCol="0" anchor="t"/>
          <a:lstStyle/>
          <a:p>
            <a:pPr marL="0" indent="0" algn="l">
              <a:lnSpc>
                <a:spcPts val="2100"/>
              </a:lnSpc>
              <a:buNone/>
            </a:pPr>
            <a:r>
              <a:rPr lang="en-US" sz="1650" b="1" dirty="0">
                <a:solidFill>
                  <a:srgbClr val="405449"/>
                </a:solidFill>
                <a:latin typeface="Fraunces Extra Bold" pitchFamily="34" charset="0"/>
                <a:ea typeface="Fraunces Extra Bold" pitchFamily="34" charset="-122"/>
                <a:cs typeface="Fraunces Extra Bold" pitchFamily="34" charset="-120"/>
              </a:rPr>
              <a:t>Відтік талантів</a:t>
            </a:r>
            <a:endParaRPr lang="en-US" sz="1650" dirty="0"/>
          </a:p>
        </p:txBody>
      </p:sp>
      <p:sp>
        <p:nvSpPr>
          <p:cNvPr id="11" name="Text 7"/>
          <p:cNvSpPr/>
          <p:nvPr/>
        </p:nvSpPr>
        <p:spPr>
          <a:xfrm>
            <a:off x="9892546" y="3214926"/>
            <a:ext cx="4052888" cy="1020604"/>
          </a:xfrm>
          <a:prstGeom prst="rect">
            <a:avLst/>
          </a:prstGeom>
          <a:noFill/>
          <a:ln/>
        </p:spPr>
        <p:txBody>
          <a:bodyPr wrap="square" lIns="0" tIns="0" rIns="0" bIns="0" rtlCol="0" anchor="t"/>
          <a:lstStyle/>
          <a:p>
            <a:pPr marL="0" indent="0" algn="l">
              <a:lnSpc>
                <a:spcPts val="2000"/>
              </a:lnSpc>
              <a:buNone/>
            </a:pPr>
            <a:r>
              <a:rPr lang="en-US" sz="1300" dirty="0">
                <a:solidFill>
                  <a:srgbClr val="405449"/>
                </a:solidFill>
                <a:latin typeface="Nobile" pitchFamily="34" charset="0"/>
                <a:ea typeface="Nobile" pitchFamily="34" charset="-122"/>
                <a:cs typeface="Nobile" pitchFamily="34" charset="-120"/>
              </a:rPr>
              <a:t>Систематична міграція AI-дослідників та інженерів до Silicon Valley та Лондона через вищу оплату праці, кращу інфраструктуру та більш динамічне середовище.</a:t>
            </a:r>
            <a:endParaRPr lang="en-US" sz="1300" dirty="0"/>
          </a:p>
        </p:txBody>
      </p:sp>
      <p:pic>
        <p:nvPicPr>
          <p:cNvPr id="12" name="Image 2" descr="preencoded.png"/>
          <p:cNvPicPr>
            <a:picLocks noChangeAspect="1"/>
          </p:cNvPicPr>
          <p:nvPr/>
        </p:nvPicPr>
        <p:blipFill>
          <a:blip r:embed="rId6"/>
          <a:stretch>
            <a:fillRect/>
          </a:stretch>
        </p:blipFill>
        <p:spPr>
          <a:xfrm>
            <a:off x="4994672" y="2451140"/>
            <a:ext cx="4641056" cy="4641056"/>
          </a:xfrm>
          <a:prstGeom prst="rect">
            <a:avLst/>
          </a:prstGeom>
        </p:spPr>
      </p:pic>
      <p:pic>
        <p:nvPicPr>
          <p:cNvPr id="13" name="Image 3" descr="preencoded.png"/>
          <p:cNvPicPr>
            <a:picLocks noChangeAspect="1"/>
          </p:cNvPicPr>
          <p:nvPr/>
        </p:nvPicPr>
        <p:blipFill>
          <a:blip r:embed="rId4">
            <a:extLst>
              <a:ext uri="{96DAC541-7B7A-43D3-8B79-37D633B846F1}">
                <asvg:svgBlip xmlns:asvg="http://schemas.microsoft.com/office/drawing/2016/SVG/main" r:embed="rId7"/>
              </a:ext>
            </a:extLst>
          </a:blip>
          <a:stretch>
            <a:fillRect/>
          </a:stretch>
        </p:blipFill>
        <p:spPr>
          <a:xfrm>
            <a:off x="8516064" y="3709511"/>
            <a:ext cx="256223" cy="256223"/>
          </a:xfrm>
          <a:prstGeom prst="rect">
            <a:avLst/>
          </a:prstGeom>
        </p:spPr>
      </p:pic>
      <p:sp>
        <p:nvSpPr>
          <p:cNvPr id="14" name="Text 8"/>
          <p:cNvSpPr/>
          <p:nvPr/>
        </p:nvSpPr>
        <p:spPr>
          <a:xfrm>
            <a:off x="9892546" y="5307687"/>
            <a:ext cx="2559725" cy="267533"/>
          </a:xfrm>
          <a:prstGeom prst="rect">
            <a:avLst/>
          </a:prstGeom>
          <a:noFill/>
          <a:ln/>
        </p:spPr>
        <p:txBody>
          <a:bodyPr wrap="none" lIns="0" tIns="0" rIns="0" bIns="0" rtlCol="0" anchor="t"/>
          <a:lstStyle/>
          <a:p>
            <a:pPr marL="0" indent="0" algn="l">
              <a:lnSpc>
                <a:spcPts val="2100"/>
              </a:lnSpc>
              <a:buNone/>
            </a:pPr>
            <a:r>
              <a:rPr lang="en-US" sz="1650" b="1" dirty="0">
                <a:solidFill>
                  <a:srgbClr val="405449"/>
                </a:solidFill>
                <a:latin typeface="Fraunces Extra Bold" pitchFamily="34" charset="0"/>
                <a:ea typeface="Fraunces Extra Bold" pitchFamily="34" charset="-122"/>
                <a:cs typeface="Fraunces Extra Bold" pitchFamily="34" charset="-120"/>
              </a:rPr>
              <a:t>Перепідготовка кадрів</a:t>
            </a:r>
            <a:endParaRPr lang="en-US" sz="1650" dirty="0"/>
          </a:p>
        </p:txBody>
      </p:sp>
      <p:sp>
        <p:nvSpPr>
          <p:cNvPr id="15" name="Text 9"/>
          <p:cNvSpPr/>
          <p:nvPr/>
        </p:nvSpPr>
        <p:spPr>
          <a:xfrm>
            <a:off x="9892546" y="5663803"/>
            <a:ext cx="4052888" cy="1020604"/>
          </a:xfrm>
          <a:prstGeom prst="rect">
            <a:avLst/>
          </a:prstGeom>
          <a:noFill/>
          <a:ln/>
        </p:spPr>
        <p:txBody>
          <a:bodyPr wrap="square" lIns="0" tIns="0" rIns="0" bIns="0" rtlCol="0" anchor="t"/>
          <a:lstStyle/>
          <a:p>
            <a:pPr marL="0" indent="0" algn="l">
              <a:lnSpc>
                <a:spcPts val="2000"/>
              </a:lnSpc>
              <a:buNone/>
            </a:pPr>
            <a:r>
              <a:rPr lang="en-US" sz="1300" dirty="0">
                <a:solidFill>
                  <a:srgbClr val="405449"/>
                </a:solidFill>
                <a:latin typeface="Nobile" pitchFamily="34" charset="0"/>
                <a:ea typeface="Nobile" pitchFamily="34" charset="-122"/>
                <a:cs typeface="Nobile" pitchFamily="34" charset="-120"/>
              </a:rPr>
              <a:t>Недостатні програми перепідготовки для переходу фахівців суміжних галузей в AI-сферу. Відсутність стандартизованих мікрокваліфікацій на рівні ЄС.</a:t>
            </a:r>
            <a:endParaRPr lang="en-US" sz="1300" dirty="0"/>
          </a:p>
        </p:txBody>
      </p:sp>
      <p:pic>
        <p:nvPicPr>
          <p:cNvPr id="16" name="Image 4" descr="preencoded.png"/>
          <p:cNvPicPr>
            <a:picLocks noChangeAspect="1"/>
          </p:cNvPicPr>
          <p:nvPr/>
        </p:nvPicPr>
        <p:blipFill>
          <a:blip r:embed="rId8"/>
          <a:stretch>
            <a:fillRect/>
          </a:stretch>
        </p:blipFill>
        <p:spPr>
          <a:xfrm>
            <a:off x="4994672" y="2451140"/>
            <a:ext cx="4641056" cy="4641056"/>
          </a:xfrm>
          <a:prstGeom prst="rect">
            <a:avLst/>
          </a:prstGeom>
        </p:spPr>
      </p:pic>
      <p:pic>
        <p:nvPicPr>
          <p:cNvPr id="17" name="Image 5" descr="preencoded.png"/>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8121015" y="5972532"/>
            <a:ext cx="256223" cy="256223"/>
          </a:xfrm>
          <a:prstGeom prst="rect">
            <a:avLst/>
          </a:prstGeom>
        </p:spPr>
      </p:pic>
      <p:sp>
        <p:nvSpPr>
          <p:cNvPr id="18" name="Text 10"/>
          <p:cNvSpPr/>
          <p:nvPr/>
        </p:nvSpPr>
        <p:spPr>
          <a:xfrm>
            <a:off x="937022" y="5307687"/>
            <a:ext cx="3800832" cy="267533"/>
          </a:xfrm>
          <a:prstGeom prst="rect">
            <a:avLst/>
          </a:prstGeom>
          <a:noFill/>
          <a:ln/>
        </p:spPr>
        <p:txBody>
          <a:bodyPr wrap="none" lIns="0" tIns="0" rIns="0" bIns="0" rtlCol="0" anchor="t"/>
          <a:lstStyle/>
          <a:p>
            <a:pPr marL="0" indent="0" algn="r">
              <a:lnSpc>
                <a:spcPts val="2100"/>
              </a:lnSpc>
              <a:buNone/>
            </a:pPr>
            <a:r>
              <a:rPr lang="en-US" sz="1650" b="1" dirty="0">
                <a:solidFill>
                  <a:srgbClr val="405449"/>
                </a:solidFill>
                <a:latin typeface="Fraunces Extra Bold" pitchFamily="34" charset="0"/>
                <a:ea typeface="Fraunces Extra Bold" pitchFamily="34" charset="-122"/>
                <a:cs typeface="Fraunces Extra Bold" pitchFamily="34" charset="-120"/>
              </a:rPr>
              <a:t>Залучення міжнародних талантів</a:t>
            </a:r>
            <a:endParaRPr lang="en-US" sz="1650" dirty="0"/>
          </a:p>
        </p:txBody>
      </p:sp>
      <p:sp>
        <p:nvSpPr>
          <p:cNvPr id="19" name="Text 11"/>
          <p:cNvSpPr/>
          <p:nvPr/>
        </p:nvSpPr>
        <p:spPr>
          <a:xfrm>
            <a:off x="684967" y="5663803"/>
            <a:ext cx="4052888" cy="1020604"/>
          </a:xfrm>
          <a:prstGeom prst="rect">
            <a:avLst/>
          </a:prstGeom>
          <a:noFill/>
          <a:ln/>
        </p:spPr>
        <p:txBody>
          <a:bodyPr wrap="square" lIns="0" tIns="0" rIns="0" bIns="0" rtlCol="0" anchor="t"/>
          <a:lstStyle/>
          <a:p>
            <a:pPr marL="0" indent="0" algn="r">
              <a:lnSpc>
                <a:spcPts val="2000"/>
              </a:lnSpc>
              <a:buNone/>
            </a:pPr>
            <a:r>
              <a:rPr lang="en-US" sz="1300" dirty="0">
                <a:solidFill>
                  <a:srgbClr val="405449"/>
                </a:solidFill>
                <a:latin typeface="Nobile" pitchFamily="34" charset="0"/>
                <a:ea typeface="Nobile" pitchFamily="34" charset="-122"/>
                <a:cs typeface="Nobile" pitchFamily="34" charset="-120"/>
              </a:rPr>
              <a:t>Бюрократичні перешкоди для залучення AI-фахівців ззовні ЄС порівняно з США та Канадою обмежують можливості компенсації внутрішнього дефіциту.</a:t>
            </a:r>
            <a:endParaRPr lang="en-US" sz="1300" dirty="0"/>
          </a:p>
        </p:txBody>
      </p:sp>
      <p:pic>
        <p:nvPicPr>
          <p:cNvPr id="20" name="Image 6" descr="preencoded.png"/>
          <p:cNvPicPr>
            <a:picLocks noChangeAspect="1"/>
          </p:cNvPicPr>
          <p:nvPr/>
        </p:nvPicPr>
        <p:blipFill>
          <a:blip r:embed="rId10"/>
          <a:stretch>
            <a:fillRect/>
          </a:stretch>
        </p:blipFill>
        <p:spPr>
          <a:xfrm>
            <a:off x="4994672" y="2451140"/>
            <a:ext cx="4641056" cy="4641056"/>
          </a:xfrm>
          <a:prstGeom prst="rect">
            <a:avLst/>
          </a:prstGeom>
        </p:spPr>
      </p:pic>
      <p:pic>
        <p:nvPicPr>
          <p:cNvPr id="21" name="Image 7" descr="preencoded.png"/>
          <p:cNvPicPr>
            <a:picLocks noChangeAspect="1"/>
          </p:cNvPicPr>
          <p:nvPr/>
        </p:nvPicPr>
        <p:blipFill>
          <a:blip r:embed="rId4">
            <a:extLst>
              <a:ext uri="{96DAC541-7B7A-43D3-8B79-37D633B846F1}">
                <asvg:svgBlip xmlns:asvg="http://schemas.microsoft.com/office/drawing/2016/SVG/main" r:embed="rId11"/>
              </a:ext>
            </a:extLst>
          </a:blip>
          <a:stretch>
            <a:fillRect/>
          </a:stretch>
        </p:blipFill>
        <p:spPr>
          <a:xfrm>
            <a:off x="5857994" y="5577483"/>
            <a:ext cx="256223" cy="256223"/>
          </a:xfrm>
          <a:prstGeom prst="rect">
            <a:avLst/>
          </a:prstGeom>
        </p:spPr>
      </p:pic>
      <p:sp>
        <p:nvSpPr>
          <p:cNvPr id="22" name="Text 12"/>
          <p:cNvSpPr/>
          <p:nvPr/>
        </p:nvSpPr>
        <p:spPr>
          <a:xfrm>
            <a:off x="684967" y="7258407"/>
            <a:ext cx="13260467" cy="510302"/>
          </a:xfrm>
          <a:prstGeom prst="rect">
            <a:avLst/>
          </a:prstGeom>
          <a:noFill/>
          <a:ln/>
        </p:spPr>
        <p:txBody>
          <a:bodyPr wrap="square" lIns="0" tIns="0" rIns="0" bIns="0" rtlCol="0" anchor="t"/>
          <a:lstStyle/>
          <a:p>
            <a:pPr marL="0" indent="0" algn="l">
              <a:lnSpc>
                <a:spcPts val="2000"/>
              </a:lnSpc>
              <a:buNone/>
            </a:pPr>
            <a:r>
              <a:rPr lang="en-US" sz="1300" dirty="0">
                <a:solidFill>
                  <a:srgbClr val="405449"/>
                </a:solidFill>
                <a:latin typeface="Nobile" pitchFamily="34" charset="0"/>
                <a:ea typeface="Nobile" pitchFamily="34" charset="-122"/>
                <a:cs typeface="Nobile" pitchFamily="34" charset="-120"/>
              </a:rPr>
              <a:t>Кадровий цикл, що зображено вище, відображає структурну проблему: Європа інвестує у підготовку AI-талантів, які потім мігрують до інших регіонів, посилюючи глобальний, а не лише внутрішньоєвропейський, AI-розрив. Розірвати цей цикл — одне з ключових завдань AI-політики ЄС.</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670441"/>
            <a:ext cx="11865769" cy="620078"/>
          </a:xfrm>
          <a:prstGeom prst="rect">
            <a:avLst/>
          </a:prstGeom>
          <a:noFill/>
          <a:ln/>
        </p:spPr>
        <p:txBody>
          <a:bodyPr wrap="none" lIns="0" tIns="0" rIns="0" bIns="0" rtlCol="0" anchor="t"/>
          <a:lstStyle/>
          <a:p>
            <a:pPr marL="0" indent="0" algn="l">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Регуляторний вимір: виклик чи можливість?</a:t>
            </a:r>
            <a:endParaRPr lang="en-US" sz="3900" dirty="0"/>
          </a:p>
        </p:txBody>
      </p:sp>
      <p:sp>
        <p:nvSpPr>
          <p:cNvPr id="3" name="Text 1"/>
          <p:cNvSpPr/>
          <p:nvPr/>
        </p:nvSpPr>
        <p:spPr>
          <a:xfrm>
            <a:off x="793790" y="1687354"/>
            <a:ext cx="13042821" cy="127015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Регуляторна архітектура ЄС у сфері цифрових технологій та AI є унікальною у глобальному масштабі. Вона може розглядатися одночасно як </a:t>
            </a:r>
            <a:r>
              <a:rPr lang="en-US" sz="1550" b="1" dirty="0">
                <a:solidFill>
                  <a:srgbClr val="405449"/>
                </a:solidFill>
                <a:latin typeface="Nobile" pitchFamily="34" charset="0"/>
                <a:ea typeface="Nobile" pitchFamily="34" charset="-122"/>
                <a:cs typeface="Nobile" pitchFamily="34" charset="-120"/>
              </a:rPr>
              <a:t>фактор, що поглиблює AI-розрив</a:t>
            </a:r>
            <a:r>
              <a:rPr lang="en-US" sz="1550" dirty="0">
                <a:solidFill>
                  <a:srgbClr val="405449"/>
                </a:solidFill>
                <a:latin typeface="Nobile" pitchFamily="34" charset="0"/>
                <a:ea typeface="Nobile" pitchFamily="34" charset="-122"/>
                <a:cs typeface="Nobile" pitchFamily="34" charset="-120"/>
              </a:rPr>
              <a:t> (через регуляторне навантаження на менш спроможні країни та малі компанії), і як </a:t>
            </a:r>
            <a:r>
              <a:rPr lang="en-US" sz="1550" b="1" dirty="0">
                <a:solidFill>
                  <a:srgbClr val="405449"/>
                </a:solidFill>
                <a:latin typeface="Nobile" pitchFamily="34" charset="0"/>
                <a:ea typeface="Nobile" pitchFamily="34" charset="-122"/>
                <a:cs typeface="Nobile" pitchFamily="34" charset="-120"/>
              </a:rPr>
              <a:t>інструмент його подолання</a:t>
            </a:r>
            <a:r>
              <a:rPr lang="en-US" sz="1550" dirty="0">
                <a:solidFill>
                  <a:srgbClr val="405449"/>
                </a:solidFill>
                <a:latin typeface="Nobile" pitchFamily="34" charset="0"/>
                <a:ea typeface="Nobile" pitchFamily="34" charset="-122"/>
                <a:cs typeface="Nobile" pitchFamily="34" charset="-120"/>
              </a:rPr>
              <a:t> (через стандартизацію та зниження бар'єрів для транскордонного використання AI).</a:t>
            </a:r>
            <a:endParaRPr lang="en-US" sz="1550" dirty="0"/>
          </a:p>
        </p:txBody>
      </p:sp>
      <p:sp>
        <p:nvSpPr>
          <p:cNvPr id="4" name="Shape 2"/>
          <p:cNvSpPr/>
          <p:nvPr/>
        </p:nvSpPr>
        <p:spPr>
          <a:xfrm>
            <a:off x="650915" y="3180755"/>
            <a:ext cx="6565106" cy="4378404"/>
          </a:xfrm>
          <a:prstGeom prst="roundRect">
            <a:avLst>
              <a:gd name="adj" fmla="val 6528"/>
            </a:avLst>
          </a:prstGeom>
          <a:solidFill>
            <a:srgbClr val="4A644E"/>
          </a:solidFill>
          <a:ln/>
        </p:spPr>
      </p:sp>
      <p:sp>
        <p:nvSpPr>
          <p:cNvPr id="5" name="Text 3"/>
          <p:cNvSpPr/>
          <p:nvPr/>
        </p:nvSpPr>
        <p:spPr>
          <a:xfrm>
            <a:off x="849273" y="3379113"/>
            <a:ext cx="5911929"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Fraunces Extra Bold" pitchFamily="34" charset="0"/>
                <a:ea typeface="Fraunces Extra Bold" pitchFamily="34" charset="-122"/>
                <a:cs typeface="Fraunces Extra Bold" pitchFamily="34" charset="-120"/>
              </a:rPr>
              <a:t>Аргументи «за»: регулювання як вирівнювач</a:t>
            </a:r>
            <a:endParaRPr lang="en-US" sz="1950" dirty="0"/>
          </a:p>
        </p:txBody>
      </p:sp>
      <p:sp>
        <p:nvSpPr>
          <p:cNvPr id="6" name="Text 4"/>
          <p:cNvSpPr/>
          <p:nvPr/>
        </p:nvSpPr>
        <p:spPr>
          <a:xfrm>
            <a:off x="849273" y="3887629"/>
            <a:ext cx="6168390" cy="3492937"/>
          </a:xfrm>
          <a:prstGeom prst="rect">
            <a:avLst/>
          </a:prstGeom>
          <a:noFill/>
          <a:ln/>
        </p:spPr>
        <p:txBody>
          <a:bodyPr wrap="square" lIns="0" tIns="0" rIns="0" bIns="0" rtlCol="0" anchor="t"/>
          <a:lstStyle/>
          <a:p>
            <a:pPr marL="0" indent="0" algn="l">
              <a:lnSpc>
                <a:spcPts val="2500"/>
              </a:lnSpc>
              <a:buNone/>
            </a:pPr>
            <a:r>
              <a:rPr lang="en-US" sz="1550" b="1" dirty="0">
                <a:solidFill>
                  <a:srgbClr val="FFFFFF"/>
                </a:solidFill>
                <a:latin typeface="Nobile" pitchFamily="34" charset="0"/>
                <a:ea typeface="Nobile" pitchFamily="34" charset="-122"/>
                <a:cs typeface="Nobile" pitchFamily="34" charset="-120"/>
              </a:rPr>
              <a:t>Єдиний ринок для AI:</a:t>
            </a:r>
            <a:r>
              <a:rPr lang="en-US" sz="1550" dirty="0">
                <a:solidFill>
                  <a:srgbClr val="FFFFFF"/>
                </a:solidFill>
                <a:latin typeface="Nobile" pitchFamily="34" charset="0"/>
                <a:ea typeface="Nobile" pitchFamily="34" charset="-122"/>
                <a:cs typeface="Nobile" pitchFamily="34" charset="-120"/>
              </a:rPr>
              <a:t> Гармонізовані правила (AI Act, GDPR, Data Act) знижують транзакційні витрати на розширення AI-рішень між країнами ЄС, що особливо вигідно для компаній із менших держав-членів.</a:t>
            </a:r>
            <a:endParaRPr lang="en-US" sz="1550" dirty="0"/>
          </a:p>
          <a:p>
            <a:pPr marL="0" indent="0" algn="l">
              <a:lnSpc>
                <a:spcPts val="2500"/>
              </a:lnSpc>
              <a:buNone/>
            </a:pPr>
            <a:r>
              <a:rPr lang="en-US" sz="1550" b="1" dirty="0">
                <a:solidFill>
                  <a:srgbClr val="FFFFFF"/>
                </a:solidFill>
                <a:latin typeface="Nobile" pitchFamily="34" charset="0"/>
                <a:ea typeface="Nobile" pitchFamily="34" charset="-122"/>
                <a:cs typeface="Nobile" pitchFamily="34" charset="-120"/>
              </a:rPr>
              <a:t>Довіра як конкурентна перевага:</a:t>
            </a:r>
            <a:r>
              <a:rPr lang="en-US" sz="1550" dirty="0">
                <a:solidFill>
                  <a:srgbClr val="FFFFFF"/>
                </a:solidFill>
                <a:latin typeface="Nobile" pitchFamily="34" charset="0"/>
                <a:ea typeface="Nobile" pitchFamily="34" charset="-122"/>
                <a:cs typeface="Nobile" pitchFamily="34" charset="-120"/>
              </a:rPr>
              <a:t> Сертифіковані за стандартами ЄС AI-системи можуть отримати перевагу на глобальних ринках, де зростає запит на «відповідальний AI».</a:t>
            </a:r>
            <a:endParaRPr lang="en-US" sz="1550" dirty="0"/>
          </a:p>
          <a:p>
            <a:pPr marL="0" indent="0" algn="l">
              <a:lnSpc>
                <a:spcPts val="2500"/>
              </a:lnSpc>
              <a:buNone/>
            </a:pPr>
            <a:r>
              <a:rPr lang="en-US" sz="1550" b="1" dirty="0">
                <a:solidFill>
                  <a:srgbClr val="FFFFFF"/>
                </a:solidFill>
                <a:latin typeface="Nobile" pitchFamily="34" charset="0"/>
                <a:ea typeface="Nobile" pitchFamily="34" charset="-122"/>
                <a:cs typeface="Nobile" pitchFamily="34" charset="-120"/>
              </a:rPr>
              <a:t>Брюссельський ефект:</a:t>
            </a:r>
            <a:r>
              <a:rPr lang="en-US" sz="1550" dirty="0">
                <a:solidFill>
                  <a:srgbClr val="FFFFFF"/>
                </a:solidFill>
                <a:latin typeface="Nobile" pitchFamily="34" charset="0"/>
                <a:ea typeface="Nobile" pitchFamily="34" charset="-122"/>
                <a:cs typeface="Nobile" pitchFamily="34" charset="-120"/>
              </a:rPr>
              <a:t> Стандарти ЄС де-факто стають глобальними, що зміцнює позиції Європи у міжнародній AI-гонці.</a:t>
            </a:r>
            <a:endParaRPr lang="en-US" sz="1550" dirty="0"/>
          </a:p>
        </p:txBody>
      </p:sp>
      <p:sp>
        <p:nvSpPr>
          <p:cNvPr id="7" name="Text 5"/>
          <p:cNvSpPr/>
          <p:nvPr/>
        </p:nvSpPr>
        <p:spPr>
          <a:xfrm>
            <a:off x="7564874" y="3379113"/>
            <a:ext cx="5638800" cy="310158"/>
          </a:xfrm>
          <a:prstGeom prst="rect">
            <a:avLst/>
          </a:prstGeom>
          <a:noFill/>
          <a:ln/>
        </p:spPr>
        <p:txBody>
          <a:bodyPr wrap="none" lIns="0" tIns="0" rIns="0" bIns="0" rtlCol="0" anchor="t"/>
          <a:lstStyle/>
          <a:p>
            <a:pPr marL="0" indent="0" algn="l">
              <a:lnSpc>
                <a:spcPts val="2400"/>
              </a:lnSpc>
              <a:buNone/>
            </a:pPr>
            <a:r>
              <a:rPr lang="en-US" sz="1950" b="1" dirty="0">
                <a:solidFill>
                  <a:srgbClr val="3B4540"/>
                </a:solidFill>
                <a:latin typeface="Fraunces Extra Bold" pitchFamily="34" charset="0"/>
                <a:ea typeface="Fraunces Extra Bold" pitchFamily="34" charset="-122"/>
                <a:cs typeface="Fraunces Extra Bold" pitchFamily="34" charset="-120"/>
              </a:rPr>
              <a:t>Аргументи «проти»: регулювання як бар'єр</a:t>
            </a:r>
            <a:endParaRPr lang="en-US" sz="1950" dirty="0"/>
          </a:p>
        </p:txBody>
      </p:sp>
      <p:sp>
        <p:nvSpPr>
          <p:cNvPr id="8" name="Text 6"/>
          <p:cNvSpPr/>
          <p:nvPr/>
        </p:nvSpPr>
        <p:spPr>
          <a:xfrm>
            <a:off x="7564874" y="3887629"/>
            <a:ext cx="6279356" cy="3492937"/>
          </a:xfrm>
          <a:prstGeom prst="rect">
            <a:avLst/>
          </a:prstGeom>
          <a:noFill/>
          <a:ln/>
        </p:spPr>
        <p:txBody>
          <a:bodyPr wrap="square" lIns="0" tIns="0" rIns="0" bIns="0" rtlCol="0" anchor="t"/>
          <a:lstStyle/>
          <a:p>
            <a:pPr marL="0" indent="0" algn="l">
              <a:lnSpc>
                <a:spcPts val="2500"/>
              </a:lnSpc>
              <a:buNone/>
            </a:pPr>
            <a:r>
              <a:rPr lang="en-US" sz="1550" b="1" dirty="0">
                <a:solidFill>
                  <a:srgbClr val="405449"/>
                </a:solidFill>
                <a:latin typeface="Nobile" pitchFamily="34" charset="0"/>
                <a:ea typeface="Nobile" pitchFamily="34" charset="-122"/>
                <a:cs typeface="Nobile" pitchFamily="34" charset="-120"/>
              </a:rPr>
              <a:t>Непропорційне навантаження:</a:t>
            </a:r>
            <a:r>
              <a:rPr lang="en-US" sz="1550" dirty="0">
                <a:solidFill>
                  <a:srgbClr val="405449"/>
                </a:solidFill>
                <a:latin typeface="Nobile" pitchFamily="34" charset="0"/>
                <a:ea typeface="Nobile" pitchFamily="34" charset="-122"/>
                <a:cs typeface="Nobile" pitchFamily="34" charset="-120"/>
              </a:rPr>
              <a:t> Вимоги AI Act щодо документації, тестування та аудиту непропорційно обтяжують МСП та стартапи, яких більше у менш розвинених цифрово країнах ЄС.</a:t>
            </a:r>
            <a:endParaRPr lang="en-US" sz="1550" dirty="0"/>
          </a:p>
          <a:p>
            <a:pPr marL="0" indent="0" algn="l">
              <a:lnSpc>
                <a:spcPts val="2500"/>
              </a:lnSpc>
              <a:buNone/>
            </a:pPr>
            <a:r>
              <a:rPr lang="en-US" sz="1550" b="1" dirty="0">
                <a:solidFill>
                  <a:srgbClr val="405449"/>
                </a:solidFill>
                <a:latin typeface="Nobile" pitchFamily="34" charset="0"/>
                <a:ea typeface="Nobile" pitchFamily="34" charset="-122"/>
                <a:cs typeface="Nobile" pitchFamily="34" charset="-120"/>
              </a:rPr>
              <a:t>Регуляторна асиметрія:</a:t>
            </a:r>
            <a:r>
              <a:rPr lang="en-US" sz="1550" dirty="0">
                <a:solidFill>
                  <a:srgbClr val="405449"/>
                </a:solidFill>
                <a:latin typeface="Nobile" pitchFamily="34" charset="0"/>
                <a:ea typeface="Nobile" pitchFamily="34" charset="-122"/>
                <a:cs typeface="Nobile" pitchFamily="34" charset="-120"/>
              </a:rPr>
              <a:t> Великі держави мають кращу спроможність імплементувати нові регуляторні вимоги через розвинені інститути нагляду, тоді як менші країни ЦСЄ відстають у формуванні регуляторної спроможності.</a:t>
            </a:r>
            <a:endParaRPr lang="en-US" sz="1550" dirty="0"/>
          </a:p>
          <a:p>
            <a:pPr marL="0" indent="0" algn="l">
              <a:lnSpc>
                <a:spcPts val="2500"/>
              </a:lnSpc>
              <a:buNone/>
            </a:pPr>
            <a:r>
              <a:rPr lang="en-US" sz="1550" b="1" dirty="0">
                <a:solidFill>
                  <a:srgbClr val="405449"/>
                </a:solidFill>
                <a:latin typeface="Nobile" pitchFamily="34" charset="0"/>
                <a:ea typeface="Nobile" pitchFamily="34" charset="-122"/>
                <a:cs typeface="Nobile" pitchFamily="34" charset="-120"/>
              </a:rPr>
              <a:t>Інноваційне гальмо:</a:t>
            </a:r>
            <a:r>
              <a:rPr lang="en-US" sz="1550" dirty="0">
                <a:solidFill>
                  <a:srgbClr val="405449"/>
                </a:solidFill>
                <a:latin typeface="Nobile" pitchFamily="34" charset="0"/>
                <a:ea typeface="Nobile" pitchFamily="34" charset="-122"/>
                <a:cs typeface="Nobile" pitchFamily="34" charset="-120"/>
              </a:rPr>
              <a:t> Ризик переміщення AI-розробок у менш зарегульовані юрисдикції, що може посилити відтік талантів із Європи.</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93790" y="803077"/>
            <a:ext cx="12790884" cy="620078"/>
          </a:xfrm>
          <a:prstGeom prst="rect">
            <a:avLst/>
          </a:prstGeom>
          <a:noFill/>
          <a:ln/>
        </p:spPr>
        <p:txBody>
          <a:bodyPr wrap="none" lIns="0" tIns="0" rIns="0" bIns="0" rtlCol="0" anchor="t"/>
          <a:lstStyle/>
          <a:p>
            <a:pPr marL="0" indent="0" algn="l">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Вимірювання AI-розриву: індикатори та підходи</a:t>
            </a:r>
            <a:endParaRPr lang="en-US" sz="3900" dirty="0"/>
          </a:p>
        </p:txBody>
      </p:sp>
      <p:sp>
        <p:nvSpPr>
          <p:cNvPr id="3" name="Text 1"/>
          <p:cNvSpPr/>
          <p:nvPr/>
        </p:nvSpPr>
        <p:spPr>
          <a:xfrm>
            <a:off x="793790" y="181998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На відміну від цифрового розриву, для вимірювання якого існують усталені методології (DESI, ОЕСР), AI-розрив досі не має єдиного загальноприйнятого інструменту оцінки. Дослідники використовують набір проксі-індикаторів, кожен з яких відображає лише частину складної картини.</a:t>
            </a:r>
            <a:endParaRPr lang="en-US" sz="15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90" y="2995851"/>
            <a:ext cx="496133" cy="496133"/>
          </a:xfrm>
          <a:prstGeom prst="rect">
            <a:avLst/>
          </a:prstGeom>
        </p:spPr>
      </p:pic>
      <p:sp>
        <p:nvSpPr>
          <p:cNvPr id="5" name="Text 2"/>
          <p:cNvSpPr/>
          <p:nvPr/>
        </p:nvSpPr>
        <p:spPr>
          <a:xfrm>
            <a:off x="1537930" y="2995851"/>
            <a:ext cx="3853696" cy="310158"/>
          </a:xfrm>
          <a:prstGeom prst="rect">
            <a:avLst/>
          </a:prstGeom>
          <a:noFill/>
          <a:ln/>
        </p:spPr>
        <p:txBody>
          <a:bodyPr wrap="none" lIns="0" tIns="0" rIns="0" bIns="0" rtlCol="0" anchor="t"/>
          <a:lstStyle/>
          <a:p>
            <a:pPr marL="0" indent="0" algn="l">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Наукові публікації та патенти</a:t>
            </a:r>
            <a:endParaRPr lang="en-US" sz="1950" dirty="0"/>
          </a:p>
        </p:txBody>
      </p:sp>
      <p:sp>
        <p:nvSpPr>
          <p:cNvPr id="6" name="Text 3"/>
          <p:cNvSpPr/>
          <p:nvPr/>
        </p:nvSpPr>
        <p:spPr>
          <a:xfrm>
            <a:off x="1537930" y="3425071"/>
            <a:ext cx="5653207" cy="1587698"/>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Кількість та цитованість AI-публікацій у наукометричних базах (Scopus, Web of Science), а також кількість AI-патентів є традиційними індикаторами дослідницького потенціалу. Але вони не відображають практичне впровадження AI у економіці.</a:t>
            </a:r>
            <a:endParaRPr lang="en-US" sz="1550" dirty="0"/>
          </a:p>
        </p:txBody>
      </p:sp>
      <p:pic>
        <p:nvPicPr>
          <p:cNvPr id="7"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439144" y="2995851"/>
            <a:ext cx="496133" cy="496133"/>
          </a:xfrm>
          <a:prstGeom prst="rect">
            <a:avLst/>
          </a:prstGeom>
        </p:spPr>
      </p:pic>
      <p:sp>
        <p:nvSpPr>
          <p:cNvPr id="8" name="Text 4"/>
          <p:cNvSpPr/>
          <p:nvPr/>
        </p:nvSpPr>
        <p:spPr>
          <a:xfrm>
            <a:off x="8183285" y="2995851"/>
            <a:ext cx="4353639" cy="310158"/>
          </a:xfrm>
          <a:prstGeom prst="rect">
            <a:avLst/>
          </a:prstGeom>
          <a:noFill/>
          <a:ln/>
        </p:spPr>
        <p:txBody>
          <a:bodyPr wrap="none" lIns="0" tIns="0" rIns="0" bIns="0" rtlCol="0" anchor="t"/>
          <a:lstStyle/>
          <a:p>
            <a:pPr marL="0" indent="0" algn="l">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Інвестиції та стартап-екосистема</a:t>
            </a:r>
            <a:endParaRPr lang="en-US" sz="1950" dirty="0"/>
          </a:p>
        </p:txBody>
      </p:sp>
      <p:sp>
        <p:nvSpPr>
          <p:cNvPr id="9" name="Text 5"/>
          <p:cNvSpPr/>
          <p:nvPr/>
        </p:nvSpPr>
        <p:spPr>
          <a:xfrm>
            <a:off x="8183285" y="3425071"/>
            <a:ext cx="5653326" cy="1587698"/>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Обсяг венчурного фінансування AI-компаній, кількість AI-стартапів та «єдинорогів» у країні слугують проксі для інноваційного потенціалу. Однак концентрація таких даних у небагатьох хабах спотворює картину для менших країн.</a:t>
            </a:r>
            <a:endParaRPr lang="en-US" sz="1550" dirty="0"/>
          </a:p>
        </p:txBody>
      </p:sp>
      <p:pic>
        <p:nvPicPr>
          <p:cNvPr id="10"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793790" y="5409605"/>
            <a:ext cx="496133" cy="496133"/>
          </a:xfrm>
          <a:prstGeom prst="rect">
            <a:avLst/>
          </a:prstGeom>
        </p:spPr>
      </p:pic>
      <p:sp>
        <p:nvSpPr>
          <p:cNvPr id="11" name="Text 6"/>
          <p:cNvSpPr/>
          <p:nvPr/>
        </p:nvSpPr>
        <p:spPr>
          <a:xfrm>
            <a:off x="1537930" y="5409605"/>
            <a:ext cx="3427095" cy="310158"/>
          </a:xfrm>
          <a:prstGeom prst="rect">
            <a:avLst/>
          </a:prstGeom>
          <a:noFill/>
          <a:ln/>
        </p:spPr>
        <p:txBody>
          <a:bodyPr wrap="none" lIns="0" tIns="0" rIns="0" bIns="0" rtlCol="0" anchor="t"/>
          <a:lstStyle/>
          <a:p>
            <a:pPr marL="0" indent="0" algn="l">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Впровадження AI у бізнесі</a:t>
            </a:r>
            <a:endParaRPr lang="en-US" sz="1950" dirty="0"/>
          </a:p>
        </p:txBody>
      </p:sp>
      <p:sp>
        <p:nvSpPr>
          <p:cNvPr id="12" name="Text 7"/>
          <p:cNvSpPr/>
          <p:nvPr/>
        </p:nvSpPr>
        <p:spPr>
          <a:xfrm>
            <a:off x="1537930" y="5838825"/>
            <a:ext cx="5653207" cy="1587698"/>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Частка підприємств, що використовують AI-технології (машинне навчання, NLP, комп'ютерний зір тощо), є ключовим індикатором реального стану AI-дифузії в економіці. Eurostat збирає такі дані в рамках щорічних обстежень підприємств.</a:t>
            </a:r>
            <a:endParaRPr lang="en-US" sz="1550" dirty="0"/>
          </a:p>
        </p:txBody>
      </p:sp>
      <p:pic>
        <p:nvPicPr>
          <p:cNvPr id="13"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7439144" y="5409605"/>
            <a:ext cx="496133" cy="496133"/>
          </a:xfrm>
          <a:prstGeom prst="rect">
            <a:avLst/>
          </a:prstGeom>
        </p:spPr>
      </p:pic>
      <p:sp>
        <p:nvSpPr>
          <p:cNvPr id="14" name="Text 8"/>
          <p:cNvSpPr/>
          <p:nvPr/>
        </p:nvSpPr>
        <p:spPr>
          <a:xfrm>
            <a:off x="8183285" y="5409605"/>
            <a:ext cx="4017169" cy="310158"/>
          </a:xfrm>
          <a:prstGeom prst="rect">
            <a:avLst/>
          </a:prstGeom>
          <a:noFill/>
          <a:ln/>
        </p:spPr>
        <p:txBody>
          <a:bodyPr wrap="none" lIns="0" tIns="0" rIns="0" bIns="0" rtlCol="0" anchor="t"/>
          <a:lstStyle/>
          <a:p>
            <a:pPr marL="0" indent="0" algn="l">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Обчислювальна спроможність</a:t>
            </a:r>
            <a:endParaRPr lang="en-US" sz="1950" dirty="0"/>
          </a:p>
        </p:txBody>
      </p:sp>
      <p:sp>
        <p:nvSpPr>
          <p:cNvPr id="15" name="Text 9"/>
          <p:cNvSpPr/>
          <p:nvPr/>
        </p:nvSpPr>
        <p:spPr>
          <a:xfrm>
            <a:off x="8183285" y="5838825"/>
            <a:ext cx="5653326" cy="127015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Обсяг доступних обчислювальних потужностей (петафлопс, GPU-години) у державному та приватному секторах є критичним індикатором AI-суверенітету, що наразі систематично не відстежується на рівні ЄС.</a:t>
            </a:r>
            <a:endParaRPr lang="en-US" sz="15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29020" y="789980"/>
            <a:ext cx="11939707" cy="569476"/>
          </a:xfrm>
          <a:prstGeom prst="rect">
            <a:avLst/>
          </a:prstGeom>
          <a:noFill/>
          <a:ln/>
        </p:spPr>
        <p:txBody>
          <a:bodyPr wrap="none" lIns="0" tIns="0" rIns="0" bIns="0" rtlCol="0" anchor="t"/>
          <a:lstStyle/>
          <a:p>
            <a:pPr marL="0" indent="0" algn="l">
              <a:lnSpc>
                <a:spcPts val="4450"/>
              </a:lnSpc>
              <a:buNone/>
            </a:pPr>
            <a:r>
              <a:rPr lang="en-US" sz="3550" b="1" dirty="0">
                <a:solidFill>
                  <a:srgbClr val="3B4540"/>
                </a:solidFill>
                <a:latin typeface="Fraunces Extra Bold" pitchFamily="34" charset="0"/>
                <a:ea typeface="Fraunces Extra Bold" pitchFamily="34" charset="-122"/>
                <a:cs typeface="Fraunces Extra Bold" pitchFamily="34" charset="-120"/>
              </a:rPr>
              <a:t>Критичний погляд: обмеження існуючих підходів</a:t>
            </a:r>
            <a:endParaRPr lang="en-US" sz="3550" dirty="0"/>
          </a:p>
        </p:txBody>
      </p:sp>
      <p:sp>
        <p:nvSpPr>
          <p:cNvPr id="3" name="Shape 1"/>
          <p:cNvSpPr/>
          <p:nvPr/>
        </p:nvSpPr>
        <p:spPr>
          <a:xfrm>
            <a:off x="729020" y="1694140"/>
            <a:ext cx="2025134" cy="348377"/>
          </a:xfrm>
          <a:prstGeom prst="roundRect">
            <a:avLst>
              <a:gd name="adj" fmla="val 37671"/>
            </a:avLst>
          </a:prstGeom>
          <a:noFill/>
          <a:ln w="7620">
            <a:solidFill>
              <a:srgbClr val="438951"/>
            </a:solidFill>
            <a:prstDash val="solid"/>
          </a:ln>
        </p:spPr>
      </p:sp>
      <p:sp>
        <p:nvSpPr>
          <p:cNvPr id="4" name="Text 2"/>
          <p:cNvSpPr/>
          <p:nvPr/>
        </p:nvSpPr>
        <p:spPr>
          <a:xfrm>
            <a:off x="845939" y="1756410"/>
            <a:ext cx="1791295" cy="223838"/>
          </a:xfrm>
          <a:prstGeom prst="rect">
            <a:avLst/>
          </a:prstGeom>
          <a:noFill/>
          <a:ln/>
        </p:spPr>
        <p:txBody>
          <a:bodyPr wrap="none" lIns="0" tIns="0" rIns="0" bIns="0" rtlCol="0" anchor="t"/>
          <a:lstStyle/>
          <a:p>
            <a:pPr marL="0" indent="0" algn="l">
              <a:lnSpc>
                <a:spcPts val="1750"/>
              </a:lnSpc>
              <a:buNone/>
            </a:pPr>
            <a:r>
              <a:rPr lang="en-US" sz="1100" dirty="0">
                <a:solidFill>
                  <a:srgbClr val="438951"/>
                </a:solidFill>
                <a:latin typeface="Nobile" pitchFamily="34" charset="0"/>
                <a:ea typeface="Nobile" pitchFamily="34" charset="-122"/>
                <a:cs typeface="Nobile" pitchFamily="34" charset="-120"/>
              </a:rPr>
              <a:t>АКАДЕМІЧНА ДИСКУСІЯ</a:t>
            </a:r>
            <a:endParaRPr lang="en-US" sz="1100" dirty="0"/>
          </a:p>
        </p:txBody>
      </p:sp>
      <p:sp>
        <p:nvSpPr>
          <p:cNvPr id="5" name="Text 3"/>
          <p:cNvSpPr/>
          <p:nvPr/>
        </p:nvSpPr>
        <p:spPr>
          <a:xfrm>
            <a:off x="729020" y="2230755"/>
            <a:ext cx="13172361" cy="559356"/>
          </a:xfrm>
          <a:prstGeom prst="rect">
            <a:avLst/>
          </a:prstGeom>
          <a:noFill/>
          <a:ln/>
        </p:spPr>
        <p:txBody>
          <a:bodyPr wrap="square" lIns="0" tIns="0" rIns="0" bIns="0" rtlCol="0" anchor="t"/>
          <a:lstStyle/>
          <a:p>
            <a:pPr marL="0" indent="0" algn="l">
              <a:lnSpc>
                <a:spcPts val="2200"/>
              </a:lnSpc>
              <a:buNone/>
            </a:pPr>
            <a:r>
              <a:rPr lang="en-US" sz="1400" dirty="0">
                <a:solidFill>
                  <a:srgbClr val="405449"/>
                </a:solidFill>
                <a:latin typeface="Nobile" pitchFamily="34" charset="0"/>
                <a:ea typeface="Nobile" pitchFamily="34" charset="-122"/>
                <a:cs typeface="Nobile" pitchFamily="34" charset="-120"/>
              </a:rPr>
              <a:t>Академічна та експертна спільнота піддає критиці як існуючі концептуальні рамки, так і інструменти вимірювання цифрового та AI-розриву. Ці критичні аргументи важливо враховувати при інтерпретації даних та формуванні відповідних рекомендацій.</a:t>
            </a:r>
            <a:endParaRPr lang="en-US" sz="1400" dirty="0"/>
          </a:p>
        </p:txBody>
      </p:sp>
      <p:sp>
        <p:nvSpPr>
          <p:cNvPr id="6" name="Shape 4"/>
          <p:cNvSpPr/>
          <p:nvPr/>
        </p:nvSpPr>
        <p:spPr>
          <a:xfrm>
            <a:off x="706160" y="2955488"/>
            <a:ext cx="45720" cy="2388632"/>
          </a:xfrm>
          <a:prstGeom prst="rect">
            <a:avLst/>
          </a:prstGeom>
          <a:solidFill>
            <a:srgbClr val="438951"/>
          </a:solidFill>
          <a:ln/>
        </p:spPr>
      </p:sp>
      <p:sp>
        <p:nvSpPr>
          <p:cNvPr id="7" name="Text 5"/>
          <p:cNvSpPr/>
          <p:nvPr/>
        </p:nvSpPr>
        <p:spPr>
          <a:xfrm>
            <a:off x="956905" y="2978348"/>
            <a:ext cx="3948470" cy="284798"/>
          </a:xfrm>
          <a:prstGeom prst="rect">
            <a:avLst/>
          </a:prstGeom>
          <a:noFill/>
          <a:ln/>
        </p:spPr>
        <p:txBody>
          <a:bodyPr wrap="none" lIns="0" tIns="0" rIns="0" bIns="0" rtlCol="0" anchor="t"/>
          <a:lstStyle/>
          <a:p>
            <a:pPr marL="0" indent="0" algn="l">
              <a:lnSpc>
                <a:spcPts val="2200"/>
              </a:lnSpc>
              <a:buNone/>
            </a:pPr>
            <a:r>
              <a:rPr lang="en-US" sz="1750" b="1" dirty="0">
                <a:solidFill>
                  <a:srgbClr val="405449"/>
                </a:solidFill>
                <a:latin typeface="Fraunces Extra Bold" pitchFamily="34" charset="0"/>
                <a:ea typeface="Fraunces Extra Bold" pitchFamily="34" charset="-122"/>
                <a:cs typeface="Fraunces Extra Bold" pitchFamily="34" charset="-120"/>
              </a:rPr>
              <a:t>Редукціонізм кількісних індексів</a:t>
            </a:r>
            <a:endParaRPr lang="en-US" sz="1750" dirty="0"/>
          </a:p>
        </p:txBody>
      </p:sp>
      <p:sp>
        <p:nvSpPr>
          <p:cNvPr id="8" name="Text 6"/>
          <p:cNvSpPr/>
          <p:nvPr/>
        </p:nvSpPr>
        <p:spPr>
          <a:xfrm>
            <a:off x="956905" y="3363516"/>
            <a:ext cx="6253639" cy="1678067"/>
          </a:xfrm>
          <a:prstGeom prst="rect">
            <a:avLst/>
          </a:prstGeom>
          <a:noFill/>
          <a:ln/>
        </p:spPr>
        <p:txBody>
          <a:bodyPr wrap="square" lIns="0" tIns="0" rIns="0" bIns="0" rtlCol="0" anchor="t"/>
          <a:lstStyle/>
          <a:p>
            <a:pPr marL="0" indent="0" algn="l">
              <a:lnSpc>
                <a:spcPts val="2200"/>
              </a:lnSpc>
              <a:buNone/>
            </a:pPr>
            <a:r>
              <a:rPr lang="en-US" sz="1400" dirty="0">
                <a:solidFill>
                  <a:srgbClr val="405449"/>
                </a:solidFill>
                <a:latin typeface="Nobile" pitchFamily="34" charset="0"/>
                <a:ea typeface="Nobile" pitchFamily="34" charset="-122"/>
                <a:cs typeface="Nobile" pitchFamily="34" charset="-120"/>
              </a:rPr>
              <a:t>Зведення складних соціотехнічних процесів до єдиного числового показника неминуче призводить до втрати нюансів. Країна може мати високий бал DESI завдяки розвинутій інфраструктурі, але при цьому мати серйозні проблеми із цифровою грамотністю або захистом даних. Агрегатні індекси маскують внутрішні протиріччя та можуть формувати хибні пріоритети у державній політиці.</a:t>
            </a:r>
            <a:endParaRPr lang="en-US" sz="1400" dirty="0"/>
          </a:p>
        </p:txBody>
      </p:sp>
      <p:sp>
        <p:nvSpPr>
          <p:cNvPr id="9" name="Shape 7"/>
          <p:cNvSpPr/>
          <p:nvPr/>
        </p:nvSpPr>
        <p:spPr>
          <a:xfrm>
            <a:off x="7396877" y="2955488"/>
            <a:ext cx="45720" cy="2388632"/>
          </a:xfrm>
          <a:prstGeom prst="rect">
            <a:avLst/>
          </a:prstGeom>
          <a:solidFill>
            <a:srgbClr val="438951"/>
          </a:solidFill>
          <a:ln/>
        </p:spPr>
      </p:sp>
      <p:sp>
        <p:nvSpPr>
          <p:cNvPr id="10" name="Text 8"/>
          <p:cNvSpPr/>
          <p:nvPr/>
        </p:nvSpPr>
        <p:spPr>
          <a:xfrm>
            <a:off x="7647623" y="2978348"/>
            <a:ext cx="3323153" cy="284798"/>
          </a:xfrm>
          <a:prstGeom prst="rect">
            <a:avLst/>
          </a:prstGeom>
          <a:noFill/>
          <a:ln/>
        </p:spPr>
        <p:txBody>
          <a:bodyPr wrap="none" lIns="0" tIns="0" rIns="0" bIns="0" rtlCol="0" anchor="t"/>
          <a:lstStyle/>
          <a:p>
            <a:pPr marL="0" indent="0" algn="l">
              <a:lnSpc>
                <a:spcPts val="2200"/>
              </a:lnSpc>
              <a:buNone/>
            </a:pPr>
            <a:r>
              <a:rPr lang="en-US" sz="1750" b="1" dirty="0">
                <a:solidFill>
                  <a:srgbClr val="405449"/>
                </a:solidFill>
                <a:latin typeface="Fraunces Extra Bold" pitchFamily="34" charset="0"/>
                <a:ea typeface="Fraunces Extra Bold" pitchFamily="34" charset="-122"/>
                <a:cs typeface="Fraunces Extra Bold" pitchFamily="34" charset="-120"/>
              </a:rPr>
              <a:t>Технологічний детермінізм</a:t>
            </a:r>
            <a:endParaRPr lang="en-US" sz="1750" dirty="0"/>
          </a:p>
        </p:txBody>
      </p:sp>
      <p:sp>
        <p:nvSpPr>
          <p:cNvPr id="11" name="Text 9"/>
          <p:cNvSpPr/>
          <p:nvPr/>
        </p:nvSpPr>
        <p:spPr>
          <a:xfrm>
            <a:off x="7647623" y="3363516"/>
            <a:ext cx="6253758" cy="1957745"/>
          </a:xfrm>
          <a:prstGeom prst="rect">
            <a:avLst/>
          </a:prstGeom>
          <a:noFill/>
          <a:ln/>
        </p:spPr>
        <p:txBody>
          <a:bodyPr wrap="square" lIns="0" tIns="0" rIns="0" bIns="0" rtlCol="0" anchor="t"/>
          <a:lstStyle/>
          <a:p>
            <a:pPr marL="0" indent="0" algn="l">
              <a:lnSpc>
                <a:spcPts val="2200"/>
              </a:lnSpc>
              <a:buNone/>
            </a:pPr>
            <a:r>
              <a:rPr lang="en-US" sz="1400" dirty="0">
                <a:solidFill>
                  <a:srgbClr val="405449"/>
                </a:solidFill>
                <a:latin typeface="Nobile" pitchFamily="34" charset="0"/>
                <a:ea typeface="Nobile" pitchFamily="34" charset="-122"/>
                <a:cs typeface="Nobile" pitchFamily="34" charset="-120"/>
              </a:rPr>
              <a:t>Більшість рамок вимірювання цифрового розриву імпліцитно виходять з припущення, що більше технологій означає кращі результати. Однак критичні дослідження показують, що сама по собі цифровізація не гарантує соціального прогресу — вона може відтворювати чи навіть посилювати існуючі нерівності, якщо не супроводжується увагою до соціального контексту впровадження технологій.</a:t>
            </a:r>
            <a:endParaRPr lang="en-US" sz="1400" dirty="0"/>
          </a:p>
        </p:txBody>
      </p:sp>
      <p:sp>
        <p:nvSpPr>
          <p:cNvPr id="12" name="Shape 10"/>
          <p:cNvSpPr/>
          <p:nvPr/>
        </p:nvSpPr>
        <p:spPr>
          <a:xfrm>
            <a:off x="706160" y="5633085"/>
            <a:ext cx="45720" cy="1829276"/>
          </a:xfrm>
          <a:prstGeom prst="rect">
            <a:avLst/>
          </a:prstGeom>
          <a:solidFill>
            <a:srgbClr val="438951"/>
          </a:solidFill>
          <a:ln/>
        </p:spPr>
      </p:sp>
      <p:sp>
        <p:nvSpPr>
          <p:cNvPr id="13" name="Text 11"/>
          <p:cNvSpPr/>
          <p:nvPr/>
        </p:nvSpPr>
        <p:spPr>
          <a:xfrm>
            <a:off x="956905" y="5655945"/>
            <a:ext cx="3725108" cy="284798"/>
          </a:xfrm>
          <a:prstGeom prst="rect">
            <a:avLst/>
          </a:prstGeom>
          <a:noFill/>
          <a:ln/>
        </p:spPr>
        <p:txBody>
          <a:bodyPr wrap="none" lIns="0" tIns="0" rIns="0" bIns="0" rtlCol="0" anchor="t"/>
          <a:lstStyle/>
          <a:p>
            <a:pPr marL="0" indent="0" algn="l">
              <a:lnSpc>
                <a:spcPts val="2200"/>
              </a:lnSpc>
              <a:buNone/>
            </a:pPr>
            <a:r>
              <a:rPr lang="en-US" sz="1750" b="1" dirty="0">
                <a:solidFill>
                  <a:srgbClr val="405449"/>
                </a:solidFill>
                <a:latin typeface="Fraunces Extra Bold" pitchFamily="34" charset="0"/>
                <a:ea typeface="Fraunces Extra Bold" pitchFamily="34" charset="-122"/>
                <a:cs typeface="Fraunces Extra Bold" pitchFamily="34" charset="-120"/>
              </a:rPr>
              <a:t>Проблема порівнянності даних</a:t>
            </a:r>
            <a:endParaRPr lang="en-US" sz="1750" dirty="0"/>
          </a:p>
        </p:txBody>
      </p:sp>
      <p:sp>
        <p:nvSpPr>
          <p:cNvPr id="14" name="Text 12"/>
          <p:cNvSpPr/>
          <p:nvPr/>
        </p:nvSpPr>
        <p:spPr>
          <a:xfrm>
            <a:off x="956905" y="6041112"/>
            <a:ext cx="6253639" cy="1398389"/>
          </a:xfrm>
          <a:prstGeom prst="rect">
            <a:avLst/>
          </a:prstGeom>
          <a:noFill/>
          <a:ln/>
        </p:spPr>
        <p:txBody>
          <a:bodyPr wrap="square" lIns="0" tIns="0" rIns="0" bIns="0" rtlCol="0" anchor="t"/>
          <a:lstStyle/>
          <a:p>
            <a:pPr marL="0" indent="0" algn="l">
              <a:lnSpc>
                <a:spcPts val="2200"/>
              </a:lnSpc>
              <a:buNone/>
            </a:pPr>
            <a:r>
              <a:rPr lang="en-US" sz="1400" dirty="0">
                <a:solidFill>
                  <a:srgbClr val="405449"/>
                </a:solidFill>
                <a:latin typeface="Nobile" pitchFamily="34" charset="0"/>
                <a:ea typeface="Nobile" pitchFamily="34" charset="-122"/>
                <a:cs typeface="Nobile" pitchFamily="34" charset="-120"/>
              </a:rPr>
              <a:t>Відмінності у методології збору статистичних даних між країнами ЄС обмежують реальну порівнянність показників навіть у рамках DESI. Особливо гострою ця проблема є для AI-індикаторів: визначення понять «AI-використання» чи «AI-система» суттєво різняться між країнами та дослідженнями.</a:t>
            </a:r>
            <a:endParaRPr lang="en-US" sz="1400" dirty="0"/>
          </a:p>
        </p:txBody>
      </p:sp>
      <p:sp>
        <p:nvSpPr>
          <p:cNvPr id="15" name="Shape 13"/>
          <p:cNvSpPr/>
          <p:nvPr/>
        </p:nvSpPr>
        <p:spPr>
          <a:xfrm>
            <a:off x="7396877" y="5633085"/>
            <a:ext cx="45720" cy="1829276"/>
          </a:xfrm>
          <a:prstGeom prst="rect">
            <a:avLst/>
          </a:prstGeom>
          <a:solidFill>
            <a:srgbClr val="438951"/>
          </a:solidFill>
          <a:ln/>
        </p:spPr>
      </p:sp>
      <p:sp>
        <p:nvSpPr>
          <p:cNvPr id="16" name="Text 14"/>
          <p:cNvSpPr/>
          <p:nvPr/>
        </p:nvSpPr>
        <p:spPr>
          <a:xfrm>
            <a:off x="7647623" y="5655945"/>
            <a:ext cx="4702016" cy="284798"/>
          </a:xfrm>
          <a:prstGeom prst="rect">
            <a:avLst/>
          </a:prstGeom>
          <a:noFill/>
          <a:ln/>
        </p:spPr>
        <p:txBody>
          <a:bodyPr wrap="none" lIns="0" tIns="0" rIns="0" bIns="0" rtlCol="0" anchor="t"/>
          <a:lstStyle/>
          <a:p>
            <a:pPr marL="0" indent="0" algn="l">
              <a:lnSpc>
                <a:spcPts val="2200"/>
              </a:lnSpc>
              <a:buNone/>
            </a:pPr>
            <a:r>
              <a:rPr lang="en-US" sz="1750" b="1" dirty="0">
                <a:solidFill>
                  <a:srgbClr val="405449"/>
                </a:solidFill>
                <a:latin typeface="Fraunces Extra Bold" pitchFamily="34" charset="0"/>
                <a:ea typeface="Fraunces Extra Bold" pitchFamily="34" charset="-122"/>
                <a:cs typeface="Fraunces Extra Bold" pitchFamily="34" charset="-120"/>
              </a:rPr>
              <a:t>Запізнювальний характер вимірювань</a:t>
            </a:r>
            <a:endParaRPr lang="en-US" sz="1750" dirty="0"/>
          </a:p>
        </p:txBody>
      </p:sp>
      <p:sp>
        <p:nvSpPr>
          <p:cNvPr id="17" name="Text 15"/>
          <p:cNvSpPr/>
          <p:nvPr/>
        </p:nvSpPr>
        <p:spPr>
          <a:xfrm>
            <a:off x="7647623" y="6041112"/>
            <a:ext cx="6253758" cy="1398389"/>
          </a:xfrm>
          <a:prstGeom prst="rect">
            <a:avLst/>
          </a:prstGeom>
          <a:noFill/>
          <a:ln/>
        </p:spPr>
        <p:txBody>
          <a:bodyPr wrap="square" lIns="0" tIns="0" rIns="0" bIns="0" rtlCol="0" anchor="t"/>
          <a:lstStyle/>
          <a:p>
            <a:pPr marL="0" indent="0" algn="l">
              <a:lnSpc>
                <a:spcPts val="2200"/>
              </a:lnSpc>
              <a:buNone/>
            </a:pPr>
            <a:r>
              <a:rPr lang="en-US" sz="1400" dirty="0">
                <a:solidFill>
                  <a:srgbClr val="405449"/>
                </a:solidFill>
                <a:latin typeface="Nobile" pitchFamily="34" charset="0"/>
                <a:ea typeface="Nobile" pitchFamily="34" charset="-122"/>
                <a:cs typeface="Nobile" pitchFamily="34" charset="-120"/>
              </a:rPr>
              <a:t>Статистичні дані, що лягають в основу DESI та рамок ОЕСР, як правило, відстають від реального стану справ на 1–2 роки. У сфері AI, де технологічний прогрес надзвичайно стрімкий, така затримка може призводити до суттєво хибних висновків щодо поточного стану та тенденцій AI-розриву.</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29283"/>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Структура теми</a:t>
            </a:r>
            <a:endParaRPr lang="en-US" sz="3900" dirty="0"/>
          </a:p>
        </p:txBody>
      </p:sp>
      <p:sp>
        <p:nvSpPr>
          <p:cNvPr id="3" name="Text 1"/>
          <p:cNvSpPr/>
          <p:nvPr/>
        </p:nvSpPr>
        <p:spPr>
          <a:xfrm>
            <a:off x="793790" y="1946196"/>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Тема 10 охоплює чотири взаємопов'язані аналітичні блоки, що разом формують цілісну картину нерівності у цифровому та AI-просторі Європи. Кожен блок будується на попередньому, поглиблюючи розуміння від концептуального до практичного виміру.</a:t>
            </a:r>
            <a:endParaRPr lang="en-US" sz="1550" dirty="0"/>
          </a:p>
        </p:txBody>
      </p:sp>
      <p:sp>
        <p:nvSpPr>
          <p:cNvPr id="4" name="Text 2"/>
          <p:cNvSpPr/>
          <p:nvPr/>
        </p:nvSpPr>
        <p:spPr>
          <a:xfrm>
            <a:off x="793790" y="3122057"/>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01</a:t>
            </a:r>
            <a:endParaRPr lang="en-US" sz="1550" dirty="0"/>
          </a:p>
        </p:txBody>
      </p:sp>
      <p:sp>
        <p:nvSpPr>
          <p:cNvPr id="5" name="Shape 3"/>
          <p:cNvSpPr/>
          <p:nvPr/>
        </p:nvSpPr>
        <p:spPr>
          <a:xfrm>
            <a:off x="793790" y="3436382"/>
            <a:ext cx="6422231" cy="22860"/>
          </a:xfrm>
          <a:prstGeom prst="rect">
            <a:avLst/>
          </a:prstGeom>
          <a:solidFill>
            <a:srgbClr val="438951"/>
          </a:solidFill>
          <a:ln/>
        </p:spPr>
      </p:sp>
      <p:sp>
        <p:nvSpPr>
          <p:cNvPr id="6" name="Text 4"/>
          <p:cNvSpPr/>
          <p:nvPr/>
        </p:nvSpPr>
        <p:spPr>
          <a:xfrm>
            <a:off x="793790" y="3581281"/>
            <a:ext cx="3755231" cy="310158"/>
          </a:xfrm>
          <a:prstGeom prst="rect">
            <a:avLst/>
          </a:prstGeom>
          <a:noFill/>
          <a:ln/>
        </p:spPr>
        <p:txBody>
          <a:bodyPr wrap="none" lIns="0" tIns="0" rIns="0" bIns="0" rtlCol="0" anchor="t"/>
          <a:lstStyle/>
          <a:p>
            <a:pPr marL="0" indent="0" algn="l">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Концептуальний фундамент</a:t>
            </a:r>
            <a:endParaRPr lang="en-US" sz="1950" dirty="0"/>
          </a:p>
        </p:txBody>
      </p:sp>
      <p:sp>
        <p:nvSpPr>
          <p:cNvPr id="7" name="Text 5"/>
          <p:cNvSpPr/>
          <p:nvPr/>
        </p:nvSpPr>
        <p:spPr>
          <a:xfrm>
            <a:off x="793790" y="4010501"/>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Визначення та розмежування понять цифрового розриву (digital divide) та AI-розриву (AI gap), їх еволюція в академічному дискурсі.</a:t>
            </a:r>
            <a:endParaRPr lang="en-US" sz="1550" dirty="0"/>
          </a:p>
        </p:txBody>
      </p:sp>
      <p:sp>
        <p:nvSpPr>
          <p:cNvPr id="8" name="Text 6"/>
          <p:cNvSpPr/>
          <p:nvPr/>
        </p:nvSpPr>
        <p:spPr>
          <a:xfrm>
            <a:off x="7414379" y="3122057"/>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02</a:t>
            </a:r>
            <a:endParaRPr lang="en-US" sz="1550" dirty="0"/>
          </a:p>
        </p:txBody>
      </p:sp>
      <p:sp>
        <p:nvSpPr>
          <p:cNvPr id="9" name="Shape 7"/>
          <p:cNvSpPr/>
          <p:nvPr/>
        </p:nvSpPr>
        <p:spPr>
          <a:xfrm>
            <a:off x="7414379" y="3436382"/>
            <a:ext cx="6422231" cy="22860"/>
          </a:xfrm>
          <a:prstGeom prst="rect">
            <a:avLst/>
          </a:prstGeom>
          <a:solidFill>
            <a:srgbClr val="438951"/>
          </a:solidFill>
          <a:ln/>
        </p:spPr>
      </p:sp>
      <p:sp>
        <p:nvSpPr>
          <p:cNvPr id="10" name="Text 8"/>
          <p:cNvSpPr/>
          <p:nvPr/>
        </p:nvSpPr>
        <p:spPr>
          <a:xfrm>
            <a:off x="7414379" y="3581281"/>
            <a:ext cx="3470791" cy="310158"/>
          </a:xfrm>
          <a:prstGeom prst="rect">
            <a:avLst/>
          </a:prstGeom>
          <a:noFill/>
          <a:ln/>
        </p:spPr>
        <p:txBody>
          <a:bodyPr wrap="none" lIns="0" tIns="0" rIns="0" bIns="0" rtlCol="0" anchor="t"/>
          <a:lstStyle/>
          <a:p>
            <a:pPr marL="0" indent="0" algn="l">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Методологія вимірювання</a:t>
            </a:r>
            <a:endParaRPr lang="en-US" sz="1950" dirty="0"/>
          </a:p>
        </p:txBody>
      </p:sp>
      <p:sp>
        <p:nvSpPr>
          <p:cNvPr id="11" name="Text 9"/>
          <p:cNvSpPr/>
          <p:nvPr/>
        </p:nvSpPr>
        <p:spPr>
          <a:xfrm>
            <a:off x="7414379" y="4010501"/>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Основні інструменти кількісної та якісної оцінки цифрової трансформації: індекс DESI, рамки ОЕСР та суміжні підходи.</a:t>
            </a:r>
            <a:endParaRPr lang="en-US" sz="1550" dirty="0"/>
          </a:p>
        </p:txBody>
      </p:sp>
      <p:sp>
        <p:nvSpPr>
          <p:cNvPr id="12" name="Text 10"/>
          <p:cNvSpPr/>
          <p:nvPr/>
        </p:nvSpPr>
        <p:spPr>
          <a:xfrm>
            <a:off x="793790" y="5310307"/>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03</a:t>
            </a:r>
            <a:endParaRPr lang="en-US" sz="1550" dirty="0"/>
          </a:p>
        </p:txBody>
      </p:sp>
      <p:sp>
        <p:nvSpPr>
          <p:cNvPr id="13" name="Shape 11"/>
          <p:cNvSpPr/>
          <p:nvPr/>
        </p:nvSpPr>
        <p:spPr>
          <a:xfrm>
            <a:off x="793790" y="5624632"/>
            <a:ext cx="6422231" cy="22860"/>
          </a:xfrm>
          <a:prstGeom prst="rect">
            <a:avLst/>
          </a:prstGeom>
          <a:solidFill>
            <a:srgbClr val="438951"/>
          </a:solidFill>
          <a:ln/>
        </p:spPr>
      </p:sp>
      <p:sp>
        <p:nvSpPr>
          <p:cNvPr id="14" name="Text 12"/>
          <p:cNvSpPr/>
          <p:nvPr/>
        </p:nvSpPr>
        <p:spPr>
          <a:xfrm>
            <a:off x="793790" y="576953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Політичний вимір</a:t>
            </a:r>
            <a:endParaRPr lang="en-US" sz="1950" dirty="0"/>
          </a:p>
        </p:txBody>
      </p:sp>
      <p:sp>
        <p:nvSpPr>
          <p:cNvPr id="15" name="Text 13"/>
          <p:cNvSpPr/>
          <p:nvPr/>
        </p:nvSpPr>
        <p:spPr>
          <a:xfrm>
            <a:off x="793790" y="6198751"/>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Аналіз ключових європейських ініціатив, зокрема програми «Цифрове десятиліття 2030», та механізмів їх імплементації.</a:t>
            </a:r>
            <a:endParaRPr lang="en-US" sz="1550" dirty="0"/>
          </a:p>
        </p:txBody>
      </p:sp>
      <p:sp>
        <p:nvSpPr>
          <p:cNvPr id="16" name="Text 14"/>
          <p:cNvSpPr/>
          <p:nvPr/>
        </p:nvSpPr>
        <p:spPr>
          <a:xfrm>
            <a:off x="7414379" y="5310307"/>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04</a:t>
            </a:r>
            <a:endParaRPr lang="en-US" sz="1550" dirty="0"/>
          </a:p>
        </p:txBody>
      </p:sp>
      <p:sp>
        <p:nvSpPr>
          <p:cNvPr id="17" name="Shape 15"/>
          <p:cNvSpPr/>
          <p:nvPr/>
        </p:nvSpPr>
        <p:spPr>
          <a:xfrm>
            <a:off x="7414379" y="5624632"/>
            <a:ext cx="6422231" cy="22860"/>
          </a:xfrm>
          <a:prstGeom prst="rect">
            <a:avLst/>
          </a:prstGeom>
          <a:solidFill>
            <a:srgbClr val="438951"/>
          </a:solidFill>
          <a:ln/>
        </p:spPr>
      </p:sp>
      <p:sp>
        <p:nvSpPr>
          <p:cNvPr id="18" name="Text 16"/>
          <p:cNvSpPr/>
          <p:nvPr/>
        </p:nvSpPr>
        <p:spPr>
          <a:xfrm>
            <a:off x="7414379" y="5769531"/>
            <a:ext cx="2987993" cy="310158"/>
          </a:xfrm>
          <a:prstGeom prst="rect">
            <a:avLst/>
          </a:prstGeom>
          <a:noFill/>
          <a:ln/>
        </p:spPr>
        <p:txBody>
          <a:bodyPr wrap="none" lIns="0" tIns="0" rIns="0" bIns="0" rtlCol="0" anchor="t"/>
          <a:lstStyle/>
          <a:p>
            <a:pPr marL="0" indent="0" algn="l">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Детермінанти розриву</a:t>
            </a:r>
            <a:endParaRPr lang="en-US" sz="1950" dirty="0"/>
          </a:p>
        </p:txBody>
      </p:sp>
      <p:sp>
        <p:nvSpPr>
          <p:cNvPr id="19" name="Text 17"/>
          <p:cNvSpPr/>
          <p:nvPr/>
        </p:nvSpPr>
        <p:spPr>
          <a:xfrm>
            <a:off x="7414379" y="6198751"/>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Системний огляд факторів — інфраструктурних, соціальних, економічних та інституційних, — що зумовлюють і відтворюють нерівності.</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43188" y="1089303"/>
            <a:ext cx="6923484" cy="520898"/>
          </a:xfrm>
          <a:prstGeom prst="rect">
            <a:avLst/>
          </a:prstGeom>
          <a:noFill/>
          <a:ln/>
        </p:spPr>
        <p:txBody>
          <a:bodyPr wrap="none" lIns="0" tIns="0" rIns="0" bIns="0" rtlCol="0" anchor="t"/>
          <a:lstStyle/>
          <a:p>
            <a:pPr marL="0" indent="0" algn="l">
              <a:lnSpc>
                <a:spcPts val="4100"/>
              </a:lnSpc>
              <a:buNone/>
            </a:pPr>
            <a:r>
              <a:rPr lang="en-US" sz="3250" b="1" dirty="0">
                <a:solidFill>
                  <a:srgbClr val="3B4540"/>
                </a:solidFill>
                <a:latin typeface="Fraunces Extra Bold" pitchFamily="34" charset="0"/>
                <a:ea typeface="Fraunces Extra Bold" pitchFamily="34" charset="-122"/>
                <a:cs typeface="Fraunces Extra Bold" pitchFamily="34" charset="-120"/>
              </a:rPr>
              <a:t>Висновки та ключові тези теми</a:t>
            </a:r>
            <a:endParaRPr lang="en-US" sz="3250" dirty="0"/>
          </a:p>
        </p:txBody>
      </p:sp>
      <p:sp>
        <p:nvSpPr>
          <p:cNvPr id="3" name="Text 1"/>
          <p:cNvSpPr/>
          <p:nvPr/>
        </p:nvSpPr>
        <p:spPr>
          <a:xfrm>
            <a:off x="743188" y="1890117"/>
            <a:ext cx="13144024" cy="490538"/>
          </a:xfrm>
          <a:prstGeom prst="rect">
            <a:avLst/>
          </a:prstGeom>
          <a:noFill/>
          <a:ln/>
        </p:spPr>
        <p:txBody>
          <a:bodyPr wrap="square" lIns="0" tIns="0" rIns="0" bIns="0" rtlCol="0" anchor="t"/>
          <a:lstStyle/>
          <a:p>
            <a:pPr marL="0" indent="0" algn="l">
              <a:lnSpc>
                <a:spcPts val="1900"/>
              </a:lnSpc>
              <a:buNone/>
            </a:pPr>
            <a:r>
              <a:rPr lang="en-US" sz="1300" dirty="0">
                <a:solidFill>
                  <a:srgbClr val="405449"/>
                </a:solidFill>
                <a:latin typeface="Nobile" pitchFamily="34" charset="0"/>
                <a:ea typeface="Nobile" pitchFamily="34" charset="-122"/>
                <a:cs typeface="Nobile" pitchFamily="34" charset="-120"/>
              </a:rPr>
              <a:t>Тема 10 формує аналітичну основу для розуміння однієї з найбільш структурно складних проблем цифрової Європи. Нижче подано синтез ключових концептуальних та практичних висновків.</a:t>
            </a:r>
            <a:endParaRPr lang="en-US" sz="1300" dirty="0"/>
          </a:p>
        </p:txBody>
      </p:sp>
      <p:sp>
        <p:nvSpPr>
          <p:cNvPr id="4" name="Shape 2"/>
          <p:cNvSpPr/>
          <p:nvPr/>
        </p:nvSpPr>
        <p:spPr>
          <a:xfrm>
            <a:off x="743188" y="2538055"/>
            <a:ext cx="6502003" cy="1711881"/>
          </a:xfrm>
          <a:prstGeom prst="roundRect">
            <a:avLst>
              <a:gd name="adj" fmla="val 8763"/>
            </a:avLst>
          </a:prstGeom>
          <a:solidFill>
            <a:srgbClr val="FAFFFA"/>
          </a:solidFill>
          <a:ln w="22860">
            <a:solidFill>
              <a:srgbClr val="CED9CE"/>
            </a:solidFill>
            <a:prstDash val="solid"/>
          </a:ln>
        </p:spPr>
      </p:sp>
      <p:sp>
        <p:nvSpPr>
          <p:cNvPr id="5" name="Text 3"/>
          <p:cNvSpPr/>
          <p:nvPr/>
        </p:nvSpPr>
        <p:spPr>
          <a:xfrm>
            <a:off x="932617" y="2727484"/>
            <a:ext cx="3384233" cy="268010"/>
          </a:xfrm>
          <a:prstGeom prst="rect">
            <a:avLst/>
          </a:prstGeom>
          <a:noFill/>
          <a:ln/>
        </p:spPr>
        <p:txBody>
          <a:bodyPr wrap="none" lIns="0" tIns="0" rIns="0" bIns="0" rtlCol="0" anchor="t"/>
          <a:lstStyle/>
          <a:p>
            <a:pPr marL="0" indent="0" algn="l">
              <a:lnSpc>
                <a:spcPts val="2050"/>
              </a:lnSpc>
              <a:buNone/>
            </a:pPr>
            <a:r>
              <a:rPr lang="en-US" sz="1600" b="1" dirty="0">
                <a:solidFill>
                  <a:srgbClr val="000000"/>
                </a:solidFill>
                <a:latin typeface="Fraunces Extra Bold" pitchFamily="34" charset="0"/>
                <a:ea typeface="Fraunces Extra Bold" pitchFamily="34" charset="-122"/>
                <a:cs typeface="Fraunces Extra Bold" pitchFamily="34" charset="-120"/>
              </a:rPr>
              <a:t>🔑</a:t>
            </a:r>
            <a:r>
              <a:rPr lang="en-US" sz="1600" b="1" dirty="0">
                <a:solidFill>
                  <a:srgbClr val="405449"/>
                </a:solidFill>
                <a:latin typeface="Fraunces Extra Bold" pitchFamily="34" charset="0"/>
                <a:ea typeface="Fraunces Extra Bold" pitchFamily="34" charset="-122"/>
                <a:cs typeface="Fraunces Extra Bold" pitchFamily="34" charset="-120"/>
              </a:rPr>
              <a:t> Концептуальне розрізнення</a:t>
            </a:r>
            <a:endParaRPr lang="en-US" sz="1600" dirty="0"/>
          </a:p>
        </p:txBody>
      </p:sp>
      <p:sp>
        <p:nvSpPr>
          <p:cNvPr id="6" name="Text 4"/>
          <p:cNvSpPr/>
          <p:nvPr/>
        </p:nvSpPr>
        <p:spPr>
          <a:xfrm>
            <a:off x="932617" y="3079433"/>
            <a:ext cx="6123146" cy="981075"/>
          </a:xfrm>
          <a:prstGeom prst="rect">
            <a:avLst/>
          </a:prstGeom>
          <a:noFill/>
          <a:ln/>
        </p:spPr>
        <p:txBody>
          <a:bodyPr wrap="square" lIns="0" tIns="0" rIns="0" bIns="0" rtlCol="0" anchor="t"/>
          <a:lstStyle/>
          <a:p>
            <a:pPr marL="0" indent="0" algn="l">
              <a:lnSpc>
                <a:spcPts val="1900"/>
              </a:lnSpc>
              <a:buNone/>
            </a:pPr>
            <a:r>
              <a:rPr lang="en-US" sz="1300" dirty="0">
                <a:solidFill>
                  <a:srgbClr val="405449"/>
                </a:solidFill>
                <a:latin typeface="Nobile" pitchFamily="34" charset="0"/>
                <a:ea typeface="Nobile" pitchFamily="34" charset="-122"/>
                <a:cs typeface="Nobile" pitchFamily="34" charset="-120"/>
              </a:rPr>
              <a:t>Цифровий розрив та AI-розрив є пов'язаними, але концептуально відмінними явищами. AI-розрив накладається на цифровий, але має власну логіку відтворення та потребує специфічних інструментів вимірювання та подолання.</a:t>
            </a:r>
            <a:endParaRPr lang="en-US" sz="1300" dirty="0"/>
          </a:p>
        </p:txBody>
      </p:sp>
      <p:sp>
        <p:nvSpPr>
          <p:cNvPr id="7" name="Shape 5"/>
          <p:cNvSpPr/>
          <p:nvPr/>
        </p:nvSpPr>
        <p:spPr>
          <a:xfrm>
            <a:off x="7385090" y="2538055"/>
            <a:ext cx="6502122" cy="1711881"/>
          </a:xfrm>
          <a:prstGeom prst="roundRect">
            <a:avLst>
              <a:gd name="adj" fmla="val 8763"/>
            </a:avLst>
          </a:prstGeom>
          <a:solidFill>
            <a:srgbClr val="FAFFFA"/>
          </a:solidFill>
          <a:ln w="22860">
            <a:solidFill>
              <a:srgbClr val="CED9CE"/>
            </a:solidFill>
            <a:prstDash val="solid"/>
          </a:ln>
        </p:spPr>
      </p:sp>
      <p:sp>
        <p:nvSpPr>
          <p:cNvPr id="8" name="Text 6"/>
          <p:cNvSpPr/>
          <p:nvPr/>
        </p:nvSpPr>
        <p:spPr>
          <a:xfrm>
            <a:off x="7574518" y="2727484"/>
            <a:ext cx="3376612" cy="268010"/>
          </a:xfrm>
          <a:prstGeom prst="rect">
            <a:avLst/>
          </a:prstGeom>
          <a:noFill/>
          <a:ln/>
        </p:spPr>
        <p:txBody>
          <a:bodyPr wrap="none" lIns="0" tIns="0" rIns="0" bIns="0" rtlCol="0" anchor="t"/>
          <a:lstStyle/>
          <a:p>
            <a:pPr marL="0" indent="0" algn="l">
              <a:lnSpc>
                <a:spcPts val="2050"/>
              </a:lnSpc>
              <a:buNone/>
            </a:pPr>
            <a:r>
              <a:rPr lang="en-US" sz="1600" b="1" dirty="0">
                <a:solidFill>
                  <a:srgbClr val="000000"/>
                </a:solidFill>
                <a:latin typeface="Fraunces Extra Bold" pitchFamily="34" charset="0"/>
                <a:ea typeface="Fraunces Extra Bold" pitchFamily="34" charset="-122"/>
                <a:cs typeface="Fraunces Extra Bold" pitchFamily="34" charset="-120"/>
              </a:rPr>
              <a:t>🔑</a:t>
            </a:r>
            <a:r>
              <a:rPr lang="en-US" sz="1600" b="1" dirty="0">
                <a:solidFill>
                  <a:srgbClr val="405449"/>
                </a:solidFill>
                <a:latin typeface="Fraunces Extra Bold" pitchFamily="34" charset="0"/>
                <a:ea typeface="Fraunces Extra Bold" pitchFamily="34" charset="-122"/>
                <a:cs typeface="Fraunces Extra Bold" pitchFamily="34" charset="-120"/>
              </a:rPr>
              <a:t> Методологічний плюралізм</a:t>
            </a:r>
            <a:endParaRPr lang="en-US" sz="1600" dirty="0"/>
          </a:p>
        </p:txBody>
      </p:sp>
      <p:sp>
        <p:nvSpPr>
          <p:cNvPr id="9" name="Text 7"/>
          <p:cNvSpPr/>
          <p:nvPr/>
        </p:nvSpPr>
        <p:spPr>
          <a:xfrm>
            <a:off x="7574518" y="3079433"/>
            <a:ext cx="6123265" cy="735806"/>
          </a:xfrm>
          <a:prstGeom prst="rect">
            <a:avLst/>
          </a:prstGeom>
          <a:noFill/>
          <a:ln/>
        </p:spPr>
        <p:txBody>
          <a:bodyPr wrap="square" lIns="0" tIns="0" rIns="0" bIns="0" rtlCol="0" anchor="t"/>
          <a:lstStyle/>
          <a:p>
            <a:pPr marL="0" indent="0" algn="l">
              <a:lnSpc>
                <a:spcPts val="1900"/>
              </a:lnSpc>
              <a:buNone/>
            </a:pPr>
            <a:r>
              <a:rPr lang="en-US" sz="1300" dirty="0">
                <a:solidFill>
                  <a:srgbClr val="405449"/>
                </a:solidFill>
                <a:latin typeface="Nobile" pitchFamily="34" charset="0"/>
                <a:ea typeface="Nobile" pitchFamily="34" charset="-122"/>
                <a:cs typeface="Nobile" pitchFamily="34" charset="-120"/>
              </a:rPr>
              <a:t>Жодна окрема методологія — ні DESI, ні рамки ОЕСР — не є достатньою для повного розуміння цифрового та AI-розриву. Академічна строгість вимагає критичного ставлення до обмежень кожного інструменту.</a:t>
            </a:r>
            <a:endParaRPr lang="en-US" sz="1300" dirty="0"/>
          </a:p>
        </p:txBody>
      </p:sp>
      <p:sp>
        <p:nvSpPr>
          <p:cNvPr id="10" name="Shape 8"/>
          <p:cNvSpPr/>
          <p:nvPr/>
        </p:nvSpPr>
        <p:spPr>
          <a:xfrm>
            <a:off x="743188" y="4389834"/>
            <a:ext cx="6502003" cy="1711881"/>
          </a:xfrm>
          <a:prstGeom prst="roundRect">
            <a:avLst>
              <a:gd name="adj" fmla="val 8763"/>
            </a:avLst>
          </a:prstGeom>
          <a:solidFill>
            <a:srgbClr val="FAFFFA"/>
          </a:solidFill>
          <a:ln w="22860">
            <a:solidFill>
              <a:srgbClr val="CED9CE"/>
            </a:solidFill>
            <a:prstDash val="solid"/>
          </a:ln>
        </p:spPr>
      </p:sp>
      <p:sp>
        <p:nvSpPr>
          <p:cNvPr id="11" name="Text 9"/>
          <p:cNvSpPr/>
          <p:nvPr/>
        </p:nvSpPr>
        <p:spPr>
          <a:xfrm>
            <a:off x="932617" y="4579263"/>
            <a:ext cx="2382203" cy="268010"/>
          </a:xfrm>
          <a:prstGeom prst="rect">
            <a:avLst/>
          </a:prstGeom>
          <a:noFill/>
          <a:ln/>
        </p:spPr>
        <p:txBody>
          <a:bodyPr wrap="none" lIns="0" tIns="0" rIns="0" bIns="0" rtlCol="0" anchor="t"/>
          <a:lstStyle/>
          <a:p>
            <a:pPr marL="0" indent="0" algn="l">
              <a:lnSpc>
                <a:spcPts val="2050"/>
              </a:lnSpc>
              <a:buNone/>
            </a:pPr>
            <a:r>
              <a:rPr lang="en-US" sz="1600" b="1" dirty="0">
                <a:solidFill>
                  <a:srgbClr val="000000"/>
                </a:solidFill>
                <a:latin typeface="Fraunces Extra Bold" pitchFamily="34" charset="0"/>
                <a:ea typeface="Fraunces Extra Bold" pitchFamily="34" charset="-122"/>
                <a:cs typeface="Fraunces Extra Bold" pitchFamily="34" charset="-120"/>
              </a:rPr>
              <a:t>🔑</a:t>
            </a:r>
            <a:r>
              <a:rPr lang="en-US" sz="1600" b="1" dirty="0">
                <a:solidFill>
                  <a:srgbClr val="405449"/>
                </a:solidFill>
                <a:latin typeface="Fraunces Extra Bold" pitchFamily="34" charset="0"/>
                <a:ea typeface="Fraunces Extra Bold" pitchFamily="34" charset="-122"/>
                <a:cs typeface="Fraunces Extra Bold" pitchFamily="34" charset="-120"/>
              </a:rPr>
              <a:t> Багатофакторність</a:t>
            </a:r>
            <a:endParaRPr lang="en-US" sz="1600" dirty="0"/>
          </a:p>
        </p:txBody>
      </p:sp>
      <p:sp>
        <p:nvSpPr>
          <p:cNvPr id="12" name="Text 10"/>
          <p:cNvSpPr/>
          <p:nvPr/>
        </p:nvSpPr>
        <p:spPr>
          <a:xfrm>
            <a:off x="932617" y="4931212"/>
            <a:ext cx="6123146" cy="981075"/>
          </a:xfrm>
          <a:prstGeom prst="rect">
            <a:avLst/>
          </a:prstGeom>
          <a:noFill/>
          <a:ln/>
        </p:spPr>
        <p:txBody>
          <a:bodyPr wrap="square" lIns="0" tIns="0" rIns="0" bIns="0" rtlCol="0" anchor="t"/>
          <a:lstStyle/>
          <a:p>
            <a:pPr marL="0" indent="0" algn="l">
              <a:lnSpc>
                <a:spcPts val="1900"/>
              </a:lnSpc>
              <a:buNone/>
            </a:pPr>
            <a:r>
              <a:rPr lang="en-US" sz="1300" dirty="0">
                <a:solidFill>
                  <a:srgbClr val="405449"/>
                </a:solidFill>
                <a:latin typeface="Nobile" pitchFamily="34" charset="0"/>
                <a:ea typeface="Nobile" pitchFamily="34" charset="-122"/>
                <a:cs typeface="Nobile" pitchFamily="34" charset="-120"/>
              </a:rPr>
              <a:t>Цифровий та AI-розрив є продуктом взаємодії інфраструктурних, кадрових, економічних, інституційних та регуляторних факторів. Жодне однофакторне пояснення або однофакторна політична відповідь не можуть бути достатніми.</a:t>
            </a:r>
            <a:endParaRPr lang="en-US" sz="1300" dirty="0"/>
          </a:p>
        </p:txBody>
      </p:sp>
      <p:sp>
        <p:nvSpPr>
          <p:cNvPr id="13" name="Shape 11"/>
          <p:cNvSpPr/>
          <p:nvPr/>
        </p:nvSpPr>
        <p:spPr>
          <a:xfrm>
            <a:off x="7385090" y="4389834"/>
            <a:ext cx="6502122" cy="1711881"/>
          </a:xfrm>
          <a:prstGeom prst="roundRect">
            <a:avLst>
              <a:gd name="adj" fmla="val 8763"/>
            </a:avLst>
          </a:prstGeom>
          <a:solidFill>
            <a:srgbClr val="FAFFFA"/>
          </a:solidFill>
          <a:ln w="22860">
            <a:solidFill>
              <a:srgbClr val="CED9CE"/>
            </a:solidFill>
            <a:prstDash val="solid"/>
          </a:ln>
        </p:spPr>
      </p:sp>
      <p:sp>
        <p:nvSpPr>
          <p:cNvPr id="14" name="Text 12"/>
          <p:cNvSpPr/>
          <p:nvPr/>
        </p:nvSpPr>
        <p:spPr>
          <a:xfrm>
            <a:off x="7574518" y="4579263"/>
            <a:ext cx="3909179" cy="268010"/>
          </a:xfrm>
          <a:prstGeom prst="rect">
            <a:avLst/>
          </a:prstGeom>
          <a:noFill/>
          <a:ln/>
        </p:spPr>
        <p:txBody>
          <a:bodyPr wrap="none" lIns="0" tIns="0" rIns="0" bIns="0" rtlCol="0" anchor="t"/>
          <a:lstStyle/>
          <a:p>
            <a:pPr marL="0" indent="0" algn="l">
              <a:lnSpc>
                <a:spcPts val="2050"/>
              </a:lnSpc>
              <a:buNone/>
            </a:pPr>
            <a:r>
              <a:rPr lang="en-US" sz="1600" b="1" dirty="0">
                <a:solidFill>
                  <a:srgbClr val="000000"/>
                </a:solidFill>
                <a:latin typeface="Fraunces Extra Bold" pitchFamily="34" charset="0"/>
                <a:ea typeface="Fraunces Extra Bold" pitchFamily="34" charset="-122"/>
                <a:cs typeface="Fraunces Extra Bold" pitchFamily="34" charset="-120"/>
              </a:rPr>
              <a:t>🔑</a:t>
            </a:r>
            <a:r>
              <a:rPr lang="en-US" sz="1600" b="1" dirty="0">
                <a:solidFill>
                  <a:srgbClr val="405449"/>
                </a:solidFill>
                <a:latin typeface="Fraunces Extra Bold" pitchFamily="34" charset="0"/>
                <a:ea typeface="Fraunces Extra Bold" pitchFamily="34" charset="-122"/>
                <a:cs typeface="Fraunces Extra Bold" pitchFamily="34" charset="-120"/>
              </a:rPr>
              <a:t> Амбіційність Digital Decade 2030</a:t>
            </a:r>
            <a:endParaRPr lang="en-US" sz="1600" dirty="0"/>
          </a:p>
        </p:txBody>
      </p:sp>
      <p:sp>
        <p:nvSpPr>
          <p:cNvPr id="15" name="Text 13"/>
          <p:cNvSpPr/>
          <p:nvPr/>
        </p:nvSpPr>
        <p:spPr>
          <a:xfrm>
            <a:off x="7574518" y="4931212"/>
            <a:ext cx="6123265" cy="981075"/>
          </a:xfrm>
          <a:prstGeom prst="rect">
            <a:avLst/>
          </a:prstGeom>
          <a:noFill/>
          <a:ln/>
        </p:spPr>
        <p:txBody>
          <a:bodyPr wrap="square" lIns="0" tIns="0" rIns="0" bIns="0" rtlCol="0" anchor="t"/>
          <a:lstStyle/>
          <a:p>
            <a:pPr marL="0" indent="0" algn="l">
              <a:lnSpc>
                <a:spcPts val="1900"/>
              </a:lnSpc>
              <a:buNone/>
            </a:pPr>
            <a:r>
              <a:rPr lang="en-US" sz="1300" dirty="0">
                <a:solidFill>
                  <a:srgbClr val="405449"/>
                </a:solidFill>
                <a:latin typeface="Nobile" pitchFamily="34" charset="0"/>
                <a:ea typeface="Nobile" pitchFamily="34" charset="-122"/>
                <a:cs typeface="Nobile" pitchFamily="34" charset="-120"/>
              </a:rPr>
              <a:t>Програма «Цифрове десятиліття 2030» є найбільш систематизованою спробою скоротити цифровий розрив в ЄС, але її успіх залежить від спроможності держав-членів імплементувати цілі в умовах асиметричних стартових позицій.</a:t>
            </a:r>
            <a:endParaRPr lang="en-US" sz="1300" dirty="0"/>
          </a:p>
        </p:txBody>
      </p:sp>
      <p:sp>
        <p:nvSpPr>
          <p:cNvPr id="16" name="Shape 14"/>
          <p:cNvSpPr/>
          <p:nvPr/>
        </p:nvSpPr>
        <p:spPr>
          <a:xfrm>
            <a:off x="743188" y="6259116"/>
            <a:ext cx="13144024" cy="881182"/>
          </a:xfrm>
          <a:prstGeom prst="roundRect">
            <a:avLst>
              <a:gd name="adj" fmla="val 17024"/>
            </a:avLst>
          </a:prstGeom>
          <a:solidFill>
            <a:srgbClr val="CCE6D1"/>
          </a:solidFill>
          <a:ln/>
        </p:spPr>
      </p:sp>
      <p:pic>
        <p:nvPicPr>
          <p:cNvPr id="17" name="Image 0" descr="preencoded.png"/>
          <p:cNvPicPr>
            <a:picLocks noChangeAspect="1"/>
          </p:cNvPicPr>
          <p:nvPr/>
        </p:nvPicPr>
        <p:blipFill>
          <a:blip r:embed="rId3"/>
          <a:stretch>
            <a:fillRect/>
          </a:stretch>
        </p:blipFill>
        <p:spPr>
          <a:xfrm>
            <a:off x="909757" y="6489025"/>
            <a:ext cx="208240" cy="166568"/>
          </a:xfrm>
          <a:prstGeom prst="rect">
            <a:avLst/>
          </a:prstGeom>
        </p:spPr>
      </p:pic>
      <p:sp>
        <p:nvSpPr>
          <p:cNvPr id="18" name="Text 15"/>
          <p:cNvSpPr/>
          <p:nvPr/>
        </p:nvSpPr>
        <p:spPr>
          <a:xfrm>
            <a:off x="1284565" y="6440567"/>
            <a:ext cx="12436078" cy="490538"/>
          </a:xfrm>
          <a:prstGeom prst="rect">
            <a:avLst/>
          </a:prstGeom>
          <a:noFill/>
          <a:ln/>
        </p:spPr>
        <p:txBody>
          <a:bodyPr wrap="square" lIns="0" tIns="0" rIns="0" bIns="0" rtlCol="0" anchor="t"/>
          <a:lstStyle/>
          <a:p>
            <a:pPr marL="0" indent="0" algn="l">
              <a:lnSpc>
                <a:spcPts val="1900"/>
              </a:lnSpc>
              <a:buNone/>
            </a:pPr>
            <a:r>
              <a:rPr lang="en-US" sz="1300" b="1" dirty="0">
                <a:solidFill>
                  <a:srgbClr val="000000"/>
                </a:solidFill>
                <a:latin typeface="Nobile" pitchFamily="34" charset="0"/>
                <a:ea typeface="Nobile" pitchFamily="34" charset="-122"/>
                <a:cs typeface="Nobile" pitchFamily="34" charset="-120"/>
              </a:rPr>
              <a:t>Для подальшого дослідження:</a:t>
            </a:r>
            <a:r>
              <a:rPr lang="en-US" sz="1300" dirty="0">
                <a:solidFill>
                  <a:srgbClr val="000000"/>
                </a:solidFill>
                <a:latin typeface="Nobile" pitchFamily="34" charset="0"/>
                <a:ea typeface="Nobile" pitchFamily="34" charset="-122"/>
                <a:cs typeface="Nobile" pitchFamily="34" charset="-120"/>
              </a:rPr>
              <a:t> Ключові першоджерела теми — щорічні звіти DESI Єврокомісії, OECD Going Digital Toolkit, матеріали OECD.AI Policy Observatory, текст рішення ЄП та Ради щодо Digital Decade Policy Programme 2030 (EU) 2022/2481, а також Regulation (EU) 2024/1689 (AI Act).</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48070" y="774859"/>
            <a:ext cx="7509510" cy="584359"/>
          </a:xfrm>
          <a:prstGeom prst="rect">
            <a:avLst/>
          </a:prstGeom>
          <a:noFill/>
          <a:ln/>
        </p:spPr>
        <p:txBody>
          <a:bodyPr wrap="none" lIns="0" tIns="0" rIns="0" bIns="0" rtlCol="0" anchor="t"/>
          <a:lstStyle/>
          <a:p>
            <a:pPr marL="0" indent="0" algn="l">
              <a:lnSpc>
                <a:spcPts val="4600"/>
              </a:lnSpc>
              <a:buNone/>
            </a:pPr>
            <a:r>
              <a:rPr lang="en-US" sz="3650" b="1" dirty="0">
                <a:solidFill>
                  <a:srgbClr val="3B4540"/>
                </a:solidFill>
                <a:latin typeface="Fraunces Extra Bold" pitchFamily="34" charset="0"/>
                <a:ea typeface="Fraunces Extra Bold" pitchFamily="34" charset="-122"/>
                <a:cs typeface="Fraunces Extra Bold" pitchFamily="34" charset="-120"/>
              </a:rPr>
              <a:t>Концепція цифрового розриву</a:t>
            </a:r>
            <a:endParaRPr lang="en-US" sz="3650" dirty="0"/>
          </a:p>
        </p:txBody>
      </p:sp>
      <p:sp>
        <p:nvSpPr>
          <p:cNvPr id="3" name="Shape 1"/>
          <p:cNvSpPr/>
          <p:nvPr/>
        </p:nvSpPr>
        <p:spPr>
          <a:xfrm>
            <a:off x="748070" y="1711642"/>
            <a:ext cx="1393388" cy="344686"/>
          </a:xfrm>
          <a:prstGeom prst="roundRect">
            <a:avLst>
              <a:gd name="adj" fmla="val 39071"/>
            </a:avLst>
          </a:prstGeom>
          <a:solidFill>
            <a:srgbClr val="DDEEE0"/>
          </a:solidFill>
          <a:ln/>
        </p:spPr>
      </p:sp>
      <p:sp>
        <p:nvSpPr>
          <p:cNvPr id="4" name="Text 2"/>
          <p:cNvSpPr/>
          <p:nvPr/>
        </p:nvSpPr>
        <p:spPr>
          <a:xfrm>
            <a:off x="860227" y="1767721"/>
            <a:ext cx="1169075" cy="232529"/>
          </a:xfrm>
          <a:prstGeom prst="rect">
            <a:avLst/>
          </a:prstGeom>
          <a:noFill/>
          <a:ln/>
        </p:spPr>
        <p:txBody>
          <a:bodyPr wrap="none" lIns="0" tIns="0" rIns="0" bIns="0" rtlCol="0" anchor="t"/>
          <a:lstStyle/>
          <a:p>
            <a:pPr marL="0" indent="0" algn="l">
              <a:lnSpc>
                <a:spcPts val="1800"/>
              </a:lnSpc>
              <a:buNone/>
            </a:pPr>
            <a:r>
              <a:rPr lang="en-US" sz="1150" dirty="0">
                <a:solidFill>
                  <a:srgbClr val="405449"/>
                </a:solidFill>
                <a:latin typeface="Nobile" pitchFamily="34" charset="0"/>
                <a:ea typeface="Nobile" pitchFamily="34" charset="-122"/>
                <a:cs typeface="Nobile" pitchFamily="34" charset="-120"/>
              </a:rPr>
              <a:t>DIGITAL DIVIDE</a:t>
            </a:r>
            <a:endParaRPr lang="en-US" sz="1150" dirty="0"/>
          </a:p>
        </p:txBody>
      </p:sp>
      <p:sp>
        <p:nvSpPr>
          <p:cNvPr id="5" name="Text 3"/>
          <p:cNvSpPr/>
          <p:nvPr/>
        </p:nvSpPr>
        <p:spPr>
          <a:xfrm>
            <a:off x="748070" y="2254567"/>
            <a:ext cx="13134261" cy="1162526"/>
          </a:xfrm>
          <a:prstGeom prst="rect">
            <a:avLst/>
          </a:prstGeom>
          <a:noFill/>
          <a:ln/>
        </p:spPr>
        <p:txBody>
          <a:bodyPr wrap="square" lIns="0" tIns="0" rIns="0" bIns="0" rtlCol="0" anchor="t"/>
          <a:lstStyle/>
          <a:p>
            <a:pPr marL="0" indent="0" algn="l">
              <a:lnSpc>
                <a:spcPts val="2250"/>
              </a:lnSpc>
              <a:buNone/>
            </a:pPr>
            <a:r>
              <a:rPr lang="en-US" sz="1450" dirty="0">
                <a:solidFill>
                  <a:srgbClr val="405449"/>
                </a:solidFill>
                <a:latin typeface="Nobile" pitchFamily="34" charset="0"/>
                <a:ea typeface="Nobile" pitchFamily="34" charset="-122"/>
                <a:cs typeface="Nobile" pitchFamily="34" charset="-120"/>
              </a:rPr>
              <a:t>Термін </a:t>
            </a:r>
            <a:r>
              <a:rPr lang="en-US" sz="1450" b="1" dirty="0">
                <a:solidFill>
                  <a:srgbClr val="405449"/>
                </a:solidFill>
                <a:latin typeface="Nobile" pitchFamily="34" charset="0"/>
                <a:ea typeface="Nobile" pitchFamily="34" charset="-122"/>
                <a:cs typeface="Nobile" pitchFamily="34" charset="-120"/>
              </a:rPr>
              <a:t>«цифровий розрив»</a:t>
            </a:r>
            <a:r>
              <a:rPr lang="en-US" sz="1450" dirty="0">
                <a:solidFill>
                  <a:srgbClr val="405449"/>
                </a:solidFill>
                <a:latin typeface="Nobile" pitchFamily="34" charset="0"/>
                <a:ea typeface="Nobile" pitchFamily="34" charset="-122"/>
                <a:cs typeface="Nobile" pitchFamily="34" charset="-120"/>
              </a:rPr>
              <a:t> (digital divide) набув широкого вжитку наприкінці 1990-х років для опису нерівномірного доступу до інформаційно-комунікаційних технологій між різними групами населення та географічними регіонами. З часом концепція еволюціонувала від простого розрізнення «є доступ / немає доступу» до багатовимірної моделі, що враховує якість підключення, цифрові навички та фактичне використання технологій.</a:t>
            </a:r>
            <a:endParaRPr lang="en-US" sz="1450" dirty="0"/>
          </a:p>
        </p:txBody>
      </p:sp>
      <p:sp>
        <p:nvSpPr>
          <p:cNvPr id="6" name="Shape 4"/>
          <p:cNvSpPr/>
          <p:nvPr/>
        </p:nvSpPr>
        <p:spPr>
          <a:xfrm>
            <a:off x="613410" y="3615333"/>
            <a:ext cx="6608326" cy="1965841"/>
          </a:xfrm>
          <a:prstGeom prst="roundRect">
            <a:avLst>
              <a:gd name="adj" fmla="val 13701"/>
            </a:avLst>
          </a:prstGeom>
          <a:solidFill>
            <a:srgbClr val="438951"/>
          </a:solidFill>
          <a:ln/>
        </p:spPr>
      </p:sp>
      <p:sp>
        <p:nvSpPr>
          <p:cNvPr id="7" name="Text 5"/>
          <p:cNvSpPr/>
          <p:nvPr/>
        </p:nvSpPr>
        <p:spPr>
          <a:xfrm>
            <a:off x="800338" y="3791545"/>
            <a:ext cx="2941201" cy="292298"/>
          </a:xfrm>
          <a:prstGeom prst="rect">
            <a:avLst/>
          </a:prstGeom>
          <a:noFill/>
          <a:ln/>
        </p:spPr>
        <p:txBody>
          <a:bodyPr wrap="none" lIns="0" tIns="0" rIns="0" bIns="0" rtlCol="0" anchor="t"/>
          <a:lstStyle/>
          <a:p>
            <a:pPr marL="0" indent="0" algn="l">
              <a:lnSpc>
                <a:spcPts val="2300"/>
              </a:lnSpc>
              <a:buNone/>
            </a:pPr>
            <a:r>
              <a:rPr lang="en-US" sz="1800" b="1" dirty="0">
                <a:solidFill>
                  <a:srgbClr val="000000"/>
                </a:solidFill>
                <a:latin typeface="Fraunces Extra Bold" pitchFamily="34" charset="0"/>
                <a:ea typeface="Fraunces Extra Bold" pitchFamily="34" charset="-122"/>
                <a:cs typeface="Fraunces Extra Bold" pitchFamily="34" charset="-120"/>
              </a:rPr>
              <a:t>Перший рівень розриву</a:t>
            </a:r>
            <a:endParaRPr lang="en-US" sz="1800" dirty="0"/>
          </a:p>
        </p:txBody>
      </p:sp>
      <p:sp>
        <p:nvSpPr>
          <p:cNvPr id="8" name="Text 6"/>
          <p:cNvSpPr/>
          <p:nvPr/>
        </p:nvSpPr>
        <p:spPr>
          <a:xfrm>
            <a:off x="800338" y="4260056"/>
            <a:ext cx="6234470" cy="1162526"/>
          </a:xfrm>
          <a:prstGeom prst="rect">
            <a:avLst/>
          </a:prstGeom>
          <a:noFill/>
          <a:ln/>
        </p:spPr>
        <p:txBody>
          <a:bodyPr wrap="square" lIns="0" tIns="0" rIns="0" bIns="0" rtlCol="0" anchor="t"/>
          <a:lstStyle/>
          <a:p>
            <a:pPr marL="0" indent="0" algn="l">
              <a:lnSpc>
                <a:spcPts val="2250"/>
              </a:lnSpc>
              <a:buNone/>
            </a:pPr>
            <a:r>
              <a:rPr lang="en-US" sz="1450" dirty="0">
                <a:solidFill>
                  <a:srgbClr val="000000"/>
                </a:solidFill>
                <a:latin typeface="Nobile" pitchFamily="34" charset="0"/>
                <a:ea typeface="Nobile" pitchFamily="34" charset="-122"/>
                <a:cs typeface="Nobile" pitchFamily="34" charset="-120"/>
              </a:rPr>
              <a:t>Фізичний доступ до інфраструктури: наявність інтернет-з'єднання, пристроїв, широкосмугових мереж. Стосується насамперед географічної та економічної нерівності між міськими та сільськими районами, а також між країнами ЄС.</a:t>
            </a:r>
            <a:endParaRPr lang="en-US" sz="1450" dirty="0"/>
          </a:p>
        </p:txBody>
      </p:sp>
      <p:sp>
        <p:nvSpPr>
          <p:cNvPr id="9" name="Text 7"/>
          <p:cNvSpPr/>
          <p:nvPr/>
        </p:nvSpPr>
        <p:spPr>
          <a:xfrm>
            <a:off x="7550944" y="3791545"/>
            <a:ext cx="2825710" cy="292298"/>
          </a:xfrm>
          <a:prstGeom prst="rect">
            <a:avLst/>
          </a:prstGeom>
          <a:noFill/>
          <a:ln/>
        </p:spPr>
        <p:txBody>
          <a:bodyPr wrap="none" lIns="0" tIns="0" rIns="0" bIns="0" rtlCol="0" anchor="t"/>
          <a:lstStyle/>
          <a:p>
            <a:pPr marL="0" indent="0" algn="l">
              <a:lnSpc>
                <a:spcPts val="2300"/>
              </a:lnSpc>
              <a:buNone/>
            </a:pPr>
            <a:r>
              <a:rPr lang="en-US" sz="1800" b="1" dirty="0">
                <a:solidFill>
                  <a:srgbClr val="3B4540"/>
                </a:solidFill>
                <a:latin typeface="Fraunces Extra Bold" pitchFamily="34" charset="0"/>
                <a:ea typeface="Fraunces Extra Bold" pitchFamily="34" charset="-122"/>
                <a:cs typeface="Fraunces Extra Bold" pitchFamily="34" charset="-120"/>
              </a:rPr>
              <a:t>Другий рівень розриву</a:t>
            </a:r>
            <a:endParaRPr lang="en-US" sz="1800" dirty="0"/>
          </a:p>
        </p:txBody>
      </p:sp>
      <p:sp>
        <p:nvSpPr>
          <p:cNvPr id="10" name="Text 8"/>
          <p:cNvSpPr/>
          <p:nvPr/>
        </p:nvSpPr>
        <p:spPr>
          <a:xfrm>
            <a:off x="7550944" y="4260056"/>
            <a:ext cx="6339007" cy="1162526"/>
          </a:xfrm>
          <a:prstGeom prst="rect">
            <a:avLst/>
          </a:prstGeom>
          <a:noFill/>
          <a:ln/>
        </p:spPr>
        <p:txBody>
          <a:bodyPr wrap="square" lIns="0" tIns="0" rIns="0" bIns="0" rtlCol="0" anchor="t"/>
          <a:lstStyle/>
          <a:p>
            <a:pPr marL="0" indent="0" algn="l">
              <a:lnSpc>
                <a:spcPts val="2250"/>
              </a:lnSpc>
              <a:buNone/>
            </a:pPr>
            <a:r>
              <a:rPr lang="en-US" sz="1450" dirty="0">
                <a:solidFill>
                  <a:srgbClr val="405449"/>
                </a:solidFill>
                <a:latin typeface="Nobile" pitchFamily="34" charset="0"/>
                <a:ea typeface="Nobile" pitchFamily="34" charset="-122"/>
                <a:cs typeface="Nobile" pitchFamily="34" charset="-120"/>
              </a:rPr>
              <a:t>Нерівність у цифрових навичках, компетентностях та мотивації до використання технологій. Навіть за наявності інфраструктури значна частина населення не здатна ефективно використовувати цифрові інструменти через брак знань або впевненості.</a:t>
            </a:r>
            <a:endParaRPr lang="en-US" sz="1450" dirty="0"/>
          </a:p>
        </p:txBody>
      </p:sp>
      <p:sp>
        <p:nvSpPr>
          <p:cNvPr id="11" name="Text 9"/>
          <p:cNvSpPr/>
          <p:nvPr/>
        </p:nvSpPr>
        <p:spPr>
          <a:xfrm>
            <a:off x="748070" y="5955625"/>
            <a:ext cx="2708077" cy="292298"/>
          </a:xfrm>
          <a:prstGeom prst="rect">
            <a:avLst/>
          </a:prstGeom>
          <a:noFill/>
          <a:ln/>
        </p:spPr>
        <p:txBody>
          <a:bodyPr wrap="none" lIns="0" tIns="0" rIns="0" bIns="0" rtlCol="0" anchor="t"/>
          <a:lstStyle/>
          <a:p>
            <a:pPr marL="0" indent="0" algn="l">
              <a:lnSpc>
                <a:spcPts val="2300"/>
              </a:lnSpc>
              <a:buNone/>
            </a:pPr>
            <a:r>
              <a:rPr lang="en-US" sz="1800" b="1" dirty="0">
                <a:solidFill>
                  <a:srgbClr val="3B4540"/>
                </a:solidFill>
                <a:latin typeface="Fraunces Extra Bold" pitchFamily="34" charset="0"/>
                <a:ea typeface="Fraunces Extra Bold" pitchFamily="34" charset="-122"/>
                <a:cs typeface="Fraunces Extra Bold" pitchFamily="34" charset="-120"/>
              </a:rPr>
              <a:t>Третій рівень розриву</a:t>
            </a:r>
            <a:endParaRPr lang="en-US" sz="1800" dirty="0"/>
          </a:p>
        </p:txBody>
      </p:sp>
      <p:sp>
        <p:nvSpPr>
          <p:cNvPr id="12" name="Text 10"/>
          <p:cNvSpPr/>
          <p:nvPr/>
        </p:nvSpPr>
        <p:spPr>
          <a:xfrm>
            <a:off x="748070" y="6424136"/>
            <a:ext cx="6339007" cy="871895"/>
          </a:xfrm>
          <a:prstGeom prst="rect">
            <a:avLst/>
          </a:prstGeom>
          <a:noFill/>
          <a:ln/>
        </p:spPr>
        <p:txBody>
          <a:bodyPr wrap="square" lIns="0" tIns="0" rIns="0" bIns="0" rtlCol="0" anchor="t"/>
          <a:lstStyle/>
          <a:p>
            <a:pPr marL="0" indent="0" algn="l">
              <a:lnSpc>
                <a:spcPts val="2250"/>
              </a:lnSpc>
              <a:buNone/>
            </a:pPr>
            <a:r>
              <a:rPr lang="en-US" sz="1450" dirty="0">
                <a:solidFill>
                  <a:srgbClr val="405449"/>
                </a:solidFill>
                <a:latin typeface="Nobile" pitchFamily="34" charset="0"/>
                <a:ea typeface="Nobile" pitchFamily="34" charset="-122"/>
                <a:cs typeface="Nobile" pitchFamily="34" charset="-120"/>
              </a:rPr>
              <a:t>Відмінності у </a:t>
            </a:r>
            <a:r>
              <a:rPr lang="en-US" sz="1450" i="1" dirty="0">
                <a:solidFill>
                  <a:srgbClr val="405449"/>
                </a:solidFill>
                <a:latin typeface="Nobile" pitchFamily="34" charset="0"/>
                <a:ea typeface="Nobile" pitchFamily="34" charset="-122"/>
                <a:cs typeface="Nobile" pitchFamily="34" charset="-120"/>
              </a:rPr>
              <a:t>результатах</a:t>
            </a:r>
            <a:r>
              <a:rPr lang="en-US" sz="1450" dirty="0">
                <a:solidFill>
                  <a:srgbClr val="405449"/>
                </a:solidFill>
                <a:latin typeface="Nobile" pitchFamily="34" charset="0"/>
                <a:ea typeface="Nobile" pitchFamily="34" charset="-122"/>
                <a:cs typeface="Nobile" pitchFamily="34" charset="-120"/>
              </a:rPr>
              <a:t> використання технологій: чи приносять цифрові інструменти реальні економічні, соціальні та освітні переваги конкретним людям і спільнотам.</a:t>
            </a:r>
            <a:endParaRPr lang="en-US" sz="1450" dirty="0"/>
          </a:p>
        </p:txBody>
      </p:sp>
      <p:sp>
        <p:nvSpPr>
          <p:cNvPr id="13" name="Shape 11"/>
          <p:cNvSpPr/>
          <p:nvPr/>
        </p:nvSpPr>
        <p:spPr>
          <a:xfrm>
            <a:off x="7416284" y="5779413"/>
            <a:ext cx="6608326" cy="1675209"/>
          </a:xfrm>
          <a:prstGeom prst="roundRect">
            <a:avLst>
              <a:gd name="adj" fmla="val 16078"/>
            </a:avLst>
          </a:prstGeom>
          <a:solidFill>
            <a:srgbClr val="DFEEE2"/>
          </a:solidFill>
          <a:ln/>
        </p:spPr>
      </p:sp>
      <p:sp>
        <p:nvSpPr>
          <p:cNvPr id="14" name="Text 12"/>
          <p:cNvSpPr/>
          <p:nvPr/>
        </p:nvSpPr>
        <p:spPr>
          <a:xfrm>
            <a:off x="7603212" y="5955625"/>
            <a:ext cx="3254335" cy="292298"/>
          </a:xfrm>
          <a:prstGeom prst="rect">
            <a:avLst/>
          </a:prstGeom>
          <a:noFill/>
          <a:ln/>
        </p:spPr>
        <p:txBody>
          <a:bodyPr wrap="none" lIns="0" tIns="0" rIns="0" bIns="0" rtlCol="0" anchor="t"/>
          <a:lstStyle/>
          <a:p>
            <a:pPr marL="0" indent="0" algn="l">
              <a:lnSpc>
                <a:spcPts val="2300"/>
              </a:lnSpc>
              <a:buNone/>
            </a:pPr>
            <a:r>
              <a:rPr lang="en-US" sz="1800" b="1" dirty="0">
                <a:solidFill>
                  <a:srgbClr val="3B4540"/>
                </a:solidFill>
                <a:latin typeface="Fraunces Extra Bold" pitchFamily="34" charset="0"/>
                <a:ea typeface="Fraunces Extra Bold" pitchFamily="34" charset="-122"/>
                <a:cs typeface="Fraunces Extra Bold" pitchFamily="34" charset="-120"/>
              </a:rPr>
              <a:t>Четвертий рівень розриву</a:t>
            </a:r>
            <a:endParaRPr lang="en-US" sz="1800" dirty="0"/>
          </a:p>
        </p:txBody>
      </p:sp>
      <p:sp>
        <p:nvSpPr>
          <p:cNvPr id="15" name="Text 13"/>
          <p:cNvSpPr/>
          <p:nvPr/>
        </p:nvSpPr>
        <p:spPr>
          <a:xfrm>
            <a:off x="7603212" y="6424136"/>
            <a:ext cx="6234470" cy="871895"/>
          </a:xfrm>
          <a:prstGeom prst="rect">
            <a:avLst/>
          </a:prstGeom>
          <a:noFill/>
          <a:ln/>
        </p:spPr>
        <p:txBody>
          <a:bodyPr wrap="square" lIns="0" tIns="0" rIns="0" bIns="0" rtlCol="0" anchor="t"/>
          <a:lstStyle/>
          <a:p>
            <a:pPr marL="0" indent="0" algn="l">
              <a:lnSpc>
                <a:spcPts val="2250"/>
              </a:lnSpc>
              <a:buNone/>
            </a:pPr>
            <a:r>
              <a:rPr lang="en-US" sz="1450" dirty="0">
                <a:solidFill>
                  <a:srgbClr val="405449"/>
                </a:solidFill>
                <a:latin typeface="Nobile" pitchFamily="34" charset="0"/>
                <a:ea typeface="Nobile" pitchFamily="34" charset="-122"/>
                <a:cs typeface="Nobile" pitchFamily="34" charset="-120"/>
              </a:rPr>
              <a:t>Нерівність у можливості </a:t>
            </a:r>
            <a:r>
              <a:rPr lang="en-US" sz="1450" b="1" dirty="0">
                <a:solidFill>
                  <a:srgbClr val="405449"/>
                </a:solidFill>
                <a:latin typeface="Nobile" pitchFamily="34" charset="0"/>
                <a:ea typeface="Nobile" pitchFamily="34" charset="-122"/>
                <a:cs typeface="Nobile" pitchFamily="34" charset="-120"/>
              </a:rPr>
              <a:t>формувати</a:t>
            </a:r>
            <a:r>
              <a:rPr lang="en-US" sz="1450" dirty="0">
                <a:solidFill>
                  <a:srgbClr val="405449"/>
                </a:solidFill>
                <a:latin typeface="Nobile" pitchFamily="34" charset="0"/>
                <a:ea typeface="Nobile" pitchFamily="34" charset="-122"/>
                <a:cs typeface="Nobile" pitchFamily="34" charset="-120"/>
              </a:rPr>
              <a:t> цифровий простір: участь у розробці технологій, стандартів та регуляторних рішень, що стає дедалі актуальнішим у контексті AI.</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79371" y="1191697"/>
            <a:ext cx="11200686" cy="530662"/>
          </a:xfrm>
          <a:prstGeom prst="rect">
            <a:avLst/>
          </a:prstGeom>
          <a:noFill/>
          <a:ln/>
        </p:spPr>
        <p:txBody>
          <a:bodyPr wrap="none" lIns="0" tIns="0" rIns="0" bIns="0" rtlCol="0" anchor="t"/>
          <a:lstStyle/>
          <a:p>
            <a:pPr marL="0" indent="0" algn="l">
              <a:lnSpc>
                <a:spcPts val="4150"/>
              </a:lnSpc>
              <a:buNone/>
            </a:pPr>
            <a:r>
              <a:rPr lang="en-US" sz="3300" b="1" dirty="0">
                <a:solidFill>
                  <a:srgbClr val="3B4540"/>
                </a:solidFill>
                <a:latin typeface="Fraunces Extra Bold" pitchFamily="34" charset="0"/>
                <a:ea typeface="Fraunces Extra Bold" pitchFamily="34" charset="-122"/>
                <a:cs typeface="Fraunces Extra Bold" pitchFamily="34" charset="-120"/>
              </a:rPr>
              <a:t>Концепція AI-розриву: нова парадигма нерівності</a:t>
            </a:r>
            <a:endParaRPr lang="en-US" sz="3300" dirty="0"/>
          </a:p>
        </p:txBody>
      </p:sp>
      <p:sp>
        <p:nvSpPr>
          <p:cNvPr id="3" name="Shape 1"/>
          <p:cNvSpPr/>
          <p:nvPr/>
        </p:nvSpPr>
        <p:spPr>
          <a:xfrm>
            <a:off x="679371" y="2012990"/>
            <a:ext cx="668536" cy="303252"/>
          </a:xfrm>
          <a:prstGeom prst="roundRect">
            <a:avLst>
              <a:gd name="adj" fmla="val 40327"/>
            </a:avLst>
          </a:prstGeom>
          <a:solidFill>
            <a:srgbClr val="DDEEE0"/>
          </a:solidFill>
          <a:ln/>
        </p:spPr>
      </p:sp>
      <p:sp>
        <p:nvSpPr>
          <p:cNvPr id="4" name="Text 2"/>
          <p:cNvSpPr/>
          <p:nvPr/>
        </p:nvSpPr>
        <p:spPr>
          <a:xfrm>
            <a:off x="781169" y="2063829"/>
            <a:ext cx="464939" cy="201573"/>
          </a:xfrm>
          <a:prstGeom prst="rect">
            <a:avLst/>
          </a:prstGeom>
          <a:noFill/>
          <a:ln/>
        </p:spPr>
        <p:txBody>
          <a:bodyPr wrap="none" lIns="0" tIns="0" rIns="0" bIns="0" rtlCol="0" anchor="t"/>
          <a:lstStyle/>
          <a:p>
            <a:pPr marL="0" indent="0" algn="l">
              <a:lnSpc>
                <a:spcPts val="1550"/>
              </a:lnSpc>
              <a:buNone/>
            </a:pPr>
            <a:r>
              <a:rPr lang="en-US" sz="1050" dirty="0">
                <a:solidFill>
                  <a:srgbClr val="405449"/>
                </a:solidFill>
                <a:latin typeface="Nobile" pitchFamily="34" charset="0"/>
                <a:ea typeface="Nobile" pitchFamily="34" charset="-122"/>
                <a:cs typeface="Nobile" pitchFamily="34" charset="-120"/>
              </a:rPr>
              <a:t>AI GAP</a:t>
            </a:r>
            <a:endParaRPr lang="en-US" sz="1050" dirty="0"/>
          </a:p>
        </p:txBody>
      </p:sp>
      <p:sp>
        <p:nvSpPr>
          <p:cNvPr id="5" name="Text 3"/>
          <p:cNvSpPr/>
          <p:nvPr/>
        </p:nvSpPr>
        <p:spPr>
          <a:xfrm>
            <a:off x="679371" y="2479715"/>
            <a:ext cx="13271659" cy="1008698"/>
          </a:xfrm>
          <a:prstGeom prst="rect">
            <a:avLst/>
          </a:prstGeom>
          <a:noFill/>
          <a:ln/>
        </p:spPr>
        <p:txBody>
          <a:bodyPr wrap="square" lIns="0" tIns="0" rIns="0" bIns="0" rtlCol="0" anchor="t"/>
          <a:lstStyle/>
          <a:p>
            <a:pPr marL="0" indent="0" algn="l">
              <a:lnSpc>
                <a:spcPts val="1950"/>
              </a:lnSpc>
              <a:buNone/>
            </a:pPr>
            <a:r>
              <a:rPr lang="en-US" sz="1300" b="1" dirty="0">
                <a:solidFill>
                  <a:srgbClr val="405449"/>
                </a:solidFill>
                <a:latin typeface="Nobile" pitchFamily="34" charset="0"/>
                <a:ea typeface="Nobile" pitchFamily="34" charset="-122"/>
                <a:cs typeface="Nobile" pitchFamily="34" charset="-120"/>
              </a:rPr>
              <a:t>AI-розрив</a:t>
            </a:r>
            <a:r>
              <a:rPr lang="en-US" sz="1300" dirty="0">
                <a:solidFill>
                  <a:srgbClr val="405449"/>
                </a:solidFill>
                <a:latin typeface="Nobile" pitchFamily="34" charset="0"/>
                <a:ea typeface="Nobile" pitchFamily="34" charset="-122"/>
                <a:cs typeface="Nobile" pitchFamily="34" charset="-120"/>
              </a:rPr>
              <a:t> (AI gap) — порівняно нова концепція, що описує нерівномірний розподіл можливостей розробки, впровадження та отримання переваг від технологій штучного інтелекту між країнами, регіонами, секторами економіки та соціальними групами. На відміну від традиційного цифрового розриву, AI-розрив має якісно відмінну природу: він пов'язаний не лише з доступом до інфраструктури, а й з наявністю висококваліфікованих кадрів, великих масивів даних, обчислювальних потужностей та інноваційних екосистем.</a:t>
            </a:r>
            <a:endParaRPr lang="en-US" sz="1300" dirty="0"/>
          </a:p>
        </p:txBody>
      </p:sp>
      <p:sp>
        <p:nvSpPr>
          <p:cNvPr id="6" name="Shape 4"/>
          <p:cNvSpPr/>
          <p:nvPr/>
        </p:nvSpPr>
        <p:spPr>
          <a:xfrm>
            <a:off x="679371" y="3651885"/>
            <a:ext cx="6563201" cy="1746409"/>
          </a:xfrm>
          <a:prstGeom prst="roundRect">
            <a:avLst>
              <a:gd name="adj" fmla="val 8753"/>
            </a:avLst>
          </a:prstGeom>
          <a:solidFill>
            <a:srgbClr val="FAFFFA"/>
          </a:solidFill>
          <a:ln w="22860">
            <a:solidFill>
              <a:srgbClr val="CED9CE"/>
            </a:solidFill>
            <a:prstDash val="solid"/>
          </a:ln>
        </p:spPr>
      </p:sp>
      <p:sp>
        <p:nvSpPr>
          <p:cNvPr id="7" name="Text 5"/>
          <p:cNvSpPr/>
          <p:nvPr/>
        </p:nvSpPr>
        <p:spPr>
          <a:xfrm>
            <a:off x="872014" y="3844528"/>
            <a:ext cx="2372082" cy="265271"/>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Технологічний вимір</a:t>
            </a:r>
            <a:endParaRPr lang="en-US" sz="1650" dirty="0"/>
          </a:p>
        </p:txBody>
      </p:sp>
      <p:sp>
        <p:nvSpPr>
          <p:cNvPr id="8" name="Text 6"/>
          <p:cNvSpPr/>
          <p:nvPr/>
        </p:nvSpPr>
        <p:spPr>
          <a:xfrm>
            <a:off x="872014" y="4196953"/>
            <a:ext cx="6177915" cy="1008698"/>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Нерівний розподіл обчислювальної інфраструктури (GPU-кластери, хмарні платформи), даних для навчання моделей та доступу до frontier AI-систем між провідними технологічними центрами та рештою Європи.</a:t>
            </a:r>
            <a:endParaRPr lang="en-US" sz="1300" dirty="0"/>
          </a:p>
        </p:txBody>
      </p:sp>
      <p:sp>
        <p:nvSpPr>
          <p:cNvPr id="9" name="Shape 7"/>
          <p:cNvSpPr/>
          <p:nvPr/>
        </p:nvSpPr>
        <p:spPr>
          <a:xfrm>
            <a:off x="7387828" y="3651885"/>
            <a:ext cx="6563201" cy="1746409"/>
          </a:xfrm>
          <a:prstGeom prst="roundRect">
            <a:avLst>
              <a:gd name="adj" fmla="val 8753"/>
            </a:avLst>
          </a:prstGeom>
          <a:solidFill>
            <a:srgbClr val="FAFFFA"/>
          </a:solidFill>
          <a:ln w="22860">
            <a:solidFill>
              <a:srgbClr val="CED9CE"/>
            </a:solidFill>
            <a:prstDash val="solid"/>
          </a:ln>
        </p:spPr>
      </p:sp>
      <p:sp>
        <p:nvSpPr>
          <p:cNvPr id="10" name="Text 8"/>
          <p:cNvSpPr/>
          <p:nvPr/>
        </p:nvSpPr>
        <p:spPr>
          <a:xfrm>
            <a:off x="7580471" y="3844528"/>
            <a:ext cx="2123123" cy="265271"/>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Кадровий вимір</a:t>
            </a:r>
            <a:endParaRPr lang="en-US" sz="1650" dirty="0"/>
          </a:p>
        </p:txBody>
      </p:sp>
      <p:sp>
        <p:nvSpPr>
          <p:cNvPr id="11" name="Text 9"/>
          <p:cNvSpPr/>
          <p:nvPr/>
        </p:nvSpPr>
        <p:spPr>
          <a:xfrm>
            <a:off x="7580471" y="4196953"/>
            <a:ext cx="6177915" cy="756523"/>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Концентрація AI-фахівців у небагатьох метрополісах (Лондон, Берлін, Стокгольм, Париж) та масштабний відтік талантів до США та Китаю, що поглиблює внутрішньоєвропейську нерівність.</a:t>
            </a:r>
            <a:endParaRPr lang="en-US" sz="1300" dirty="0"/>
          </a:p>
        </p:txBody>
      </p:sp>
      <p:sp>
        <p:nvSpPr>
          <p:cNvPr id="12" name="Shape 10"/>
          <p:cNvSpPr/>
          <p:nvPr/>
        </p:nvSpPr>
        <p:spPr>
          <a:xfrm>
            <a:off x="679371" y="5543550"/>
            <a:ext cx="6563201" cy="1494234"/>
          </a:xfrm>
          <a:prstGeom prst="roundRect">
            <a:avLst>
              <a:gd name="adj" fmla="val 10230"/>
            </a:avLst>
          </a:prstGeom>
          <a:solidFill>
            <a:srgbClr val="FAFFFA"/>
          </a:solidFill>
          <a:ln w="22860">
            <a:solidFill>
              <a:srgbClr val="CED9CE"/>
            </a:solidFill>
            <a:prstDash val="solid"/>
          </a:ln>
        </p:spPr>
      </p:sp>
      <p:sp>
        <p:nvSpPr>
          <p:cNvPr id="13" name="Text 11"/>
          <p:cNvSpPr/>
          <p:nvPr/>
        </p:nvSpPr>
        <p:spPr>
          <a:xfrm>
            <a:off x="872014" y="5736193"/>
            <a:ext cx="2263378" cy="265271"/>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Інноваційний вимір</a:t>
            </a:r>
            <a:endParaRPr lang="en-US" sz="1650" dirty="0"/>
          </a:p>
        </p:txBody>
      </p:sp>
      <p:sp>
        <p:nvSpPr>
          <p:cNvPr id="14" name="Text 12"/>
          <p:cNvSpPr/>
          <p:nvPr/>
        </p:nvSpPr>
        <p:spPr>
          <a:xfrm>
            <a:off x="872014" y="6088618"/>
            <a:ext cx="6177915" cy="756523"/>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Непропорційна концентрація AI-стартапів, венчурного капіталу та патентної активності у кількох країнах ЄС, тоді як більшість держав-членів залишаються споживачами, а не творцями AI-рішень.</a:t>
            </a:r>
            <a:endParaRPr lang="en-US" sz="1300" dirty="0"/>
          </a:p>
        </p:txBody>
      </p:sp>
      <p:sp>
        <p:nvSpPr>
          <p:cNvPr id="15" name="Shape 13"/>
          <p:cNvSpPr/>
          <p:nvPr/>
        </p:nvSpPr>
        <p:spPr>
          <a:xfrm>
            <a:off x="7387828" y="5543550"/>
            <a:ext cx="6563201" cy="1494234"/>
          </a:xfrm>
          <a:prstGeom prst="roundRect">
            <a:avLst>
              <a:gd name="adj" fmla="val 10230"/>
            </a:avLst>
          </a:prstGeom>
          <a:solidFill>
            <a:srgbClr val="FAFFFA"/>
          </a:solidFill>
          <a:ln w="22860">
            <a:solidFill>
              <a:srgbClr val="CED9CE"/>
            </a:solidFill>
            <a:prstDash val="solid"/>
          </a:ln>
        </p:spPr>
      </p:sp>
      <p:sp>
        <p:nvSpPr>
          <p:cNvPr id="16" name="Text 14"/>
          <p:cNvSpPr/>
          <p:nvPr/>
        </p:nvSpPr>
        <p:spPr>
          <a:xfrm>
            <a:off x="7580471" y="5736193"/>
            <a:ext cx="2282071" cy="265271"/>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Регуляторний вимір</a:t>
            </a:r>
            <a:endParaRPr lang="en-US" sz="1650" dirty="0"/>
          </a:p>
        </p:txBody>
      </p:sp>
      <p:sp>
        <p:nvSpPr>
          <p:cNvPr id="17" name="Text 15"/>
          <p:cNvSpPr/>
          <p:nvPr/>
        </p:nvSpPr>
        <p:spPr>
          <a:xfrm>
            <a:off x="7580471" y="6088618"/>
            <a:ext cx="6177915" cy="756523"/>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Нерівна спроможність національних регуляторів аналізувати, оцінювати та контролювати AI-системи, що створює асиметрію у захисті прав громадян та конкурентних умовах для бізнесу.</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920121" y="376238"/>
            <a:ext cx="7999333" cy="427553"/>
          </a:xfrm>
          <a:prstGeom prst="rect">
            <a:avLst/>
          </a:prstGeom>
          <a:noFill/>
          <a:ln/>
        </p:spPr>
        <p:txBody>
          <a:bodyPr wrap="none" lIns="0" tIns="0" rIns="0" bIns="0" rtlCol="0" anchor="t"/>
          <a:lstStyle/>
          <a:p>
            <a:pPr marL="0" indent="0" algn="l">
              <a:lnSpc>
                <a:spcPts val="3350"/>
              </a:lnSpc>
              <a:buNone/>
            </a:pPr>
            <a:r>
              <a:rPr lang="en-US" sz="2650" b="1" dirty="0">
                <a:solidFill>
                  <a:srgbClr val="3B4540"/>
                </a:solidFill>
                <a:latin typeface="Fraunces Extra Bold" pitchFamily="34" charset="0"/>
                <a:ea typeface="Fraunces Extra Bold" pitchFamily="34" charset="-122"/>
                <a:cs typeface="Fraunces Extra Bold" pitchFamily="34" charset="-120"/>
              </a:rPr>
              <a:t>Порівняння: цифровий розрив vs. AI-розрив</a:t>
            </a:r>
            <a:endParaRPr lang="en-US" sz="2650" dirty="0"/>
          </a:p>
        </p:txBody>
      </p:sp>
      <p:sp>
        <p:nvSpPr>
          <p:cNvPr id="3" name="Text 1"/>
          <p:cNvSpPr/>
          <p:nvPr/>
        </p:nvSpPr>
        <p:spPr>
          <a:xfrm>
            <a:off x="1920121" y="992386"/>
            <a:ext cx="10790039" cy="369570"/>
          </a:xfrm>
          <a:prstGeom prst="rect">
            <a:avLst/>
          </a:prstGeom>
          <a:noFill/>
          <a:ln/>
        </p:spPr>
        <p:txBody>
          <a:bodyPr wrap="square" lIns="0" tIns="0" rIns="0" bIns="0" rtlCol="0" anchor="t"/>
          <a:lstStyle/>
          <a:p>
            <a:pPr marL="0" indent="0" algn="l">
              <a:lnSpc>
                <a:spcPts val="1450"/>
              </a:lnSpc>
              <a:buNone/>
            </a:pPr>
            <a:r>
              <a:rPr lang="en-US" sz="1050" dirty="0">
                <a:solidFill>
                  <a:srgbClr val="405449"/>
                </a:solidFill>
                <a:latin typeface="Nobile" pitchFamily="34" charset="0"/>
                <a:ea typeface="Nobile" pitchFamily="34" charset="-122"/>
                <a:cs typeface="Nobile" pitchFamily="34" charset="-120"/>
              </a:rPr>
              <a:t>Попри концептуальну спорідненість, цифровий та AI-розрив мають суттєві відмінності у природі, масштабі та механізмах відтворення нерівності. Розуміння цих відмінностей є критичним для розробки адекватних політичних відповідей.</a:t>
            </a:r>
            <a:endParaRPr lang="en-US" sz="1050" dirty="0"/>
          </a:p>
        </p:txBody>
      </p:sp>
      <p:pic>
        <p:nvPicPr>
          <p:cNvPr id="4" name="Image 0" descr="preencoded.png"/>
          <p:cNvPicPr>
            <a:picLocks noChangeAspect="1"/>
          </p:cNvPicPr>
          <p:nvPr/>
        </p:nvPicPr>
        <p:blipFill>
          <a:blip r:embed="rId3"/>
          <a:stretch>
            <a:fillRect/>
          </a:stretch>
        </p:blipFill>
        <p:spPr>
          <a:xfrm>
            <a:off x="1920121" y="1468041"/>
            <a:ext cx="10485120" cy="5852160"/>
          </a:xfrm>
          <a:prstGeom prst="rect">
            <a:avLst/>
          </a:prstGeom>
        </p:spPr>
      </p:pic>
      <p:pic>
        <p:nvPicPr>
          <p:cNvPr id="5" name="Image 1" descr="preencoded.png"/>
          <p:cNvPicPr>
            <a:picLocks noChangeAspect="1"/>
          </p:cNvPicPr>
          <p:nvPr/>
        </p:nvPicPr>
        <p:blipFill>
          <a:blip r:embed="rId4"/>
          <a:stretch>
            <a:fillRect/>
          </a:stretch>
        </p:blipFill>
        <p:spPr>
          <a:xfrm>
            <a:off x="1920121" y="1468041"/>
            <a:ext cx="10485120" cy="5852160"/>
          </a:xfrm>
          <a:prstGeom prst="rect">
            <a:avLst/>
          </a:prstGeom>
        </p:spPr>
      </p:pic>
      <p:sp>
        <p:nvSpPr>
          <p:cNvPr id="6" name="Text 2"/>
          <p:cNvSpPr/>
          <p:nvPr/>
        </p:nvSpPr>
        <p:spPr>
          <a:xfrm>
            <a:off x="1920121" y="7426285"/>
            <a:ext cx="10790039" cy="554355"/>
          </a:xfrm>
          <a:prstGeom prst="rect">
            <a:avLst/>
          </a:prstGeom>
          <a:noFill/>
          <a:ln/>
        </p:spPr>
        <p:txBody>
          <a:bodyPr wrap="square" lIns="0" tIns="0" rIns="0" bIns="0" rtlCol="0" anchor="t"/>
          <a:lstStyle/>
          <a:p>
            <a:pPr marL="0" indent="0" algn="l">
              <a:lnSpc>
                <a:spcPts val="1450"/>
              </a:lnSpc>
              <a:buNone/>
            </a:pPr>
            <a:r>
              <a:rPr lang="en-US" sz="1050" dirty="0">
                <a:solidFill>
                  <a:srgbClr val="405449"/>
                </a:solidFill>
                <a:latin typeface="Nobile" pitchFamily="34" charset="0"/>
                <a:ea typeface="Nobile" pitchFamily="34" charset="-122"/>
                <a:cs typeface="Nobile" pitchFamily="34" charset="-120"/>
              </a:rPr>
              <a:t>Ключова відмінність полягає у </a:t>
            </a:r>
            <a:r>
              <a:rPr lang="en-US" sz="1050" b="1" dirty="0">
                <a:solidFill>
                  <a:srgbClr val="405449"/>
                </a:solidFill>
                <a:latin typeface="Nobile" pitchFamily="34" charset="0"/>
                <a:ea typeface="Nobile" pitchFamily="34" charset="-122"/>
                <a:cs typeface="Nobile" pitchFamily="34" charset="-120"/>
              </a:rPr>
              <a:t>характері накопичення переваг</a:t>
            </a:r>
            <a:r>
              <a:rPr lang="en-US" sz="1050" dirty="0">
                <a:solidFill>
                  <a:srgbClr val="405449"/>
                </a:solidFill>
                <a:latin typeface="Nobile" pitchFamily="34" charset="0"/>
                <a:ea typeface="Nobile" pitchFamily="34" charset="-122"/>
                <a:cs typeface="Nobile" pitchFamily="34" charset="-120"/>
              </a:rPr>
              <a:t>: якщо цифровий розрив можна поступово долати шляхом розгортання інфраструктури, то AI-розрив має властивість самопідсилення — країни-лідери накопичують дані, таланти та капітал, що дозволяє їм збільшувати відрив швидше, ніж аутсайдери наближаються до них. Це робить AI-розрив структурно складнішою проблемою для регуляторів.</a:t>
            </a:r>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93934" y="1073706"/>
            <a:ext cx="7378184" cy="500896"/>
          </a:xfrm>
          <a:prstGeom prst="rect">
            <a:avLst/>
          </a:prstGeom>
          <a:noFill/>
          <a:ln/>
        </p:spPr>
        <p:txBody>
          <a:bodyPr wrap="none" lIns="0" tIns="0" rIns="0" bIns="0" rtlCol="0" anchor="t"/>
          <a:lstStyle/>
          <a:p>
            <a:pPr marL="0" indent="0" algn="l">
              <a:lnSpc>
                <a:spcPts val="3900"/>
              </a:lnSpc>
              <a:buNone/>
            </a:pPr>
            <a:r>
              <a:rPr lang="en-US" sz="3150" b="1" dirty="0">
                <a:solidFill>
                  <a:srgbClr val="3B4540"/>
                </a:solidFill>
                <a:latin typeface="Fraunces Extra Bold" pitchFamily="34" charset="0"/>
                <a:ea typeface="Fraunces Extra Bold" pitchFamily="34" charset="-122"/>
                <a:cs typeface="Fraunces Extra Bold" pitchFamily="34" charset="-120"/>
              </a:rPr>
              <a:t>Індекс DESI: методологічна основа</a:t>
            </a:r>
            <a:endParaRPr lang="en-US" sz="3150" dirty="0"/>
          </a:p>
        </p:txBody>
      </p:sp>
      <p:sp>
        <p:nvSpPr>
          <p:cNvPr id="3" name="Shape 1"/>
          <p:cNvSpPr/>
          <p:nvPr/>
        </p:nvSpPr>
        <p:spPr>
          <a:xfrm>
            <a:off x="993934" y="1833563"/>
            <a:ext cx="2250638" cy="296585"/>
          </a:xfrm>
          <a:prstGeom prst="roundRect">
            <a:avLst>
              <a:gd name="adj" fmla="val 38921"/>
            </a:avLst>
          </a:prstGeom>
          <a:noFill/>
          <a:ln w="7620">
            <a:solidFill>
              <a:srgbClr val="438951"/>
            </a:solidFill>
            <a:prstDash val="solid"/>
          </a:ln>
        </p:spPr>
      </p:sp>
      <p:sp>
        <p:nvSpPr>
          <p:cNvPr id="4" name="Text 2"/>
          <p:cNvSpPr/>
          <p:nvPr/>
        </p:nvSpPr>
        <p:spPr>
          <a:xfrm>
            <a:off x="1097637" y="1889165"/>
            <a:ext cx="2043232" cy="185380"/>
          </a:xfrm>
          <a:prstGeom prst="rect">
            <a:avLst/>
          </a:prstGeom>
          <a:noFill/>
          <a:ln/>
        </p:spPr>
        <p:txBody>
          <a:bodyPr wrap="none" lIns="0" tIns="0" rIns="0" bIns="0" rtlCol="0" anchor="t"/>
          <a:lstStyle/>
          <a:p>
            <a:pPr marL="0" indent="0" algn="l">
              <a:lnSpc>
                <a:spcPts val="1450"/>
              </a:lnSpc>
              <a:buNone/>
            </a:pPr>
            <a:r>
              <a:rPr lang="en-US" sz="1000" dirty="0">
                <a:solidFill>
                  <a:srgbClr val="438951"/>
                </a:solidFill>
                <a:latin typeface="Nobile" pitchFamily="34" charset="0"/>
                <a:ea typeface="Nobile" pitchFamily="34" charset="-122"/>
                <a:cs typeface="Nobile" pitchFamily="34" charset="-120"/>
              </a:rPr>
              <a:t>МЕТОДОЛОГІЯ ВИМІРЮВАННЯ</a:t>
            </a:r>
            <a:endParaRPr lang="en-US" sz="1000" dirty="0"/>
          </a:p>
        </p:txBody>
      </p:sp>
      <p:sp>
        <p:nvSpPr>
          <p:cNvPr id="5" name="Text 3"/>
          <p:cNvSpPr/>
          <p:nvPr/>
        </p:nvSpPr>
        <p:spPr>
          <a:xfrm>
            <a:off x="993934" y="2275761"/>
            <a:ext cx="12642533" cy="927735"/>
          </a:xfrm>
          <a:prstGeom prst="rect">
            <a:avLst/>
          </a:prstGeom>
          <a:noFill/>
          <a:ln/>
        </p:spPr>
        <p:txBody>
          <a:bodyPr wrap="square" lIns="0" tIns="0" rIns="0" bIns="0" rtlCol="0" anchor="t"/>
          <a:lstStyle/>
          <a:p>
            <a:pPr marL="0" indent="0" algn="l">
              <a:lnSpc>
                <a:spcPts val="1800"/>
              </a:lnSpc>
              <a:buNone/>
            </a:pPr>
            <a:r>
              <a:rPr lang="en-US" sz="1250" b="1" dirty="0">
                <a:solidFill>
                  <a:srgbClr val="405449"/>
                </a:solidFill>
                <a:latin typeface="Nobile" pitchFamily="34" charset="0"/>
                <a:ea typeface="Nobile" pitchFamily="34" charset="-122"/>
                <a:cs typeface="Nobile" pitchFamily="34" charset="-120"/>
              </a:rPr>
              <a:t>Індекс цифрової економіки та суспільства</a:t>
            </a:r>
            <a:r>
              <a:rPr lang="en-US" sz="1250" dirty="0">
                <a:solidFill>
                  <a:srgbClr val="405449"/>
                </a:solidFill>
                <a:latin typeface="Nobile" pitchFamily="34" charset="0"/>
                <a:ea typeface="Nobile" pitchFamily="34" charset="-122"/>
                <a:cs typeface="Nobile" pitchFamily="34" charset="-120"/>
              </a:rPr>
              <a:t> (Digital Economy and Society Index, DESI) — комплексний інструмент, що з 2014 року щорічно розробляється Європейською Комісією для моніторингу цифрового прогресу держав-членів ЄС. Індекс агрегує десятки індикаторів у п'ять основних вимірів, дозволяючи проводити порівняльний аналіз та відстежувати динаміку змін у часі. DESI слугує не лише діагностичним, а й нормативним інструментом — його результати безпосередньо впливають на розподіл структурних фондів ЄС та формування національних цифрових стратегій.</a:t>
            </a:r>
            <a:endParaRPr lang="en-US" sz="1250" dirty="0"/>
          </a:p>
        </p:txBody>
      </p:sp>
      <p:sp>
        <p:nvSpPr>
          <p:cNvPr id="6" name="Shape 4"/>
          <p:cNvSpPr/>
          <p:nvPr/>
        </p:nvSpPr>
        <p:spPr>
          <a:xfrm>
            <a:off x="993934" y="3349109"/>
            <a:ext cx="4127897" cy="1954649"/>
          </a:xfrm>
          <a:prstGeom prst="roundRect">
            <a:avLst>
              <a:gd name="adj" fmla="val 7382"/>
            </a:avLst>
          </a:prstGeom>
          <a:solidFill>
            <a:srgbClr val="E8F3E8"/>
          </a:solidFill>
          <a:ln/>
        </p:spPr>
      </p:sp>
      <p:sp>
        <p:nvSpPr>
          <p:cNvPr id="7" name="Shape 5"/>
          <p:cNvSpPr/>
          <p:nvPr/>
        </p:nvSpPr>
        <p:spPr>
          <a:xfrm>
            <a:off x="1154192" y="3509367"/>
            <a:ext cx="480893" cy="480893"/>
          </a:xfrm>
          <a:prstGeom prst="roundRect">
            <a:avLst>
              <a:gd name="adj" fmla="val 19012723"/>
            </a:avLst>
          </a:prstGeom>
          <a:solidFill>
            <a:srgbClr val="438951"/>
          </a:solidFill>
          <a:ln/>
        </p:spPr>
      </p:sp>
      <p:pic>
        <p:nvPicPr>
          <p:cNvPr id="8"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470" y="3641527"/>
            <a:ext cx="216337" cy="216337"/>
          </a:xfrm>
          <a:prstGeom prst="rect">
            <a:avLst/>
          </a:prstGeom>
        </p:spPr>
      </p:pic>
      <p:sp>
        <p:nvSpPr>
          <p:cNvPr id="9" name="Text 6"/>
          <p:cNvSpPr/>
          <p:nvPr/>
        </p:nvSpPr>
        <p:spPr>
          <a:xfrm>
            <a:off x="1154192" y="4119682"/>
            <a:ext cx="2003941"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Підключення</a:t>
            </a:r>
            <a:endParaRPr lang="en-US" sz="1550" dirty="0"/>
          </a:p>
        </p:txBody>
      </p:sp>
      <p:sp>
        <p:nvSpPr>
          <p:cNvPr id="10" name="Text 7"/>
          <p:cNvSpPr/>
          <p:nvPr/>
        </p:nvSpPr>
        <p:spPr>
          <a:xfrm>
            <a:off x="1154192" y="4447699"/>
            <a:ext cx="3807381" cy="695801"/>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Охоплення широкосмуговим інтернетом, 5G, волоконно-оптичними мережами; ціни на послуги зв'язку та швидкість з'єднання.</a:t>
            </a:r>
            <a:endParaRPr lang="en-US" sz="1250" dirty="0"/>
          </a:p>
        </p:txBody>
      </p:sp>
      <p:sp>
        <p:nvSpPr>
          <p:cNvPr id="11" name="Shape 8"/>
          <p:cNvSpPr/>
          <p:nvPr/>
        </p:nvSpPr>
        <p:spPr>
          <a:xfrm>
            <a:off x="5251252" y="3349109"/>
            <a:ext cx="4127897" cy="1954649"/>
          </a:xfrm>
          <a:prstGeom prst="roundRect">
            <a:avLst>
              <a:gd name="adj" fmla="val 7382"/>
            </a:avLst>
          </a:prstGeom>
          <a:solidFill>
            <a:srgbClr val="E8F3E8"/>
          </a:solidFill>
          <a:ln/>
        </p:spPr>
      </p:sp>
      <p:sp>
        <p:nvSpPr>
          <p:cNvPr id="12" name="Shape 9"/>
          <p:cNvSpPr/>
          <p:nvPr/>
        </p:nvSpPr>
        <p:spPr>
          <a:xfrm>
            <a:off x="5411510" y="3509367"/>
            <a:ext cx="480893" cy="480893"/>
          </a:xfrm>
          <a:prstGeom prst="roundRect">
            <a:avLst>
              <a:gd name="adj" fmla="val 19012723"/>
            </a:avLst>
          </a:prstGeom>
          <a:solidFill>
            <a:srgbClr val="438951"/>
          </a:solidFill>
          <a:ln/>
        </p:spPr>
      </p:sp>
      <p:pic>
        <p:nvPicPr>
          <p:cNvPr id="13"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543788" y="3641527"/>
            <a:ext cx="216337" cy="216337"/>
          </a:xfrm>
          <a:prstGeom prst="rect">
            <a:avLst/>
          </a:prstGeom>
        </p:spPr>
      </p:pic>
      <p:sp>
        <p:nvSpPr>
          <p:cNvPr id="14" name="Text 10"/>
          <p:cNvSpPr/>
          <p:nvPr/>
        </p:nvSpPr>
        <p:spPr>
          <a:xfrm>
            <a:off x="5411510" y="4119682"/>
            <a:ext cx="2003941"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Цифровий капітал</a:t>
            </a:r>
            <a:endParaRPr lang="en-US" sz="1550" dirty="0"/>
          </a:p>
        </p:txBody>
      </p:sp>
      <p:sp>
        <p:nvSpPr>
          <p:cNvPr id="15" name="Text 11"/>
          <p:cNvSpPr/>
          <p:nvPr/>
        </p:nvSpPr>
        <p:spPr>
          <a:xfrm>
            <a:off x="5411510" y="4447699"/>
            <a:ext cx="3807381" cy="695801"/>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Базові та просунуті цифрові навички населення, частка ІКТ-спеціалістів у загальній зайнятості, жінки в ІКТ-секторі.</a:t>
            </a:r>
            <a:endParaRPr lang="en-US" sz="1250" dirty="0"/>
          </a:p>
        </p:txBody>
      </p:sp>
      <p:sp>
        <p:nvSpPr>
          <p:cNvPr id="16" name="Shape 12"/>
          <p:cNvSpPr/>
          <p:nvPr/>
        </p:nvSpPr>
        <p:spPr>
          <a:xfrm>
            <a:off x="9508569" y="3349109"/>
            <a:ext cx="4127897" cy="1954649"/>
          </a:xfrm>
          <a:prstGeom prst="roundRect">
            <a:avLst>
              <a:gd name="adj" fmla="val 7382"/>
            </a:avLst>
          </a:prstGeom>
          <a:solidFill>
            <a:srgbClr val="E8F3E8"/>
          </a:solidFill>
          <a:ln/>
        </p:spPr>
      </p:sp>
      <p:sp>
        <p:nvSpPr>
          <p:cNvPr id="17" name="Shape 13"/>
          <p:cNvSpPr/>
          <p:nvPr/>
        </p:nvSpPr>
        <p:spPr>
          <a:xfrm>
            <a:off x="9668827" y="3509367"/>
            <a:ext cx="480893" cy="480893"/>
          </a:xfrm>
          <a:prstGeom prst="roundRect">
            <a:avLst>
              <a:gd name="adj" fmla="val 19012723"/>
            </a:avLst>
          </a:prstGeom>
          <a:solidFill>
            <a:srgbClr val="438951"/>
          </a:solidFill>
          <a:ln/>
        </p:spPr>
      </p:sp>
      <p:pic>
        <p:nvPicPr>
          <p:cNvPr id="18"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9801106" y="3641527"/>
            <a:ext cx="216337" cy="216337"/>
          </a:xfrm>
          <a:prstGeom prst="rect">
            <a:avLst/>
          </a:prstGeom>
        </p:spPr>
      </p:pic>
      <p:sp>
        <p:nvSpPr>
          <p:cNvPr id="19" name="Text 14"/>
          <p:cNvSpPr/>
          <p:nvPr/>
        </p:nvSpPr>
        <p:spPr>
          <a:xfrm>
            <a:off x="9668827" y="4119682"/>
            <a:ext cx="2583061"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Використання інтернету</a:t>
            </a:r>
            <a:endParaRPr lang="en-US" sz="1550" dirty="0"/>
          </a:p>
        </p:txBody>
      </p:sp>
      <p:sp>
        <p:nvSpPr>
          <p:cNvPr id="20" name="Text 15"/>
          <p:cNvSpPr/>
          <p:nvPr/>
        </p:nvSpPr>
        <p:spPr>
          <a:xfrm>
            <a:off x="9668827" y="4447699"/>
            <a:ext cx="3807381" cy="695801"/>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Регулярне користування інтернетом, онлайн-активності: відеодзвінки, банківські послуги, покупки, споживання медіаконтенту.</a:t>
            </a:r>
            <a:endParaRPr lang="en-US" sz="1250" dirty="0"/>
          </a:p>
        </p:txBody>
      </p:sp>
      <p:sp>
        <p:nvSpPr>
          <p:cNvPr id="21" name="Shape 16"/>
          <p:cNvSpPr/>
          <p:nvPr/>
        </p:nvSpPr>
        <p:spPr>
          <a:xfrm>
            <a:off x="993934" y="5433179"/>
            <a:ext cx="6256496" cy="1722715"/>
          </a:xfrm>
          <a:prstGeom prst="roundRect">
            <a:avLst>
              <a:gd name="adj" fmla="val 8376"/>
            </a:avLst>
          </a:prstGeom>
          <a:solidFill>
            <a:srgbClr val="E8F3E8"/>
          </a:solidFill>
          <a:ln/>
        </p:spPr>
      </p:sp>
      <p:sp>
        <p:nvSpPr>
          <p:cNvPr id="22" name="Shape 17"/>
          <p:cNvSpPr/>
          <p:nvPr/>
        </p:nvSpPr>
        <p:spPr>
          <a:xfrm>
            <a:off x="1154192" y="5593437"/>
            <a:ext cx="480893" cy="480893"/>
          </a:xfrm>
          <a:prstGeom prst="roundRect">
            <a:avLst>
              <a:gd name="adj" fmla="val 19012723"/>
            </a:avLst>
          </a:prstGeom>
          <a:solidFill>
            <a:srgbClr val="438951"/>
          </a:solidFill>
          <a:ln/>
        </p:spPr>
      </p:sp>
      <p:pic>
        <p:nvPicPr>
          <p:cNvPr id="23"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1286470" y="5725597"/>
            <a:ext cx="216337" cy="216337"/>
          </a:xfrm>
          <a:prstGeom prst="rect">
            <a:avLst/>
          </a:prstGeom>
        </p:spPr>
      </p:pic>
      <p:sp>
        <p:nvSpPr>
          <p:cNvPr id="24" name="Text 18"/>
          <p:cNvSpPr/>
          <p:nvPr/>
        </p:nvSpPr>
        <p:spPr>
          <a:xfrm>
            <a:off x="1154192" y="6203752"/>
            <a:ext cx="2257306"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Цифровізація бізнесу</a:t>
            </a:r>
            <a:endParaRPr lang="en-US" sz="1550" dirty="0"/>
          </a:p>
        </p:txBody>
      </p:sp>
      <p:sp>
        <p:nvSpPr>
          <p:cNvPr id="25" name="Text 19"/>
          <p:cNvSpPr/>
          <p:nvPr/>
        </p:nvSpPr>
        <p:spPr>
          <a:xfrm>
            <a:off x="1154192" y="6531769"/>
            <a:ext cx="5935980" cy="463868"/>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Впровадження хмарних технологій, електронної комерції, великих даних та AI у малих і великих підприємствах.</a:t>
            </a:r>
            <a:endParaRPr lang="en-US" sz="1250" dirty="0"/>
          </a:p>
        </p:txBody>
      </p:sp>
      <p:sp>
        <p:nvSpPr>
          <p:cNvPr id="26" name="Shape 20"/>
          <p:cNvSpPr/>
          <p:nvPr/>
        </p:nvSpPr>
        <p:spPr>
          <a:xfrm>
            <a:off x="7379851" y="5433179"/>
            <a:ext cx="6256615" cy="1722715"/>
          </a:xfrm>
          <a:prstGeom prst="roundRect">
            <a:avLst>
              <a:gd name="adj" fmla="val 8376"/>
            </a:avLst>
          </a:prstGeom>
          <a:solidFill>
            <a:srgbClr val="E8F3E8"/>
          </a:solidFill>
          <a:ln/>
        </p:spPr>
      </p:sp>
      <p:sp>
        <p:nvSpPr>
          <p:cNvPr id="27" name="Shape 21"/>
          <p:cNvSpPr/>
          <p:nvPr/>
        </p:nvSpPr>
        <p:spPr>
          <a:xfrm>
            <a:off x="7540109" y="5593437"/>
            <a:ext cx="480893" cy="480893"/>
          </a:xfrm>
          <a:prstGeom prst="roundRect">
            <a:avLst>
              <a:gd name="adj" fmla="val 19012723"/>
            </a:avLst>
          </a:prstGeom>
          <a:solidFill>
            <a:srgbClr val="438951"/>
          </a:solidFill>
          <a:ln/>
        </p:spPr>
      </p:sp>
      <p:pic>
        <p:nvPicPr>
          <p:cNvPr id="28" name="Image 4" descr="preencoded.png"/>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7672388" y="5725597"/>
            <a:ext cx="216337" cy="216337"/>
          </a:xfrm>
          <a:prstGeom prst="rect">
            <a:avLst/>
          </a:prstGeom>
        </p:spPr>
      </p:pic>
      <p:sp>
        <p:nvSpPr>
          <p:cNvPr id="29" name="Text 22"/>
          <p:cNvSpPr/>
          <p:nvPr/>
        </p:nvSpPr>
        <p:spPr>
          <a:xfrm>
            <a:off x="7540109" y="6203752"/>
            <a:ext cx="2336363" cy="250388"/>
          </a:xfrm>
          <a:prstGeom prst="rect">
            <a:avLst/>
          </a:prstGeom>
          <a:noFill/>
          <a:ln/>
        </p:spPr>
        <p:txBody>
          <a:bodyPr wrap="none" lIns="0" tIns="0" rIns="0" bIns="0" rtlCol="0" anchor="t"/>
          <a:lstStyle/>
          <a:p>
            <a:pPr marL="0" indent="0" algn="l">
              <a:lnSpc>
                <a:spcPts val="1950"/>
              </a:lnSpc>
              <a:buNone/>
            </a:pPr>
            <a:r>
              <a:rPr lang="en-US" sz="1550" b="1" dirty="0">
                <a:solidFill>
                  <a:srgbClr val="405449"/>
                </a:solidFill>
                <a:latin typeface="Fraunces Extra Bold" pitchFamily="34" charset="0"/>
                <a:ea typeface="Fraunces Extra Bold" pitchFamily="34" charset="-122"/>
                <a:cs typeface="Fraunces Extra Bold" pitchFamily="34" charset="-120"/>
              </a:rPr>
              <a:t>Цифрові держпослуги</a:t>
            </a:r>
            <a:endParaRPr lang="en-US" sz="1550" dirty="0"/>
          </a:p>
        </p:txBody>
      </p:sp>
      <p:sp>
        <p:nvSpPr>
          <p:cNvPr id="30" name="Text 23"/>
          <p:cNvSpPr/>
          <p:nvPr/>
        </p:nvSpPr>
        <p:spPr>
          <a:xfrm>
            <a:off x="7540109" y="6531769"/>
            <a:ext cx="5936099" cy="463868"/>
          </a:xfrm>
          <a:prstGeom prst="rect">
            <a:avLst/>
          </a:prstGeom>
          <a:noFill/>
          <a:ln/>
        </p:spPr>
        <p:txBody>
          <a:bodyPr wrap="square" lIns="0" tIns="0" rIns="0" bIns="0" rtlCol="0" anchor="t"/>
          <a:lstStyle/>
          <a:p>
            <a:pPr marL="0" indent="0" algn="l">
              <a:lnSpc>
                <a:spcPts val="1800"/>
              </a:lnSpc>
              <a:buNone/>
            </a:pPr>
            <a:r>
              <a:rPr lang="en-US" sz="1250" dirty="0">
                <a:solidFill>
                  <a:srgbClr val="405449"/>
                </a:solidFill>
                <a:latin typeface="Nobile" pitchFamily="34" charset="0"/>
                <a:ea typeface="Nobile" pitchFamily="34" charset="-122"/>
                <a:cs typeface="Nobile" pitchFamily="34" charset="-120"/>
              </a:rPr>
              <a:t>Рівень розвитку електронного урядування, взаємодія громадян і бізнесу з органами влади через цифрові канали.</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1276" y="1256824"/>
            <a:ext cx="12334518" cy="525780"/>
          </a:xfrm>
          <a:prstGeom prst="rect">
            <a:avLst/>
          </a:prstGeom>
          <a:noFill/>
          <a:ln/>
        </p:spPr>
        <p:txBody>
          <a:bodyPr wrap="none" lIns="0" tIns="0" rIns="0" bIns="0" rtlCol="0" anchor="t"/>
          <a:lstStyle/>
          <a:p>
            <a:pPr marL="0" indent="0" algn="l">
              <a:lnSpc>
                <a:spcPts val="4100"/>
              </a:lnSpc>
              <a:buNone/>
            </a:pPr>
            <a:r>
              <a:rPr lang="en-US" sz="3300" b="1" dirty="0">
                <a:solidFill>
                  <a:srgbClr val="3B4540"/>
                </a:solidFill>
                <a:latin typeface="Fraunces Extra Bold" pitchFamily="34" charset="0"/>
                <a:ea typeface="Fraunces Extra Bold" pitchFamily="34" charset="-122"/>
                <a:cs typeface="Fraunces Extra Bold" pitchFamily="34" charset="-120"/>
              </a:rPr>
              <a:t>DESI: результати та внутрішньоєвропейська нерівність</a:t>
            </a:r>
            <a:endParaRPr lang="en-US" sz="3300" dirty="0"/>
          </a:p>
        </p:txBody>
      </p:sp>
      <p:sp>
        <p:nvSpPr>
          <p:cNvPr id="3" name="Text 1"/>
          <p:cNvSpPr/>
          <p:nvPr/>
        </p:nvSpPr>
        <p:spPr>
          <a:xfrm>
            <a:off x="681276" y="2067758"/>
            <a:ext cx="13267730" cy="745808"/>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Дані DESI незмінно фіксують значний розрив між лідерами та аутсайдерами цифрової трансформації в ЄС. Скандинавські країни та Нідерланди традиційно очолюють рейтинг, тоді як більшість країн Центральної та Східної Європи суттєво відстають за більшістю вимірів. Цей розрив має тенденцію до відтворення, а в окремих вимірах — до поглиблення.</a:t>
            </a:r>
            <a:endParaRPr lang="en-US" sz="1300" dirty="0"/>
          </a:p>
        </p:txBody>
      </p:sp>
      <p:sp>
        <p:nvSpPr>
          <p:cNvPr id="4" name="Shape 2"/>
          <p:cNvSpPr/>
          <p:nvPr/>
        </p:nvSpPr>
        <p:spPr>
          <a:xfrm>
            <a:off x="560070" y="2973943"/>
            <a:ext cx="6670953" cy="1919168"/>
          </a:xfrm>
          <a:prstGeom prst="roundRect">
            <a:avLst>
              <a:gd name="adj" fmla="val 12624"/>
            </a:avLst>
          </a:prstGeom>
          <a:solidFill>
            <a:srgbClr val="4A644E"/>
          </a:solidFill>
          <a:ln/>
        </p:spPr>
      </p:sp>
      <p:sp>
        <p:nvSpPr>
          <p:cNvPr id="5" name="Text 3"/>
          <p:cNvSpPr/>
          <p:nvPr/>
        </p:nvSpPr>
        <p:spPr>
          <a:xfrm>
            <a:off x="728305" y="3116461"/>
            <a:ext cx="2103120" cy="262771"/>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Fraunces Extra Bold" pitchFamily="34" charset="0"/>
                <a:ea typeface="Fraunces Extra Bold" pitchFamily="34" charset="-122"/>
                <a:cs typeface="Fraunces Extra Bold" pitchFamily="34" charset="-120"/>
              </a:rPr>
              <a:t>Лідери DESI</a:t>
            </a:r>
            <a:endParaRPr lang="en-US" sz="1650" dirty="0"/>
          </a:p>
        </p:txBody>
      </p:sp>
      <p:sp>
        <p:nvSpPr>
          <p:cNvPr id="6" name="Text 4"/>
          <p:cNvSpPr/>
          <p:nvPr/>
        </p:nvSpPr>
        <p:spPr>
          <a:xfrm>
            <a:off x="728305" y="3521750"/>
            <a:ext cx="6334482" cy="1243013"/>
          </a:xfrm>
          <a:prstGeom prst="rect">
            <a:avLst/>
          </a:prstGeom>
          <a:noFill/>
          <a:ln/>
        </p:spPr>
        <p:txBody>
          <a:bodyPr wrap="square" lIns="0" tIns="0" rIns="0" bIns="0" rtlCol="0" anchor="t"/>
          <a:lstStyle/>
          <a:p>
            <a:pPr marL="0" indent="0" algn="l">
              <a:lnSpc>
                <a:spcPts val="1950"/>
              </a:lnSpc>
              <a:buNone/>
            </a:pPr>
            <a:r>
              <a:rPr lang="en-US" sz="1300" b="1" dirty="0">
                <a:solidFill>
                  <a:srgbClr val="FFFFFF"/>
                </a:solidFill>
                <a:latin typeface="Nobile" pitchFamily="34" charset="0"/>
                <a:ea typeface="Nobile" pitchFamily="34" charset="-122"/>
                <a:cs typeface="Nobile" pitchFamily="34" charset="-120"/>
              </a:rPr>
              <a:t>Фінляндія, Данія, Нідерланди, Швеція</a:t>
            </a:r>
            <a:r>
              <a:rPr lang="en-US" sz="1300" dirty="0">
                <a:solidFill>
                  <a:srgbClr val="FFFFFF"/>
                </a:solidFill>
                <a:latin typeface="Nobile" pitchFamily="34" charset="0"/>
                <a:ea typeface="Nobile" pitchFamily="34" charset="-122"/>
                <a:cs typeface="Nobile" pitchFamily="34" charset="-120"/>
              </a:rPr>
              <a:t> — стабільно займають перші позиції завдяки розвиненій інфраструктурі широкосмугового зв'язку, високому рівню цифрових навичок населення та передовим системам електронного урядування. Частка регулярних користувачів інтернету перевищує 95%.</a:t>
            </a:r>
            <a:endParaRPr lang="en-US" sz="1300" dirty="0"/>
          </a:p>
        </p:txBody>
      </p:sp>
      <p:sp>
        <p:nvSpPr>
          <p:cNvPr id="7" name="Text 5"/>
          <p:cNvSpPr/>
          <p:nvPr/>
        </p:nvSpPr>
        <p:spPr>
          <a:xfrm>
            <a:off x="7527965" y="3116461"/>
            <a:ext cx="2694980" cy="262771"/>
          </a:xfrm>
          <a:prstGeom prst="rect">
            <a:avLst/>
          </a:prstGeom>
          <a:noFill/>
          <a:ln/>
        </p:spPr>
        <p:txBody>
          <a:bodyPr wrap="none" lIns="0" tIns="0" rIns="0" bIns="0" rtlCol="0" anchor="t"/>
          <a:lstStyle/>
          <a:p>
            <a:pPr marL="0" indent="0" algn="l">
              <a:lnSpc>
                <a:spcPts val="2050"/>
              </a:lnSpc>
              <a:buNone/>
            </a:pPr>
            <a:r>
              <a:rPr lang="en-US" sz="1650" b="1" dirty="0">
                <a:solidFill>
                  <a:srgbClr val="3B4540"/>
                </a:solidFill>
                <a:latin typeface="Fraunces Extra Bold" pitchFamily="34" charset="0"/>
                <a:ea typeface="Fraunces Extra Bold" pitchFamily="34" charset="-122"/>
                <a:cs typeface="Fraunces Extra Bold" pitchFamily="34" charset="-120"/>
              </a:rPr>
              <a:t>Країни середнього рівня</a:t>
            </a:r>
            <a:endParaRPr lang="en-US" sz="1650" dirty="0"/>
          </a:p>
        </p:txBody>
      </p:sp>
      <p:sp>
        <p:nvSpPr>
          <p:cNvPr id="8" name="Text 6"/>
          <p:cNvSpPr/>
          <p:nvPr/>
        </p:nvSpPr>
        <p:spPr>
          <a:xfrm>
            <a:off x="7527965" y="3521750"/>
            <a:ext cx="6428542" cy="994410"/>
          </a:xfrm>
          <a:prstGeom prst="rect">
            <a:avLst/>
          </a:prstGeom>
          <a:noFill/>
          <a:ln/>
        </p:spPr>
        <p:txBody>
          <a:bodyPr wrap="square" lIns="0" tIns="0" rIns="0" bIns="0" rtlCol="0" anchor="t"/>
          <a:lstStyle/>
          <a:p>
            <a:pPr marL="0" indent="0" algn="l">
              <a:lnSpc>
                <a:spcPts val="1950"/>
              </a:lnSpc>
              <a:buNone/>
            </a:pPr>
            <a:r>
              <a:rPr lang="en-US" sz="1300" b="1" dirty="0">
                <a:solidFill>
                  <a:srgbClr val="405449"/>
                </a:solidFill>
                <a:latin typeface="Nobile" pitchFamily="34" charset="0"/>
                <a:ea typeface="Nobile" pitchFamily="34" charset="-122"/>
                <a:cs typeface="Nobile" pitchFamily="34" charset="-120"/>
              </a:rPr>
              <a:t>Естонія, Ірландія, Австрія, Бельгія, Іспанія</a:t>
            </a:r>
            <a:r>
              <a:rPr lang="en-US" sz="1300" dirty="0">
                <a:solidFill>
                  <a:srgbClr val="405449"/>
                </a:solidFill>
                <a:latin typeface="Nobile" pitchFamily="34" charset="0"/>
                <a:ea typeface="Nobile" pitchFamily="34" charset="-122"/>
                <a:cs typeface="Nobile" pitchFamily="34" charset="-120"/>
              </a:rPr>
              <a:t> — демонструють неоднорідні результати: сильні в одних вимірах (наприклад, Естонія — у цифровому урядуванні) та відстаючі в інших. Ці країни формують «середній клас» цифрової Європи з потенціалом для прориву.</a:t>
            </a:r>
            <a:endParaRPr lang="en-US" sz="1300" dirty="0"/>
          </a:p>
        </p:txBody>
      </p:sp>
      <p:sp>
        <p:nvSpPr>
          <p:cNvPr id="9" name="Text 7"/>
          <p:cNvSpPr/>
          <p:nvPr/>
        </p:nvSpPr>
        <p:spPr>
          <a:xfrm>
            <a:off x="681276" y="5196007"/>
            <a:ext cx="4095631" cy="262771"/>
          </a:xfrm>
          <a:prstGeom prst="rect">
            <a:avLst/>
          </a:prstGeom>
          <a:noFill/>
          <a:ln/>
        </p:spPr>
        <p:txBody>
          <a:bodyPr wrap="none" lIns="0" tIns="0" rIns="0" bIns="0" rtlCol="0" anchor="t"/>
          <a:lstStyle/>
          <a:p>
            <a:pPr marL="0" indent="0" algn="l">
              <a:lnSpc>
                <a:spcPts val="2050"/>
              </a:lnSpc>
              <a:buNone/>
            </a:pPr>
            <a:r>
              <a:rPr lang="en-US" sz="1650" b="1" dirty="0">
                <a:solidFill>
                  <a:srgbClr val="3B4540"/>
                </a:solidFill>
                <a:latin typeface="Fraunces Extra Bold" pitchFamily="34" charset="0"/>
                <a:ea typeface="Fraunces Extra Bold" pitchFamily="34" charset="-122"/>
                <a:cs typeface="Fraunces Extra Bold" pitchFamily="34" charset="-120"/>
              </a:rPr>
              <a:t>Аутсайдери цифрової трансформації</a:t>
            </a:r>
            <a:endParaRPr lang="en-US" sz="1650" dirty="0"/>
          </a:p>
        </p:txBody>
      </p:sp>
      <p:sp>
        <p:nvSpPr>
          <p:cNvPr id="10" name="Text 8"/>
          <p:cNvSpPr/>
          <p:nvPr/>
        </p:nvSpPr>
        <p:spPr>
          <a:xfrm>
            <a:off x="681276" y="5601295"/>
            <a:ext cx="6428542" cy="1243013"/>
          </a:xfrm>
          <a:prstGeom prst="rect">
            <a:avLst/>
          </a:prstGeom>
          <a:noFill/>
          <a:ln/>
        </p:spPr>
        <p:txBody>
          <a:bodyPr wrap="square" lIns="0" tIns="0" rIns="0" bIns="0" rtlCol="0" anchor="t"/>
          <a:lstStyle/>
          <a:p>
            <a:pPr marL="0" indent="0" algn="l">
              <a:lnSpc>
                <a:spcPts val="1950"/>
              </a:lnSpc>
              <a:buNone/>
            </a:pPr>
            <a:r>
              <a:rPr lang="en-US" sz="1300" b="1" dirty="0">
                <a:solidFill>
                  <a:srgbClr val="405449"/>
                </a:solidFill>
                <a:latin typeface="Nobile" pitchFamily="34" charset="0"/>
                <a:ea typeface="Nobile" pitchFamily="34" charset="-122"/>
                <a:cs typeface="Nobile" pitchFamily="34" charset="-120"/>
              </a:rPr>
              <a:t>Болгарія, Румунія, Греція, Польща</a:t>
            </a:r>
            <a:r>
              <a:rPr lang="en-US" sz="1300" dirty="0">
                <a:solidFill>
                  <a:srgbClr val="405449"/>
                </a:solidFill>
                <a:latin typeface="Nobile" pitchFamily="34" charset="0"/>
                <a:ea typeface="Nobile" pitchFamily="34" charset="-122"/>
                <a:cs typeface="Nobile" pitchFamily="34" charset="-120"/>
              </a:rPr>
              <a:t> та ряд інших країн ЦСЄ стабільно посідають нижні рядки рейтингу DESI. Ключові проблеми: недостатнє покриття широкосмуговими мережами у сільській місцевості, низький рівень цифрових компетентностей та слабкий попит на цифрові послуги з боку МСП.</a:t>
            </a:r>
            <a:endParaRPr lang="en-US" sz="1300" dirty="0"/>
          </a:p>
        </p:txBody>
      </p:sp>
      <p:sp>
        <p:nvSpPr>
          <p:cNvPr id="11" name="Shape 9"/>
          <p:cNvSpPr/>
          <p:nvPr/>
        </p:nvSpPr>
        <p:spPr>
          <a:xfrm>
            <a:off x="7406759" y="5053489"/>
            <a:ext cx="6670953" cy="1919168"/>
          </a:xfrm>
          <a:prstGeom prst="roundRect">
            <a:avLst>
              <a:gd name="adj" fmla="val 12624"/>
            </a:avLst>
          </a:prstGeom>
          <a:solidFill>
            <a:srgbClr val="DFEEE2"/>
          </a:solidFill>
          <a:ln/>
        </p:spPr>
      </p:sp>
      <p:sp>
        <p:nvSpPr>
          <p:cNvPr id="12" name="Text 10"/>
          <p:cNvSpPr/>
          <p:nvPr/>
        </p:nvSpPr>
        <p:spPr>
          <a:xfrm>
            <a:off x="7574994" y="5196007"/>
            <a:ext cx="2103120" cy="262771"/>
          </a:xfrm>
          <a:prstGeom prst="rect">
            <a:avLst/>
          </a:prstGeom>
          <a:noFill/>
          <a:ln/>
        </p:spPr>
        <p:txBody>
          <a:bodyPr wrap="none" lIns="0" tIns="0" rIns="0" bIns="0" rtlCol="0" anchor="t"/>
          <a:lstStyle/>
          <a:p>
            <a:pPr marL="0" indent="0" algn="l">
              <a:lnSpc>
                <a:spcPts val="2050"/>
              </a:lnSpc>
              <a:buNone/>
            </a:pPr>
            <a:r>
              <a:rPr lang="en-US" sz="1650" b="1" dirty="0">
                <a:solidFill>
                  <a:srgbClr val="3B4540"/>
                </a:solidFill>
                <a:latin typeface="Fraunces Extra Bold" pitchFamily="34" charset="0"/>
                <a:ea typeface="Fraunces Extra Bold" pitchFamily="34" charset="-122"/>
                <a:cs typeface="Fraunces Extra Bold" pitchFamily="34" charset="-120"/>
              </a:rPr>
              <a:t>Динаміка змін</a:t>
            </a:r>
            <a:endParaRPr lang="en-US" sz="1650" dirty="0"/>
          </a:p>
        </p:txBody>
      </p:sp>
      <p:sp>
        <p:nvSpPr>
          <p:cNvPr id="13" name="Text 11"/>
          <p:cNvSpPr/>
          <p:nvPr/>
        </p:nvSpPr>
        <p:spPr>
          <a:xfrm>
            <a:off x="7574994" y="5601295"/>
            <a:ext cx="6334482" cy="1243013"/>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Незважаючи на абсолютне зростання показників майже у всіх країнах, </a:t>
            </a:r>
            <a:r>
              <a:rPr lang="en-US" sz="1300" b="1" dirty="0">
                <a:solidFill>
                  <a:srgbClr val="405449"/>
                </a:solidFill>
                <a:latin typeface="Nobile" pitchFamily="34" charset="0"/>
                <a:ea typeface="Nobile" pitchFamily="34" charset="-122"/>
                <a:cs typeface="Nobile" pitchFamily="34" charset="-120"/>
              </a:rPr>
              <a:t>відносний розрив</a:t>
            </a:r>
            <a:r>
              <a:rPr lang="en-US" sz="1300" dirty="0">
                <a:solidFill>
                  <a:srgbClr val="405449"/>
                </a:solidFill>
                <a:latin typeface="Nobile" pitchFamily="34" charset="0"/>
                <a:ea typeface="Nobile" pitchFamily="34" charset="-122"/>
                <a:cs typeface="Nobile" pitchFamily="34" charset="-120"/>
              </a:rPr>
              <a:t> між лідерами та аутсайдерами суттєво не скорочується. Структурна нерівність зберігається попри значні інвестиції, що свідчить про недостатність суто інфраструктурних підходів без системних реформ.</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77228" y="1071086"/>
            <a:ext cx="5758577" cy="528995"/>
          </a:xfrm>
          <a:prstGeom prst="rect">
            <a:avLst/>
          </a:prstGeom>
          <a:noFill/>
          <a:ln/>
        </p:spPr>
        <p:txBody>
          <a:bodyPr wrap="none" lIns="0" tIns="0" rIns="0" bIns="0" rtlCol="0" anchor="t"/>
          <a:lstStyle/>
          <a:p>
            <a:pPr marL="0" indent="0" algn="l">
              <a:lnSpc>
                <a:spcPts val="4150"/>
              </a:lnSpc>
              <a:buNone/>
            </a:pPr>
            <a:r>
              <a:rPr lang="en-US" sz="3300" b="1" dirty="0">
                <a:solidFill>
                  <a:srgbClr val="3B4540"/>
                </a:solidFill>
                <a:latin typeface="Fraunces Extra Bold" pitchFamily="34" charset="0"/>
                <a:ea typeface="Fraunces Extra Bold" pitchFamily="34" charset="-122"/>
                <a:cs typeface="Fraunces Extra Bold" pitchFamily="34" charset="-120"/>
              </a:rPr>
              <a:t>Рамки вимірювання ОЕСР</a:t>
            </a:r>
            <a:endParaRPr lang="en-US" sz="3300" dirty="0"/>
          </a:p>
        </p:txBody>
      </p:sp>
      <p:sp>
        <p:nvSpPr>
          <p:cNvPr id="3" name="Shape 1"/>
          <p:cNvSpPr/>
          <p:nvPr/>
        </p:nvSpPr>
        <p:spPr>
          <a:xfrm>
            <a:off x="677228" y="1888927"/>
            <a:ext cx="1577221" cy="317540"/>
          </a:xfrm>
          <a:prstGeom prst="roundRect">
            <a:avLst>
              <a:gd name="adj" fmla="val 38391"/>
            </a:avLst>
          </a:prstGeom>
          <a:noFill/>
          <a:ln w="7620">
            <a:solidFill>
              <a:srgbClr val="438951"/>
            </a:solidFill>
            <a:prstDash val="solid"/>
          </a:ln>
        </p:spPr>
      </p:sp>
      <p:sp>
        <p:nvSpPr>
          <p:cNvPr id="4" name="Text 2"/>
          <p:cNvSpPr/>
          <p:nvPr/>
        </p:nvSpPr>
        <p:spPr>
          <a:xfrm>
            <a:off x="786408" y="1947267"/>
            <a:ext cx="1358860" cy="200858"/>
          </a:xfrm>
          <a:prstGeom prst="rect">
            <a:avLst/>
          </a:prstGeom>
          <a:noFill/>
          <a:ln/>
        </p:spPr>
        <p:txBody>
          <a:bodyPr wrap="none" lIns="0" tIns="0" rIns="0" bIns="0" rtlCol="0" anchor="t"/>
          <a:lstStyle/>
          <a:p>
            <a:pPr marL="0" indent="0" algn="l">
              <a:lnSpc>
                <a:spcPts val="1550"/>
              </a:lnSpc>
              <a:buNone/>
            </a:pPr>
            <a:r>
              <a:rPr lang="en-US" sz="1050" dirty="0">
                <a:solidFill>
                  <a:srgbClr val="438951"/>
                </a:solidFill>
                <a:latin typeface="Nobile" pitchFamily="34" charset="0"/>
                <a:ea typeface="Nobile" pitchFamily="34" charset="-122"/>
                <a:cs typeface="Nobile" pitchFamily="34" charset="-120"/>
              </a:rPr>
              <a:t>OECD FRAMEWORKS</a:t>
            </a:r>
            <a:endParaRPr lang="en-US" sz="1050" dirty="0"/>
          </a:p>
        </p:txBody>
      </p:sp>
      <p:sp>
        <p:nvSpPr>
          <p:cNvPr id="5" name="Text 3"/>
          <p:cNvSpPr/>
          <p:nvPr/>
        </p:nvSpPr>
        <p:spPr>
          <a:xfrm>
            <a:off x="677228" y="2368868"/>
            <a:ext cx="13275945" cy="501968"/>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Організація економічного співробітництва та розвитку (ОЕСР) розробила власну систему рамок для вимірювання цифрової трансформації та AI-розриву, яка доповнює підхід DESI та відрізняється ширшим міжнародним охопленням і глибшою методологічною розробленістю окремих вимірів.</a:t>
            </a:r>
            <a:endParaRPr lang="en-US" sz="1300" dirty="0"/>
          </a:p>
        </p:txBody>
      </p:sp>
      <p:sp>
        <p:nvSpPr>
          <p:cNvPr id="6" name="Shape 4"/>
          <p:cNvSpPr/>
          <p:nvPr/>
        </p:nvSpPr>
        <p:spPr>
          <a:xfrm>
            <a:off x="677228" y="3033236"/>
            <a:ext cx="6565702" cy="1990368"/>
          </a:xfrm>
          <a:prstGeom prst="roundRect">
            <a:avLst>
              <a:gd name="adj" fmla="val 5513"/>
            </a:avLst>
          </a:prstGeom>
          <a:solidFill>
            <a:srgbClr val="FAFFFA"/>
          </a:solidFill>
          <a:ln w="22860">
            <a:solidFill>
              <a:srgbClr val="CED9CE"/>
            </a:solidFill>
            <a:prstDash val="solid"/>
          </a:ln>
        </p:spPr>
      </p:sp>
      <p:sp>
        <p:nvSpPr>
          <p:cNvPr id="7" name="Shape 5"/>
          <p:cNvSpPr/>
          <p:nvPr/>
        </p:nvSpPr>
        <p:spPr>
          <a:xfrm>
            <a:off x="654368" y="3033236"/>
            <a:ext cx="91440" cy="1990368"/>
          </a:xfrm>
          <a:prstGeom prst="roundRect">
            <a:avLst>
              <a:gd name="adj" fmla="val 166648"/>
            </a:avLst>
          </a:prstGeom>
          <a:solidFill>
            <a:srgbClr val="438951"/>
          </a:solidFill>
          <a:ln/>
        </p:spPr>
      </p:sp>
      <p:sp>
        <p:nvSpPr>
          <p:cNvPr id="8" name="Text 6"/>
          <p:cNvSpPr/>
          <p:nvPr/>
        </p:nvSpPr>
        <p:spPr>
          <a:xfrm>
            <a:off x="937974" y="3225403"/>
            <a:ext cx="2718078" cy="264557"/>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Going Digital Framework</a:t>
            </a:r>
            <a:endParaRPr lang="en-US" sz="1650" dirty="0"/>
          </a:p>
        </p:txBody>
      </p:sp>
      <p:sp>
        <p:nvSpPr>
          <p:cNvPr id="9" name="Text 7"/>
          <p:cNvSpPr/>
          <p:nvPr/>
        </p:nvSpPr>
        <p:spPr>
          <a:xfrm>
            <a:off x="937974" y="3576518"/>
            <a:ext cx="6112788" cy="1254919"/>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Комплексна рамка «Йдемо цифровим шляхом» охоплює сім вимірів: доступ, використання, інновації, робочі місця, добробут, суспільна довіра та ринкові умови. На відміну від DESI, рамка ОЕСР акцентує на </a:t>
            </a:r>
            <a:r>
              <a:rPr lang="en-US" sz="1300" i="1" dirty="0">
                <a:solidFill>
                  <a:srgbClr val="405449"/>
                </a:solidFill>
                <a:latin typeface="Nobile" pitchFamily="34" charset="0"/>
                <a:ea typeface="Nobile" pitchFamily="34" charset="-122"/>
                <a:cs typeface="Nobile" pitchFamily="34" charset="-120"/>
              </a:rPr>
              <a:t>якісних</a:t>
            </a:r>
            <a:r>
              <a:rPr lang="en-US" sz="1300" dirty="0">
                <a:solidFill>
                  <a:srgbClr val="405449"/>
                </a:solidFill>
                <a:latin typeface="Nobile" pitchFamily="34" charset="0"/>
                <a:ea typeface="Nobile" pitchFamily="34" charset="-122"/>
                <a:cs typeface="Nobile" pitchFamily="34" charset="-120"/>
              </a:rPr>
              <a:t> аспектах трансформації та її вплив на суспільний добробут, а не лише на технологічному проникненні.</a:t>
            </a:r>
            <a:endParaRPr lang="en-US" sz="1300" dirty="0"/>
          </a:p>
        </p:txBody>
      </p:sp>
      <p:sp>
        <p:nvSpPr>
          <p:cNvPr id="10" name="Shape 8"/>
          <p:cNvSpPr/>
          <p:nvPr/>
        </p:nvSpPr>
        <p:spPr>
          <a:xfrm>
            <a:off x="7387352" y="3033236"/>
            <a:ext cx="6565821" cy="1990368"/>
          </a:xfrm>
          <a:prstGeom prst="roundRect">
            <a:avLst>
              <a:gd name="adj" fmla="val 5513"/>
            </a:avLst>
          </a:prstGeom>
          <a:solidFill>
            <a:srgbClr val="FAFFFA"/>
          </a:solidFill>
          <a:ln w="22860">
            <a:solidFill>
              <a:srgbClr val="CED9CE"/>
            </a:solidFill>
            <a:prstDash val="solid"/>
          </a:ln>
        </p:spPr>
      </p:sp>
      <p:sp>
        <p:nvSpPr>
          <p:cNvPr id="11" name="Shape 9"/>
          <p:cNvSpPr/>
          <p:nvPr/>
        </p:nvSpPr>
        <p:spPr>
          <a:xfrm>
            <a:off x="7364492" y="3033236"/>
            <a:ext cx="91440" cy="1990368"/>
          </a:xfrm>
          <a:prstGeom prst="roundRect">
            <a:avLst>
              <a:gd name="adj" fmla="val 166648"/>
            </a:avLst>
          </a:prstGeom>
          <a:solidFill>
            <a:srgbClr val="438951"/>
          </a:solidFill>
          <a:ln/>
        </p:spPr>
      </p:sp>
      <p:sp>
        <p:nvSpPr>
          <p:cNvPr id="12" name="Text 10"/>
          <p:cNvSpPr/>
          <p:nvPr/>
        </p:nvSpPr>
        <p:spPr>
          <a:xfrm>
            <a:off x="7648099" y="3225403"/>
            <a:ext cx="3531156" cy="264557"/>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AI Policy Observatory (OECD.AI)</a:t>
            </a:r>
            <a:endParaRPr lang="en-US" sz="1650" dirty="0"/>
          </a:p>
        </p:txBody>
      </p:sp>
      <p:sp>
        <p:nvSpPr>
          <p:cNvPr id="13" name="Text 11"/>
          <p:cNvSpPr/>
          <p:nvPr/>
        </p:nvSpPr>
        <p:spPr>
          <a:xfrm>
            <a:off x="7648099" y="3576518"/>
            <a:ext cx="6112907" cy="1254919"/>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Спеціалізована платформа моніторингу AI-політик у понад 70 країнах. Збирає дані про національні AI-стратегії, регуляторні підходи, інвестиції в AI-дослідження та кількість AI-публікацій і патентів. Є найбільш систематизованою базою даних для порівняльного аналізу AI-розриву на глобальному рівні.</a:t>
            </a:r>
            <a:endParaRPr lang="en-US" sz="1300" dirty="0"/>
          </a:p>
        </p:txBody>
      </p:sp>
      <p:sp>
        <p:nvSpPr>
          <p:cNvPr id="14" name="Shape 12"/>
          <p:cNvSpPr/>
          <p:nvPr/>
        </p:nvSpPr>
        <p:spPr>
          <a:xfrm>
            <a:off x="677228" y="5168027"/>
            <a:ext cx="6565702" cy="1990368"/>
          </a:xfrm>
          <a:prstGeom prst="roundRect">
            <a:avLst>
              <a:gd name="adj" fmla="val 5513"/>
            </a:avLst>
          </a:prstGeom>
          <a:solidFill>
            <a:srgbClr val="FAFFFA"/>
          </a:solidFill>
          <a:ln w="22860">
            <a:solidFill>
              <a:srgbClr val="CED9CE"/>
            </a:solidFill>
            <a:prstDash val="solid"/>
          </a:ln>
        </p:spPr>
      </p:sp>
      <p:sp>
        <p:nvSpPr>
          <p:cNvPr id="15" name="Shape 13"/>
          <p:cNvSpPr/>
          <p:nvPr/>
        </p:nvSpPr>
        <p:spPr>
          <a:xfrm>
            <a:off x="654368" y="5168027"/>
            <a:ext cx="91440" cy="1990368"/>
          </a:xfrm>
          <a:prstGeom prst="roundRect">
            <a:avLst>
              <a:gd name="adj" fmla="val 166648"/>
            </a:avLst>
          </a:prstGeom>
          <a:solidFill>
            <a:srgbClr val="438951"/>
          </a:solidFill>
          <a:ln/>
        </p:spPr>
      </p:sp>
      <p:sp>
        <p:nvSpPr>
          <p:cNvPr id="16" name="Text 14"/>
          <p:cNvSpPr/>
          <p:nvPr/>
        </p:nvSpPr>
        <p:spPr>
          <a:xfrm>
            <a:off x="937974" y="5360194"/>
            <a:ext cx="2468761" cy="264557"/>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Skills for Digital World</a:t>
            </a:r>
            <a:endParaRPr lang="en-US" sz="1650" dirty="0"/>
          </a:p>
        </p:txBody>
      </p:sp>
      <p:sp>
        <p:nvSpPr>
          <p:cNvPr id="17" name="Text 15"/>
          <p:cNvSpPr/>
          <p:nvPr/>
        </p:nvSpPr>
        <p:spPr>
          <a:xfrm>
            <a:off x="937974" y="5711309"/>
            <a:ext cx="6112788" cy="1254919"/>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Рамка ОЕСР для оцінки цифрових компетентностей та навичок, необхідних на ринку праці. Включає інструменти PIAAC для вимірювання навичок дорослого населення та аналіз попиту на цифрові компетентності з боку роботодавців. Є критично важливою для розуміння кадрового виміру AI-розриву.</a:t>
            </a:r>
            <a:endParaRPr lang="en-US" sz="1300" dirty="0"/>
          </a:p>
        </p:txBody>
      </p:sp>
      <p:sp>
        <p:nvSpPr>
          <p:cNvPr id="18" name="Shape 16"/>
          <p:cNvSpPr/>
          <p:nvPr/>
        </p:nvSpPr>
        <p:spPr>
          <a:xfrm>
            <a:off x="7387352" y="5168027"/>
            <a:ext cx="6565821" cy="1990368"/>
          </a:xfrm>
          <a:prstGeom prst="roundRect">
            <a:avLst>
              <a:gd name="adj" fmla="val 5513"/>
            </a:avLst>
          </a:prstGeom>
          <a:solidFill>
            <a:srgbClr val="FAFFFA"/>
          </a:solidFill>
          <a:ln w="22860">
            <a:solidFill>
              <a:srgbClr val="CED9CE"/>
            </a:solidFill>
            <a:prstDash val="solid"/>
          </a:ln>
        </p:spPr>
      </p:sp>
      <p:sp>
        <p:nvSpPr>
          <p:cNvPr id="19" name="Shape 17"/>
          <p:cNvSpPr/>
          <p:nvPr/>
        </p:nvSpPr>
        <p:spPr>
          <a:xfrm>
            <a:off x="7364492" y="5168027"/>
            <a:ext cx="91440" cy="1990368"/>
          </a:xfrm>
          <a:prstGeom prst="roundRect">
            <a:avLst>
              <a:gd name="adj" fmla="val 166648"/>
            </a:avLst>
          </a:prstGeom>
          <a:solidFill>
            <a:srgbClr val="438951"/>
          </a:solidFill>
          <a:ln/>
        </p:spPr>
      </p:sp>
      <p:sp>
        <p:nvSpPr>
          <p:cNvPr id="20" name="Text 18"/>
          <p:cNvSpPr/>
          <p:nvPr/>
        </p:nvSpPr>
        <p:spPr>
          <a:xfrm>
            <a:off x="7648099" y="5360194"/>
            <a:ext cx="4268033" cy="264557"/>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STI Outlook та інноваційні індикатори</a:t>
            </a:r>
            <a:endParaRPr lang="en-US" sz="1650" dirty="0"/>
          </a:p>
        </p:txBody>
      </p:sp>
      <p:sp>
        <p:nvSpPr>
          <p:cNvPr id="21" name="Text 19"/>
          <p:cNvSpPr/>
          <p:nvPr/>
        </p:nvSpPr>
        <p:spPr>
          <a:xfrm>
            <a:off x="7648099" y="5711309"/>
            <a:ext cx="6112907" cy="1003935"/>
          </a:xfrm>
          <a:prstGeom prst="rect">
            <a:avLst/>
          </a:prstGeom>
          <a:noFill/>
          <a:ln/>
        </p:spPr>
        <p:txBody>
          <a:bodyPr wrap="square" lIns="0" tIns="0" rIns="0" bIns="0" rtlCol="0" anchor="t"/>
          <a:lstStyle/>
          <a:p>
            <a:pPr marL="0" indent="0" algn="l">
              <a:lnSpc>
                <a:spcPts val="1950"/>
              </a:lnSpc>
              <a:buNone/>
            </a:pPr>
            <a:r>
              <a:rPr lang="en-US" sz="1300" dirty="0">
                <a:solidFill>
                  <a:srgbClr val="405449"/>
                </a:solidFill>
                <a:latin typeface="Nobile" pitchFamily="34" charset="0"/>
                <a:ea typeface="Nobile" pitchFamily="34" charset="-122"/>
                <a:cs typeface="Nobile" pitchFamily="34" charset="-120"/>
              </a:rPr>
              <a:t>Огляд науки, технологій та інновацій ОЕСР забезпечує дані про R&amp;D інвестиції, патентну активність у сфері AI, міжнародну наукову співпрацю та трансфер технологій. Дозволяє відстежувати позицію Європи у глобальній AI-гонці відносно США, Китаю та інших гравців.</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9732" y="981789"/>
            <a:ext cx="9416177" cy="554474"/>
          </a:xfrm>
          <a:prstGeom prst="rect">
            <a:avLst/>
          </a:prstGeom>
          <a:noFill/>
          <a:ln/>
        </p:spPr>
        <p:txBody>
          <a:bodyPr wrap="none" lIns="0" tIns="0" rIns="0" bIns="0" rtlCol="0" anchor="t"/>
          <a:lstStyle/>
          <a:p>
            <a:pPr marL="0" indent="0" algn="l">
              <a:lnSpc>
                <a:spcPts val="4350"/>
              </a:lnSpc>
              <a:buNone/>
            </a:pPr>
            <a:r>
              <a:rPr lang="en-US" sz="3450" b="1" dirty="0">
                <a:solidFill>
                  <a:srgbClr val="3B4540"/>
                </a:solidFill>
                <a:latin typeface="Fraunces Extra Bold" pitchFamily="34" charset="0"/>
                <a:ea typeface="Fraunces Extra Bold" pitchFamily="34" charset="-122"/>
                <a:cs typeface="Fraunces Extra Bold" pitchFamily="34" charset="-120"/>
              </a:rPr>
              <a:t>Зіставлення методологій: DESI vs. OECD</a:t>
            </a:r>
            <a:endParaRPr lang="en-US" sz="3450" dirty="0"/>
          </a:p>
        </p:txBody>
      </p:sp>
      <p:sp>
        <p:nvSpPr>
          <p:cNvPr id="3" name="Text 1"/>
          <p:cNvSpPr/>
          <p:nvPr/>
        </p:nvSpPr>
        <p:spPr>
          <a:xfrm>
            <a:off x="709732" y="1853446"/>
            <a:ext cx="13210937" cy="537448"/>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Жоден з існуючих інструментів вимірювання не є досконалим. Академічна спільнота активно дискутує щодо методологічних обмежень DESI та рамок ОЕСР, які важливо усвідомлювати під час інтерпретації даних та формування політичних рекомендацій.</a:t>
            </a:r>
            <a:endParaRPr lang="en-US" sz="1350" dirty="0"/>
          </a:p>
        </p:txBody>
      </p:sp>
      <p:sp>
        <p:nvSpPr>
          <p:cNvPr id="4" name="Shape 2"/>
          <p:cNvSpPr/>
          <p:nvPr/>
        </p:nvSpPr>
        <p:spPr>
          <a:xfrm>
            <a:off x="709732" y="2569250"/>
            <a:ext cx="13210937" cy="4678442"/>
          </a:xfrm>
          <a:prstGeom prst="roundRect">
            <a:avLst>
              <a:gd name="adj" fmla="val 3414"/>
            </a:avLst>
          </a:prstGeom>
          <a:noFill/>
          <a:ln w="7620">
            <a:solidFill>
              <a:srgbClr val="000000">
                <a:alpha val="8000"/>
              </a:srgbClr>
            </a:solidFill>
            <a:prstDash val="solid"/>
          </a:ln>
        </p:spPr>
      </p:sp>
      <p:sp>
        <p:nvSpPr>
          <p:cNvPr id="5" name="Shape 3"/>
          <p:cNvSpPr/>
          <p:nvPr/>
        </p:nvSpPr>
        <p:spPr>
          <a:xfrm>
            <a:off x="717352" y="2576870"/>
            <a:ext cx="13195697" cy="474226"/>
          </a:xfrm>
          <a:prstGeom prst="rect">
            <a:avLst/>
          </a:prstGeom>
          <a:solidFill>
            <a:srgbClr val="FFFFFF">
              <a:alpha val="4000"/>
            </a:srgbClr>
          </a:solidFill>
          <a:ln/>
        </p:spPr>
      </p:sp>
      <p:sp>
        <p:nvSpPr>
          <p:cNvPr id="6" name="Text 4"/>
          <p:cNvSpPr/>
          <p:nvPr/>
        </p:nvSpPr>
        <p:spPr>
          <a:xfrm>
            <a:off x="894993" y="2679621"/>
            <a:ext cx="2544366" cy="268724"/>
          </a:xfrm>
          <a:prstGeom prst="rect">
            <a:avLst/>
          </a:prstGeom>
          <a:noFill/>
          <a:ln/>
        </p:spPr>
        <p:txBody>
          <a:bodyPr wrap="none" lIns="0" tIns="0" rIns="0" bIns="0" rtlCol="0" anchor="t"/>
          <a:lstStyle/>
          <a:p>
            <a:pPr marL="0" indent="0" algn="l">
              <a:lnSpc>
                <a:spcPts val="2100"/>
              </a:lnSpc>
              <a:buNone/>
            </a:pPr>
            <a:r>
              <a:rPr lang="en-US" sz="1350" b="1" dirty="0">
                <a:solidFill>
                  <a:srgbClr val="405449"/>
                </a:solidFill>
                <a:latin typeface="Nobile" pitchFamily="34" charset="0"/>
                <a:ea typeface="Nobile" pitchFamily="34" charset="-122"/>
                <a:cs typeface="Nobile" pitchFamily="34" charset="-120"/>
              </a:rPr>
              <a:t>Критерій</a:t>
            </a:r>
            <a:endParaRPr lang="en-US" sz="1350" dirty="0"/>
          </a:p>
        </p:txBody>
      </p:sp>
      <p:sp>
        <p:nvSpPr>
          <p:cNvPr id="7" name="Text 5"/>
          <p:cNvSpPr/>
          <p:nvPr/>
        </p:nvSpPr>
        <p:spPr>
          <a:xfrm>
            <a:off x="3801785" y="2679621"/>
            <a:ext cx="4783812" cy="268724"/>
          </a:xfrm>
          <a:prstGeom prst="rect">
            <a:avLst/>
          </a:prstGeom>
          <a:noFill/>
          <a:ln/>
        </p:spPr>
        <p:txBody>
          <a:bodyPr wrap="none" lIns="0" tIns="0" rIns="0" bIns="0" rtlCol="0" anchor="t"/>
          <a:lstStyle/>
          <a:p>
            <a:pPr marL="0" indent="0" algn="l">
              <a:lnSpc>
                <a:spcPts val="2100"/>
              </a:lnSpc>
              <a:buNone/>
            </a:pPr>
            <a:r>
              <a:rPr lang="en-US" sz="1350" b="1" dirty="0">
                <a:solidFill>
                  <a:srgbClr val="405449"/>
                </a:solidFill>
                <a:latin typeface="Nobile" pitchFamily="34" charset="0"/>
                <a:ea typeface="Nobile" pitchFamily="34" charset="-122"/>
                <a:cs typeface="Nobile" pitchFamily="34" charset="-120"/>
              </a:rPr>
              <a:t>DESI (Єврокомісія)</a:t>
            </a:r>
            <a:endParaRPr lang="en-US" sz="1350" dirty="0"/>
          </a:p>
        </p:txBody>
      </p:sp>
      <p:sp>
        <p:nvSpPr>
          <p:cNvPr id="8" name="Text 6"/>
          <p:cNvSpPr/>
          <p:nvPr/>
        </p:nvSpPr>
        <p:spPr>
          <a:xfrm>
            <a:off x="8948023" y="2679621"/>
            <a:ext cx="4787622" cy="268724"/>
          </a:xfrm>
          <a:prstGeom prst="rect">
            <a:avLst/>
          </a:prstGeom>
          <a:noFill/>
          <a:ln/>
        </p:spPr>
        <p:txBody>
          <a:bodyPr wrap="none" lIns="0" tIns="0" rIns="0" bIns="0" rtlCol="0" anchor="t"/>
          <a:lstStyle/>
          <a:p>
            <a:pPr marL="0" indent="0" algn="l">
              <a:lnSpc>
                <a:spcPts val="2100"/>
              </a:lnSpc>
              <a:buNone/>
            </a:pPr>
            <a:r>
              <a:rPr lang="en-US" sz="1350" b="1" dirty="0">
                <a:solidFill>
                  <a:srgbClr val="405449"/>
                </a:solidFill>
                <a:latin typeface="Nobile" pitchFamily="34" charset="0"/>
                <a:ea typeface="Nobile" pitchFamily="34" charset="-122"/>
                <a:cs typeface="Nobile" pitchFamily="34" charset="-120"/>
              </a:rPr>
              <a:t>Рамки ОЕСР</a:t>
            </a:r>
            <a:endParaRPr lang="en-US" sz="1350" dirty="0"/>
          </a:p>
        </p:txBody>
      </p:sp>
      <p:sp>
        <p:nvSpPr>
          <p:cNvPr id="9" name="Shape 7"/>
          <p:cNvSpPr/>
          <p:nvPr/>
        </p:nvSpPr>
        <p:spPr>
          <a:xfrm>
            <a:off x="717352" y="3051096"/>
            <a:ext cx="13195697" cy="742950"/>
          </a:xfrm>
          <a:prstGeom prst="rect">
            <a:avLst/>
          </a:prstGeom>
          <a:solidFill>
            <a:srgbClr val="000000">
              <a:alpha val="4000"/>
            </a:srgbClr>
          </a:solidFill>
          <a:ln/>
        </p:spPr>
      </p:sp>
      <p:sp>
        <p:nvSpPr>
          <p:cNvPr id="10" name="Text 8"/>
          <p:cNvSpPr/>
          <p:nvPr/>
        </p:nvSpPr>
        <p:spPr>
          <a:xfrm>
            <a:off x="894993" y="3153847"/>
            <a:ext cx="2544366"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Охоплення</a:t>
            </a:r>
            <a:endParaRPr lang="en-US" sz="1350" dirty="0"/>
          </a:p>
        </p:txBody>
      </p:sp>
      <p:sp>
        <p:nvSpPr>
          <p:cNvPr id="11" name="Text 9"/>
          <p:cNvSpPr/>
          <p:nvPr/>
        </p:nvSpPr>
        <p:spPr>
          <a:xfrm>
            <a:off x="3801785" y="3153847"/>
            <a:ext cx="4783812"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27 країн ЄС (фокус на порівнянні всередині ЄС)</a:t>
            </a:r>
            <a:endParaRPr lang="en-US" sz="1350" dirty="0"/>
          </a:p>
        </p:txBody>
      </p:sp>
      <p:sp>
        <p:nvSpPr>
          <p:cNvPr id="12" name="Text 10"/>
          <p:cNvSpPr/>
          <p:nvPr/>
        </p:nvSpPr>
        <p:spPr>
          <a:xfrm>
            <a:off x="8948023" y="3153847"/>
            <a:ext cx="4787622" cy="537448"/>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38+ країн ОЕСР плюс партнери (глобальний контекст)</a:t>
            </a:r>
            <a:endParaRPr lang="en-US" sz="1350" dirty="0"/>
          </a:p>
        </p:txBody>
      </p:sp>
      <p:sp>
        <p:nvSpPr>
          <p:cNvPr id="13" name="Shape 11"/>
          <p:cNvSpPr/>
          <p:nvPr/>
        </p:nvSpPr>
        <p:spPr>
          <a:xfrm>
            <a:off x="717352" y="3794046"/>
            <a:ext cx="13195697" cy="474226"/>
          </a:xfrm>
          <a:prstGeom prst="rect">
            <a:avLst/>
          </a:prstGeom>
          <a:solidFill>
            <a:srgbClr val="FFFFFF">
              <a:alpha val="4000"/>
            </a:srgbClr>
          </a:solidFill>
          <a:ln/>
        </p:spPr>
      </p:sp>
      <p:sp>
        <p:nvSpPr>
          <p:cNvPr id="14" name="Text 12"/>
          <p:cNvSpPr/>
          <p:nvPr/>
        </p:nvSpPr>
        <p:spPr>
          <a:xfrm>
            <a:off x="894993" y="3896797"/>
            <a:ext cx="2544366"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Частота оновлення</a:t>
            </a:r>
            <a:endParaRPr lang="en-US" sz="1350" dirty="0"/>
          </a:p>
        </p:txBody>
      </p:sp>
      <p:sp>
        <p:nvSpPr>
          <p:cNvPr id="15" name="Text 13"/>
          <p:cNvSpPr/>
          <p:nvPr/>
        </p:nvSpPr>
        <p:spPr>
          <a:xfrm>
            <a:off x="3801785" y="3896797"/>
            <a:ext cx="4783812"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Щорічно з 2014 року</a:t>
            </a:r>
            <a:endParaRPr lang="en-US" sz="1350" dirty="0"/>
          </a:p>
        </p:txBody>
      </p:sp>
      <p:sp>
        <p:nvSpPr>
          <p:cNvPr id="16" name="Text 14"/>
          <p:cNvSpPr/>
          <p:nvPr/>
        </p:nvSpPr>
        <p:spPr>
          <a:xfrm>
            <a:off x="8948023" y="3896797"/>
            <a:ext cx="4787622"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Варіюється залежно від рамки: 1–2 рази на рік</a:t>
            </a:r>
            <a:endParaRPr lang="en-US" sz="1350" dirty="0"/>
          </a:p>
        </p:txBody>
      </p:sp>
      <p:sp>
        <p:nvSpPr>
          <p:cNvPr id="17" name="Shape 15"/>
          <p:cNvSpPr/>
          <p:nvPr/>
        </p:nvSpPr>
        <p:spPr>
          <a:xfrm>
            <a:off x="717352" y="4268272"/>
            <a:ext cx="13195697" cy="742950"/>
          </a:xfrm>
          <a:prstGeom prst="rect">
            <a:avLst/>
          </a:prstGeom>
          <a:solidFill>
            <a:srgbClr val="000000">
              <a:alpha val="4000"/>
            </a:srgbClr>
          </a:solidFill>
          <a:ln/>
        </p:spPr>
      </p:sp>
      <p:sp>
        <p:nvSpPr>
          <p:cNvPr id="18" name="Text 16"/>
          <p:cNvSpPr/>
          <p:nvPr/>
        </p:nvSpPr>
        <p:spPr>
          <a:xfrm>
            <a:off x="894993" y="4371023"/>
            <a:ext cx="2544366"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Акцент</a:t>
            </a:r>
            <a:endParaRPr lang="en-US" sz="1350" dirty="0"/>
          </a:p>
        </p:txBody>
      </p:sp>
      <p:sp>
        <p:nvSpPr>
          <p:cNvPr id="19" name="Text 17"/>
          <p:cNvSpPr/>
          <p:nvPr/>
        </p:nvSpPr>
        <p:spPr>
          <a:xfrm>
            <a:off x="3801785" y="4371023"/>
            <a:ext cx="4783812" cy="537448"/>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Технологічне проникнення та цифрова інфраструктура</a:t>
            </a:r>
            <a:endParaRPr lang="en-US" sz="1350" dirty="0"/>
          </a:p>
        </p:txBody>
      </p:sp>
      <p:sp>
        <p:nvSpPr>
          <p:cNvPr id="20" name="Text 18"/>
          <p:cNvSpPr/>
          <p:nvPr/>
        </p:nvSpPr>
        <p:spPr>
          <a:xfrm>
            <a:off x="8948023" y="4371023"/>
            <a:ext cx="4787622"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Соціально-економічні наслідки та добробут</a:t>
            </a:r>
            <a:endParaRPr lang="en-US" sz="1350" dirty="0"/>
          </a:p>
        </p:txBody>
      </p:sp>
      <p:sp>
        <p:nvSpPr>
          <p:cNvPr id="21" name="Shape 19"/>
          <p:cNvSpPr/>
          <p:nvPr/>
        </p:nvSpPr>
        <p:spPr>
          <a:xfrm>
            <a:off x="717352" y="5011222"/>
            <a:ext cx="13195697" cy="742950"/>
          </a:xfrm>
          <a:prstGeom prst="rect">
            <a:avLst/>
          </a:prstGeom>
          <a:solidFill>
            <a:srgbClr val="FFFFFF">
              <a:alpha val="4000"/>
            </a:srgbClr>
          </a:solidFill>
          <a:ln/>
        </p:spPr>
      </p:sp>
      <p:sp>
        <p:nvSpPr>
          <p:cNvPr id="22" name="Text 20"/>
          <p:cNvSpPr/>
          <p:nvPr/>
        </p:nvSpPr>
        <p:spPr>
          <a:xfrm>
            <a:off x="894993" y="5113973"/>
            <a:ext cx="2544366"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AI-компонент</a:t>
            </a:r>
            <a:endParaRPr lang="en-US" sz="1350" dirty="0"/>
          </a:p>
        </p:txBody>
      </p:sp>
      <p:sp>
        <p:nvSpPr>
          <p:cNvPr id="23" name="Text 21"/>
          <p:cNvSpPr/>
          <p:nvPr/>
        </p:nvSpPr>
        <p:spPr>
          <a:xfrm>
            <a:off x="3801785" y="5113973"/>
            <a:ext cx="4783812" cy="537448"/>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Обмежений; включений до виміру «Цифровізація бізнесу»</a:t>
            </a:r>
            <a:endParaRPr lang="en-US" sz="1350" dirty="0"/>
          </a:p>
        </p:txBody>
      </p:sp>
      <p:sp>
        <p:nvSpPr>
          <p:cNvPr id="24" name="Text 22"/>
          <p:cNvSpPr/>
          <p:nvPr/>
        </p:nvSpPr>
        <p:spPr>
          <a:xfrm>
            <a:off x="8948023" y="5113973"/>
            <a:ext cx="4787622"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Розгорнутий через OECD.AI та окремі публікації</a:t>
            </a:r>
            <a:endParaRPr lang="en-US" sz="1350" dirty="0"/>
          </a:p>
        </p:txBody>
      </p:sp>
      <p:sp>
        <p:nvSpPr>
          <p:cNvPr id="25" name="Shape 23"/>
          <p:cNvSpPr/>
          <p:nvPr/>
        </p:nvSpPr>
        <p:spPr>
          <a:xfrm>
            <a:off x="717352" y="5754172"/>
            <a:ext cx="13195697" cy="742950"/>
          </a:xfrm>
          <a:prstGeom prst="rect">
            <a:avLst/>
          </a:prstGeom>
          <a:solidFill>
            <a:srgbClr val="000000">
              <a:alpha val="4000"/>
            </a:srgbClr>
          </a:solidFill>
          <a:ln/>
        </p:spPr>
      </p:sp>
      <p:sp>
        <p:nvSpPr>
          <p:cNvPr id="26" name="Text 24"/>
          <p:cNvSpPr/>
          <p:nvPr/>
        </p:nvSpPr>
        <p:spPr>
          <a:xfrm>
            <a:off x="894993" y="5856923"/>
            <a:ext cx="2544366"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Методологічні обмеження</a:t>
            </a:r>
            <a:endParaRPr lang="en-US" sz="1350" dirty="0"/>
          </a:p>
        </p:txBody>
      </p:sp>
      <p:sp>
        <p:nvSpPr>
          <p:cNvPr id="27" name="Text 25"/>
          <p:cNvSpPr/>
          <p:nvPr/>
        </p:nvSpPr>
        <p:spPr>
          <a:xfrm>
            <a:off x="3801785" y="5856923"/>
            <a:ext cx="4783812" cy="537448"/>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Схильність до вимірювання «легко вимірюваного»; слабке відображення якісних вимірів</a:t>
            </a:r>
            <a:endParaRPr lang="en-US" sz="1350" dirty="0"/>
          </a:p>
        </p:txBody>
      </p:sp>
      <p:sp>
        <p:nvSpPr>
          <p:cNvPr id="28" name="Text 26"/>
          <p:cNvSpPr/>
          <p:nvPr/>
        </p:nvSpPr>
        <p:spPr>
          <a:xfrm>
            <a:off x="8948023" y="5856923"/>
            <a:ext cx="4787622" cy="537448"/>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Нерівномірна якість даних між країнами; складність агрегування</a:t>
            </a:r>
            <a:endParaRPr lang="en-US" sz="1350" dirty="0"/>
          </a:p>
        </p:txBody>
      </p:sp>
      <p:sp>
        <p:nvSpPr>
          <p:cNvPr id="29" name="Shape 27"/>
          <p:cNvSpPr/>
          <p:nvPr/>
        </p:nvSpPr>
        <p:spPr>
          <a:xfrm>
            <a:off x="717352" y="6497122"/>
            <a:ext cx="13195697" cy="742950"/>
          </a:xfrm>
          <a:prstGeom prst="rect">
            <a:avLst/>
          </a:prstGeom>
          <a:solidFill>
            <a:srgbClr val="FFFFFF">
              <a:alpha val="4000"/>
            </a:srgbClr>
          </a:solidFill>
          <a:ln/>
        </p:spPr>
      </p:sp>
      <p:sp>
        <p:nvSpPr>
          <p:cNvPr id="30" name="Text 28"/>
          <p:cNvSpPr/>
          <p:nvPr/>
        </p:nvSpPr>
        <p:spPr>
          <a:xfrm>
            <a:off x="894993" y="6599873"/>
            <a:ext cx="2544366"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Практичне використання</a:t>
            </a:r>
            <a:endParaRPr lang="en-US" sz="1350" dirty="0"/>
          </a:p>
        </p:txBody>
      </p:sp>
      <p:sp>
        <p:nvSpPr>
          <p:cNvPr id="31" name="Text 29"/>
          <p:cNvSpPr/>
          <p:nvPr/>
        </p:nvSpPr>
        <p:spPr>
          <a:xfrm>
            <a:off x="3801785" y="6599873"/>
            <a:ext cx="4783812" cy="537448"/>
          </a:xfrm>
          <a:prstGeom prst="rect">
            <a:avLst/>
          </a:prstGeom>
          <a:noFill/>
          <a:ln/>
        </p:spPr>
        <p:txBody>
          <a:bodyPr wrap="squar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Безпосередньо пов'язаний із фінансуванням ЄС та рекомендаціями</a:t>
            </a:r>
            <a:endParaRPr lang="en-US" sz="1350" dirty="0"/>
          </a:p>
        </p:txBody>
      </p:sp>
      <p:sp>
        <p:nvSpPr>
          <p:cNvPr id="32" name="Text 30"/>
          <p:cNvSpPr/>
          <p:nvPr/>
        </p:nvSpPr>
        <p:spPr>
          <a:xfrm>
            <a:off x="8948023" y="6599873"/>
            <a:ext cx="4787622" cy="268724"/>
          </a:xfrm>
          <a:prstGeom prst="rect">
            <a:avLst/>
          </a:prstGeom>
          <a:noFill/>
          <a:ln/>
        </p:spPr>
        <p:txBody>
          <a:bodyPr wrap="none" lIns="0" tIns="0" rIns="0" bIns="0" rtlCol="0" anchor="t"/>
          <a:lstStyle/>
          <a:p>
            <a:pPr marL="0" indent="0" algn="l">
              <a:lnSpc>
                <a:spcPts val="2100"/>
              </a:lnSpc>
              <a:buNone/>
            </a:pPr>
            <a:r>
              <a:rPr lang="en-US" sz="1350" dirty="0">
                <a:solidFill>
                  <a:srgbClr val="405449"/>
                </a:solidFill>
                <a:latin typeface="Nobile" pitchFamily="34" charset="0"/>
                <a:ea typeface="Nobile" pitchFamily="34" charset="-122"/>
                <a:cs typeface="Nobile" pitchFamily="34" charset="-120"/>
              </a:rPr>
              <a:t>Переважно аналітично-дорадчий характер</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3560</Words>
  <Application>Microsoft Office PowerPoint</Application>
  <PresentationFormat>Довільний</PresentationFormat>
  <Paragraphs>232</Paragraphs>
  <Slides>20</Slides>
  <Notes>20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20</vt:i4>
      </vt:variant>
    </vt:vector>
  </HeadingPairs>
  <TitlesOfParts>
    <vt:vector size="26" baseType="lpstr">
      <vt:lpstr>Calibri</vt:lpstr>
      <vt:lpstr>Arial</vt:lpstr>
      <vt:lpstr>Nobile</vt:lpstr>
      <vt:lpstr>Fraunces Light</vt:lpstr>
      <vt:lpstr>Fraunces Extra Bold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subject/>
  <dc:creator>Микола Стороженко</dc:creator>
  <cp:lastModifiedBy>Микола Стороженко</cp:lastModifiedBy>
  <cp:revision>1</cp:revision>
  <dcterms:created xsi:type="dcterms:W3CDTF">2026-03-28T21:42:32Z</dcterms:created>
  <dcterms:modified xsi:type="dcterms:W3CDTF">2026-03-28T21:31:48Z</dcterms:modified>
</cp:coreProperties>
</file>