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1" autoAdjust="0"/>
    <p:restoredTop sz="94660"/>
  </p:normalViewPr>
  <p:slideViewPr>
    <p:cSldViewPr snapToGrid="0">
      <p:cViewPr varScale="1">
        <p:scale>
          <a:sx n="65" d="100"/>
          <a:sy n="65" d="100"/>
        </p:scale>
        <p:origin x="-74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17BD9-FE61-420E-8F48-67DB8C42880F}" type="datetimeFigureOut">
              <a:rPr lang="x-none" smtClean="0"/>
              <a:t>01.11.2023</a:t>
            </a:fld>
            <a:endParaRPr lang="x-none"/>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5521F-5DF8-416B-B6FE-33876C05932B}" type="slidenum">
              <a:rPr lang="x-none" smtClean="0"/>
              <a:t>‹#›</a:t>
            </a:fld>
            <a:endParaRPr lang="x-none"/>
          </a:p>
        </p:txBody>
      </p:sp>
    </p:spTree>
    <p:extLst>
      <p:ext uri="{BB962C8B-B14F-4D97-AF65-F5344CB8AC3E}">
        <p14:creationId xmlns:p14="http://schemas.microsoft.com/office/powerpoint/2010/main" val="2279980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8915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32097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37278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625921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3444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8921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42860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431803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77291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566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14F97C1-9614-4B39-974F-3B9B49849869}" type="datetimeFigureOut">
              <a:rPr lang="ru-RU" smtClean="0"/>
              <a:t>01.11.2023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851679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14F97C1-9614-4B39-974F-3B9B49849869}" type="datetimeFigureOut">
              <a:rPr lang="ru-RU" smtClean="0"/>
              <a:t>01.11.2023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29819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14F97C1-9614-4B39-974F-3B9B49849869}" type="datetimeFigureOut">
              <a:rPr lang="ru-RU" smtClean="0"/>
              <a:t>01.11.2023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91616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F97C1-9614-4B39-974F-3B9B49849869}" type="datetimeFigureOut">
              <a:rPr lang="ru-RU" smtClean="0"/>
              <a:t>01.11.2023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616970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01.11.2023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9430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01.11.2023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98266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4F97C1-9614-4B39-974F-3B9B49849869}" type="datetimeFigureOut">
              <a:rPr lang="ru-RU" smtClean="0"/>
              <a:t>01.11.2023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6168F1-F037-49CF-9C25-A8D7A79186EA}" type="slidenum">
              <a:rPr lang="ru-RU" smtClean="0"/>
              <a:t>‹#›</a:t>
            </a:fld>
            <a:endParaRPr lang="ru-RU"/>
          </a:p>
        </p:txBody>
      </p:sp>
    </p:spTree>
    <p:extLst>
      <p:ext uri="{BB962C8B-B14F-4D97-AF65-F5344CB8AC3E}">
        <p14:creationId xmlns:p14="http://schemas.microsoft.com/office/powerpoint/2010/main" val="3046212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98492" y="422031"/>
            <a:ext cx="7958050" cy="1210179"/>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3200" b="1" i="1" dirty="0">
                <a:solidFill>
                  <a:srgbClr val="FF0000"/>
                </a:solidFill>
                <a:latin typeface="Cambria" panose="02040503050406030204" pitchFamily="18" charset="0"/>
              </a:rPr>
              <a:t/>
            </a:r>
            <a:br>
              <a:rPr lang="ru-RU" sz="3200" b="1" i="1" dirty="0">
                <a:solidFill>
                  <a:srgbClr val="FF0000"/>
                </a:solidFill>
                <a:latin typeface="Cambria" panose="02040503050406030204" pitchFamily="18" charset="0"/>
              </a:rPr>
            </a:br>
            <a:r>
              <a:rPr lang="ru-RU" sz="3200" b="1" i="1" dirty="0">
                <a:solidFill>
                  <a:srgbClr val="C00000"/>
                </a:solidFill>
                <a:latin typeface="Cambria" panose="02040503050406030204" pitchFamily="18" charset="0"/>
              </a:rPr>
              <a:t>ТЕОРЕТИЧНІ АСПЕКТИ РЕГІОНАЛЬНОЇ ПОЛІТИКИ ЕКОНОМІЧНОГО РОЗВИТКУ</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2305548" y="2326389"/>
            <a:ext cx="5004887" cy="3017519"/>
          </a:xfrm>
          <a:prstGeom prst="rect">
            <a:avLst/>
          </a:prstGeom>
        </p:spPr>
      </p:pic>
    </p:spTree>
    <p:extLst>
      <p:ext uri="{BB962C8B-B14F-4D97-AF65-F5344CB8AC3E}">
        <p14:creationId xmlns:p14="http://schemas.microsoft.com/office/powerpoint/2010/main" val="1430446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9477362" cy="189210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3600" b="1" i="1" dirty="0">
                <a:solidFill>
                  <a:srgbClr val="FF0000"/>
                </a:solidFill>
                <a:latin typeface="Cambria" panose="02040503050406030204" pitchFamily="18" charset="0"/>
              </a:rPr>
              <a:t>!!!</a:t>
            </a:r>
            <a:r>
              <a:rPr lang="ru-RU" sz="2400" b="1" i="1" dirty="0">
                <a:solidFill>
                  <a:srgbClr val="FF0000"/>
                </a:solidFill>
                <a:latin typeface="Cambria" panose="02040503050406030204" pitchFamily="18" charset="0"/>
              </a:rPr>
              <a:t> </a:t>
            </a:r>
            <a:r>
              <a:rPr lang="uk-UA" sz="2400" b="1" i="1" dirty="0">
                <a:solidFill>
                  <a:srgbClr val="C00000"/>
                </a:solidFill>
                <a:latin typeface="Cambria" panose="02040503050406030204" pitchFamily="18" charset="0"/>
              </a:rPr>
              <a:t>Державна регіональна політика – </a:t>
            </a:r>
            <a:r>
              <a:rPr lang="uk-UA" sz="2400" i="1" dirty="0">
                <a:solidFill>
                  <a:schemeClr val="tx1"/>
                </a:solidFill>
                <a:latin typeface="Cambria" panose="02040503050406030204" pitchFamily="18" charset="0"/>
              </a:rPr>
              <a:t>це сфера діяльності держави, де за допомогою законодавчих, економічних, соціальних і технологічних важелів здійснюється управління просторовим розвитком країни з метою забезпечення її єдності.</a:t>
            </a:r>
          </a:p>
        </p:txBody>
      </p:sp>
      <p:sp>
        <p:nvSpPr>
          <p:cNvPr id="3" name="Подзаголовок 2"/>
          <p:cNvSpPr>
            <a:spLocks noGrp="1"/>
          </p:cNvSpPr>
          <p:nvPr>
            <p:ph type="subTitle" idx="1"/>
          </p:nvPr>
        </p:nvSpPr>
        <p:spPr>
          <a:xfrm>
            <a:off x="637309" y="2293034"/>
            <a:ext cx="10011934" cy="4396154"/>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Державна регіональна політика України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це система нормативно-правових і організаційно-правових (інституціональних) способів і заходів, регламентованих Конституцією і законами України, завдяки яким главою держави, органами державної влади, органами регіонального та місцевого самоврядування, їх посадовими особами та іншими зацікавленими суб’єктами забезпечується ефективний збалансований політичний, інфраструктурний, економічний, соціальний, екологічний, інформаційний, культурний, духовний розвиток регіонів України з метою забезпечення інтересів і потреб територіальних громад, прав і свобод людини і громадянина.             </a:t>
            </a:r>
            <a:endPar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9466403" y="5598941"/>
            <a:ext cx="2088288" cy="1259059"/>
          </a:xfrm>
          <a:prstGeom prst="rect">
            <a:avLst/>
          </a:prstGeom>
        </p:spPr>
      </p:pic>
    </p:spTree>
    <p:extLst>
      <p:ext uri="{BB962C8B-B14F-4D97-AF65-F5344CB8AC3E}">
        <p14:creationId xmlns:p14="http://schemas.microsoft.com/office/powerpoint/2010/main" val="276590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8370278" cy="81592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УПРАВЛІННЯ ЕКОНОМІЧНИМ РОЗВИТКОМ РЕГІОНІВ УКРАЇНИ</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1181686"/>
            <a:ext cx="9477362" cy="5507502"/>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На сучасному етапі економічних трансформацій соціальний та економічний розвиток економіки України неможливий без урахування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регіональних особливостей</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які визначаються наявністю певних потреб у необхідних економічних і соціальних ресурсах.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Саме на регіональному рівні </a:t>
            </a:r>
            <a:r>
              <a:rPr lang="az-Cyrl-AZ" sz="2400"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відтворюються продуктивні сили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та </a:t>
            </a:r>
            <a:r>
              <a:rPr lang="az-Cyrl-AZ" sz="2400"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задовольняються потреби населення</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Існуючі проблеми в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управлінні економічним розвитком регіону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передусім пов’язані з невідповідністю підходів, засобів та інструментів управління, внаслідок чого гальмуються процеси реформування та модернізації регіонів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України та економіки держави в цілому.</a:t>
            </a: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625884" y="4933492"/>
            <a:ext cx="3488788" cy="1755695"/>
          </a:xfrm>
          <a:prstGeom prst="rect">
            <a:avLst/>
          </a:prstGeom>
        </p:spPr>
      </p:pic>
    </p:spTree>
    <p:extLst>
      <p:ext uri="{BB962C8B-B14F-4D97-AF65-F5344CB8AC3E}">
        <p14:creationId xmlns:p14="http://schemas.microsoft.com/office/powerpoint/2010/main" val="2060637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436098"/>
            <a:ext cx="8370278" cy="928468"/>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uk-UA" sz="2400" b="1" i="1" dirty="0">
                <a:solidFill>
                  <a:srgbClr val="C00000"/>
                </a:solidFill>
                <a:latin typeface="Cambria" panose="02040503050406030204" pitchFamily="18" charset="0"/>
              </a:rPr>
              <a:t>Аналіз економічного розвитку регіонів в Україні сьогодні як ніколи є дуже актуальним!!!</a:t>
            </a:r>
            <a:endParaRPr lang="ru-RU" sz="2400" i="1" dirty="0">
              <a:solidFill>
                <a:schemeClr val="tx1"/>
              </a:solidFill>
              <a:latin typeface="Cambria" panose="02040503050406030204" pitchFamily="18" charset="0"/>
            </a:endParaRPr>
          </a:p>
        </p:txBody>
      </p:sp>
      <p:sp>
        <p:nvSpPr>
          <p:cNvPr id="3" name="Подзаголовок 2"/>
          <p:cNvSpPr>
            <a:spLocks noGrp="1"/>
          </p:cNvSpPr>
          <p:nvPr>
            <p:ph type="subTitle" idx="1"/>
          </p:nvPr>
        </p:nvSpPr>
        <p:spPr>
          <a:xfrm>
            <a:off x="637309" y="1786940"/>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Взагалі, регіони та їх економічна діяльність є основою забезпечення сталого соціально-економічного розвитку країни за рахунок того, що на рівні регіону відбуваються початкове акумулювання та розподіл людського, інтелектуального та соціального капіталу, природних, матеріально-технічних, фінансово-кредитних та інших ресурсів.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Таким чином,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стратегічне значення </a:t>
            </a:r>
          </a:p>
          <a:p>
            <a:pPr algn="just">
              <a:spcBef>
                <a:spcPts val="0"/>
              </a:spcBef>
            </a:pP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регіонального розвитку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є одним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із найвагоміших чинників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забезпечення соціально-економічного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розвитку країни.</a:t>
            </a: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422129" y="3827097"/>
            <a:ext cx="4536601" cy="2588113"/>
          </a:xfrm>
          <a:prstGeom prst="rect">
            <a:avLst/>
          </a:prstGeom>
        </p:spPr>
      </p:pic>
    </p:spTree>
    <p:extLst>
      <p:ext uri="{BB962C8B-B14F-4D97-AF65-F5344CB8AC3E}">
        <p14:creationId xmlns:p14="http://schemas.microsoft.com/office/powerpoint/2010/main" val="1005946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44062" y="143538"/>
            <a:ext cx="8370278" cy="537434"/>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800" b="1" i="1" dirty="0">
                <a:solidFill>
                  <a:srgbClr val="C00000"/>
                </a:solidFill>
                <a:latin typeface="Cambria" panose="02040503050406030204" pitchFamily="18" charset="0"/>
              </a:rPr>
              <a:t>До економічного розвитку регіону належать </a:t>
            </a:r>
            <a:endParaRPr lang="ru-RU" sz="28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858129"/>
            <a:ext cx="10391762" cy="5831059"/>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342900" indent="-342900" algn="just">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розвиток промисловості, </a:t>
            </a:r>
          </a:p>
          <a:p>
            <a:pPr marL="342900" indent="-342900" algn="just">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транспортна інфраструктура, </a:t>
            </a:r>
          </a:p>
          <a:p>
            <a:pPr marL="342900" indent="-342900" algn="just">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капітальне будівництво об’єктів промисловості та інфраструктури, </a:t>
            </a:r>
          </a:p>
          <a:p>
            <a:pPr marL="342900" indent="-342900" algn="just">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вплив науково-технічного прогресу на економіку регіону,</a:t>
            </a:r>
          </a:p>
          <a:p>
            <a:pPr marL="342900" indent="-342900" algn="just">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фінансовий сектор в економіці регіону.</a:t>
            </a:r>
          </a:p>
          <a:p>
            <a:pPr algn="just">
              <a:spcBef>
                <a:spcPts val="0"/>
              </a:spcBef>
            </a:pPr>
            <a:r>
              <a:rPr lang="uk-UA" sz="2400" i="1" dirty="0">
                <a:solidFill>
                  <a:schemeClr val="tx1"/>
                </a:solidFill>
                <a:latin typeface="Cambria" panose="02040503050406030204" pitchFamily="18" charset="0"/>
              </a:rPr>
              <a:t>       </a:t>
            </a:r>
            <a:r>
              <a:rPr lang="uk-UA" sz="2400" b="1" i="1" dirty="0">
                <a:solidFill>
                  <a:srgbClr val="C00000"/>
                </a:solidFill>
                <a:latin typeface="Cambria" panose="02040503050406030204" pitchFamily="18" charset="0"/>
              </a:rPr>
              <a:t>Однією з головних особливостей функціонування регіонального рівня </a:t>
            </a:r>
            <a:r>
              <a:rPr lang="uk-UA" sz="2400" i="1" dirty="0">
                <a:solidFill>
                  <a:schemeClr val="tx1"/>
                </a:solidFill>
                <a:latin typeface="Cambria" panose="02040503050406030204" pitchFamily="18" charset="0"/>
              </a:rPr>
              <a:t>є власна, специфічна система економічних інтересів, пов’язана з наявністю безлічі суб’єктів господарської діяльності на території регіону: підприємств місцевого, регіонального, загальнодержавного підпорядкування, різних установ та приватних підприємств. </a:t>
            </a:r>
          </a:p>
          <a:p>
            <a:pPr algn="just">
              <a:spcBef>
                <a:spcPts val="0"/>
              </a:spcBef>
            </a:pPr>
            <a:r>
              <a:rPr lang="uk-UA" sz="2400" i="1" dirty="0">
                <a:solidFill>
                  <a:schemeClr val="tx1"/>
                </a:solidFill>
                <a:latin typeface="Cambria" panose="02040503050406030204" pitchFamily="18" charset="0"/>
              </a:rPr>
              <a:t>       За такої ситуації взаємодія особистих, корпоративних та суспільних інтересів (включно із клановими) доповнюється наявністю</a:t>
            </a:r>
          </a:p>
          <a:p>
            <a:pPr algn="just">
              <a:spcBef>
                <a:spcPts val="0"/>
              </a:spcBef>
            </a:pPr>
            <a:r>
              <a:rPr lang="uk-UA" sz="2400" i="1" dirty="0">
                <a:solidFill>
                  <a:schemeClr val="tx1"/>
                </a:solidFill>
                <a:latin typeface="Cambria" panose="02040503050406030204" pitchFamily="18" charset="0"/>
              </a:rPr>
              <a:t> регіонального (територіального) інтересу.</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7941976" y="5370341"/>
            <a:ext cx="2777606" cy="1259059"/>
          </a:xfrm>
          <a:prstGeom prst="rect">
            <a:avLst/>
          </a:prstGeom>
        </p:spPr>
      </p:pic>
    </p:spTree>
    <p:extLst>
      <p:ext uri="{BB962C8B-B14F-4D97-AF65-F5344CB8AC3E}">
        <p14:creationId xmlns:p14="http://schemas.microsoft.com/office/powerpoint/2010/main" val="233835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98807" y="168812"/>
            <a:ext cx="8370278" cy="970671"/>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ОСНОВНІ НАПРЯМИ РЕГІОНАЛЬНОЇ ПОЛІТИКИ ЕКОНОМІЧНОГО РОЗВИТКУ:</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1378634"/>
            <a:ext cx="9477362" cy="5310554"/>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визначення співвідношення рушійних сил регіонального розвитку і забезпечення їх взаємодії (державний і приватний сектори економіки, внутрішні та зовнішні фактори розвитку регіону);</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співвідношення загальнодержавного і регіонального аспектів розвитку, центрального і регіонального рівнів управління економікою;</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підйом економіки відсталих регіонів і освоєння нових регіонів та ресурсів;</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проблеми урбанізації;</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демографічна політика держави;</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аграрна політика країни.   </a:t>
            </a:r>
            <a:endPar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753686" y="4059886"/>
            <a:ext cx="4360985" cy="2629301"/>
          </a:xfrm>
          <a:prstGeom prst="rect">
            <a:avLst/>
          </a:prstGeom>
        </p:spPr>
      </p:pic>
    </p:spTree>
    <p:extLst>
      <p:ext uri="{BB962C8B-B14F-4D97-AF65-F5344CB8AC3E}">
        <p14:creationId xmlns:p14="http://schemas.microsoft.com/office/powerpoint/2010/main" val="2853342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57" y="309489"/>
            <a:ext cx="10339754" cy="6379699"/>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uk-UA" sz="2400" i="1" dirty="0">
                <a:solidFill>
                  <a:schemeClr val="tx1"/>
                </a:solidFill>
                <a:latin typeface="Cambria" panose="02040503050406030204" pitchFamily="18" charset="0"/>
              </a:rPr>
              <a:t>       Отже, активна державна регіональна соціально-економічна політика покликана сприяти мобілізації всіх регіональних ресурсів для забезпечення економічного зростання та поглиблення структури економічних трансформацій у державі, зміцненню демократичних основ розвитку українського суспільства.</a:t>
            </a:r>
          </a:p>
          <a:p>
            <a:pPr algn="just">
              <a:spcBef>
                <a:spcPts val="0"/>
              </a:spcBef>
            </a:pPr>
            <a:r>
              <a:rPr lang="uk-UA" sz="2400" i="1" dirty="0">
                <a:solidFill>
                  <a:schemeClr val="tx1"/>
                </a:solidFill>
                <a:latin typeface="Cambria" panose="02040503050406030204" pitchFamily="18" charset="0"/>
              </a:rPr>
              <a:t>       У таких умовах </a:t>
            </a:r>
            <a:r>
              <a:rPr lang="uk-UA" sz="2400" b="1" i="1" dirty="0">
                <a:solidFill>
                  <a:srgbClr val="C00000"/>
                </a:solidFill>
                <a:latin typeface="Cambria" panose="02040503050406030204" pitchFamily="18" charset="0"/>
              </a:rPr>
              <a:t>державне регулювання набуває нових системоутворюючих функцій</a:t>
            </a:r>
            <a:r>
              <a:rPr lang="uk-UA" sz="2400" i="1" dirty="0">
                <a:solidFill>
                  <a:schemeClr val="tx1"/>
                </a:solidFill>
                <a:latin typeface="Cambria" panose="02040503050406030204" pitchFamily="18" charset="0"/>
              </a:rPr>
              <a:t>, серед яких – функції «запуску» та підтримки розвитку нового механізму відтворення економічного потенціалу регіонів України (створення законодавства, відповідного новій державній політиці у сфері економічного та соціального розвитку регіонів, фінансова підтримка держави провідних галузей регіонів, створення інноваційної інфраструктури, підтримка розвитку науки й освіти).</a:t>
            </a:r>
          </a:p>
          <a:p>
            <a:pPr algn="just">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7469945" y="4763862"/>
            <a:ext cx="3193366" cy="1925326"/>
          </a:xfrm>
          <a:prstGeom prst="rect">
            <a:avLst/>
          </a:prstGeom>
        </p:spPr>
      </p:pic>
    </p:spTree>
    <p:extLst>
      <p:ext uri="{BB962C8B-B14F-4D97-AF65-F5344CB8AC3E}">
        <p14:creationId xmlns:p14="http://schemas.microsoft.com/office/powerpoint/2010/main" val="270002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8370278" cy="1195754"/>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uk-UA" sz="2400" b="1" i="1" dirty="0">
                <a:solidFill>
                  <a:srgbClr val="C00000"/>
                </a:solidFill>
                <a:latin typeface="Cambria" panose="02040503050406030204" pitchFamily="18" charset="0"/>
              </a:rPr>
              <a:t>Реалізація основних напрямів вирішення проблем економічного та соціального розвитку регіонів повинна передбачати такі умови її здійснення:</a:t>
            </a:r>
            <a:endParaRPr lang="uk-UA"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1589649"/>
            <a:ext cx="9477362" cy="5099539"/>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342900" indent="-342900" algn="just">
              <a:spcBef>
                <a:spcPts val="0"/>
              </a:spcBef>
              <a:buFont typeface="Wingdings" panose="05000000000000000000" pitchFamily="2" charset="2"/>
              <a:buChar char="ü"/>
            </a:pP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повну прозорість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регіонального розрізу державного бюджету, консолідацію всіх соціальних трансфертів і будь-яких позабюджетних коштів, призначених для розвитку економічної діяльності регіонів;</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укладення угоди про взаємну відповідальність різних рівнів влади й управління та контроль над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«економічною компонентою»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та</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 «соціальною компонентою»</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державних трансфертів;</a:t>
            </a:r>
          </a:p>
          <a:p>
            <a:pPr marL="342900" indent="-342900" algn="just">
              <a:spcBef>
                <a:spcPts val="0"/>
              </a:spcBef>
              <a:buFont typeface="Wingdings" panose="05000000000000000000" pitchFamily="2" charset="2"/>
              <a:buChar char="ü"/>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застосування розширеного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соціально-економічного підходу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що включає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«європейський»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набір показників прибутків і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зайнятості.</a:t>
            </a: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500468" y="4266272"/>
            <a:ext cx="4614203" cy="2422915"/>
          </a:xfrm>
          <a:prstGeom prst="rect">
            <a:avLst/>
          </a:prstGeom>
        </p:spPr>
      </p:pic>
    </p:spTree>
    <p:extLst>
      <p:ext uri="{BB962C8B-B14F-4D97-AF65-F5344CB8AC3E}">
        <p14:creationId xmlns:p14="http://schemas.microsoft.com/office/powerpoint/2010/main" val="3469845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15926" y="168812"/>
            <a:ext cx="8707901" cy="506437"/>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C00000"/>
                </a:solidFill>
                <a:latin typeface="Cambria" panose="02040503050406030204" pitchFamily="18" charset="0"/>
              </a:rPr>
              <a:t>Завданнями економічного розвитку регіонів України є:</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844062"/>
            <a:ext cx="9829054" cy="5845126"/>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pPr marL="342900" indent="-342900" algn="just">
              <a:spcBef>
                <a:spcPts val="0"/>
              </a:spcBef>
              <a:buFont typeface="Wingdings" panose="05000000000000000000" pitchFamily="2" charset="2"/>
              <a:buChar char="ü"/>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стабілізація соціально-економічного становища в регіонах з екстремальними природними умовами;</a:t>
            </a:r>
          </a:p>
          <a:p>
            <a:pPr marL="342900" indent="-342900" algn="just">
              <a:spcBef>
                <a:spcPts val="0"/>
              </a:spcBef>
              <a:buFont typeface="Wingdings" panose="05000000000000000000" pitchFamily="2" charset="2"/>
              <a:buChar char="ü"/>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продовження формування територіально-виробничих комплексів і промислових вузлів у північних і західних регіонах переважно за рахунок нецентралізованих інвестицій;</a:t>
            </a:r>
          </a:p>
          <a:p>
            <a:pPr marL="342900" indent="-342900" algn="just">
              <a:spcBef>
                <a:spcPts val="0"/>
              </a:spcBef>
              <a:buFont typeface="Wingdings" panose="05000000000000000000" pitchFamily="2" charset="2"/>
              <a:buChar char="ü"/>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стимулювання розвитку експортних та імпортозамінних виробництв у районах, що мають для цього найбільш сприятливі умови;</a:t>
            </a:r>
          </a:p>
          <a:p>
            <a:pPr marL="342900" indent="-342900" algn="just">
              <a:spcBef>
                <a:spcPts val="0"/>
              </a:spcBef>
              <a:buFont typeface="Wingdings" panose="05000000000000000000" pitchFamily="2" charset="2"/>
              <a:buChar char="ü"/>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формування вільних економічних зон, а також технополісів як регіональних центрів упровадження досягнень науки, прискорення економічного та соціального прогресу;</a:t>
            </a:r>
          </a:p>
          <a:p>
            <a:pPr marL="342900" indent="-342900" algn="just">
              <a:spcBef>
                <a:spcPts val="0"/>
              </a:spcBef>
              <a:buFont typeface="Wingdings" panose="05000000000000000000" pitchFamily="2" charset="2"/>
              <a:buChar char="ü"/>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розвиток міжрегіональних і регіональних інфраструктурних систем (транспорту, зв’язку,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інформатики тощо), які б забезпечили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стимулюючі регіональні структурні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здвиги та ефективність регіональної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економіки; подолання відставання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за рівнем та якістю життя населення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окремих областей.</a:t>
            </a:r>
          </a:p>
          <a:p>
            <a:pPr algn="just">
              <a:spcBef>
                <a:spcPts val="0"/>
              </a:spcBef>
            </a:pPr>
            <a:endParaRPr lang="az-Cyrl-AZ" sz="2400"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096000" y="4248443"/>
            <a:ext cx="4370363" cy="2440745"/>
          </a:xfrm>
          <a:prstGeom prst="rect">
            <a:avLst/>
          </a:prstGeom>
        </p:spPr>
      </p:pic>
    </p:spTree>
    <p:extLst>
      <p:ext uri="{BB962C8B-B14F-4D97-AF65-F5344CB8AC3E}">
        <p14:creationId xmlns:p14="http://schemas.microsoft.com/office/powerpoint/2010/main" val="3679718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12874" y="168812"/>
            <a:ext cx="3094892" cy="647114"/>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FF0000"/>
                </a:solidFill>
                <a:latin typeface="Cambria" panose="02040503050406030204" pitchFamily="18" charset="0"/>
              </a:rPr>
              <a:t>ВИСНОВКИ</a:t>
            </a:r>
            <a:endParaRPr lang="ru-RU" sz="2400" i="1" dirty="0">
              <a:solidFill>
                <a:schemeClr val="tx1"/>
              </a:solidFill>
              <a:latin typeface="Cambria" panose="02040503050406030204" pitchFamily="18" charset="0"/>
            </a:endParaRPr>
          </a:p>
        </p:txBody>
      </p:sp>
      <p:sp>
        <p:nvSpPr>
          <p:cNvPr id="3" name="Подзаголовок 2"/>
          <p:cNvSpPr>
            <a:spLocks noGrp="1"/>
          </p:cNvSpPr>
          <p:nvPr>
            <p:ph type="subTitle" idx="1"/>
          </p:nvPr>
        </p:nvSpPr>
        <p:spPr>
          <a:xfrm>
            <a:off x="637309" y="1026942"/>
            <a:ext cx="9477362" cy="5662246"/>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uk-UA" sz="2400" i="1" dirty="0">
                <a:solidFill>
                  <a:schemeClr val="tx1"/>
                </a:solidFill>
                <a:latin typeface="Cambria" panose="02040503050406030204" pitchFamily="18" charset="0"/>
              </a:rPr>
              <a:t>       Таким чином, ефективний розвиток кожної економічної системи вимагає постійного пошуку оптимальних варіантів поєднання державних і ринкових складників та інтересів.     </a:t>
            </a:r>
          </a:p>
          <a:p>
            <a:pPr algn="just">
              <a:spcBef>
                <a:spcPts val="0"/>
              </a:spcBef>
            </a:pPr>
            <a:r>
              <a:rPr lang="uk-UA" sz="2400" i="1" dirty="0">
                <a:solidFill>
                  <a:schemeClr val="tx1"/>
                </a:solidFill>
                <a:latin typeface="Cambria" panose="02040503050406030204" pitchFamily="18" charset="0"/>
              </a:rPr>
              <a:t>       Реалізація завдань управління економічним розвитком регіону залежить від можливостей відтворювати та залучати на свою територію всі види економічних ресурсів. </a:t>
            </a:r>
          </a:p>
          <a:p>
            <a:pPr algn="just">
              <a:spcBef>
                <a:spcPts val="0"/>
              </a:spcBef>
            </a:pPr>
            <a:r>
              <a:rPr lang="uk-UA" sz="2400" i="1" dirty="0">
                <a:solidFill>
                  <a:schemeClr val="tx1"/>
                </a:solidFill>
                <a:latin typeface="Cambria" panose="02040503050406030204" pitchFamily="18" charset="0"/>
              </a:rPr>
              <a:t>       Тобто </a:t>
            </a:r>
            <a:r>
              <a:rPr lang="uk-UA" sz="2400" b="1" i="1" dirty="0">
                <a:solidFill>
                  <a:srgbClr val="C00000"/>
                </a:solidFill>
                <a:latin typeface="Cambria" panose="02040503050406030204" pitchFamily="18" charset="0"/>
              </a:rPr>
              <a:t>динамічний і збалансований </a:t>
            </a:r>
            <a:r>
              <a:rPr lang="uk-UA" sz="2400" i="1" dirty="0">
                <a:solidFill>
                  <a:schemeClr val="tx1"/>
                </a:solidFill>
                <a:latin typeface="Cambria" panose="02040503050406030204" pitchFamily="18" charset="0"/>
              </a:rPr>
              <a:t>розвиток регіону, підвищення конкурентоздатності регіональної політики, зменшення диспропорцій між </a:t>
            </a:r>
          </a:p>
          <a:p>
            <a:pPr algn="just">
              <a:spcBef>
                <a:spcPts val="0"/>
              </a:spcBef>
            </a:pPr>
            <a:r>
              <a:rPr lang="uk-UA" sz="2400" i="1" dirty="0">
                <a:solidFill>
                  <a:schemeClr val="tx1"/>
                </a:solidFill>
                <a:latin typeface="Cambria" panose="02040503050406030204" pitchFamily="18" charset="0"/>
              </a:rPr>
              <a:t>регіонами, активізація </a:t>
            </a:r>
          </a:p>
          <a:p>
            <a:pPr algn="just">
              <a:spcBef>
                <a:spcPts val="0"/>
              </a:spcBef>
            </a:pPr>
            <a:r>
              <a:rPr lang="uk-UA" sz="2400" i="1" dirty="0">
                <a:solidFill>
                  <a:schemeClr val="tx1"/>
                </a:solidFill>
                <a:latin typeface="Cambria" panose="02040503050406030204" pitchFamily="18" charset="0"/>
              </a:rPr>
              <a:t>регіональних та місцевих </a:t>
            </a:r>
          </a:p>
          <a:p>
            <a:pPr algn="just">
              <a:spcBef>
                <a:spcPts val="0"/>
              </a:spcBef>
            </a:pPr>
            <a:r>
              <a:rPr lang="uk-UA" sz="2400" i="1" dirty="0">
                <a:solidFill>
                  <a:schemeClr val="tx1"/>
                </a:solidFill>
                <a:latin typeface="Cambria" panose="02040503050406030204" pitchFamily="18" charset="0"/>
              </a:rPr>
              <a:t>ініціатив відбувається </a:t>
            </a:r>
          </a:p>
          <a:p>
            <a:pPr algn="just">
              <a:spcBef>
                <a:spcPts val="0"/>
              </a:spcBef>
            </a:pPr>
            <a:r>
              <a:rPr lang="uk-UA" sz="2400" i="1" dirty="0">
                <a:solidFill>
                  <a:schemeClr val="tx1"/>
                </a:solidFill>
                <a:latin typeface="Cambria" panose="02040503050406030204" pitchFamily="18" charset="0"/>
              </a:rPr>
              <a:t>через цілеспрямовану державну </a:t>
            </a:r>
          </a:p>
          <a:p>
            <a:pPr algn="just">
              <a:spcBef>
                <a:spcPts val="0"/>
              </a:spcBef>
            </a:pPr>
            <a:r>
              <a:rPr lang="uk-UA" sz="2400" i="1" dirty="0">
                <a:solidFill>
                  <a:schemeClr val="tx1"/>
                </a:solidFill>
                <a:latin typeface="Cambria" panose="02040503050406030204" pitchFamily="18" charset="0"/>
              </a:rPr>
              <a:t>регіональну політику.</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303520" y="4008998"/>
            <a:ext cx="4811151" cy="2680190"/>
          </a:xfrm>
          <a:prstGeom prst="rect">
            <a:avLst/>
          </a:prstGeom>
        </p:spPr>
      </p:pic>
    </p:spTree>
    <p:extLst>
      <p:ext uri="{BB962C8B-B14F-4D97-AF65-F5344CB8AC3E}">
        <p14:creationId xmlns:p14="http://schemas.microsoft.com/office/powerpoint/2010/main" val="1623129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8370278" cy="872197"/>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uk-UA" sz="2400" b="1" i="1" dirty="0">
                <a:solidFill>
                  <a:srgbClr val="C00000"/>
                </a:solidFill>
                <a:latin typeface="Cambria" panose="02040503050406030204" pitchFamily="18" charset="0"/>
              </a:rPr>
              <a:t>ДОСВІД ЄС</a:t>
            </a:r>
            <a:br>
              <a:rPr lang="uk-UA" sz="2400" b="1" i="1" dirty="0">
                <a:solidFill>
                  <a:srgbClr val="C00000"/>
                </a:solidFill>
                <a:latin typeface="Cambria" panose="02040503050406030204" pitchFamily="18" charset="0"/>
              </a:rPr>
            </a:br>
            <a:r>
              <a:rPr lang="ru-RU" sz="2400" b="1" i="1" dirty="0">
                <a:solidFill>
                  <a:srgbClr val="C00000"/>
                </a:solidFill>
                <a:latin typeface="Cambria" panose="02040503050406030204" pitchFamily="18" charset="0"/>
              </a:rPr>
              <a:t>Згуртованість як основа регіональної політики ЄС</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436098" y="1209822"/>
            <a:ext cx="10185010" cy="5479366"/>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          Регіональна політика ЄС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наголошує на соціальній та територіальній згуртованості (</a:t>
            </a:r>
            <a:r>
              <a:rPr lang="lt-LT"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cohesion).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Принцип територіальної згуртованості включено до Лісабонського договору.    </a:t>
            </a:r>
            <a:endPar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Європейська перспектива просторового розвитку (</a:t>
            </a:r>
            <a:r>
              <a:rPr lang="lt-LT"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European Spatial </a:t>
            </a:r>
            <a:endParaRPr lang="uk-UA"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r>
              <a:rPr lang="lt-LT"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Development Perspective, ESDP),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ухвалена в 1999 році, була спрямована на досягнення економічного та соціального згуртування, збереження й управління природними ресурсами та культурною спадщиною, а також збалансованої конкурентоспроможності.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Одним із наслідків стала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Програма транснаціонального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співробітництва </a:t>
            </a:r>
            <a:r>
              <a:rPr lang="lt-LT"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INTERREG.</a:t>
            </a:r>
            <a:endPar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277989" y="3949505"/>
            <a:ext cx="4343119" cy="2728790"/>
          </a:xfrm>
          <a:prstGeom prst="rect">
            <a:avLst/>
          </a:prstGeom>
        </p:spPr>
      </p:pic>
    </p:spTree>
    <p:extLst>
      <p:ext uri="{BB962C8B-B14F-4D97-AF65-F5344CB8AC3E}">
        <p14:creationId xmlns:p14="http://schemas.microsoft.com/office/powerpoint/2010/main" val="169325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42534" y="168812"/>
            <a:ext cx="6175717" cy="154744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Регіональна політика – </a:t>
            </a:r>
            <a:r>
              <a:rPr lang="ru-RU" sz="2400" b="1" i="1" dirty="0">
                <a:solidFill>
                  <a:schemeClr val="tx1"/>
                </a:solidFill>
                <a:latin typeface="Cambria" panose="02040503050406030204" pitchFamily="18" charset="0"/>
              </a:rPr>
              <a:t>це внутрішня політика регіонів; місцева регіональна політика; політика найефективного використання ресурсів регіону, </a:t>
            </a:r>
            <a:r>
              <a:rPr lang="ru-RU" sz="2400" b="1" i="1" dirty="0">
                <a:solidFill>
                  <a:srgbClr val="FF0000"/>
                </a:solidFill>
                <a:latin typeface="Cambria" panose="02040503050406030204" pitchFamily="18" charset="0"/>
              </a:rPr>
              <a:t>для</a:t>
            </a:r>
            <a:endParaRPr lang="ru-RU" sz="3200" b="1" i="1" dirty="0">
              <a:solidFill>
                <a:srgbClr val="FF0000"/>
              </a:solidFill>
              <a:latin typeface="Cambria" panose="02040503050406030204" pitchFamily="18" charset="0"/>
            </a:endParaRPr>
          </a:p>
        </p:txBody>
      </p:sp>
      <p:sp>
        <p:nvSpPr>
          <p:cNvPr id="3" name="Подзаголовок 2"/>
          <p:cNvSpPr>
            <a:spLocks noGrp="1"/>
          </p:cNvSpPr>
          <p:nvPr>
            <p:ph type="subTitle" idx="1"/>
          </p:nvPr>
        </p:nvSpPr>
        <p:spPr>
          <a:xfrm>
            <a:off x="637309" y="2060918"/>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endParaRPr lang="uk-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підвищення добробуту населення;</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вдосконалення структури матеріального виробництва;</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поліпшення стану навколишнього середовища;</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розвитку соціально-економічної інфраструктури;</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тривалого економічного зростання;</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зміцнення конкурентоспроможності регіонів.  </a:t>
            </a:r>
          </a:p>
          <a:p>
            <a:pPr algn="l">
              <a:spcBef>
                <a:spcPts val="0"/>
              </a:spcBef>
            </a:pPr>
            <a:r>
              <a:rPr lang="uk-UA" sz="2400" b="1" i="1" dirty="0">
                <a:solidFill>
                  <a:srgbClr val="FF0000"/>
                </a:solidFill>
                <a:latin typeface="Cambria" panose="02040503050406030204" pitchFamily="18" charset="0"/>
              </a:rPr>
              <a:t>ЦЕ:</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самостійна сфера державної політики;</a:t>
            </a:r>
          </a:p>
          <a:p>
            <a:pPr marL="342900" indent="-342900" algn="l">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свідома діяльність органів публічної влади.</a:t>
            </a:r>
          </a:p>
          <a:p>
            <a:pPr marL="342900" indent="-342900" algn="l">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marL="342900" indent="-342900" algn="l">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marL="342900" indent="-342900" algn="l">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7454985" y="3960398"/>
            <a:ext cx="4525999" cy="2728790"/>
          </a:xfrm>
          <a:prstGeom prst="rect">
            <a:avLst/>
          </a:prstGeom>
        </p:spPr>
      </p:pic>
      <p:sp>
        <p:nvSpPr>
          <p:cNvPr id="4" name="Стрелка: вниз 3">
            <a:extLst>
              <a:ext uri="{FF2B5EF4-FFF2-40B4-BE49-F238E27FC236}">
                <a16:creationId xmlns:a16="http://schemas.microsoft.com/office/drawing/2014/main" xmlns="" id="{571CADD7-F665-390E-A6A1-DDF1D32B7A59}"/>
              </a:ext>
            </a:extLst>
          </p:cNvPr>
          <p:cNvSpPr/>
          <p:nvPr/>
        </p:nvSpPr>
        <p:spPr>
          <a:xfrm>
            <a:off x="3587262" y="1716258"/>
            <a:ext cx="1041009" cy="717453"/>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x-none"/>
          </a:p>
        </p:txBody>
      </p:sp>
    </p:spTree>
    <p:extLst>
      <p:ext uri="{BB962C8B-B14F-4D97-AF65-F5344CB8AC3E}">
        <p14:creationId xmlns:p14="http://schemas.microsoft.com/office/powerpoint/2010/main" val="3271358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56" y="618978"/>
            <a:ext cx="10030265" cy="562004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uk-UA" sz="2400" i="1" dirty="0">
                <a:solidFill>
                  <a:schemeClr val="tx1"/>
                </a:solidFill>
                <a:latin typeface="Cambria" panose="02040503050406030204" pitchFamily="18" charset="0"/>
              </a:rPr>
              <a:t>          Інший документ – Територіальний порядок денний ЄС до 2020 року (</a:t>
            </a:r>
            <a:r>
              <a:rPr lang="lt-LT" sz="2400" i="1" dirty="0">
                <a:solidFill>
                  <a:schemeClr val="tx1"/>
                </a:solidFill>
                <a:latin typeface="Cambria" panose="02040503050406030204" pitchFamily="18" charset="0"/>
              </a:rPr>
              <a:t>Territorial Agenda of the European Union) </a:t>
            </a:r>
            <a:r>
              <a:rPr lang="uk-UA" sz="2400" i="1" dirty="0">
                <a:solidFill>
                  <a:schemeClr val="tx1"/>
                </a:solidFill>
                <a:latin typeface="Cambria" panose="02040503050406030204" pitchFamily="18" charset="0"/>
              </a:rPr>
              <a:t>–</a:t>
            </a:r>
            <a:r>
              <a:rPr lang="lt-LT" sz="2400" i="1" dirty="0">
                <a:solidFill>
                  <a:schemeClr val="tx1"/>
                </a:solidFill>
                <a:latin typeface="Cambria" panose="02040503050406030204" pitchFamily="18" charset="0"/>
              </a:rPr>
              <a:t> </a:t>
            </a:r>
            <a:r>
              <a:rPr lang="uk-UA" sz="2400" i="1" dirty="0">
                <a:solidFill>
                  <a:schemeClr val="tx1"/>
                </a:solidFill>
                <a:latin typeface="Cambria" panose="02040503050406030204" pitchFamily="18" charset="0"/>
              </a:rPr>
              <a:t>визначав територіальну згуртованість як «низку принципів гармонійного, збалансованого, ефективного, сталого територіального розвитку» в рамках «інклюзивного зростання». </a:t>
            </a:r>
          </a:p>
          <a:p>
            <a:pPr algn="just">
              <a:spcBef>
                <a:spcPts val="0"/>
              </a:spcBef>
            </a:pPr>
            <a:r>
              <a:rPr lang="uk-UA" sz="2400" i="1" dirty="0">
                <a:solidFill>
                  <a:schemeClr val="tx1"/>
                </a:solidFill>
                <a:latin typeface="Cambria" panose="02040503050406030204" pitchFamily="18" charset="0"/>
              </a:rPr>
              <a:t>          Після 2020-го року ключовим є пакет політик «Допомога у відновленні заради згуртованості </a:t>
            </a:r>
            <a:r>
              <a:rPr lang="lt-LT" sz="2400" i="1" dirty="0">
                <a:solidFill>
                  <a:schemeClr val="tx1"/>
                </a:solidFill>
                <a:latin typeface="Cambria" panose="02040503050406030204" pitchFamily="18" charset="0"/>
              </a:rPr>
              <a:t>REACT-EU» (Recovery Assistance for Cohesion and the Territories of Europe).</a:t>
            </a:r>
            <a:endParaRPr lang="uk-UA" sz="2400" i="1" dirty="0">
              <a:solidFill>
                <a:schemeClr val="tx1"/>
              </a:solidFill>
              <a:latin typeface="Cambria" panose="02040503050406030204" pitchFamily="18" charset="0"/>
            </a:endParaRPr>
          </a:p>
          <a:p>
            <a:pPr algn="just">
              <a:spcBef>
                <a:spcPts val="0"/>
              </a:spcBef>
            </a:pPr>
            <a:r>
              <a:rPr lang="uk-UA" sz="2400" i="1" dirty="0">
                <a:solidFill>
                  <a:schemeClr val="tx1"/>
                </a:solidFill>
                <a:latin typeface="Cambria" panose="02040503050406030204" pitchFamily="18" charset="0"/>
              </a:rPr>
              <a:t>          Успіх регіонів ЄС та їх зближення за рівнем соціально-економічного розвитку – наслідок регіональної політики, заходи якої спрямовані на подолання нерівностей для досягнення згуртованості. </a:t>
            </a:r>
          </a:p>
          <a:p>
            <a:pPr algn="just">
              <a:spcBef>
                <a:spcPts val="0"/>
              </a:spcBef>
            </a:pPr>
            <a:r>
              <a:rPr lang="uk-UA" sz="2400" i="1" dirty="0">
                <a:solidFill>
                  <a:schemeClr val="tx1"/>
                </a:solidFill>
                <a:latin typeface="Cambria" panose="02040503050406030204" pitchFamily="18" charset="0"/>
              </a:rPr>
              <a:t>          Паралельно з регіональною політикою ЄС </a:t>
            </a:r>
          </a:p>
          <a:p>
            <a:pPr algn="just">
              <a:spcBef>
                <a:spcPts val="0"/>
              </a:spcBef>
            </a:pPr>
            <a:r>
              <a:rPr lang="uk-UA" sz="2400" i="1" dirty="0">
                <a:solidFill>
                  <a:schemeClr val="tx1"/>
                </a:solidFill>
                <a:latin typeface="Cambria" panose="02040503050406030204" pitchFamily="18" charset="0"/>
              </a:rPr>
              <a:t>продовжується політика зміни важливості й ролей </a:t>
            </a:r>
          </a:p>
          <a:p>
            <a:pPr algn="just">
              <a:spcBef>
                <a:spcPts val="0"/>
              </a:spcBef>
            </a:pPr>
            <a:r>
              <a:rPr lang="uk-UA" sz="2400" i="1" dirty="0">
                <a:solidFill>
                  <a:schemeClr val="tx1"/>
                </a:solidFill>
                <a:latin typeface="Cambria" panose="02040503050406030204" pitchFamily="18" charset="0"/>
              </a:rPr>
              <a:t>на різних рівнях, а самі країни децентралізуються.</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7969348" y="4487595"/>
            <a:ext cx="3899095" cy="2201594"/>
          </a:xfrm>
          <a:prstGeom prst="rect">
            <a:avLst/>
          </a:prstGeom>
        </p:spPr>
      </p:pic>
    </p:spTree>
    <p:extLst>
      <p:ext uri="{BB962C8B-B14F-4D97-AF65-F5344CB8AC3E}">
        <p14:creationId xmlns:p14="http://schemas.microsoft.com/office/powerpoint/2010/main" val="622427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4698609" cy="703385"/>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ЗМІНА ПРІОРИТЕТІВ</a:t>
            </a:r>
            <a:endParaRPr lang="ru-RU" sz="2400" i="1" dirty="0">
              <a:solidFill>
                <a:schemeClr val="tx1"/>
              </a:solidFill>
              <a:latin typeface="Cambria" panose="02040503050406030204" pitchFamily="18" charset="0"/>
            </a:endParaRPr>
          </a:p>
        </p:txBody>
      </p:sp>
      <p:sp>
        <p:nvSpPr>
          <p:cNvPr id="3" name="Подзаголовок 2"/>
          <p:cNvSpPr>
            <a:spLocks noGrp="1"/>
          </p:cNvSpPr>
          <p:nvPr>
            <p:ph type="subTitle" idx="1"/>
          </p:nvPr>
        </p:nvSpPr>
        <p:spPr>
          <a:xfrm>
            <a:off x="323556" y="1069145"/>
            <a:ext cx="10030265" cy="562004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Державна стратегія регіонального розвитку до 2027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року зазначає, що реформа місцевого самоврядування та територіальної організації влади в Україні на засадах децентралізації створила можливості для розвитку громад, але це ще не перетворилося «у кращу якість життя людини незалежно від місця її проживання» та «немає відчутних змін … у зменшенні між- та внутрішньорегіональної диспропорції»; «зростає необхідність пошуку способів регулювання диспропорцій розвитку регіонів, оскільки вони складають загрозу для цілісності соціально-економічного простору країни».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Якщо попередня редакція стратегії</a:t>
            </a:r>
          </a:p>
          <a:p>
            <a:pPr algn="just">
              <a:spcBef>
                <a:spcPts val="0"/>
              </a:spcBef>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розглядала нерівномірний розвиток як </a:t>
            </a:r>
          </a:p>
          <a:p>
            <a:pPr algn="just">
              <a:spcBef>
                <a:spcPts val="0"/>
              </a:spcBef>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перешкоду, то нинішня – як передумову для</a:t>
            </a:r>
          </a:p>
          <a:p>
            <a:pPr algn="just">
              <a:spcBef>
                <a:spcPts val="0"/>
              </a:spcBef>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майбутнього економічного росту </a:t>
            </a:r>
          </a:p>
          <a:p>
            <a:pPr algn="just">
              <a:spcBef>
                <a:spcPts val="0"/>
              </a:spcBef>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через стимулювання полюсів зростання.       </a:t>
            </a:r>
            <a:endParaRPr lang="uk-UA"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uk-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555545" y="4399152"/>
            <a:ext cx="3798276" cy="2290035"/>
          </a:xfrm>
          <a:prstGeom prst="rect">
            <a:avLst/>
          </a:prstGeom>
        </p:spPr>
      </p:pic>
    </p:spTree>
    <p:extLst>
      <p:ext uri="{BB962C8B-B14F-4D97-AF65-F5344CB8AC3E}">
        <p14:creationId xmlns:p14="http://schemas.microsoft.com/office/powerpoint/2010/main" val="2511269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56" y="1069145"/>
            <a:ext cx="10030265" cy="562004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Оскільки в державній стратегії зафіксовані значні диспропорції не лише між регіонами, а й у їхніх межах, то в ній визначені окремі типи територій, які потребують особливих заходів для підтримки і розвитку. У Стратегії до 2027 року з’явилися певні типи функціональних територій, </a:t>
            </a: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що означає, що держава по-різному допомагатиме різним регіонам та їх частинам</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Спеціалізація, зв’язування громад у мережі та розуміння їх саме як системи громад є важливими і необхідними політиками.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Водночас досвід регіональної політики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ЄС показує, що лише ці заходи без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балансування рівнів розвитку не є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достатніми для підтримання </a:t>
            </a:r>
          </a:p>
          <a:p>
            <a:pPr algn="just">
              <a:spcBef>
                <a:spcPts val="0"/>
              </a:spcBef>
            </a:pPr>
            <a:r>
              <a:rPr lang="az-Cyrl-AZ" sz="2400" b="1" i="1"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згуртованості.</a:t>
            </a:r>
          </a:p>
          <a:p>
            <a:pPr algn="just">
              <a:spcBef>
                <a:spcPts val="0"/>
              </a:spcBef>
            </a:pPr>
            <a:r>
              <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endParaRPr lang="az-Cyrl-AZ" sz="2400"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936566" y="4025960"/>
            <a:ext cx="4417255" cy="2663227"/>
          </a:xfrm>
          <a:prstGeom prst="rect">
            <a:avLst/>
          </a:prstGeom>
        </p:spPr>
      </p:pic>
      <p:pic>
        <p:nvPicPr>
          <p:cNvPr id="7" name="Рисунок 6">
            <a:extLst>
              <a:ext uri="{FF2B5EF4-FFF2-40B4-BE49-F238E27FC236}">
                <a16:creationId xmlns:a16="http://schemas.microsoft.com/office/drawing/2014/main" xmlns="" id="{83596D82-80A5-828D-2968-D6EBA459C1C2}"/>
              </a:ext>
            </a:extLst>
          </p:cNvPr>
          <p:cNvPicPr>
            <a:picLocks noChangeAspect="1"/>
          </p:cNvPicPr>
          <p:nvPr/>
        </p:nvPicPr>
        <p:blipFill>
          <a:blip r:embed="rId3"/>
          <a:stretch>
            <a:fillRect/>
          </a:stretch>
        </p:blipFill>
        <p:spPr>
          <a:xfrm>
            <a:off x="690112" y="168812"/>
            <a:ext cx="4700423" cy="841321"/>
          </a:xfrm>
          <a:prstGeom prst="rect">
            <a:avLst/>
          </a:prstGeom>
        </p:spPr>
      </p:pic>
    </p:spTree>
    <p:extLst>
      <p:ext uri="{BB962C8B-B14F-4D97-AF65-F5344CB8AC3E}">
        <p14:creationId xmlns:p14="http://schemas.microsoft.com/office/powerpoint/2010/main" val="3082692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3"/>
            <a:ext cx="2391507" cy="647114"/>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FF0000"/>
                </a:solidFill>
                <a:latin typeface="Cambria" panose="02040503050406030204" pitchFamily="18" charset="0"/>
              </a:rPr>
              <a:t>РЕЗЮМЕ</a:t>
            </a:r>
            <a:endParaRPr lang="ru-RU" sz="2400" i="1" dirty="0">
              <a:solidFill>
                <a:schemeClr val="tx1"/>
              </a:solidFill>
              <a:latin typeface="Cambria" panose="02040503050406030204" pitchFamily="18" charset="0"/>
            </a:endParaRPr>
          </a:p>
        </p:txBody>
      </p:sp>
      <p:sp>
        <p:nvSpPr>
          <p:cNvPr id="3" name="Подзаголовок 2"/>
          <p:cNvSpPr>
            <a:spLocks noGrp="1"/>
          </p:cNvSpPr>
          <p:nvPr>
            <p:ph type="subTitle" idx="1"/>
          </p:nvPr>
        </p:nvSpPr>
        <p:spPr>
          <a:xfrm>
            <a:off x="323556" y="1069145"/>
            <a:ext cx="10663312" cy="562004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Регіональна політика у другій половині ХХ століття змінювалась у західних країнах від подолання нерівномірного географічного розвитку через політики вирівнювання до використання цього нерівномірного розвитку для стимулювання окремих регіонів. Попри застереження науковців, що політики перемасштабування можуть призводити до загострення нерівностей, регіональна політика ЄС використовує принцип згуртованості, за яким ресурси перерозподіляються між регіонами і їхні рівні соціально-економічного розвитку зближуються.</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Україна змінює регіональну політику від вирівнювання до стимулювання полюсів зростання. Децентралізація може стати основою для такої політики, бо створює громади, які будуть новими гравцями і змагатимуться за капітал інвестора. Важливо, однак, працювати над тим, щоб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це не були «перегони до дна» (</a:t>
            </a:r>
            <a:r>
              <a:rPr lang="lt-LT"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race to the bottom), </a:t>
            </a:r>
            <a:endPar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де в конкуренції за інвестора громади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пропонуватимуть дедалі більш невигідні </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для себе умови.</a:t>
            </a:r>
          </a:p>
          <a:p>
            <a:pPr algn="just">
              <a:spcBef>
                <a:spcPts val="0"/>
              </a:spcBef>
            </a:pPr>
            <a:r>
              <a:rPr lang="az-Cyrl-AZ"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endPar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7174523" y="4529797"/>
            <a:ext cx="3812345" cy="2159391"/>
          </a:xfrm>
          <a:prstGeom prst="rect">
            <a:avLst/>
          </a:prstGeom>
        </p:spPr>
      </p:pic>
    </p:spTree>
    <p:extLst>
      <p:ext uri="{BB962C8B-B14F-4D97-AF65-F5344CB8AC3E}">
        <p14:creationId xmlns:p14="http://schemas.microsoft.com/office/powerpoint/2010/main" val="15291910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56" y="437913"/>
            <a:ext cx="10030265" cy="562004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endParaRPr lang="az-Cyrl-AZ" sz="2400"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162844" y="2907991"/>
            <a:ext cx="5190978" cy="3129715"/>
          </a:xfrm>
          <a:prstGeom prst="rect">
            <a:avLst/>
          </a:prstGeom>
        </p:spPr>
      </p:pic>
      <p:sp>
        <p:nvSpPr>
          <p:cNvPr id="6" name="Заголовок 5">
            <a:extLst>
              <a:ext uri="{FF2B5EF4-FFF2-40B4-BE49-F238E27FC236}">
                <a16:creationId xmlns:a16="http://schemas.microsoft.com/office/drawing/2014/main" xmlns="" id="{7881790D-55B2-186B-B180-D201CBF0E79F}"/>
              </a:ext>
            </a:extLst>
          </p:cNvPr>
          <p:cNvSpPr>
            <a:spLocks noGrp="1"/>
          </p:cNvSpPr>
          <p:nvPr>
            <p:ph type="ctrTitle"/>
          </p:nvPr>
        </p:nvSpPr>
        <p:spPr>
          <a:xfrm>
            <a:off x="1352323" y="1279119"/>
            <a:ext cx="7766936" cy="971712"/>
          </a:xfrm>
        </p:spPr>
        <p:txBody>
          <a:bodyPr/>
          <a:lstStyle/>
          <a:p>
            <a:pPr algn="ctr"/>
            <a:r>
              <a:rPr lang="uk-UA" b="1" i="1" dirty="0">
                <a:solidFill>
                  <a:srgbClr val="C00000"/>
                </a:solidFill>
                <a:latin typeface="Calibri" panose="020F0502020204030204" pitchFamily="34" charset="0"/>
                <a:cs typeface="Calibri" panose="020F0502020204030204" pitchFamily="34" charset="0"/>
              </a:rPr>
              <a:t>ДЯКУЮ ЗА УВАГУ</a:t>
            </a:r>
            <a:endParaRPr lang="x-none" b="1" i="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4803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747" y="407963"/>
            <a:ext cx="7958050" cy="520505"/>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3200" b="1" i="1" dirty="0">
                <a:solidFill>
                  <a:srgbClr val="FF0000"/>
                </a:solidFill>
                <a:latin typeface="Cambria" panose="02040503050406030204" pitchFamily="18" charset="0"/>
              </a:rPr>
              <a:t/>
            </a:r>
            <a:br>
              <a:rPr lang="ru-RU" sz="32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РЕГІОНАЛЬНА ПОЛІТИКА ОХОПЛЮЄ ТРИ АСПЕКТИ:</a:t>
            </a:r>
          </a:p>
        </p:txBody>
      </p:sp>
      <p:sp>
        <p:nvSpPr>
          <p:cNvPr id="3" name="Подзаголовок 2"/>
          <p:cNvSpPr>
            <a:spLocks noGrp="1"/>
          </p:cNvSpPr>
          <p:nvPr>
            <p:ph type="subTitle" idx="1"/>
          </p:nvPr>
        </p:nvSpPr>
        <p:spPr>
          <a:xfrm>
            <a:off x="637309" y="1167618"/>
            <a:ext cx="8464488" cy="55215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b="1" i="1" dirty="0">
                <a:solidFill>
                  <a:srgbClr val="FF0000"/>
                </a:solidFill>
                <a:latin typeface="Cambria" panose="02040503050406030204" pitchFamily="18" charset="0"/>
                <a:ea typeface="Cambria" panose="02040503050406030204" pitchFamily="18" charset="0"/>
                <a:cs typeface="Times New Roman" panose="02020603050405020304" pitchFamily="18" charset="0"/>
              </a:rPr>
              <a:t>Перший </a:t>
            </a:r>
            <a:r>
              <a:rPr lang="az-Cyrl-AZ"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зовнішній по відношенню до регіонів аспект. У цьому випадку центральні органи публічної влади приділяють увагу міжрегіональним пропорціям розвитку. </a:t>
            </a:r>
          </a:p>
          <a:p>
            <a:pPr algn="just">
              <a:spcBef>
                <a:spcPts val="0"/>
              </a:spcBef>
            </a:pPr>
            <a:r>
              <a:rPr lang="az-Cyrl-AZ" sz="2400" b="1" i="1" dirty="0">
                <a:solidFill>
                  <a:srgbClr val="FF0000"/>
                </a:solidFill>
                <a:latin typeface="Cambria" panose="02040503050406030204" pitchFamily="18" charset="0"/>
                <a:ea typeface="Cambria" panose="02040503050406030204" pitchFamily="18" charset="0"/>
                <a:cs typeface="Times New Roman" panose="02020603050405020304" pitchFamily="18" charset="0"/>
              </a:rPr>
              <a:t>Другий</a:t>
            </a:r>
            <a:r>
              <a:rPr lang="az-Cyrl-AZ"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 </a:t>
            </a: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аспект – внутрішньо-регіональний. В цьому випадку політика здійснюється регіональними органами влади в основному за рахунок власних коштів і під власну відповідальність. </a:t>
            </a:r>
          </a:p>
          <a:p>
            <a:pPr algn="just">
              <a:spcBef>
                <a:spcPts val="0"/>
              </a:spcBef>
            </a:pPr>
            <a:r>
              <a:rPr lang="az-Cyrl-AZ" sz="2400" b="1" i="1" dirty="0">
                <a:solidFill>
                  <a:srgbClr val="FF0000"/>
                </a:solidFill>
                <a:latin typeface="Cambria" panose="02040503050406030204" pitchFamily="18" charset="0"/>
                <a:ea typeface="Cambria" panose="02040503050406030204" pitchFamily="18" charset="0"/>
                <a:cs typeface="Times New Roman" panose="02020603050405020304" pitchFamily="18" charset="0"/>
              </a:rPr>
              <a:t>Третій</a:t>
            </a: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 аспект регіональної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політики полягає в зміцненні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ролі регіонального рівня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у територіальній організації </a:t>
            </a:r>
          </a:p>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держави. </a:t>
            </a: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085219" y="3429000"/>
            <a:ext cx="5407381" cy="3260188"/>
          </a:xfrm>
          <a:prstGeom prst="rect">
            <a:avLst/>
          </a:prstGeom>
        </p:spPr>
      </p:pic>
    </p:spTree>
    <p:extLst>
      <p:ext uri="{BB962C8B-B14F-4D97-AF65-F5344CB8AC3E}">
        <p14:creationId xmlns:p14="http://schemas.microsoft.com/office/powerpoint/2010/main" val="2696105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00017" y="162188"/>
            <a:ext cx="7958050" cy="886264"/>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C00000"/>
                </a:solidFill>
                <a:latin typeface="Cambria" panose="02040503050406030204" pitchFamily="18" charset="0"/>
              </a:rPr>
              <a:t>Обʼєктивні передумови (умови) регіональної політики:</a:t>
            </a:r>
            <a:endParaRPr lang="ru-RU" sz="3200" b="1"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8" y="1181686"/>
            <a:ext cx="9772783" cy="5507502"/>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342900" indent="-342900" algn="just">
              <a:spcBef>
                <a:spcPts val="0"/>
              </a:spcBef>
              <a:buFont typeface="Wingdings" panose="05000000000000000000" pitchFamily="2" charset="2"/>
              <a:buChar char="Ø"/>
            </a:pPr>
            <a:r>
              <a:rPr lang="uk-UA" sz="2400" i="1" dirty="0">
                <a:solidFill>
                  <a:schemeClr val="tx1"/>
                </a:solidFill>
                <a:latin typeface="Cambria" panose="02040503050406030204" pitchFamily="18" charset="0"/>
              </a:rPr>
              <a:t>структурна неоднорідність простору країни в природно-географічному, ресурсному, економічному, соціальному, етнічному і політичному аспектах;</a:t>
            </a:r>
          </a:p>
          <a:p>
            <a:pPr marL="342900" indent="-342900" algn="just">
              <a:spcBef>
                <a:spcPts val="0"/>
              </a:spcBef>
              <a:buFont typeface="Wingdings" panose="05000000000000000000" pitchFamily="2" charset="2"/>
              <a:buChar char="Ø"/>
            </a:pPr>
            <a:r>
              <a:rPr lang="uk-UA" sz="2400" i="1" dirty="0">
                <a:solidFill>
                  <a:schemeClr val="tx1"/>
                </a:solidFill>
                <a:latin typeface="Cambria" panose="02040503050406030204" pitchFamily="18" charset="0"/>
              </a:rPr>
              <a:t>раціональне використання ресурсів і людського капіталу регіонів, їх економічної бази, інвестиційних та інноваційних важелів впливу на розвиток регіональних економічних систем. </a:t>
            </a:r>
          </a:p>
          <a:p>
            <a:pPr algn="just">
              <a:spcBef>
                <a:spcPts val="0"/>
              </a:spcBef>
            </a:pPr>
            <a:r>
              <a:rPr lang="uk-UA" sz="2400" b="1" i="1" dirty="0">
                <a:solidFill>
                  <a:srgbClr val="C00000"/>
                </a:solidFill>
                <a:latin typeface="Cambria" panose="02040503050406030204" pitchFamily="18" charset="0"/>
              </a:rPr>
              <a:t>Метою регіональної політики</a:t>
            </a:r>
            <a:r>
              <a:rPr lang="uk-UA" sz="2400" i="1" dirty="0">
                <a:solidFill>
                  <a:schemeClr val="tx1"/>
                </a:solidFill>
                <a:latin typeface="Cambria" panose="02040503050406030204" pitchFamily="18" charset="0"/>
              </a:rPr>
              <a:t> є згладжування соціально-економічних диспропорцій у розвитку окремих територій на фоні загального підвищення рівня економічного розвитку, стандартів життя та добробуту населення країни, </a:t>
            </a:r>
          </a:p>
          <a:p>
            <a:pPr algn="just">
              <a:spcBef>
                <a:spcPts val="0"/>
              </a:spcBef>
            </a:pPr>
            <a:r>
              <a:rPr lang="uk-UA" sz="2400" i="1" dirty="0">
                <a:solidFill>
                  <a:schemeClr val="tx1"/>
                </a:solidFill>
                <a:latin typeface="Cambria" panose="02040503050406030204" pitchFamily="18" charset="0"/>
              </a:rPr>
              <a:t>підвищення продуктивності </a:t>
            </a:r>
          </a:p>
          <a:p>
            <a:pPr algn="just">
              <a:spcBef>
                <a:spcPts val="0"/>
              </a:spcBef>
            </a:pPr>
            <a:r>
              <a:rPr lang="uk-UA" sz="2400" i="1" dirty="0">
                <a:solidFill>
                  <a:schemeClr val="tx1"/>
                </a:solidFill>
                <a:latin typeface="Cambria" panose="02040503050406030204" pitchFamily="18" charset="0"/>
              </a:rPr>
              <a:t>й конкурентоспроможності </a:t>
            </a:r>
          </a:p>
          <a:p>
            <a:pPr algn="just">
              <a:spcBef>
                <a:spcPts val="0"/>
              </a:spcBef>
            </a:pPr>
            <a:r>
              <a:rPr lang="uk-UA" sz="2400" i="1" dirty="0">
                <a:solidFill>
                  <a:schemeClr val="tx1"/>
                </a:solidFill>
                <a:latin typeface="Cambria" panose="02040503050406030204" pitchFamily="18" charset="0"/>
              </a:rPr>
              <a:t>національної та регіональних економік. </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358597" y="4558445"/>
            <a:ext cx="4051493" cy="2137367"/>
          </a:xfrm>
          <a:prstGeom prst="rect">
            <a:avLst/>
          </a:prstGeom>
        </p:spPr>
      </p:pic>
      <p:pic>
        <p:nvPicPr>
          <p:cNvPr id="4" name="Рисунок 3">
            <a:extLst>
              <a:ext uri="{FF2B5EF4-FFF2-40B4-BE49-F238E27FC236}">
                <a16:creationId xmlns:a16="http://schemas.microsoft.com/office/drawing/2014/main" xmlns="" id="{F19F1039-754C-DE6C-7566-598AA0A06415}"/>
              </a:ext>
            </a:extLst>
          </p:cNvPr>
          <p:cNvPicPr>
            <a:picLocks noChangeAspect="1"/>
          </p:cNvPicPr>
          <p:nvPr/>
        </p:nvPicPr>
        <p:blipFill>
          <a:blip r:embed="rId3"/>
          <a:stretch>
            <a:fillRect/>
          </a:stretch>
        </p:blipFill>
        <p:spPr>
          <a:xfrm>
            <a:off x="3707493" y="6090839"/>
            <a:ext cx="1091279" cy="731583"/>
          </a:xfrm>
          <a:prstGeom prst="rect">
            <a:avLst/>
          </a:prstGeom>
        </p:spPr>
      </p:pic>
    </p:spTree>
    <p:extLst>
      <p:ext uri="{BB962C8B-B14F-4D97-AF65-F5344CB8AC3E}">
        <p14:creationId xmlns:p14="http://schemas.microsoft.com/office/powerpoint/2010/main" val="458610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8370278" cy="156437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СТРАТЕГІЧНА МЕТА РЕГІОНАЛЬНОЇ ПОЛІТИКИ:</a:t>
            </a:r>
            <a:br>
              <a:rPr lang="ru-RU" sz="2400" b="1" i="1" dirty="0">
                <a:solidFill>
                  <a:srgbClr val="C00000"/>
                </a:solidFill>
                <a:latin typeface="Cambria" panose="02040503050406030204" pitchFamily="18" charset="0"/>
              </a:rPr>
            </a:br>
            <a:r>
              <a:rPr lang="ru-RU" sz="2400" i="1" dirty="0">
                <a:solidFill>
                  <a:schemeClr val="tx1"/>
                </a:solidFill>
                <a:latin typeface="Cambria" panose="02040503050406030204" pitchFamily="18" charset="0"/>
              </a:rPr>
              <a:t>створення умов для динамічного, збалансованого соціально-економічного розвитку регіонів та поглиблення процесів ринкової трансформації</a:t>
            </a:r>
          </a:p>
        </p:txBody>
      </p:sp>
      <p:sp>
        <p:nvSpPr>
          <p:cNvPr id="3" name="Подзаголовок 2"/>
          <p:cNvSpPr>
            <a:spLocks noGrp="1"/>
          </p:cNvSpPr>
          <p:nvPr>
            <p:ph type="subTitle" idx="1"/>
          </p:nvPr>
        </p:nvSpPr>
        <p:spPr>
          <a:xfrm>
            <a:off x="637309" y="2060918"/>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r>
              <a:rPr lang="uk-UA" sz="2400" b="1" i="1" dirty="0">
                <a:solidFill>
                  <a:srgbClr val="C00000"/>
                </a:solidFill>
                <a:latin typeface="Cambria" panose="02040503050406030204" pitchFamily="18" charset="0"/>
              </a:rPr>
              <a:t>ОБ</a:t>
            </a:r>
            <a:r>
              <a:rPr lang="en-US" sz="2400" b="1" i="1" dirty="0">
                <a:solidFill>
                  <a:srgbClr val="C00000"/>
                </a:solidFill>
                <a:latin typeface="Cambria" panose="02040503050406030204" pitchFamily="18" charset="0"/>
              </a:rPr>
              <a:t>’</a:t>
            </a:r>
            <a:r>
              <a:rPr lang="uk-UA" sz="2400" b="1" i="1" dirty="0">
                <a:solidFill>
                  <a:srgbClr val="C00000"/>
                </a:solidFill>
                <a:latin typeface="Cambria" panose="02040503050406030204" pitchFamily="18" charset="0"/>
              </a:rPr>
              <a:t>ЄКТИ РЕГІОНАЛЬНОЇ ПОЛІТИКИ </a:t>
            </a:r>
            <a:r>
              <a:rPr lang="uk-UA" sz="2400" i="1" dirty="0">
                <a:solidFill>
                  <a:schemeClr val="tx1"/>
                </a:solidFill>
                <a:latin typeface="Cambria" panose="02040503050406030204" pitchFamily="18" charset="0"/>
              </a:rPr>
              <a:t>– </a:t>
            </a:r>
            <a:r>
              <a:rPr lang="ru-RU" sz="2400" i="1" dirty="0">
                <a:solidFill>
                  <a:schemeClr val="tx1"/>
                </a:solidFill>
                <a:latin typeface="Cambria" panose="02040503050406030204" pitchFamily="18" charset="0"/>
              </a:rPr>
              <a:t>спектр соціально-економічних процесів, що відбуваються на кон­кретній території, а саме: </a:t>
            </a:r>
          </a:p>
          <a:p>
            <a:pPr marL="342900" indent="-342900" algn="just">
              <a:spcBef>
                <a:spcPts val="0"/>
              </a:spcBef>
              <a:buFont typeface="Wingdings" panose="05000000000000000000" pitchFamily="2" charset="2"/>
              <a:buChar char="Ø"/>
            </a:pPr>
            <a:r>
              <a:rPr lang="uk-UA" sz="2400" i="1" dirty="0">
                <a:solidFill>
                  <a:schemeClr val="tx1"/>
                </a:solidFill>
                <a:latin typeface="Cambria" panose="02040503050406030204" pitchFamily="18" charset="0"/>
              </a:rPr>
              <a:t>виробничі (насамперед підприємство як первинна ланка суспільного поділу праці); </a:t>
            </a:r>
          </a:p>
          <a:p>
            <a:pPr marL="342900" indent="-342900" algn="just">
              <a:spcBef>
                <a:spcPts val="0"/>
              </a:spcBef>
              <a:buFont typeface="Wingdings" panose="05000000000000000000" pitchFamily="2" charset="2"/>
              <a:buChar char="Ø"/>
            </a:pPr>
            <a:r>
              <a:rPr lang="uk-UA" sz="2400" i="1" dirty="0">
                <a:solidFill>
                  <a:schemeClr val="tx1"/>
                </a:solidFill>
                <a:latin typeface="Cambria" panose="02040503050406030204" pitchFamily="18" charset="0"/>
              </a:rPr>
              <a:t>соціальні (насамперед – людина як представник соціуму, родини, етносу);</a:t>
            </a:r>
          </a:p>
          <a:p>
            <a:pPr marL="342900" indent="-342900" algn="just">
              <a:spcBef>
                <a:spcPts val="0"/>
              </a:spcBef>
              <a:buFont typeface="Wingdings" panose="05000000000000000000" pitchFamily="2" charset="2"/>
              <a:buChar char="Ø"/>
            </a:pPr>
            <a:r>
              <a:rPr lang="uk-UA" sz="2400" i="1" dirty="0">
                <a:solidFill>
                  <a:schemeClr val="tx1"/>
                </a:solidFill>
                <a:latin typeface="Cambria" panose="02040503050406030204" pitchFamily="18" charset="0"/>
              </a:rPr>
              <a:t>грошово-фінансові процеси тощо.</a:t>
            </a:r>
          </a:p>
          <a:p>
            <a:pPr algn="just">
              <a:spcBef>
                <a:spcPts val="0"/>
              </a:spcBef>
            </a:pPr>
            <a:endParaRPr lang="ru-RU" sz="2400" i="1" dirty="0">
              <a:solidFill>
                <a:schemeClr val="tx1"/>
              </a:solidFill>
              <a:latin typeface="Cambria" panose="02040503050406030204" pitchFamily="18" charset="0"/>
            </a:endParaRPr>
          </a:p>
          <a:p>
            <a:pPr algn="just">
              <a:spcBef>
                <a:spcPts val="0"/>
              </a:spcBef>
            </a:pPr>
            <a:r>
              <a:rPr lang="uk-UA" sz="2400" i="1" dirty="0">
                <a:solidFill>
                  <a:schemeClr val="tx1"/>
                </a:solidFill>
                <a:latin typeface="Cambria" panose="02040503050406030204" pitchFamily="18" charset="0"/>
              </a:rPr>
              <a:t> </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276421" y="4375053"/>
            <a:ext cx="3838249" cy="2314135"/>
          </a:xfrm>
          <a:prstGeom prst="rect">
            <a:avLst/>
          </a:prstGeom>
        </p:spPr>
      </p:pic>
    </p:spTree>
    <p:extLst>
      <p:ext uri="{BB962C8B-B14F-4D97-AF65-F5344CB8AC3E}">
        <p14:creationId xmlns:p14="http://schemas.microsoft.com/office/powerpoint/2010/main" val="1408452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79828" y="168812"/>
            <a:ext cx="11521439" cy="520505"/>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АКТУАЛЬНІ ПИТАННЯ (ЗАВДАННЯ ДЛЯ ВИРІШЕННЯ) РЕГІОНАЛЬНОЇ ПОЛІТИКИ</a:t>
            </a:r>
            <a:endParaRPr lang="ru-RU" sz="2400" i="1" dirty="0">
              <a:solidFill>
                <a:schemeClr val="tx1"/>
              </a:solidFill>
              <a:latin typeface="Cambria" panose="02040503050406030204" pitchFamily="18" charset="0"/>
            </a:endParaRPr>
          </a:p>
        </p:txBody>
      </p:sp>
      <p:sp>
        <p:nvSpPr>
          <p:cNvPr id="3" name="Подзаголовок 2"/>
          <p:cNvSpPr>
            <a:spLocks noGrp="1"/>
          </p:cNvSpPr>
          <p:nvPr>
            <p:ph type="subTitle" idx="1"/>
          </p:nvPr>
        </p:nvSpPr>
        <p:spPr>
          <a:xfrm>
            <a:off x="379828" y="928468"/>
            <a:ext cx="10719581" cy="576072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співвідношення і взаємодія рушійних сил регіонального розвитку (усі сектори національної економіки, внутрішні й зовнішні чинники та засоби);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співвідношення національного (загальнодержавного) та регіонального аспектів розвитку, центрального і регіонального рівнів управління економікою (рівень регіональної автономії, ступінь централізації планування і управління);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ставлення до завдання підйому економіки відсталих районів, освоєння нових районів і ресурсів;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ставлення до національно-етнічних </a:t>
            </a:r>
          </a:p>
          <a:p>
            <a:pPr algn="just">
              <a:spcBef>
                <a:spcPts val="0"/>
              </a:spcBef>
            </a:pPr>
            <a:r>
              <a:rPr lang="uk-UA" sz="2400" i="1" dirty="0">
                <a:solidFill>
                  <a:schemeClr val="tx1"/>
                </a:solidFill>
                <a:latin typeface="Cambria" panose="02040503050406030204" pitchFamily="18" charset="0"/>
              </a:rPr>
              <a:t>     питань (в умовах багатонаціональної держави);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регіональні аспекти демографічної політики, </a:t>
            </a:r>
          </a:p>
          <a:p>
            <a:pPr algn="just">
              <a:spcBef>
                <a:spcPts val="0"/>
              </a:spcBef>
            </a:pPr>
            <a:r>
              <a:rPr lang="uk-UA" sz="2400" i="1" dirty="0">
                <a:solidFill>
                  <a:schemeClr val="tx1"/>
                </a:solidFill>
                <a:latin typeface="Cambria" panose="02040503050406030204" pitchFamily="18" charset="0"/>
              </a:rPr>
              <a:t>     політики урбанізації, аграрної політики </a:t>
            </a:r>
          </a:p>
          <a:p>
            <a:pPr algn="just">
              <a:spcBef>
                <a:spcPts val="0"/>
              </a:spcBef>
            </a:pPr>
            <a:r>
              <a:rPr lang="uk-UA" sz="2400" i="1" dirty="0">
                <a:solidFill>
                  <a:schemeClr val="tx1"/>
                </a:solidFill>
                <a:latin typeface="Cambria" panose="02040503050406030204" pitchFamily="18" charset="0"/>
              </a:rPr>
              <a:t>     та інших заходів державної влади;</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розвиток міжрегіонального співробітництва.</a:t>
            </a:r>
          </a:p>
          <a:p>
            <a:pPr algn="just">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7723163" y="3953022"/>
            <a:ext cx="4178104" cy="2736166"/>
          </a:xfrm>
          <a:prstGeom prst="rect">
            <a:avLst/>
          </a:prstGeom>
        </p:spPr>
      </p:pic>
    </p:spTree>
    <p:extLst>
      <p:ext uri="{BB962C8B-B14F-4D97-AF65-F5344CB8AC3E}">
        <p14:creationId xmlns:p14="http://schemas.microsoft.com/office/powerpoint/2010/main" val="341788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0671" y="168812"/>
            <a:ext cx="8370278" cy="548640"/>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СТРАТЕГІЧНІ ПРІОРИТЕТИ РЕГІОНАЛЬНОЇ ПОЛІТИКИ:</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886265"/>
            <a:ext cx="9477362" cy="580292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досягнення загальнонаціональної єдності та суспільного порозуміння в соціогуманітарному та суспільно-політичному середовищі регіонів України;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пошук оптимальної моделі розподілу функцій і повноважень на різних рівнях влади;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зміцнення матеріально-фінансових основ місцевого самоврядування та посилення соціального виміру бюджетної політики на місцевому рівні;</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становлення інноваційно-інвестиційної </a:t>
            </a:r>
          </a:p>
          <a:p>
            <a:pPr algn="just">
              <a:spcBef>
                <a:spcPts val="0"/>
              </a:spcBef>
            </a:pPr>
            <a:r>
              <a:rPr lang="uk-UA" sz="2400" i="1" dirty="0">
                <a:solidFill>
                  <a:schemeClr val="tx1"/>
                </a:solidFill>
                <a:latin typeface="Cambria" panose="02040503050406030204" pitchFamily="18" charset="0"/>
              </a:rPr>
              <a:t>     моделі розвитку як основи </a:t>
            </a:r>
          </a:p>
          <a:p>
            <a:pPr algn="just">
              <a:spcBef>
                <a:spcPts val="0"/>
              </a:spcBef>
            </a:pPr>
            <a:r>
              <a:rPr lang="uk-UA" sz="2400" i="1" dirty="0">
                <a:solidFill>
                  <a:schemeClr val="tx1"/>
                </a:solidFill>
                <a:latin typeface="Cambria" panose="02040503050406030204" pitchFamily="18" charset="0"/>
              </a:rPr>
              <a:t>     конкурентоспроможності регіонів; </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модернізація виробничої та соціальної </a:t>
            </a:r>
          </a:p>
          <a:p>
            <a:pPr algn="just">
              <a:spcBef>
                <a:spcPts val="0"/>
              </a:spcBef>
            </a:pPr>
            <a:r>
              <a:rPr lang="uk-UA" sz="2400" i="1" dirty="0">
                <a:solidFill>
                  <a:schemeClr val="tx1"/>
                </a:solidFill>
                <a:latin typeface="Cambria" panose="02040503050406030204" pitchFamily="18" charset="0"/>
              </a:rPr>
              <a:t>     інфраструктури регіонів;</a:t>
            </a:r>
          </a:p>
          <a:p>
            <a:pPr marL="342900" indent="-342900" algn="just">
              <a:spcBef>
                <a:spcPts val="0"/>
              </a:spcBef>
              <a:buFont typeface="Wingdings" panose="05000000000000000000" pitchFamily="2" charset="2"/>
              <a:buChar char="ü"/>
            </a:pPr>
            <a:r>
              <a:rPr lang="uk-UA" sz="2400" i="1" dirty="0">
                <a:solidFill>
                  <a:schemeClr val="tx1"/>
                </a:solidFill>
                <a:latin typeface="Cambria" panose="02040503050406030204" pitchFamily="18" charset="0"/>
              </a:rPr>
              <a:t>використання нових, більш ефективних </a:t>
            </a:r>
          </a:p>
          <a:p>
            <a:pPr algn="just">
              <a:spcBef>
                <a:spcPts val="0"/>
              </a:spcBef>
            </a:pPr>
            <a:r>
              <a:rPr lang="uk-UA" sz="2400" i="1" dirty="0">
                <a:solidFill>
                  <a:schemeClr val="tx1"/>
                </a:solidFill>
                <a:latin typeface="Cambria" panose="02040503050406030204" pitchFamily="18" charset="0"/>
              </a:rPr>
              <a:t>     форм міжрегіональної внутрішньої та </a:t>
            </a:r>
          </a:p>
          <a:p>
            <a:pPr algn="just">
              <a:spcBef>
                <a:spcPts val="0"/>
              </a:spcBef>
            </a:pPr>
            <a:r>
              <a:rPr lang="uk-UA" sz="2400" i="1" dirty="0">
                <a:solidFill>
                  <a:schemeClr val="tx1"/>
                </a:solidFill>
                <a:latin typeface="Cambria" panose="02040503050406030204" pitchFamily="18" charset="0"/>
              </a:rPr>
              <a:t>     зовнішньої взаємодії.</a:t>
            </a:r>
          </a:p>
          <a:p>
            <a:pPr algn="just">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710291" y="3587262"/>
            <a:ext cx="5036232" cy="3101926"/>
          </a:xfrm>
          <a:prstGeom prst="rect">
            <a:avLst/>
          </a:prstGeom>
        </p:spPr>
      </p:pic>
    </p:spTree>
    <p:extLst>
      <p:ext uri="{BB962C8B-B14F-4D97-AF65-F5344CB8AC3E}">
        <p14:creationId xmlns:p14="http://schemas.microsoft.com/office/powerpoint/2010/main" val="3922468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26941" y="168958"/>
            <a:ext cx="8370278" cy="506291"/>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МЕТОДИ ПРОВЕДЕННЯ РЕГІОНАЛЬНОЇ ПОЛІТИКИ</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928468"/>
            <a:ext cx="9477362" cy="576072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a:t>
            </a:r>
            <a:endParaRPr lang="az-Cyrl-AZ" sz="2400"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az-Cyrl-AZ"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x-none"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6719667" y="3657971"/>
            <a:ext cx="4942449" cy="3031071"/>
          </a:xfrm>
          <a:prstGeom prst="rect">
            <a:avLst/>
          </a:prstGeom>
        </p:spPr>
      </p:pic>
      <p:pic>
        <p:nvPicPr>
          <p:cNvPr id="7" name="Рисунок 6">
            <a:extLst>
              <a:ext uri="{FF2B5EF4-FFF2-40B4-BE49-F238E27FC236}">
                <a16:creationId xmlns:a16="http://schemas.microsoft.com/office/drawing/2014/main" xmlns="" id="{88FFCBBE-EBCA-61AA-84C4-EE96253BA5C8}"/>
              </a:ext>
            </a:extLst>
          </p:cNvPr>
          <p:cNvPicPr>
            <a:picLocks noChangeAspect="1"/>
          </p:cNvPicPr>
          <p:nvPr/>
        </p:nvPicPr>
        <p:blipFill>
          <a:blip r:embed="rId3"/>
          <a:stretch>
            <a:fillRect/>
          </a:stretch>
        </p:blipFill>
        <p:spPr>
          <a:xfrm>
            <a:off x="900332" y="991727"/>
            <a:ext cx="8792308" cy="3397393"/>
          </a:xfrm>
          <a:prstGeom prst="rect">
            <a:avLst/>
          </a:prstGeom>
        </p:spPr>
      </p:pic>
      <p:pic>
        <p:nvPicPr>
          <p:cNvPr id="8" name="Рисунок 7">
            <a:extLst>
              <a:ext uri="{FF2B5EF4-FFF2-40B4-BE49-F238E27FC236}">
                <a16:creationId xmlns:a16="http://schemas.microsoft.com/office/drawing/2014/main" xmlns="" id="{212EF5B4-DB7C-DD7D-8BF5-14B6F442EA51}"/>
              </a:ext>
            </a:extLst>
          </p:cNvPr>
          <p:cNvPicPr>
            <a:picLocks noChangeAspect="1"/>
          </p:cNvPicPr>
          <p:nvPr/>
        </p:nvPicPr>
        <p:blipFill>
          <a:blip r:embed="rId4"/>
          <a:stretch>
            <a:fillRect/>
          </a:stretch>
        </p:blipFill>
        <p:spPr>
          <a:xfrm>
            <a:off x="3964949" y="2887370"/>
            <a:ext cx="688908" cy="541629"/>
          </a:xfrm>
          <a:prstGeom prst="rect">
            <a:avLst/>
          </a:prstGeom>
        </p:spPr>
      </p:pic>
    </p:spTree>
    <p:extLst>
      <p:ext uri="{BB962C8B-B14F-4D97-AF65-F5344CB8AC3E}">
        <p14:creationId xmlns:p14="http://schemas.microsoft.com/office/powerpoint/2010/main" val="3217301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72197" y="309319"/>
            <a:ext cx="8370278" cy="534573"/>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2400" b="1" i="1" dirty="0">
                <a:solidFill>
                  <a:srgbClr val="FF0000"/>
                </a:solidFill>
                <a:latin typeface="Cambria" panose="02040503050406030204" pitchFamily="18" charset="0"/>
              </a:rPr>
              <a:t/>
            </a:r>
            <a:br>
              <a:rPr lang="ru-RU" sz="2400" b="1" i="1" dirty="0">
                <a:solidFill>
                  <a:srgbClr val="FF0000"/>
                </a:solidFill>
                <a:latin typeface="Cambria" panose="02040503050406030204" pitchFamily="18" charset="0"/>
              </a:rPr>
            </a:br>
            <a:r>
              <a:rPr lang="ru-RU" sz="2400" b="1" i="1" dirty="0">
                <a:solidFill>
                  <a:srgbClr val="C00000"/>
                </a:solidFill>
                <a:latin typeface="Cambria" panose="02040503050406030204" pitchFamily="18" charset="0"/>
              </a:rPr>
              <a:t>КОНЦЕПЦІЯ ДЕРЖАВНОЇ РЕГІОНАЛЬНОЇ ПОЛІТИКИ:</a:t>
            </a:r>
            <a:endParaRPr lang="ru-RU" sz="2400" i="1" dirty="0">
              <a:solidFill>
                <a:srgbClr val="C00000"/>
              </a:solidFill>
              <a:latin typeface="Cambria" panose="02040503050406030204" pitchFamily="18" charset="0"/>
            </a:endParaRPr>
          </a:p>
        </p:txBody>
      </p:sp>
      <p:sp>
        <p:nvSpPr>
          <p:cNvPr id="3" name="Подзаголовок 2"/>
          <p:cNvSpPr>
            <a:spLocks noGrp="1"/>
          </p:cNvSpPr>
          <p:nvPr>
            <p:ph type="subTitle" idx="1"/>
          </p:nvPr>
        </p:nvSpPr>
        <p:spPr>
          <a:xfrm>
            <a:off x="637309" y="1206304"/>
            <a:ext cx="9477362" cy="5563773"/>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just">
              <a:spcBef>
                <a:spcPts val="0"/>
              </a:spcBef>
            </a:pPr>
            <a:r>
              <a:rPr lang="az-Cyrl-AZ" sz="2400" i="1" dirty="0">
                <a:solidFill>
                  <a:schemeClr val="tx1"/>
                </a:solidFill>
                <a:latin typeface="Cambria" panose="02040503050406030204" pitchFamily="18" charset="0"/>
                <a:ea typeface="Cambria" panose="02040503050406030204" pitchFamily="18" charset="0"/>
                <a:cs typeface="Times New Roman" panose="02020603050405020304" pitchFamily="18" charset="0"/>
              </a:rPr>
              <a:t>сукупність стратегічних заходів, засобів, механізмів, інструментів і взаємоузгоджених дій органів державної влади та місцевого самоврядування для забезпечення розвитку держави в цілому та сталого збалансованого розвитку її регіонів, відповідно до поставлених цілей:</a:t>
            </a:r>
          </a:p>
          <a:p>
            <a:pPr marL="342900" indent="-342900" algn="just">
              <a:spcBef>
                <a:spcPts val="0"/>
              </a:spcBef>
              <a:buFont typeface="Wingdings" panose="05000000000000000000" pitchFamily="2" charset="2"/>
              <a:buChar char="ü"/>
            </a:pPr>
            <a:r>
              <a:rPr lang="az-Cyrl-AZ" sz="2400" i="1" dirty="0">
                <a:solidFill>
                  <a:srgbClr val="C00000"/>
                </a:solidFill>
                <a:latin typeface="Cambria" panose="02040503050406030204" pitchFamily="18" charset="0"/>
                <a:ea typeface="Cambria" panose="02040503050406030204" pitchFamily="18" charset="0"/>
                <a:cs typeface="Times New Roman" panose="02020603050405020304" pitchFamily="18" charset="0"/>
              </a:rPr>
              <a:t>створення повноцінного життєвого середовища для людей на всій території України; </a:t>
            </a:r>
          </a:p>
          <a:p>
            <a:pPr marL="342900" indent="-342900" algn="just">
              <a:spcBef>
                <a:spcPts val="0"/>
              </a:spcBef>
              <a:buFont typeface="Wingdings" panose="05000000000000000000" pitchFamily="2" charset="2"/>
              <a:buChar char="ü"/>
            </a:pPr>
            <a:r>
              <a:rPr lang="az-Cyrl-AZ" sz="2400" i="1" dirty="0">
                <a:solidFill>
                  <a:srgbClr val="C00000"/>
                </a:solidFill>
                <a:latin typeface="Cambria" panose="02040503050406030204" pitchFamily="18" charset="0"/>
                <a:ea typeface="Cambria" panose="02040503050406030204" pitchFamily="18" charset="0"/>
                <a:cs typeface="Times New Roman" panose="02020603050405020304" pitchFamily="18" charset="0"/>
              </a:rPr>
              <a:t>забезпечення просторової єдності </a:t>
            </a:r>
          </a:p>
          <a:p>
            <a:pPr algn="just">
              <a:spcBef>
                <a:spcPts val="0"/>
              </a:spcBef>
            </a:pPr>
            <a:r>
              <a:rPr lang="az-Cyrl-AZ" sz="2400" i="1" dirty="0">
                <a:solidFill>
                  <a:srgbClr val="C00000"/>
                </a:solidFill>
                <a:latin typeface="Cambria" panose="02040503050406030204" pitchFamily="18" charset="0"/>
                <a:ea typeface="Cambria" panose="02040503050406030204" pitchFamily="18" charset="0"/>
                <a:cs typeface="Times New Roman" panose="02020603050405020304" pitchFamily="18" charset="0"/>
              </a:rPr>
              <a:t>     держави; </a:t>
            </a:r>
          </a:p>
          <a:p>
            <a:pPr marL="342900" indent="-342900" algn="just">
              <a:spcBef>
                <a:spcPts val="0"/>
              </a:spcBef>
              <a:buFont typeface="Wingdings" panose="05000000000000000000" pitchFamily="2" charset="2"/>
              <a:buChar char="ü"/>
            </a:pPr>
            <a:r>
              <a:rPr lang="az-Cyrl-AZ" sz="2400" i="1" dirty="0">
                <a:solidFill>
                  <a:srgbClr val="C00000"/>
                </a:solidFill>
                <a:latin typeface="Cambria" panose="02040503050406030204" pitchFamily="18" charset="0"/>
                <a:ea typeface="Cambria" panose="02040503050406030204" pitchFamily="18" charset="0"/>
                <a:cs typeface="Times New Roman" panose="02020603050405020304" pitchFamily="18" charset="0"/>
              </a:rPr>
              <a:t>сталого збалансованого </a:t>
            </a:r>
          </a:p>
          <a:p>
            <a:pPr algn="just">
              <a:spcBef>
                <a:spcPts val="0"/>
              </a:spcBef>
            </a:pPr>
            <a:r>
              <a:rPr lang="az-Cyrl-AZ" sz="2400" i="1" dirty="0">
                <a:solidFill>
                  <a:srgbClr val="C00000"/>
                </a:solidFill>
                <a:latin typeface="Cambria" panose="02040503050406030204" pitchFamily="18" charset="0"/>
                <a:ea typeface="Cambria" panose="02040503050406030204" pitchFamily="18" charset="0"/>
                <a:cs typeface="Times New Roman" panose="02020603050405020304" pitchFamily="18" charset="0"/>
              </a:rPr>
              <a:t>     розвитку її регіонів.</a:t>
            </a:r>
          </a:p>
        </p:txBody>
      </p:sp>
      <p:pic>
        <p:nvPicPr>
          <p:cNvPr id="5" name="Рисунок 4">
            <a:extLst>
              <a:ext uri="{FF2B5EF4-FFF2-40B4-BE49-F238E27FC236}">
                <a16:creationId xmlns:a16="http://schemas.microsoft.com/office/drawing/2014/main" xmlns="" id="{7F887D56-E3F6-0C61-4A03-3884A0857AAA}"/>
              </a:ext>
            </a:extLst>
          </p:cNvPr>
          <p:cNvPicPr>
            <a:picLocks noChangeAspect="1"/>
          </p:cNvPicPr>
          <p:nvPr/>
        </p:nvPicPr>
        <p:blipFill>
          <a:blip r:embed="rId2"/>
          <a:stretch>
            <a:fillRect/>
          </a:stretch>
        </p:blipFill>
        <p:spPr>
          <a:xfrm>
            <a:off x="5954431" y="3552435"/>
            <a:ext cx="5201249" cy="2996246"/>
          </a:xfrm>
          <a:prstGeom prst="rect">
            <a:avLst/>
          </a:prstGeom>
        </p:spPr>
      </p:pic>
    </p:spTree>
    <p:extLst>
      <p:ext uri="{BB962C8B-B14F-4D97-AF65-F5344CB8AC3E}">
        <p14:creationId xmlns:p14="http://schemas.microsoft.com/office/powerpoint/2010/main" val="107865334"/>
      </p:ext>
    </p:extLst>
  </p:cSld>
  <p:clrMapOvr>
    <a:masterClrMapping/>
  </p:clrMapOvr>
</p:sld>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2567</TotalTime>
  <Words>1773</Words>
  <Application>Microsoft Office PowerPoint</Application>
  <PresentationFormat>Произвольный</PresentationFormat>
  <Paragraphs>184</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Аспект</vt:lpstr>
      <vt:lpstr> ТЕОРЕТИЧНІ АСПЕКТИ РЕГІОНАЛЬНОЇ ПОЛІТИКИ ЕКОНОМІЧНОГО РОЗВИТКУ</vt:lpstr>
      <vt:lpstr>Регіональна політика – це внутрішня політика регіонів; місцева регіональна політика; політика найефективного використання ресурсів регіону, для</vt:lpstr>
      <vt:lpstr> РЕГІОНАЛЬНА ПОЛІТИКА ОХОПЛЮЄ ТРИ АСПЕКТИ:</vt:lpstr>
      <vt:lpstr>Обʼєктивні передумови (умови) регіональної політики:</vt:lpstr>
      <vt:lpstr> СТРАТЕГІЧНА МЕТА РЕГІОНАЛЬНОЇ ПОЛІТИКИ: створення умов для динамічного, збалансованого соціально-економічного розвитку регіонів та поглиблення процесів ринкової трансформації</vt:lpstr>
      <vt:lpstr> АКТУАЛЬНІ ПИТАННЯ (ЗАВДАННЯ ДЛЯ ВИРІШЕННЯ) РЕГІОНАЛЬНОЇ ПОЛІТИКИ</vt:lpstr>
      <vt:lpstr> СТРАТЕГІЧНІ ПРІОРИТЕТИ РЕГІОНАЛЬНОЇ ПОЛІТИКИ:</vt:lpstr>
      <vt:lpstr> МЕТОДИ ПРОВЕДЕННЯ РЕГІОНАЛЬНОЇ ПОЛІТИКИ</vt:lpstr>
      <vt:lpstr> КОНЦЕПЦІЯ ДЕРЖАВНОЇ РЕГІОНАЛЬНОЇ ПОЛІТИКИ:</vt:lpstr>
      <vt:lpstr> !!! Державна регіональна політика – це сфера діяльності держави, де за допомогою законодавчих, економічних, соціальних і технологічних важелів здійснюється управління просторовим розвитком країни з метою забезпечення її єдності.</vt:lpstr>
      <vt:lpstr> УПРАВЛІННЯ ЕКОНОМІЧНИМ РОЗВИТКОМ РЕГІОНІВ УКРАЇНИ</vt:lpstr>
      <vt:lpstr>Аналіз економічного розвитку регіонів в Україні сьогодні як ніколи є дуже актуальним!!!</vt:lpstr>
      <vt:lpstr>До економічного розвитку регіону належать </vt:lpstr>
      <vt:lpstr> ОСНОВНІ НАПРЯМИ РЕГІОНАЛЬНОЇ ПОЛІТИКИ ЕКОНОМІЧНОГО РОЗВИТКУ:</vt:lpstr>
      <vt:lpstr>Презентация PowerPoint</vt:lpstr>
      <vt:lpstr>Реалізація основних напрямів вирішення проблем економічного та соціального розвитку регіонів повинна передбачати такі умови її здійснення:</vt:lpstr>
      <vt:lpstr>Завданнями економічного розвитку регіонів України є:</vt:lpstr>
      <vt:lpstr> ВИСНОВКИ</vt:lpstr>
      <vt:lpstr> ДОСВІД ЄС Згуртованість як основа регіональної політики ЄС</vt:lpstr>
      <vt:lpstr>Презентация PowerPoint</vt:lpstr>
      <vt:lpstr>ЗМІНА ПРІОРИТЕТІВ</vt:lpstr>
      <vt:lpstr>Презентация PowerPoint</vt:lpstr>
      <vt:lpstr> РЕЗЮМЕ</vt:lpstr>
      <vt:lpstr>ДЯКУЮ ЗА УВАГУ</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ПІДПРИЄМНИЦЬКІ РИЗИКИ ВТРАТИ ФІНАНСОВОЇ БЕЗПЕКИ ПРОМИСЛОВИМИ ПІДПРИЄМСТВАМИ УКРАЇНИ</dc:title>
  <dc:creator>Buh</dc:creator>
  <cp:lastModifiedBy>Владелец</cp:lastModifiedBy>
  <cp:revision>135</cp:revision>
  <dcterms:created xsi:type="dcterms:W3CDTF">2019-11-02T14:16:53Z</dcterms:created>
  <dcterms:modified xsi:type="dcterms:W3CDTF">2023-11-01T08:41:34Z</dcterms:modified>
</cp:coreProperties>
</file>