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D"/>
    <a:srgbClr val="B92D14"/>
    <a:srgbClr val="35759D"/>
    <a:srgbClr val="35B19D"/>
    <a:srgbClr val="E8E8E8"/>
    <a:srgbClr val="4B9600"/>
    <a:srgbClr val="36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5596" autoAdjust="0"/>
  </p:normalViewPr>
  <p:slideViewPr>
    <p:cSldViewPr>
      <p:cViewPr varScale="1">
        <p:scale>
          <a:sx n="127" d="100"/>
          <a:sy n="127" d="100"/>
        </p:scale>
        <p:origin x="133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72E819-5719-43F6-8EB5-202E452225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9267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B12B-F9CE-47D3-8F7E-BDC055195DCC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78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AE415-EDB8-4E09-8A1A-C5395F86E22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81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3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4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6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0742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1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1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16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440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4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4648200"/>
            <a:ext cx="28956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3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</a:t>
            </a:r>
            <a:r>
              <a:rPr lang="uk-UA" altLang="ru-RU" sz="23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ія</a:t>
            </a:r>
            <a:r>
              <a:rPr lang="uk-UA" altLang="ru-RU" sz="23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3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altLang="ru-RU" sz="23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800600"/>
            <a:ext cx="8047417" cy="120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7315200" cy="715962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Ймовірність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сприйняття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організацією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47800" y="1397187"/>
            <a:ext cx="3697796" cy="5003431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Залежить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кількості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новацій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про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відомо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ефективність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Інформованість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залежить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стилю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керівництва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якісних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характеристик персоналу, таких як широта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інтересів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професіоналізм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настанови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зміни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схильність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ризику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2400" dirty="0"/>
              <a:t> </a:t>
            </a:r>
            <a:endParaRPr lang="ru-RU" alt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20" y="2082805"/>
            <a:ext cx="3809996" cy="36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818094" y="194109"/>
            <a:ext cx="7315200" cy="715962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Завдання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менеджера-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інноватора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52600" y="1524000"/>
            <a:ext cx="2122894" cy="5029200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Своєчасно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розпізнати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усунути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можливі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перешкоди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виникають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унаслідок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негативних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уявлень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персоналу про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інновацію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2400" dirty="0"/>
              <a:t>  </a:t>
            </a:r>
            <a:endParaRPr lang="ru-RU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36" y="1981200"/>
            <a:ext cx="4940858" cy="32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7315200" cy="715962"/>
          </a:xfrm>
        </p:spPr>
        <p:txBody>
          <a:bodyPr/>
          <a:lstStyle/>
          <a:p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Ставлення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персоналу до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8587411" cy="41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7315200" cy="715962"/>
          </a:xfrm>
        </p:spPr>
        <p:txBody>
          <a:bodyPr/>
          <a:lstStyle/>
          <a:p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Інтеграція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новацій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організацію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72344" y="1173721"/>
            <a:ext cx="4618856" cy="5185048"/>
          </a:xfrm>
        </p:spPr>
        <p:txBody>
          <a:bodyPr/>
          <a:lstStyle/>
          <a:p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Серед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форм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інтеграції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новацій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формальні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неформальні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організаційні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структури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літературі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називаються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структури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управління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новаціями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орієнтовані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вертикальні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взаємозв'язки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конференції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створення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комітету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товарів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», «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венчурної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команди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» з нового проекту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проектно-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координаційної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групи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52600"/>
            <a:ext cx="3221832" cy="40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9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7315200" cy="715962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Венчурна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команда»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66800" y="1309045"/>
            <a:ext cx="4104456" cy="5399360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Венчурна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команда»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—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група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створена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з метою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розробки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реалізації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інноваційного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проекту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Яка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б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організаційна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модель не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використовувалась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головними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завданнями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є:</a:t>
            </a: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вироблення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планів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всіх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підрозділів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координація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роботи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спрямування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інформаційних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потоків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105400" y="1277977"/>
            <a:ext cx="4104456" cy="53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icrosoft YaHei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icrosoft YaHei" panose="020B0503020204020204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забезпечення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</a:rPr>
              <a:t>інформування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всього 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</a:rPr>
              <a:t>персоналу; </a:t>
            </a:r>
          </a:p>
          <a:p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</a:rPr>
              <a:t>делегування повноважень; </a:t>
            </a:r>
          </a:p>
          <a:p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</a:rPr>
              <a:t>високий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ступінь залучення персоналу до вироблення рішень, мотивації та стимулювання праці; </a:t>
            </a:r>
            <a:endParaRPr lang="uk-UA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</a:rPr>
              <a:t>забезпечення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більшої гнучкості виробничих модулів.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741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7315200" cy="715962"/>
          </a:xfrm>
        </p:spPr>
        <p:txBody>
          <a:bodyPr/>
          <a:lstStyle/>
          <a:p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Організаційна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структура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венчурної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команди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969967" cy="51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6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315200" cy="715962"/>
          </a:xfrm>
        </p:spPr>
        <p:txBody>
          <a:bodyPr/>
          <a:lstStyle/>
          <a:p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Етапи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адаптації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600185" cy="49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6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05200" y="204499"/>
            <a:ext cx="7315200" cy="715962"/>
          </a:xfrm>
        </p:spPr>
        <p:txBody>
          <a:bodyPr/>
          <a:lstStyle/>
          <a:p>
            <a:r>
              <a:rPr lang="uk-UA" altLang="ru-RU" sz="3600" dirty="0" smtClean="0">
                <a:solidFill>
                  <a:schemeClr val="tx1">
                    <a:lumMod val="50000"/>
                  </a:schemeClr>
                </a:solidFill>
              </a:rPr>
              <a:t>Різниця між новацією та інновацією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371600" y="1219200"/>
            <a:ext cx="4038600" cy="5334000"/>
          </a:xfrm>
        </p:spPr>
        <p:txBody>
          <a:bodyPr/>
          <a:lstStyle/>
          <a:p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Новація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набуває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іншої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якості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стає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нововведенням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інновацією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— з моменту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прийняття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поширення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Інновація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новий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підхід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конструювання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виробництва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збуту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товарів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завдяки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якому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інноватор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 (автор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інновації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) та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компанія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здобувають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переваги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над конкурентами.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282" y="1600200"/>
            <a:ext cx="3793357" cy="2503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84" y="4724400"/>
            <a:ext cx="3811347" cy="16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352800"/>
            <a:ext cx="2565888" cy="3207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00" y="1219200"/>
            <a:ext cx="3631200" cy="2422529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419600" y="88901"/>
            <a:ext cx="7315200" cy="715962"/>
          </a:xfrm>
        </p:spPr>
        <p:txBody>
          <a:bodyPr/>
          <a:lstStyle/>
          <a:p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П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'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ять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типів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інновації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72712" y="990600"/>
            <a:ext cx="4851888" cy="5181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Й.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Шумпетер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вирізняє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п'ять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типів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інновацій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виготовлення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нового,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невідомого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споживачам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блага;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впровадження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нового для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даної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галузі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промисловості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методу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виробництва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освоєння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нового ринку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збуту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залучення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нового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джерела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сировини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введення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організаційних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інституційних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форм.</a:t>
            </a:r>
          </a:p>
          <a:p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0385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7315200" cy="715962"/>
          </a:xfrm>
        </p:spPr>
        <p:txBody>
          <a:bodyPr/>
          <a:lstStyle/>
          <a:p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Взаємозв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'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язок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696743" cy="5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048000" y="48477"/>
            <a:ext cx="7315200" cy="715962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</a:rPr>
              <a:t>План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52600" y="1447800"/>
            <a:ext cx="4114800" cy="496902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altLang="ru-RU" sz="2400" dirty="0" smtClean="0">
                <a:solidFill>
                  <a:schemeClr val="tx1">
                    <a:lumMod val="50000"/>
                  </a:schemeClr>
                </a:solidFill>
              </a:rPr>
              <a:t>Тлумачення термінів «новація», «інновація», «нововведення».</a:t>
            </a:r>
          </a:p>
          <a:p>
            <a:pPr marL="457200" indent="-457200">
              <a:buAutoNum type="arabicPeriod"/>
            </a:pPr>
            <a:r>
              <a:rPr lang="uk-UA" altLang="ru-RU" sz="2400" dirty="0" smtClean="0">
                <a:solidFill>
                  <a:schemeClr val="tx1">
                    <a:lumMod val="50000"/>
                  </a:schemeClr>
                </a:solidFill>
              </a:rPr>
              <a:t>Нововведення в організаціях.</a:t>
            </a:r>
          </a:p>
          <a:p>
            <a:pPr marL="457200" indent="-457200">
              <a:buAutoNum type="arabicPeriod"/>
            </a:pPr>
            <a:r>
              <a:rPr lang="uk-UA" altLang="ru-RU" sz="2400" dirty="0" smtClean="0">
                <a:solidFill>
                  <a:schemeClr val="tx1">
                    <a:lumMod val="50000"/>
                  </a:schemeClr>
                </a:solidFill>
              </a:rPr>
              <a:t>Комунікаційна схема нововведень (ставлення персоналу).</a:t>
            </a:r>
          </a:p>
          <a:p>
            <a:pPr marL="457200" indent="-457200">
              <a:buAutoNum type="arabicPeriod"/>
            </a:pPr>
            <a:r>
              <a:rPr lang="uk-UA" altLang="ru-RU" sz="2400" dirty="0" smtClean="0">
                <a:solidFill>
                  <a:schemeClr val="tx1">
                    <a:lumMod val="50000"/>
                  </a:schemeClr>
                </a:solidFill>
              </a:rPr>
              <a:t>Поняття «венчурної команди».</a:t>
            </a:r>
          </a:p>
          <a:p>
            <a:pPr marL="457200" indent="-457200">
              <a:buAutoNum type="arabicPeriod"/>
            </a:pPr>
            <a:r>
              <a:rPr lang="uk-UA" altLang="ru-RU" sz="2400" dirty="0" smtClean="0">
                <a:solidFill>
                  <a:schemeClr val="tx1">
                    <a:lumMod val="50000"/>
                  </a:schemeClr>
                </a:solidFill>
              </a:rPr>
              <a:t>Взаємозв'язок організації та нововведення.</a:t>
            </a:r>
          </a:p>
          <a:p>
            <a:pPr marL="457200" indent="-457200">
              <a:buAutoNum type="arabicPeriod"/>
            </a:pPr>
            <a:endParaRPr lang="uk-UA" altLang="ru-RU" sz="2400" dirty="0" smtClean="0"/>
          </a:p>
          <a:p>
            <a:pPr marL="457200" indent="-457200">
              <a:buAutoNum type="arabicPeriod"/>
            </a:pPr>
            <a:endParaRPr lang="ru-RU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785" y="2057400"/>
            <a:ext cx="32981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1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335761" y="188168"/>
            <a:ext cx="7315200" cy="715962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Організація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користувач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інновації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37518" y="1295400"/>
            <a:ext cx="4396486" cy="5181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Даний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тип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взаємодії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ґрунтується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критерії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— благо і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чим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більше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тим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краще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Практично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проблема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полягає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в тому, як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підсилити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сприйнятливість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підвищити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потенціал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опанування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»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прискорити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поширення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інновацій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серед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потенційних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споживачів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962" y="2209800"/>
            <a:ext cx="3651038" cy="25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6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7315200" cy="715962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Організація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творець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295400" y="1295400"/>
            <a:ext cx="4267200" cy="52578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Головне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завдання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пошук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шляхів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збільшення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обсягів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скорочення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часу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виходу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ринок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змушує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керівництво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фірми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зосереджувати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увагу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організаційних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аспектах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управління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нововведеннями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стимулюванні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творчої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активності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працівників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підвищенні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активності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вивчення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попиту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і потреб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споживачів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284" y="3048000"/>
            <a:ext cx="3766927" cy="2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43808" y="304800"/>
            <a:ext cx="7315200" cy="715962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Організація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розроблювач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користувач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295400" y="1296017"/>
            <a:ext cx="4805895" cy="5331786"/>
          </a:xfrm>
        </p:spPr>
        <p:txBody>
          <a:bodyPr/>
          <a:lstStyle/>
          <a:p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особливий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тип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взаємозв'язку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організацією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нововведенням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називається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внутрішнім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нововведенням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».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Основне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завдання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полягає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необхідності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силами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фірми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швидше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вирішувати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проблеми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в реальному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масштабі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часу,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ніж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створювати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продукцію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зовнішнього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ринку за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зовнішніх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наукових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центрів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 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95" y="2743200"/>
            <a:ext cx="3249893" cy="24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495800" y="228600"/>
            <a:ext cx="7315200" cy="715962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Організація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носій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688995" y="1219200"/>
            <a:ext cx="3276600" cy="5334000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Особливість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цього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типу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взаємозв'язків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організацією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нововведенням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полягає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в тому,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організаційні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форми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носії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самі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новими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хоча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обов'язково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Прикладом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можуть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бути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ризикові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венчурні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підприємства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 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362200"/>
            <a:ext cx="4088023" cy="25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6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38400"/>
            <a:ext cx="3940261" cy="2953122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7315200" cy="715962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Організація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219200" y="1066800"/>
            <a:ext cx="4724400" cy="5715000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різноманітні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організаційні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форми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взаємодії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науки 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виробництва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споживання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науково-технічні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центри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державні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призначені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зміцнення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зв'язків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промисловими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фірмами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університетами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для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консолідації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фондів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забезпечують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розвиток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дослідних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робіт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появу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значних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технічних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досягнень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інкубатори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технополіси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315200" cy="715962"/>
          </a:xfrm>
        </p:spPr>
        <p:txBody>
          <a:bodyPr/>
          <a:lstStyle/>
          <a:p>
            <a:r>
              <a:rPr lang="ru-RU" dirty="0" err="1" smtClean="0">
                <a:solidFill>
                  <a:srgbClr val="000000"/>
                </a:solidFill>
              </a:rPr>
              <a:t>Питання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семінарське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заняття</a:t>
            </a: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524000" y="1394763"/>
            <a:ext cx="5688632" cy="5328592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2400" b="1" dirty="0" smtClean="0">
                <a:solidFill>
                  <a:srgbClr val="000000"/>
                </a:solidFill>
              </a:rPr>
              <a:t>Теоретичні питання: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rgbClr val="000000"/>
                </a:solidFill>
              </a:rPr>
              <a:t>Процес </a:t>
            </a:r>
            <a:r>
              <a:rPr lang="uk-UA" sz="2400" dirty="0">
                <a:solidFill>
                  <a:srgbClr val="000000"/>
                </a:solidFill>
              </a:rPr>
              <a:t>нововведення в організації. </a:t>
            </a:r>
            <a:endParaRPr lang="uk-UA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uk-UA" altLang="ru-RU" sz="2400" dirty="0" smtClean="0">
                <a:solidFill>
                  <a:srgbClr val="000000"/>
                </a:solidFill>
              </a:rPr>
              <a:t>2. </a:t>
            </a:r>
            <a:r>
              <a:rPr lang="uk-UA" sz="2400" dirty="0">
                <a:solidFill>
                  <a:srgbClr val="000000"/>
                </a:solidFill>
              </a:rPr>
              <a:t>Вплив нововведень на ефективність комунікацій в організації</a:t>
            </a:r>
            <a:r>
              <a:rPr lang="uk-UA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0000"/>
                </a:solidFill>
              </a:rPr>
              <a:t>Творче завдання: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Наведіть приклади реальних організацій на тлі класифікації організацій за типом </a:t>
            </a:r>
            <a:r>
              <a:rPr lang="uk-UA" sz="2400" dirty="0" err="1" smtClean="0">
                <a:solidFill>
                  <a:srgbClr val="000000"/>
                </a:solidFill>
              </a:rPr>
              <a:t>звʼязку</a:t>
            </a:r>
            <a:r>
              <a:rPr lang="uk-UA" sz="2400" dirty="0" smtClean="0">
                <a:solidFill>
                  <a:srgbClr val="000000"/>
                </a:solidFill>
              </a:rPr>
              <a:t> з нововведенням (коротко розкажіть про їх діяльність).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00"/>
                </a:solidFill>
              </a:rPr>
              <a:t>Фото, </a:t>
            </a:r>
            <a:r>
              <a:rPr lang="uk-UA" sz="2400" b="1" i="1" dirty="0" smtClean="0">
                <a:solidFill>
                  <a:srgbClr val="000000"/>
                </a:solidFill>
              </a:rPr>
              <a:t>відео вітаються</a:t>
            </a:r>
            <a:r>
              <a:rPr lang="uk-UA" sz="2400" b="1" i="1" dirty="0" smtClean="0">
                <a:solidFill>
                  <a:srgbClr val="000000"/>
                </a:solidFill>
              </a:rPr>
              <a:t>.</a:t>
            </a:r>
            <a:endParaRPr lang="ru-RU" sz="24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580" y="1302752"/>
            <a:ext cx="2980420" cy="27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33600" y="284750"/>
            <a:ext cx="7315200" cy="715962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Терм</a:t>
            </a:r>
            <a:r>
              <a:rPr lang="uk-UA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іни</a:t>
            </a:r>
            <a:r>
              <a:rPr lang="uk-UA" altLang="ru-RU" sz="3600" dirty="0" smtClean="0">
                <a:solidFill>
                  <a:schemeClr val="tx1">
                    <a:lumMod val="50000"/>
                  </a:schemeClr>
                </a:solidFill>
              </a:rPr>
              <a:t> «новація», «інновація», «нововведення»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70836" y="1585409"/>
            <a:ext cx="4402832" cy="5113039"/>
          </a:xfrm>
        </p:spPr>
        <p:txBody>
          <a:bodyPr/>
          <a:lstStyle/>
          <a:p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новацією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розуміють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новий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порядок,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новий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звичай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новий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метод,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явище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 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В буквальному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перекладі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латини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інновація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означає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введення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впровадження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новац</a:t>
            </a:r>
            <a:r>
              <a:rPr lang="uk-UA" sz="2400" dirty="0" err="1" smtClean="0">
                <a:solidFill>
                  <a:schemeClr val="tx1">
                    <a:lumMod val="50000"/>
                  </a:schemeClr>
                </a:solidFill>
              </a:rPr>
              <a:t>ій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 —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впровадження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нових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ідей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продуктів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послуг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виробничих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процесів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82" y="1524000"/>
            <a:ext cx="3786432" cy="2516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82" y="4040831"/>
            <a:ext cx="3810740" cy="26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19" y="2420888"/>
            <a:ext cx="4751828" cy="2836912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7315200" cy="715962"/>
          </a:xfrm>
        </p:spPr>
        <p:txBody>
          <a:bodyPr/>
          <a:lstStyle/>
          <a:p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altLang="ru-RU" sz="3600" dirty="0" smtClean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alt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90600" y="1282824"/>
            <a:ext cx="3898776" cy="5113040"/>
          </a:xfrm>
        </p:spPr>
        <p:txBody>
          <a:bodyPr/>
          <a:lstStyle/>
          <a:p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Розрізняють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два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типи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ru-RU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є результатом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організаційних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рішень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і не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потребують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зміни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індивідуальної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поведінки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більшості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членів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наприклад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освоєння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продукції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).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2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95600" y="220365"/>
            <a:ext cx="7315200" cy="715962"/>
          </a:xfrm>
        </p:spPr>
        <p:txBody>
          <a:bodyPr/>
          <a:lstStyle/>
          <a:p>
            <a:r>
              <a:rPr lang="ru-RU" altLang="ru-RU" sz="3600" dirty="0" err="1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altLang="ru-RU" sz="3600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altLang="ru-RU" sz="36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43000" y="1219200"/>
            <a:ext cx="4538464" cy="5105400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потребують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зміни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поведінки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індивідів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реорганізація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організаційної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структури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перебудова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структури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комунікацій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зміна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вимог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до персоналу,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зміни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технологій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виробництва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потребують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кваліфікації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робітників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ціннісних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орієнтацій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відмови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стереотипів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поведінки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 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295400"/>
            <a:ext cx="3840894" cy="1920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077072"/>
            <a:ext cx="3394906" cy="21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695771" y="400744"/>
            <a:ext cx="7315200" cy="715962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Опанування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sz="3600" dirty="0" err="1" smtClean="0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4343400" cy="5105400"/>
          </a:xfrm>
        </p:spPr>
        <p:txBody>
          <a:bodyPr/>
          <a:lstStyle/>
          <a:p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Опанування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складається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двох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стадій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ініціювання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за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якого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дізнається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новацію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вирішує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опанувати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упровадження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—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за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якого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здійснює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інновацію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і вона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стає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невід'ємною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частиною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самої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 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05000"/>
            <a:ext cx="3823320" cy="25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4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315200" cy="715962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Сприйнятливість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259550" y="1524000"/>
            <a:ext cx="2955821" cy="5181600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tx1">
                    <a:lumMod val="50000"/>
                  </a:schemeClr>
                </a:solidFill>
              </a:rPr>
              <a:t>Сприйнятливість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розглядається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похідна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кількох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груп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чинників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структурних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індивідуально-психологічних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ринкових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комунікаційних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контекстуальних</a:t>
            </a:r>
            <a:r>
              <a:rPr lang="ru-RU" sz="2400" dirty="0"/>
              <a:t>. </a:t>
            </a:r>
            <a:endParaRPr lang="ru-RU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95400"/>
            <a:ext cx="3591718" cy="224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4283702"/>
            <a:ext cx="3591717" cy="228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7315200" cy="715962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Сприйнятливість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190290" cy="58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362200" y="178261"/>
            <a:ext cx="7315200" cy="715962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Сприйнятливість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3600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endParaRPr lang="ru-RU" altLang="ru-RU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295400" y="1293726"/>
            <a:ext cx="3810000" cy="5369768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На характер і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спрямованість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нововведень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істотний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вплив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чотири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групи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чинників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інформованість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нововведення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зовнішня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підконтрольність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резервні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ресурси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організаційна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структура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управління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alt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228" y="4714875"/>
            <a:ext cx="2857500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179369"/>
            <a:ext cx="3581400" cy="2042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918" y="1203209"/>
            <a:ext cx="4164810" cy="19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3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478E00"/>
      </a:lt2>
      <a:accent1>
        <a:srgbClr val="5EA400"/>
      </a:accent1>
      <a:accent2>
        <a:srgbClr val="92CC00"/>
      </a:accent2>
      <a:accent3>
        <a:srgbClr val="FFFFFF"/>
      </a:accent3>
      <a:accent4>
        <a:srgbClr val="505050"/>
      </a:accent4>
      <a:accent5>
        <a:srgbClr val="B6CFAA"/>
      </a:accent5>
      <a:accent6>
        <a:srgbClr val="84B900"/>
      </a:accent6>
      <a:hlink>
        <a:srgbClr val="B3E00B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813</Words>
  <Application>Microsoft Office PowerPoint</Application>
  <PresentationFormat>Экран (4:3)</PresentationFormat>
  <Paragraphs>96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Microsoft YaHei</vt:lpstr>
      <vt:lpstr>宋体</vt:lpstr>
      <vt:lpstr>Arial</vt:lpstr>
      <vt:lpstr>Microsoft Sans Serif</vt:lpstr>
      <vt:lpstr>powerpoint-template-24</vt:lpstr>
      <vt:lpstr>Презентация PowerPoint</vt:lpstr>
      <vt:lpstr>План</vt:lpstr>
      <vt:lpstr>Терміни «новація», «інновація», «нововведення»</vt:lpstr>
      <vt:lpstr>Нововведення в організації</vt:lpstr>
      <vt:lpstr>Нововведення в організації</vt:lpstr>
      <vt:lpstr>Опанування нововведення в організації</vt:lpstr>
      <vt:lpstr>Сприйнятливість організації до нововведень</vt:lpstr>
      <vt:lpstr>Сприйнятливість організації до нововведень</vt:lpstr>
      <vt:lpstr>Сприйнятливість організації до нововведень</vt:lpstr>
      <vt:lpstr>Ймовірність сприйняття нововведення організацією</vt:lpstr>
      <vt:lpstr>Завдання менеджера-інноватора</vt:lpstr>
      <vt:lpstr>Ставлення персоналу до нововведень</vt:lpstr>
      <vt:lpstr>Інтеграція новацій в організацію</vt:lpstr>
      <vt:lpstr>«Венчурна команда»</vt:lpstr>
      <vt:lpstr>Організаційна структура венчурної команди</vt:lpstr>
      <vt:lpstr>Етапи адаптації нововведення в організації</vt:lpstr>
      <vt:lpstr>Різниця між новацією та інновацією</vt:lpstr>
      <vt:lpstr>П'ять типів інновації</vt:lpstr>
      <vt:lpstr>Взаємозв'язок організації та нововведення</vt:lpstr>
      <vt:lpstr>Організація — користувач інновації</vt:lpstr>
      <vt:lpstr>Організація — творець нововведення</vt:lpstr>
      <vt:lpstr>Організація — розроблювач і користувач нововведення</vt:lpstr>
      <vt:lpstr>Організація — носій нововведення</vt:lpstr>
      <vt:lpstr>Організація — нововведення</vt:lpstr>
      <vt:lpstr>Питання на семінарське заняття</vt:lpstr>
    </vt:vector>
  </TitlesOfParts>
  <Company>Templates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RePack by Diakov</cp:lastModifiedBy>
  <cp:revision>179</cp:revision>
  <dcterms:created xsi:type="dcterms:W3CDTF">2007-04-02T02:11:51Z</dcterms:created>
  <dcterms:modified xsi:type="dcterms:W3CDTF">2018-04-06T07:24:38Z</dcterms:modified>
</cp:coreProperties>
</file>