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74" r:id="rId5"/>
    <p:sldId id="258" r:id="rId6"/>
    <p:sldId id="259" r:id="rId7"/>
    <p:sldId id="260" r:id="rId8"/>
    <p:sldId id="268" r:id="rId9"/>
    <p:sldId id="267" r:id="rId10"/>
    <p:sldId id="266" r:id="rId11"/>
    <p:sldId id="265" r:id="rId12"/>
    <p:sldId id="264" r:id="rId13"/>
    <p:sldId id="263" r:id="rId14"/>
    <p:sldId id="261" r:id="rId15"/>
    <p:sldId id="262" r:id="rId16"/>
    <p:sldId id="272" r:id="rId17"/>
    <p:sldId id="271" r:id="rId18"/>
    <p:sldId id="270" r:id="rId19"/>
    <p:sldId id="278" r:id="rId20"/>
    <p:sldId id="269" r:id="rId21"/>
    <p:sldId id="273" r:id="rId22"/>
    <p:sldId id="276" r:id="rId23"/>
    <p:sldId id="277"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2" autoAdjust="0"/>
    <p:restoredTop sz="94660"/>
  </p:normalViewPr>
  <p:slideViewPr>
    <p:cSldViewPr>
      <p:cViewPr varScale="1">
        <p:scale>
          <a:sx n="105" d="100"/>
          <a:sy n="105" d="100"/>
        </p:scale>
        <p:origin x="113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07.05.2024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07.05.2024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07.05.2024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07.05.2024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chemeClr val="bg2">
                <a:lumMod val="75000"/>
              </a:schemeClr>
            </a:gs>
            <a:gs pos="50000">
              <a:schemeClr val="bg2">
                <a:lumMod val="75000"/>
              </a:schemeClr>
            </a:gs>
            <a:gs pos="100000">
              <a:schemeClr val="accent3">
                <a:lumMod val="75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07.05.2024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ctrTitle"/>
          </p:nvPr>
        </p:nvSpPr>
        <p:spPr>
          <a:xfrm>
            <a:off x="899592" y="2285992"/>
            <a:ext cx="7848872" cy="3015216"/>
          </a:xfrm>
        </p:spPr>
        <p:txBody>
          <a:bodyPr>
            <a:normAutofit fontScale="90000"/>
          </a:bodyPr>
          <a:lstStyle/>
          <a:p>
            <a:r>
              <a:rPr lang="uk-UA" dirty="0" smtClean="0">
                <a:solidFill>
                  <a:schemeClr val="bg2">
                    <a:lumMod val="10000"/>
                  </a:schemeClr>
                </a:solidFill>
              </a:rPr>
              <a:t>ТЕМА:</a:t>
            </a:r>
            <a:br>
              <a:rPr lang="uk-UA" dirty="0" smtClean="0">
                <a:solidFill>
                  <a:schemeClr val="bg2">
                    <a:lumMod val="10000"/>
                  </a:schemeClr>
                </a:solidFill>
              </a:rPr>
            </a:br>
            <a:r>
              <a:rPr lang="uk-UA" dirty="0" smtClean="0">
                <a:solidFill>
                  <a:srgbClr val="FFC000"/>
                </a:solidFill>
                <a:latin typeface="Bookman Old Style" panose="02050604050505020204" pitchFamily="18" charset="0"/>
              </a:rPr>
              <a:t>“ Унікальні природні комплекси Причорномор’я та їх використання в умовах антропогенного впливу”</a:t>
            </a:r>
            <a:endParaRPr lang="ru-RU" dirty="0">
              <a:solidFill>
                <a:srgbClr val="FFC000"/>
              </a:solidFill>
              <a:latin typeface="Bookman Old Style" panose="02050604050505020204" pitchFamily="18" charset="0"/>
            </a:endParaRPr>
          </a:p>
        </p:txBody>
      </p:sp>
      <p:sp>
        <p:nvSpPr>
          <p:cNvPr id="3" name="Подзаголовок 2"/>
          <p:cNvSpPr>
            <a:spLocks noGrp="1"/>
          </p:cNvSpPr>
          <p:nvPr>
            <p:ph type="subTitle" idx="1"/>
          </p:nvPr>
        </p:nvSpPr>
        <p:spPr>
          <a:xfrm flipV="1">
            <a:off x="3419872" y="6741368"/>
            <a:ext cx="5724128" cy="116632"/>
          </a:xfrm>
        </p:spPr>
        <p:txBody>
          <a:bodyPr>
            <a:normAutofit fontScale="25000" lnSpcReduction="20000"/>
          </a:bodyPr>
          <a:lstStyle/>
          <a:p>
            <a:pPr algn="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Autofit/>
          </a:bodyPr>
          <a:lstStyle/>
          <a:p>
            <a:pPr indent="450850"/>
            <a:r>
              <a:rPr lang="uk-UA" sz="2400" dirty="0" smtClean="0"/>
              <a:t>Рукава Кілійської дельти Дунаю </a:t>
            </a:r>
            <a:endParaRPr lang="ru-RU" sz="2400" dirty="0"/>
          </a:p>
        </p:txBody>
      </p:sp>
      <p:pic>
        <p:nvPicPr>
          <p:cNvPr id="7" name="Объект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843881"/>
            <a:ext cx="4038600" cy="4038600"/>
          </a:xfrm>
        </p:spPr>
      </p:pic>
      <p:pic>
        <p:nvPicPr>
          <p:cNvPr id="12" name="Объект 1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682337"/>
            <a:ext cx="4038600" cy="4361688"/>
          </a:xfrm>
        </p:spPr>
      </p:pic>
      <p:sp>
        <p:nvSpPr>
          <p:cNvPr id="5" name="Прямоугольник 4"/>
          <p:cNvSpPr/>
          <p:nvPr/>
        </p:nvSpPr>
        <p:spPr>
          <a:xfrm>
            <a:off x="142844" y="3714752"/>
            <a:ext cx="4500594" cy="507831"/>
          </a:xfrm>
          <a:prstGeom prst="rect">
            <a:avLst/>
          </a:prstGeom>
        </p:spPr>
        <p:txBody>
          <a:bodyPr wrap="square">
            <a:spAutoFit/>
          </a:bodyPr>
          <a:lstStyle/>
          <a:p>
            <a:r>
              <a:rPr lang="uk-UA" sz="2700" dirty="0" smtClean="0">
                <a:latin typeface="Cambria" pitchFamily="18" charset="0"/>
              </a:rPr>
              <a:t>.</a:t>
            </a:r>
            <a:endParaRPr lang="ru-RU" sz="27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858218"/>
          </a:xfrm>
        </p:spPr>
        <p:txBody>
          <a:bodyPr>
            <a:noAutofit/>
          </a:bodyPr>
          <a:lstStyle/>
          <a:p>
            <a:pPr indent="450850" algn="just"/>
            <a:r>
              <a:rPr lang="uk-UA" sz="2000" dirty="0"/>
              <a:t>З 1957 основним українським судовим ходом був рукав Прорва. В 1993 році цей судовий хід через рукав Прорва припинив своє існування. І для того щоб кораблі змогли прибути до українських портів (Ізмаїл, Рені, </a:t>
            </a:r>
            <a:r>
              <a:rPr lang="uk-UA" sz="2000" dirty="0" err="1"/>
              <a:t>Кілія</a:t>
            </a:r>
            <a:r>
              <a:rPr lang="uk-UA" sz="2000" dirty="0"/>
              <a:t>) почали використовувати румунський судовий хід через </a:t>
            </a:r>
            <a:r>
              <a:rPr lang="uk-UA" sz="2000" dirty="0" err="1"/>
              <a:t>Сулінський</a:t>
            </a:r>
            <a:r>
              <a:rPr lang="uk-UA" sz="2000" dirty="0"/>
              <a:t> рукав. Але за використання цього судового ходу державі необхідно сплачувати певні кошти.</a:t>
            </a:r>
            <a:endParaRPr lang="ru-RU" sz="2000" dirty="0"/>
          </a:p>
        </p:txBody>
      </p:sp>
      <p:sp>
        <p:nvSpPr>
          <p:cNvPr id="3" name="Содержимое 2"/>
          <p:cNvSpPr>
            <a:spLocks noGrp="1"/>
          </p:cNvSpPr>
          <p:nvPr>
            <p:ph idx="1"/>
          </p:nvPr>
        </p:nvSpPr>
        <p:spPr>
          <a:xfrm>
            <a:off x="428596" y="2204864"/>
            <a:ext cx="8229600" cy="4035587"/>
          </a:xfrm>
        </p:spPr>
        <p:txBody>
          <a:bodyPr>
            <a:normAutofit fontScale="70000" lnSpcReduction="20000"/>
          </a:bodyPr>
          <a:lstStyle/>
          <a:p>
            <a:pPr marL="0" indent="450850">
              <a:buNone/>
            </a:pPr>
            <a:r>
              <a:rPr lang="uk-UA" dirty="0" smtClean="0"/>
              <a:t>Тому </a:t>
            </a:r>
            <a:r>
              <a:rPr lang="uk-UA" dirty="0"/>
              <a:t>необхідність щодо глибоководного судового ходу Дунай – Чорне море для держави стала практично беззаперечним. Для цього необхідно визначитися із оптимальним розташуванням глибоководного судового ходу. Під оптимальним розташуванням слід розуміти не тільки економічну доцільність організації та експлуатації глибоководного судового ходу, а також й мінімізацію антропогенного навантаження на оточуюче природне середовище.</a:t>
            </a:r>
            <a:endParaRPr lang="ru-RU" dirty="0"/>
          </a:p>
          <a:p>
            <a:pPr marL="0" indent="450850">
              <a:buNone/>
            </a:pPr>
            <a:r>
              <a:rPr lang="uk-UA" dirty="0"/>
              <a:t>Для всіх варіантів судового ходу обов’язкові два фактори:</a:t>
            </a:r>
            <a:endParaRPr lang="ru-RU" dirty="0"/>
          </a:p>
          <a:p>
            <a:pPr lvl="0"/>
            <a:r>
              <a:rPr lang="uk-UA" dirty="0"/>
              <a:t>Всі можливі варіанти глибоководного судового ходу перетинають Дунайський біосферний заповідник.</a:t>
            </a:r>
            <a:endParaRPr lang="ru-RU" dirty="0"/>
          </a:p>
          <a:p>
            <a:pPr lvl="0"/>
            <a:r>
              <a:rPr lang="uk-UA" dirty="0"/>
              <a:t>Всі варіанти потребують днопоглиблювання морської мілководної (барової) частини для організації морського підхідного каналу.</a:t>
            </a:r>
            <a:endParaRPr lang="ru-RU" dirty="0"/>
          </a:p>
          <a:p>
            <a:pPr>
              <a:buNone/>
            </a:pPr>
            <a:endParaRPr lang="ru-RU" dirty="0">
              <a:latin typeface="Cambr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fontScale="90000"/>
          </a:bodyPr>
          <a:lstStyle/>
          <a:p>
            <a:r>
              <a:rPr lang="uk-UA" sz="2400" dirty="0" smtClean="0">
                <a:latin typeface="Cambria" panose="02040503050406030204" pitchFamily="18" charset="0"/>
              </a:rPr>
              <a:t/>
            </a:r>
            <a:br>
              <a:rPr lang="uk-UA" sz="2400" dirty="0" smtClean="0">
                <a:latin typeface="Cambria" panose="02040503050406030204" pitchFamily="18" charset="0"/>
              </a:rPr>
            </a:br>
            <a:r>
              <a:rPr lang="uk-UA" sz="2400" dirty="0" smtClean="0">
                <a:latin typeface="Cambria" panose="02040503050406030204" pitchFamily="18" charset="0"/>
              </a:rPr>
              <a:t>Розглянемо </a:t>
            </a:r>
            <a:r>
              <a:rPr lang="uk-UA" sz="2400" dirty="0">
                <a:latin typeface="Cambria" panose="02040503050406030204" pitchFamily="18" charset="0"/>
              </a:rPr>
              <a:t>запропоновані варіанти глибоководного судового ходу більш детально.</a:t>
            </a:r>
            <a:r>
              <a:rPr lang="ru-RU" sz="2400" dirty="0">
                <a:latin typeface="Cambria" panose="02040503050406030204" pitchFamily="18" charset="0"/>
              </a:rPr>
              <a:t/>
            </a:r>
            <a:br>
              <a:rPr lang="ru-RU" sz="2400" dirty="0">
                <a:latin typeface="Cambria" panose="02040503050406030204" pitchFamily="18" charset="0"/>
              </a:rPr>
            </a:br>
            <a:endParaRPr lang="ru-RU" sz="2400" dirty="0"/>
          </a:p>
        </p:txBody>
      </p:sp>
      <p:sp>
        <p:nvSpPr>
          <p:cNvPr id="3" name="Содержимое 2"/>
          <p:cNvSpPr>
            <a:spLocks noGrp="1"/>
          </p:cNvSpPr>
          <p:nvPr>
            <p:ph idx="1"/>
          </p:nvPr>
        </p:nvSpPr>
        <p:spPr/>
        <p:txBody>
          <a:bodyPr>
            <a:normAutofit/>
          </a:bodyPr>
          <a:lstStyle/>
          <a:p>
            <a:pPr marL="0" indent="450850">
              <a:buNone/>
            </a:pPr>
            <a:r>
              <a:rPr lang="uk-UA" sz="2000" dirty="0">
                <a:latin typeface="Cambria" pitchFamily="18" charset="0"/>
              </a:rPr>
              <a:t> </a:t>
            </a:r>
            <a:r>
              <a:rPr lang="uk-UA" sz="1800" b="1" dirty="0">
                <a:latin typeface="Cambria" panose="02040503050406030204" pitchFamily="18" charset="0"/>
              </a:rPr>
              <a:t>Одним із</a:t>
            </a:r>
            <a:r>
              <a:rPr lang="uk-UA" sz="1800" dirty="0">
                <a:latin typeface="Cambria" panose="02040503050406030204" pitchFamily="18" charset="0"/>
              </a:rPr>
              <a:t> </a:t>
            </a:r>
            <a:r>
              <a:rPr lang="uk-UA" sz="1800" dirty="0" smtClean="0">
                <a:latin typeface="Cambria" panose="02040503050406030204" pitchFamily="18" charset="0"/>
              </a:rPr>
              <a:t>варіантів </a:t>
            </a:r>
            <a:r>
              <a:rPr lang="uk-UA" sz="1800" smtClean="0">
                <a:latin typeface="Cambria" panose="02040503050406030204" pitchFamily="18" charset="0"/>
              </a:rPr>
              <a:t>було запропоновано </a:t>
            </a:r>
            <a:r>
              <a:rPr lang="uk-UA" sz="1800" dirty="0" smtClean="0">
                <a:latin typeface="Cambria" panose="02040503050406030204" pitchFamily="18" charset="0"/>
              </a:rPr>
              <a:t>використати </a:t>
            </a:r>
            <a:r>
              <a:rPr lang="uk-UA" sz="1800" dirty="0">
                <a:latin typeface="Cambria" panose="02040503050406030204" pitchFamily="18" charset="0"/>
              </a:rPr>
              <a:t>існуючий меліоративний штучний канал між Дунаєм та водосховищем Сасик. Збудований у кінці 80-х років цей канал має глибини до 3 м і впадає у мілководне водосховище. Довжина його становить 14 км. </a:t>
            </a:r>
          </a:p>
          <a:p>
            <a:pPr marL="0" indent="450850">
              <a:buNone/>
            </a:pPr>
            <a:r>
              <a:rPr lang="uk-UA" sz="1800" dirty="0">
                <a:latin typeface="Cambria" panose="02040503050406030204" pitchFamily="18" charset="0"/>
              </a:rPr>
              <a:t>Проект по даному варіанту передбачає значні днопоглиблювальні роботи, як у самому каналі так і у водосховищі. Крім цього необхідно зруйнувати дамбу між морем і водосховищем (довжиною біля 200 м) для проходження кораблів. Далі, канал перетинає Стенцівсько-Жебриянівську заплаву та забезпечує її водою за рахунок трубопроводу, що пролягає під каналом. </a:t>
            </a:r>
          </a:p>
          <a:p>
            <a:pPr marL="0" indent="450850">
              <a:buNone/>
            </a:pPr>
            <a:r>
              <a:rPr lang="uk-UA" sz="1800" dirty="0">
                <a:latin typeface="Cambria" panose="02040503050406030204" pitchFamily="18" charset="0"/>
              </a:rPr>
              <a:t>Отже необхідно спочатку побудувати новий трубопровід, без якого загибель Жебрияновської заплави неминуча, а це частина білатерального біосферного заповідника. </a:t>
            </a:r>
          </a:p>
          <a:p>
            <a:pPr marL="0" indent="0">
              <a:buNone/>
            </a:pPr>
            <a:r>
              <a:rPr lang="uk-UA" sz="1800" dirty="0">
                <a:latin typeface="Cambria" panose="02040503050406030204" pitchFamily="18" charset="0"/>
              </a:rPr>
              <a:t>Після проведення днопоглиблювальних робіт в районі водосховища планується будівництво порту.</a:t>
            </a:r>
            <a:endParaRPr lang="ru-RU" sz="1800" dirty="0">
              <a:latin typeface="Cambria" pitchFamily="18" charset="0"/>
            </a:endParaRPr>
          </a:p>
          <a:p>
            <a:pPr>
              <a:buNone/>
            </a:pPr>
            <a:endParaRPr lang="ru-RU" sz="1800" dirty="0">
              <a:latin typeface="Cambri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Autofit/>
          </a:bodyPr>
          <a:lstStyle/>
          <a:p>
            <a:r>
              <a:rPr lang="uk-UA" sz="2000" dirty="0" smtClean="0"/>
              <a:t/>
            </a:r>
            <a:br>
              <a:rPr lang="uk-UA" sz="2000" dirty="0" smtClean="0"/>
            </a:br>
            <a:r>
              <a:rPr lang="uk-UA" sz="2400" dirty="0" smtClean="0"/>
              <a:t>Варіанти </a:t>
            </a:r>
            <a:r>
              <a:rPr lang="uk-UA" sz="2400" dirty="0"/>
              <a:t>глибоководного судового ходу Дунай – Чорне море</a:t>
            </a:r>
            <a:r>
              <a:rPr lang="uk-UA" sz="2000" dirty="0" smtClean="0"/>
              <a:t/>
            </a:r>
            <a:br>
              <a:rPr lang="uk-UA" sz="2000" dirty="0" smtClean="0"/>
            </a:br>
            <a:endParaRPr lang="ru-RU" sz="2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mbria" panose="020405030504060302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428750"/>
            <a:ext cx="6096000" cy="46101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uk-UA" sz="2400" dirty="0"/>
              <a:t>Варіант 2</a:t>
            </a:r>
            <a:endParaRPr lang="ru-RU" sz="2400" dirty="0"/>
          </a:p>
        </p:txBody>
      </p:sp>
      <p:sp>
        <p:nvSpPr>
          <p:cNvPr id="5" name="Объект 4"/>
          <p:cNvSpPr>
            <a:spLocks noGrp="1"/>
          </p:cNvSpPr>
          <p:nvPr>
            <p:ph idx="1"/>
          </p:nvPr>
        </p:nvSpPr>
        <p:spPr/>
        <p:txBody>
          <a:bodyPr>
            <a:normAutofit/>
          </a:bodyPr>
          <a:lstStyle/>
          <a:p>
            <a:pPr marL="0" indent="450850">
              <a:buNone/>
            </a:pPr>
            <a:endParaRPr lang="uk-UA" sz="2000" b="1" dirty="0" smtClean="0">
              <a:latin typeface="Cambria" panose="02040503050406030204" pitchFamily="18" charset="0"/>
            </a:endParaRPr>
          </a:p>
          <a:p>
            <a:pPr marL="0" indent="450850">
              <a:buNone/>
            </a:pPr>
            <a:r>
              <a:rPr lang="uk-UA" sz="2000" b="1" dirty="0" smtClean="0">
                <a:latin typeface="Cambria" panose="02040503050406030204" pitchFamily="18" charset="0"/>
              </a:rPr>
              <a:t>Інший </a:t>
            </a:r>
            <a:r>
              <a:rPr lang="uk-UA" sz="2000" b="1" dirty="0">
                <a:latin typeface="Cambria" panose="02040503050406030204" pitchFamily="18" charset="0"/>
              </a:rPr>
              <a:t>варіант ГСХ</a:t>
            </a:r>
            <a:r>
              <a:rPr lang="uk-UA" sz="2000" dirty="0">
                <a:latin typeface="Cambria" panose="02040503050406030204" pitchFamily="18" charset="0"/>
              </a:rPr>
              <a:t> це будівництво каналу довжиною 9-10 км із системою шлюзів або без них через </a:t>
            </a:r>
            <a:r>
              <a:rPr lang="uk-UA" sz="2000" dirty="0" err="1">
                <a:latin typeface="Cambria" panose="02040503050406030204" pitchFamily="18" charset="0"/>
              </a:rPr>
              <a:t>Соломоновий</a:t>
            </a:r>
            <a:r>
              <a:rPr lang="uk-UA" sz="2000" dirty="0">
                <a:latin typeface="Cambria" panose="02040503050406030204" pitchFamily="18" charset="0"/>
              </a:rPr>
              <a:t> рукав Дунаю і виходу його до Жебриянівської бухти. Таке вирішення питання ГСХ має такі ж самі проблеми як і перший запропонований варіант:</a:t>
            </a:r>
            <a:endParaRPr lang="ru-RU" sz="2000" dirty="0">
              <a:latin typeface="Cambria" panose="02040503050406030204" pitchFamily="18" charset="0"/>
            </a:endParaRPr>
          </a:p>
          <a:p>
            <a:pPr lvl="0"/>
            <a:r>
              <a:rPr lang="uk-UA" sz="2000" dirty="0">
                <a:latin typeface="Cambria" panose="02040503050406030204" pitchFamily="18" charset="0"/>
              </a:rPr>
              <a:t>канал є новою штучною гідротехнічною спорудою;</a:t>
            </a:r>
            <a:endParaRPr lang="ru-RU" sz="2000" dirty="0">
              <a:latin typeface="Cambria" panose="02040503050406030204" pitchFamily="18" charset="0"/>
            </a:endParaRPr>
          </a:p>
          <a:p>
            <a:pPr lvl="0"/>
            <a:r>
              <a:rPr lang="uk-UA" sz="2000" dirty="0">
                <a:latin typeface="Cambria" panose="02040503050406030204" pitchFamily="18" charset="0"/>
              </a:rPr>
              <a:t>перетинає територіє заповідника;</a:t>
            </a:r>
            <a:endParaRPr lang="ru-RU" sz="2000" dirty="0">
              <a:latin typeface="Cambria" panose="02040503050406030204" pitchFamily="18" charset="0"/>
            </a:endParaRPr>
          </a:p>
          <a:p>
            <a:pPr lvl="0"/>
            <a:r>
              <a:rPr lang="uk-UA" sz="2000" dirty="0">
                <a:latin typeface="Cambria" panose="02040503050406030204" pitchFamily="18" charset="0"/>
              </a:rPr>
              <a:t>потребує будівництво трубопроводів для забезпечення водою заплави;</a:t>
            </a:r>
            <a:endParaRPr lang="ru-RU" sz="2000" dirty="0">
              <a:latin typeface="Cambria" panose="02040503050406030204" pitchFamily="18" charset="0"/>
            </a:endParaRPr>
          </a:p>
          <a:p>
            <a:pPr lvl="0"/>
            <a:r>
              <a:rPr lang="uk-UA" sz="2000" dirty="0">
                <a:latin typeface="Cambria" panose="02040503050406030204" pitchFamily="18" charset="0"/>
              </a:rPr>
              <a:t>потребує будівництво мосту, підземної дороги чи понтону так як місто Вилкове виявиться на острові. </a:t>
            </a:r>
            <a:endParaRPr lang="ru-RU" sz="2000"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uk-UA" sz="2400" dirty="0"/>
              <a:t>Головною проблемою при цьому варіанті буде можливий перерозподіл прісного стоку Дунаю.</a:t>
            </a:r>
            <a:endParaRPr lang="ru-RU" sz="2400" dirty="0"/>
          </a:p>
        </p:txBody>
      </p:sp>
      <p:sp>
        <p:nvSpPr>
          <p:cNvPr id="3" name="Содержимое 2"/>
          <p:cNvSpPr>
            <a:spLocks noGrp="1"/>
          </p:cNvSpPr>
          <p:nvPr>
            <p:ph idx="1"/>
          </p:nvPr>
        </p:nvSpPr>
        <p:spPr>
          <a:xfrm>
            <a:off x="457200" y="1412776"/>
            <a:ext cx="8229600" cy="4713387"/>
          </a:xfrm>
        </p:spPr>
        <p:txBody>
          <a:bodyPr>
            <a:normAutofit fontScale="92500" lnSpcReduction="20000"/>
          </a:bodyPr>
          <a:lstStyle/>
          <a:p>
            <a:pPr marL="0" indent="450850">
              <a:buNone/>
            </a:pPr>
            <a:endParaRPr lang="uk-UA" sz="2000" b="1" dirty="0" smtClean="0">
              <a:latin typeface="Cambria" panose="02040503050406030204" pitchFamily="18" charset="0"/>
            </a:endParaRPr>
          </a:p>
          <a:p>
            <a:pPr marL="0" indent="450850">
              <a:lnSpc>
                <a:spcPct val="110000"/>
              </a:lnSpc>
              <a:buNone/>
            </a:pPr>
            <a:r>
              <a:rPr lang="uk-UA" sz="2000" dirty="0">
                <a:latin typeface="Cambria" panose="02040503050406030204" pitchFamily="18" charset="0"/>
              </a:rPr>
              <a:t>Відомо що у продовж століття відбувався перерозподіл стоку із Кілійського русла в Тульчинське. Якщо раніше до Кілійського русла потрапляло біля 70% від загального стоку Дунаю, а 30% – до Тульчинської системи, то сьогодні це співвідношення складає 52 та 48% відповідно. В таких умовах додаткове вилучення водного стоку із Кілійської дельти, вище міста Вилкове та скидання до моря – Жебриянівську бухту призведе до деградації екосистеми дельти. </a:t>
            </a:r>
          </a:p>
          <a:p>
            <a:pPr marL="0" indent="450850">
              <a:lnSpc>
                <a:spcPct val="110000"/>
              </a:lnSpc>
              <a:buNone/>
            </a:pPr>
            <a:r>
              <a:rPr lang="uk-UA" sz="2000" dirty="0">
                <a:latin typeface="Cambria" panose="02040503050406030204" pitchFamily="18" charset="0"/>
              </a:rPr>
              <a:t>Також було розраховано, що додатковий об’єм прісного стоку (16% або 3%) потрапить до Жебриянівської бухти, внаслідок чого відбудеться антропогенна сукцесія природних біоценозів, загибель існуючих тут організмів та заміна їх на тих які здатні пристосуватися до нових умов існування. </a:t>
            </a:r>
            <a:endParaRPr lang="ru-RU" sz="2000" dirty="0">
              <a:latin typeface="Cambria" panose="02040503050406030204" pitchFamily="18" charset="0"/>
            </a:endParaRPr>
          </a:p>
          <a:p>
            <a:pPr marL="0" indent="450850">
              <a:lnSpc>
                <a:spcPct val="110000"/>
              </a:lnSpc>
              <a:buNone/>
            </a:pPr>
            <a:r>
              <a:rPr lang="uk-UA" sz="2000" dirty="0">
                <a:latin typeface="Cambria" panose="02040503050406030204" pitchFamily="18" charset="0"/>
              </a:rPr>
              <a:t>Жебриянівська бухта є місцем нагулу осетрових риб. Тому можливо зробити прогноз, що в наслідок зникнення значної кормової бази осетрових їх місце буде зайнято малочисельною групою організмів опортуністів.</a:t>
            </a:r>
            <a:endParaRPr lang="ru-RU" sz="2000" dirty="0">
              <a:latin typeface="Cambria" panose="02040503050406030204" pitchFamily="18" charset="0"/>
            </a:endParaRPr>
          </a:p>
          <a:p>
            <a:endParaRPr lang="ru-RU" sz="2000"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274638"/>
            <a:ext cx="8229600" cy="706090"/>
          </a:xfrm>
        </p:spPr>
        <p:txBody>
          <a:bodyPr>
            <a:normAutofit fontScale="90000"/>
          </a:bodyPr>
          <a:lstStyle/>
          <a:p>
            <a:r>
              <a:rPr lang="uk-UA" sz="2400" b="1" dirty="0">
                <a:ln w="12700">
                  <a:solidFill>
                    <a:schemeClr val="tx2">
                      <a:satMod val="155000"/>
                    </a:schemeClr>
                  </a:solidFill>
                  <a:prstDash val="solid"/>
                </a:ln>
                <a:solidFill>
                  <a:srgbClr val="00B0F0"/>
                </a:solidFill>
                <a:latin typeface="Bookman Old Style" panose="02050604050505020204" pitchFamily="18" charset="0"/>
              </a:rPr>
              <a:t>Дунайський біосферний заповідник та варіанти судового ходу .</a:t>
            </a:r>
            <a:endParaRPr lang="ru-RU" sz="2400" b="1" dirty="0">
              <a:solidFill>
                <a:srgbClr val="00B0F0"/>
              </a:solidFill>
              <a:latin typeface="Bookman Old Style" panose="02050604050505020204" pitchFamily="18" charset="0"/>
            </a:endParaRPr>
          </a:p>
        </p:txBody>
      </p:sp>
      <p:pic>
        <p:nvPicPr>
          <p:cNvPr id="8" name="Объект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99792" y="1029482"/>
            <a:ext cx="3888431" cy="5464992"/>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uk-UA" sz="2400" dirty="0" smtClean="0"/>
              <a:t>Третій </a:t>
            </a:r>
            <a:r>
              <a:rPr lang="uk-UA" sz="2400" dirty="0"/>
              <a:t>варіант глибоководного судового ходу Дунай – Чорне море</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Объект 5"/>
          <p:cNvSpPr>
            <a:spLocks noGrp="1"/>
          </p:cNvSpPr>
          <p:nvPr>
            <p:ph idx="1"/>
          </p:nvPr>
        </p:nvSpPr>
        <p:spPr/>
        <p:txBody>
          <a:bodyPr>
            <a:normAutofit fontScale="62500" lnSpcReduction="20000"/>
          </a:bodyPr>
          <a:lstStyle/>
          <a:p>
            <a:pPr marL="0" indent="269875">
              <a:buNone/>
            </a:pPr>
            <a:endParaRPr lang="uk-UA" b="1" dirty="0" smtClean="0"/>
          </a:p>
          <a:p>
            <a:pPr marL="0" indent="269875">
              <a:lnSpc>
                <a:spcPct val="120000"/>
              </a:lnSpc>
              <a:buNone/>
            </a:pPr>
            <a:r>
              <a:rPr lang="uk-UA" sz="2900" b="1" dirty="0" smtClean="0">
                <a:latin typeface="Cambria" panose="02040503050406030204" pitchFamily="18" charset="0"/>
              </a:rPr>
              <a:t>Наступний </a:t>
            </a:r>
            <a:r>
              <a:rPr lang="uk-UA" sz="2900" b="1" dirty="0">
                <a:latin typeface="Cambria" panose="02040503050406030204" pitchFamily="18" charset="0"/>
              </a:rPr>
              <a:t>варіант ГСХ</a:t>
            </a:r>
            <a:r>
              <a:rPr lang="uk-UA" sz="2900" dirty="0">
                <a:latin typeface="Cambria" panose="02040503050406030204" pitchFamily="18" charset="0"/>
              </a:rPr>
              <a:t> був запропонований провести через рукав Циганка і рукав Старостамбульський. Старостамбульський рукав являється найбільшим рукавом Кілійської системи, а Циганка є його відгалуженням. Найбільший рукав має найбільше мілководдя. Тому одним із негативних факторів для організації ГСХ по Старостамбульському руслу слід признати те що він буде розташований поблизу до головного су доходного ходу Румунії – Сулінське гирло. </a:t>
            </a:r>
          </a:p>
          <a:p>
            <a:pPr marL="0" indent="269875">
              <a:lnSpc>
                <a:spcPct val="120000"/>
              </a:lnSpc>
              <a:buNone/>
            </a:pPr>
            <a:r>
              <a:rPr lang="uk-UA" sz="2900" dirty="0">
                <a:latin typeface="Cambria" panose="02040503050406030204" pitchFamily="18" charset="0"/>
              </a:rPr>
              <a:t>При проведенні днопоглиблювальних робіт для розчистки мілководної зони і враховуючи те, що напрямок прибережних течій проходить з півночі на південь, то в цьому випадку відвал ґрунту буде негативно впливати на румунський судовий хід. </a:t>
            </a:r>
            <a:endParaRPr lang="ru-RU" sz="2900" dirty="0">
              <a:latin typeface="Cambria" panose="02040503050406030204" pitchFamily="18" charset="0"/>
            </a:endParaRPr>
          </a:p>
          <a:p>
            <a:pPr marL="0" indent="269875">
              <a:lnSpc>
                <a:spcPct val="120000"/>
              </a:lnSpc>
              <a:buNone/>
            </a:pPr>
            <a:r>
              <a:rPr lang="uk-UA" sz="2900" dirty="0">
                <a:latin typeface="Cambria" panose="02040503050406030204" pitchFamily="18" charset="0"/>
              </a:rPr>
              <a:t>Саме тут мешкає до 90% «червонокнижних» видів птахів, які відмічені у заповіднику. </a:t>
            </a:r>
            <a:endParaRPr lang="ru-RU" sz="2900"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uk-UA" sz="2400" dirty="0"/>
              <a:t>Варіант по рукаву </a:t>
            </a:r>
            <a:r>
              <a:rPr lang="uk-UA" sz="2400" dirty="0" smtClean="0"/>
              <a:t>Бистрий.</a:t>
            </a:r>
            <a:endParaRPr lang="ru-RU" sz="2400" dirty="0"/>
          </a:p>
        </p:txBody>
      </p:sp>
      <p:sp>
        <p:nvSpPr>
          <p:cNvPr id="3" name="Содержимое 2"/>
          <p:cNvSpPr>
            <a:spLocks noGrp="1"/>
          </p:cNvSpPr>
          <p:nvPr>
            <p:ph idx="1"/>
          </p:nvPr>
        </p:nvSpPr>
        <p:spPr>
          <a:xfrm>
            <a:off x="457200" y="1340769"/>
            <a:ext cx="8543956" cy="4896544"/>
          </a:xfrm>
        </p:spPr>
        <p:txBody>
          <a:bodyPr>
            <a:normAutofit/>
          </a:bodyPr>
          <a:lstStyle/>
          <a:p>
            <a:pPr marL="0" indent="450850">
              <a:buNone/>
            </a:pPr>
            <a:r>
              <a:rPr lang="uk-UA" sz="2000" dirty="0">
                <a:latin typeface="Cambria" panose="02040503050406030204" pitchFamily="18" charset="0"/>
              </a:rPr>
              <a:t>Це природній рукав Дунаю довжино 11 км та єдиний, що не потребує проведення днопоглиблювальних робіт, так як природні глибини складають 12-14 м. Днопоглиблювальні роботи тут необхідно проводити тільки у мілководній (баровій) зоні пригирлового узмор’я довжиною 3 км. У сучасний період рукав Бистрий знаходиться у стадії активації, яка могла б посилитися у разі поглиблення мілководдя. Цей рукав хоча і розташований у географічному центрі біосферного заповідника, але він у відмінність іншим знаходиться на віддалі (8 км) від найбільш цінних заповідних зон виділених у зони охорони ЮНЕСКО. Всього таких зон три. Перша розташована у Очаківській системі, дві інші – на півдні заповідника в системі Старостамбульського рукава.</a:t>
            </a:r>
          </a:p>
          <a:p>
            <a:pPr marL="0" indent="450850">
              <a:buNone/>
            </a:pPr>
            <a:r>
              <a:rPr lang="uk-UA" sz="2000" dirty="0">
                <a:latin typeface="Cambria" panose="02040503050406030204" pitchFamily="18" charset="0"/>
              </a:rPr>
              <a:t>Розглянувши різні варіанти глибоководного судового ходу Дунай – чорне море варіант у користь вибору по рукаву Бистрий є єдиним науково-обґрунтованим із мінімальним навантаженням на природне оточуюче середовище. </a:t>
            </a:r>
          </a:p>
          <a:p>
            <a:pPr marL="0" indent="269875">
              <a:buNone/>
            </a:pPr>
            <a:endParaRPr lang="uk-UA" sz="2000" b="1"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uk-UA" sz="2400" dirty="0" smtClean="0"/>
              <a:t>Глибоководний судовий хід по рукаву Бистрий</a:t>
            </a:r>
            <a:endParaRPr lang="ru-RU" sz="2400" dirty="0"/>
          </a:p>
        </p:txBody>
      </p:sp>
      <p:sp>
        <p:nvSpPr>
          <p:cNvPr id="3" name="Объект 2"/>
          <p:cNvSpPr>
            <a:spLocks noGrp="1"/>
          </p:cNvSpPr>
          <p:nvPr>
            <p:ph idx="1"/>
          </p:nvPr>
        </p:nvSpPr>
        <p:spPr>
          <a:xfrm>
            <a:off x="457200" y="1124744"/>
            <a:ext cx="8229600" cy="5328592"/>
          </a:xfrm>
        </p:spPr>
        <p:txBody>
          <a:bodyPr>
            <a:normAutofit/>
          </a:bodyPr>
          <a:lstStyle/>
          <a:p>
            <a:pPr marL="0" indent="0" algn="ctr"/>
            <a:endParaRPr lang="ru-RU" sz="20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1" y="1183659"/>
            <a:ext cx="3312369" cy="5269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2489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ПЛАН</a:t>
            </a:r>
            <a:endParaRPr lang="ru-RU"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285720" y="1142984"/>
            <a:ext cx="8572560" cy="5572164"/>
          </a:xfrm>
        </p:spPr>
        <p:txBody>
          <a:bodyPr>
            <a:normAutofit/>
          </a:bodyPr>
          <a:lstStyle/>
          <a:p>
            <a:pPr>
              <a:buNone/>
            </a:pPr>
            <a:r>
              <a:rPr lang="uk-UA" dirty="0" smtClean="0"/>
              <a:t> </a:t>
            </a:r>
            <a:endParaRPr lang="ru-RU" sz="4000" dirty="0" smtClean="0">
              <a:latin typeface="Cambria" pitchFamily="18" charset="0"/>
            </a:endParaRPr>
          </a:p>
          <a:p>
            <a:pPr>
              <a:buNone/>
            </a:pPr>
            <a:r>
              <a:rPr lang="uk-UA" sz="2800" dirty="0" smtClean="0">
                <a:latin typeface="Cambria" pitchFamily="18" charset="0"/>
              </a:rPr>
              <a:t>1. </a:t>
            </a:r>
            <a:r>
              <a:rPr lang="uk-UA" sz="2800" dirty="0">
                <a:latin typeface="Cambria" panose="02040503050406030204" pitchFamily="18" charset="0"/>
              </a:rPr>
              <a:t>Дунайський біосферний заповідник та поняття екотону</a:t>
            </a:r>
            <a:r>
              <a:rPr lang="uk-UA" sz="2800" dirty="0" smtClean="0">
                <a:latin typeface="Cambria" panose="02040503050406030204" pitchFamily="18" charset="0"/>
              </a:rPr>
              <a:t>.</a:t>
            </a:r>
            <a:endParaRPr lang="ru-RU" sz="2800" dirty="0" smtClean="0">
              <a:latin typeface="Cambria" pitchFamily="18" charset="0"/>
            </a:endParaRPr>
          </a:p>
          <a:p>
            <a:pPr>
              <a:buNone/>
            </a:pPr>
            <a:r>
              <a:rPr lang="uk-UA" sz="2800" dirty="0" smtClean="0">
                <a:latin typeface="Cambria" pitchFamily="18" charset="0"/>
              </a:rPr>
              <a:t>2. </a:t>
            </a:r>
            <a:r>
              <a:rPr lang="uk-UA" sz="2800" dirty="0">
                <a:latin typeface="Cambria" panose="02040503050406030204" pitchFamily="18" charset="0"/>
              </a:rPr>
              <a:t>Кілійська дельта Дунаю та варіанти трас судового ходу Дунай-Чорне море, їх вплив на дельтову екосистему</a:t>
            </a:r>
            <a:r>
              <a:rPr lang="uk-UA" sz="2800" dirty="0" smtClean="0">
                <a:latin typeface="Cambria" panose="02040503050406030204" pitchFamily="18" charset="0"/>
              </a:rPr>
              <a:t>.</a:t>
            </a:r>
            <a:endParaRPr lang="ru-RU" sz="2800" dirty="0" smtClean="0">
              <a:latin typeface="Cambria" pitchFamily="18" charset="0"/>
            </a:endParaRPr>
          </a:p>
          <a:p>
            <a:pPr>
              <a:buNone/>
            </a:pPr>
            <a:r>
              <a:rPr lang="uk-UA" sz="2800" dirty="0" smtClean="0">
                <a:latin typeface="Cambria" pitchFamily="18" charset="0"/>
              </a:rPr>
              <a:t>3. </a:t>
            </a:r>
            <a:r>
              <a:rPr lang="uk-UA" sz="2800" dirty="0">
                <a:latin typeface="Cambria" panose="02040503050406030204" pitchFamily="18" charset="0"/>
              </a:rPr>
              <a:t>Перетворення природної екотонної зони лиману внаслідок антропогенного втручання на прикладі водосховища Сасик.</a:t>
            </a:r>
            <a:endParaRPr lang="ru-RU" sz="2800" dirty="0">
              <a:latin typeface="Cambria" panose="02040503050406030204" pitchFamily="18" charset="0"/>
            </a:endParaRPr>
          </a:p>
          <a:p>
            <a:pPr lvl="0">
              <a:buNone/>
            </a:pPr>
            <a:endParaRPr lang="ru-RU" sz="2800" dirty="0" smtClean="0">
              <a:latin typeface="Cambria" pitchFamily="18" charset="0"/>
            </a:endParaRPr>
          </a:p>
          <a:p>
            <a:pPr lvl="0">
              <a:buNone/>
            </a:pPr>
            <a:endParaRPr lang="ru-RU" sz="4000" dirty="0" smtClean="0">
              <a:latin typeface="Cambria" pitchFamily="18" charset="0"/>
            </a:endParaRPr>
          </a:p>
          <a:p>
            <a:pPr lvl="0">
              <a:buNone/>
            </a:pPr>
            <a:endParaRPr lang="ru-RU" sz="4000" dirty="0" smtClean="0">
              <a:latin typeface="Cambria" pitchFamily="18" charset="0"/>
            </a:endParaRPr>
          </a:p>
          <a:p>
            <a:pPr>
              <a:buNone/>
            </a:pPr>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uk-UA" sz="2400" b="1" dirty="0" smtClean="0"/>
              <a:t/>
            </a:r>
            <a:br>
              <a:rPr lang="uk-UA" sz="2400" b="1" dirty="0" smtClean="0"/>
            </a:br>
            <a:r>
              <a:rPr lang="uk-UA" sz="2400" b="1" dirty="0" smtClean="0"/>
              <a:t>3. Перетворення </a:t>
            </a:r>
            <a:r>
              <a:rPr lang="uk-UA" sz="2400" b="1" dirty="0"/>
              <a:t>природної екотонної зони лиману внаслідок антропогенного втручання на прикладі водосховища Сасик.</a:t>
            </a:r>
            <a:r>
              <a:rPr lang="ru-RU" sz="2400" dirty="0"/>
              <a:t/>
            </a:r>
            <a:br>
              <a:rPr lang="ru-RU" sz="2400" dirty="0"/>
            </a:br>
            <a:endParaRPr lang="ru-RU" sz="2400" dirty="0"/>
          </a:p>
        </p:txBody>
      </p:sp>
      <p:pic>
        <p:nvPicPr>
          <p:cNvPr id="6" name="Объект 5"/>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15249" y="1600200"/>
            <a:ext cx="3322501" cy="4525963"/>
          </a:xfrm>
          <a:prstGeom prst="rect">
            <a:avLst/>
          </a:prstGeom>
          <a:noFill/>
          <a:ln>
            <a:noFill/>
          </a:ln>
        </p:spPr>
      </p:pic>
      <p:sp>
        <p:nvSpPr>
          <p:cNvPr id="7" name="Объект 6"/>
          <p:cNvSpPr>
            <a:spLocks noGrp="1"/>
          </p:cNvSpPr>
          <p:nvPr>
            <p:ph sz="half" idx="2"/>
          </p:nvPr>
        </p:nvSpPr>
        <p:spPr/>
        <p:txBody>
          <a:bodyPr>
            <a:normAutofit/>
          </a:bodyPr>
          <a:lstStyle/>
          <a:p>
            <a:endParaRPr lang="uk-UA" sz="2000" dirty="0" smtClean="0"/>
          </a:p>
          <a:p>
            <a:r>
              <a:rPr lang="uk-UA" sz="2000" dirty="0" smtClean="0">
                <a:latin typeface="Cambria" panose="02040503050406030204" pitchFamily="18" charset="0"/>
              </a:rPr>
              <a:t>1 </a:t>
            </a:r>
            <a:r>
              <a:rPr lang="uk-UA" sz="2000" dirty="0">
                <a:latin typeface="Cambria" panose="02040503050406030204" pitchFamily="18" charset="0"/>
              </a:rPr>
              <a:t>– р. </a:t>
            </a:r>
            <a:r>
              <a:rPr lang="uk-UA" sz="2000" dirty="0" smtClean="0">
                <a:latin typeface="Cambria" panose="02040503050406030204" pitchFamily="18" charset="0"/>
              </a:rPr>
              <a:t>Когильник</a:t>
            </a:r>
            <a:r>
              <a:rPr lang="uk-UA" sz="2000" dirty="0">
                <a:latin typeface="Cambria" panose="02040503050406030204" pitchFamily="18" charset="0"/>
              </a:rPr>
              <a:t>;</a:t>
            </a:r>
            <a:endParaRPr lang="uk-UA" sz="2000" dirty="0" smtClean="0">
              <a:latin typeface="Cambria" panose="02040503050406030204" pitchFamily="18" charset="0"/>
            </a:endParaRPr>
          </a:p>
          <a:p>
            <a:r>
              <a:rPr lang="uk-UA" sz="2000" dirty="0" smtClean="0">
                <a:latin typeface="Cambria" panose="02040503050406030204" pitchFamily="18" charset="0"/>
              </a:rPr>
              <a:t>2 </a:t>
            </a:r>
            <a:r>
              <a:rPr lang="uk-UA" sz="2000" dirty="0">
                <a:latin typeface="Cambria" panose="02040503050406030204" pitchFamily="18" charset="0"/>
              </a:rPr>
              <a:t>– р. </a:t>
            </a:r>
            <a:r>
              <a:rPr lang="uk-UA" sz="2000" dirty="0" smtClean="0">
                <a:latin typeface="Cambria" panose="02040503050406030204" pitchFamily="18" charset="0"/>
              </a:rPr>
              <a:t>Сарата</a:t>
            </a:r>
            <a:r>
              <a:rPr lang="uk-UA" sz="2000" dirty="0">
                <a:latin typeface="Cambria" panose="02040503050406030204" pitchFamily="18" charset="0"/>
              </a:rPr>
              <a:t>;</a:t>
            </a:r>
            <a:endParaRPr lang="uk-UA" sz="2000" dirty="0" smtClean="0">
              <a:latin typeface="Cambria" panose="02040503050406030204" pitchFamily="18" charset="0"/>
            </a:endParaRPr>
          </a:p>
          <a:p>
            <a:r>
              <a:rPr lang="uk-UA" sz="2000" dirty="0" smtClean="0">
                <a:latin typeface="Cambria" panose="02040503050406030204" pitchFamily="18" charset="0"/>
              </a:rPr>
              <a:t>3 </a:t>
            </a:r>
            <a:r>
              <a:rPr lang="uk-UA" sz="2000" dirty="0">
                <a:latin typeface="Cambria" panose="02040503050406030204" pitchFamily="18" charset="0"/>
              </a:rPr>
              <a:t>– шлюз-водоскид; </a:t>
            </a:r>
            <a:endParaRPr lang="uk-UA" sz="2000" dirty="0" smtClean="0">
              <a:latin typeface="Cambria" panose="02040503050406030204" pitchFamily="18" charset="0"/>
            </a:endParaRPr>
          </a:p>
          <a:p>
            <a:r>
              <a:rPr lang="uk-UA" sz="2000" dirty="0" smtClean="0">
                <a:latin typeface="Cambria" panose="02040503050406030204" pitchFamily="18" charset="0"/>
              </a:rPr>
              <a:t>4 </a:t>
            </a:r>
            <a:r>
              <a:rPr lang="uk-UA" sz="2000" dirty="0">
                <a:latin typeface="Cambria" panose="02040503050406030204" pitchFamily="18" charset="0"/>
              </a:rPr>
              <a:t>– Соломонів рукав р. </a:t>
            </a:r>
            <a:r>
              <a:rPr lang="uk-UA" sz="2000" dirty="0" smtClean="0">
                <a:latin typeface="Cambria" panose="02040503050406030204" pitchFamily="18" charset="0"/>
              </a:rPr>
              <a:t>Дунай;</a:t>
            </a:r>
          </a:p>
          <a:p>
            <a:r>
              <a:rPr lang="uk-UA" sz="2000" dirty="0" smtClean="0">
                <a:latin typeface="Cambria" panose="02040503050406030204" pitchFamily="18" charset="0"/>
              </a:rPr>
              <a:t>5 </a:t>
            </a:r>
            <a:r>
              <a:rPr lang="uk-UA" sz="2000" dirty="0">
                <a:latin typeface="Cambria" panose="02040503050406030204" pitchFamily="18" charset="0"/>
              </a:rPr>
              <a:t>– канал Дунай – Сасик; </a:t>
            </a:r>
            <a:endParaRPr lang="uk-UA" sz="2000" dirty="0" smtClean="0">
              <a:latin typeface="Cambria" panose="02040503050406030204" pitchFamily="18" charset="0"/>
            </a:endParaRPr>
          </a:p>
          <a:p>
            <a:r>
              <a:rPr lang="uk-UA" sz="2000" dirty="0" smtClean="0">
                <a:latin typeface="Cambria" panose="02040503050406030204" pitchFamily="18" charset="0"/>
              </a:rPr>
              <a:t>6 </a:t>
            </a:r>
            <a:r>
              <a:rPr lang="uk-UA" sz="2000" dirty="0">
                <a:latin typeface="Cambria" panose="02040503050406030204" pitchFamily="18" charset="0"/>
              </a:rPr>
              <a:t>– дамба між Сасиком і морем; </a:t>
            </a:r>
            <a:endParaRPr lang="uk-UA" sz="2000" dirty="0" smtClean="0">
              <a:latin typeface="Cambria" panose="02040503050406030204" pitchFamily="18" charset="0"/>
            </a:endParaRPr>
          </a:p>
          <a:p>
            <a:r>
              <a:rPr lang="uk-UA" sz="2000" dirty="0" smtClean="0">
                <a:latin typeface="Cambria" panose="02040503050406030204" pitchFamily="18" charset="0"/>
              </a:rPr>
              <a:t>7 </a:t>
            </a:r>
            <a:r>
              <a:rPr lang="uk-UA" sz="2000" dirty="0">
                <a:latin typeface="Cambria" panose="02040503050406030204" pitchFamily="18" charset="0"/>
              </a:rPr>
              <a:t>– північна частина Сасика; </a:t>
            </a:r>
            <a:endParaRPr lang="uk-UA" sz="2000" dirty="0" smtClean="0">
              <a:latin typeface="Cambria" panose="02040503050406030204" pitchFamily="18" charset="0"/>
            </a:endParaRPr>
          </a:p>
          <a:p>
            <a:r>
              <a:rPr lang="uk-UA" sz="2000" dirty="0" smtClean="0">
                <a:latin typeface="Cambria" panose="02040503050406030204" pitchFamily="18" charset="0"/>
              </a:rPr>
              <a:t>8 </a:t>
            </a:r>
            <a:r>
              <a:rPr lang="uk-UA" sz="2000" dirty="0">
                <a:latin typeface="Cambria" panose="02040503050406030204" pitchFamily="18" charset="0"/>
              </a:rPr>
              <a:t>– </a:t>
            </a:r>
            <a:r>
              <a:rPr lang="uk-UA" sz="2000" dirty="0" smtClean="0">
                <a:latin typeface="Cambria" panose="02040503050406030204" pitchFamily="18" charset="0"/>
              </a:rPr>
              <a:t>південна </a:t>
            </a:r>
            <a:r>
              <a:rPr lang="uk-UA" sz="2000" dirty="0">
                <a:latin typeface="Cambria" panose="02040503050406030204" pitchFamily="18" charset="0"/>
              </a:rPr>
              <a:t>частина Сасика. </a:t>
            </a:r>
            <a:endParaRPr lang="ru-RU" sz="2000"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650306"/>
          </a:xfrm>
        </p:spPr>
        <p:txBody>
          <a:bodyPr>
            <a:normAutofit fontScale="90000"/>
          </a:bodyPr>
          <a:lstStyle/>
          <a:p>
            <a:pPr algn="l"/>
            <a:r>
              <a:rPr lang="uk-UA" sz="2000" dirty="0"/>
              <a:t>Сасик (</a:t>
            </a:r>
            <a:r>
              <a:rPr lang="uk-UA" sz="2000" dirty="0" err="1"/>
              <a:t>Кундук</a:t>
            </a:r>
            <a:r>
              <a:rPr lang="uk-UA" sz="2000" dirty="0"/>
              <a:t>) – водосховище в Одеській області України. Його площа складає близько 210 </a:t>
            </a:r>
            <a:r>
              <a:rPr lang="uk-UA" sz="2000" dirty="0" smtClean="0"/>
              <a:t>км</a:t>
            </a:r>
            <a:r>
              <a:rPr lang="uk-UA" sz="2000" baseline="30000" dirty="0" smtClean="0"/>
              <a:t>2</a:t>
            </a:r>
            <a:r>
              <a:rPr lang="uk-UA" sz="2000" dirty="0" smtClean="0"/>
              <a:t>. </a:t>
            </a:r>
            <a:r>
              <a:rPr lang="uk-UA" sz="2000" dirty="0"/>
              <a:t>Водойма простягається з півночі на південь приблизно на 29 км, її ширина сягає від 3 до 12 км. Специфіка цієї водойми в її мілководності. Глибини менше 2 м займають 90% акваторії Сасика. Середня глибина складає 1,9 м, максимальна – 3,5 м. Водосховище відгороджено від моря греблею довжиною 14,5 км, висота якої складає 6 м. До Сасикського водосховища по каналу потрапляє дунайська вода об’ємом до 250 м</a:t>
            </a:r>
            <a:r>
              <a:rPr lang="uk-UA" sz="2000" baseline="30000" dirty="0"/>
              <a:t>3</a:t>
            </a:r>
            <a:r>
              <a:rPr lang="uk-UA" sz="2000" dirty="0"/>
              <a:t>/с, а відкачується до моря близько 50-55 м</a:t>
            </a:r>
            <a:r>
              <a:rPr lang="uk-UA" sz="2000" baseline="30000" dirty="0"/>
              <a:t>3</a:t>
            </a:r>
            <a:r>
              <a:rPr lang="uk-UA" sz="2000" dirty="0"/>
              <a:t>/с. </a:t>
            </a:r>
            <a:endParaRPr lang="ru-RU"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mbria" panose="02040503050406030204" pitchFamily="18" charset="0"/>
            </a:endParaRPr>
          </a:p>
        </p:txBody>
      </p:sp>
      <p:sp>
        <p:nvSpPr>
          <p:cNvPr id="3" name="Содержимое 2"/>
          <p:cNvSpPr>
            <a:spLocks noGrp="1"/>
          </p:cNvSpPr>
          <p:nvPr>
            <p:ph idx="1"/>
          </p:nvPr>
        </p:nvSpPr>
        <p:spPr>
          <a:xfrm>
            <a:off x="457200" y="3068960"/>
            <a:ext cx="8229600" cy="3503312"/>
          </a:xfrm>
        </p:spPr>
        <p:txBody>
          <a:bodyPr>
            <a:normAutofit fontScale="92500" lnSpcReduction="20000"/>
          </a:bodyPr>
          <a:lstStyle/>
          <a:p>
            <a:pPr marL="0" indent="0">
              <a:buNone/>
            </a:pPr>
            <a:r>
              <a:rPr lang="uk-UA" sz="2000" dirty="0">
                <a:latin typeface="Cambria" panose="02040503050406030204" pitchFamily="18" charset="0"/>
              </a:rPr>
              <a:t>Н</a:t>
            </a:r>
            <a:r>
              <a:rPr lang="uk-UA" sz="2000" dirty="0" smtClean="0">
                <a:latin typeface="Cambria" panose="02040503050406030204" pitchFamily="18" charset="0"/>
              </a:rPr>
              <a:t>егативні </a:t>
            </a:r>
            <a:r>
              <a:rPr lang="uk-UA" sz="2000" dirty="0">
                <a:latin typeface="Cambria" panose="02040503050406030204" pitchFamily="18" charset="0"/>
              </a:rPr>
              <a:t>наслідки перебудови екосистеми </a:t>
            </a:r>
            <a:r>
              <a:rPr lang="uk-UA" sz="2000" dirty="0" smtClean="0">
                <a:latin typeface="Cambria" panose="02040503050406030204" pitchFamily="18" charset="0"/>
              </a:rPr>
              <a:t>водойми:</a:t>
            </a:r>
          </a:p>
          <a:p>
            <a:pPr lvl="0"/>
            <a:r>
              <a:rPr lang="uk-UA" sz="2000" dirty="0">
                <a:latin typeface="Cambria" panose="02040503050406030204" pitchFamily="18" charset="0"/>
              </a:rPr>
              <a:t>деградація чорноземів у зоні зрошення в зв’язку з використанням непридатної для зрошення води Сасика;</a:t>
            </a:r>
            <a:endParaRPr lang="ru-RU" sz="2000" dirty="0">
              <a:latin typeface="Cambria" panose="02040503050406030204" pitchFamily="18" charset="0"/>
            </a:endParaRPr>
          </a:p>
          <a:p>
            <a:pPr lvl="0"/>
            <a:r>
              <a:rPr lang="uk-UA" sz="2000" dirty="0">
                <a:latin typeface="Cambria" panose="02040503050406030204" pitchFamily="18" charset="0"/>
              </a:rPr>
              <a:t>забруднення, «цвітіння» і в цілому, непридатність для комунально-побутового використання вод Сасика;</a:t>
            </a:r>
            <a:endParaRPr lang="ru-RU" sz="2000" dirty="0">
              <a:latin typeface="Cambria" panose="02040503050406030204" pitchFamily="18" charset="0"/>
            </a:endParaRPr>
          </a:p>
          <a:p>
            <a:pPr lvl="0"/>
            <a:r>
              <a:rPr lang="uk-UA" sz="2000" dirty="0">
                <a:latin typeface="Cambria" panose="02040503050406030204" pitchFamily="18" charset="0"/>
              </a:rPr>
              <a:t>підтоплення, заболочення прилеглих до Сасика територій, абразія берегів;</a:t>
            </a:r>
            <a:endParaRPr lang="ru-RU" sz="2000" dirty="0">
              <a:latin typeface="Cambria" panose="02040503050406030204" pitchFamily="18" charset="0"/>
            </a:endParaRPr>
          </a:p>
          <a:p>
            <a:pPr lvl="0"/>
            <a:r>
              <a:rPr lang="uk-UA" sz="2000" dirty="0">
                <a:latin typeface="Cambria" panose="02040503050406030204" pitchFamily="18" charset="0"/>
              </a:rPr>
              <a:t>забруднення наявних підземних джерел питного водопостачання;</a:t>
            </a:r>
            <a:endParaRPr lang="ru-RU" sz="2000" dirty="0">
              <a:latin typeface="Cambria" panose="02040503050406030204" pitchFamily="18" charset="0"/>
            </a:endParaRPr>
          </a:p>
          <a:p>
            <a:pPr lvl="0"/>
            <a:r>
              <a:rPr lang="uk-UA" sz="2000" dirty="0">
                <a:latin typeface="Cambria" panose="02040503050406030204" pitchFamily="18" charset="0"/>
              </a:rPr>
              <a:t>незадовільна іхтіотоксикологічна та іхтіопатологічна ситуація;</a:t>
            </a:r>
            <a:endParaRPr lang="ru-RU" sz="2000" dirty="0">
              <a:latin typeface="Cambria" panose="02040503050406030204" pitchFamily="18" charset="0"/>
            </a:endParaRPr>
          </a:p>
          <a:p>
            <a:pPr lvl="0"/>
            <a:r>
              <a:rPr lang="uk-UA" sz="2000" dirty="0">
                <a:latin typeface="Cambria" panose="02040503050406030204" pitchFamily="18" charset="0"/>
              </a:rPr>
              <a:t>забруднення прибережних акваторій моря;</a:t>
            </a:r>
            <a:endParaRPr lang="ru-RU" sz="2000" dirty="0">
              <a:latin typeface="Cambria" panose="02040503050406030204" pitchFamily="18" charset="0"/>
            </a:endParaRPr>
          </a:p>
          <a:p>
            <a:pPr lvl="0"/>
            <a:r>
              <a:rPr lang="uk-UA" sz="2000" dirty="0">
                <a:latin typeface="Cambria" panose="02040503050406030204" pitchFamily="18" charset="0"/>
              </a:rPr>
              <a:t>погіршення санітарно-епідеміологічного стану в прибережних населених пунктах, тощо.</a:t>
            </a:r>
            <a:endParaRPr lang="ru-RU" sz="2000" dirty="0">
              <a:latin typeface="Cambria" panose="02040503050406030204" pitchFamily="18" charset="0"/>
            </a:endParaRPr>
          </a:p>
          <a:p>
            <a:pPr marL="0" indent="0">
              <a:buNone/>
            </a:pPr>
            <a:endParaRPr lang="ru-RU" sz="2000"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Autofit/>
          </a:bodyPr>
          <a:lstStyle/>
          <a:p>
            <a:r>
              <a:rPr lang="uk-UA" sz="2400" dirty="0" smtClean="0">
                <a:latin typeface="+mn-lt"/>
              </a:rPr>
              <a:t>Наслідки антропогенного втручання та перетворення лиману у водосховище. </a:t>
            </a:r>
            <a:endParaRPr lang="ru-RU" sz="2400" dirty="0">
              <a:latin typeface="+mn-lt"/>
            </a:endParaRPr>
          </a:p>
        </p:txBody>
      </p:sp>
      <p:sp>
        <p:nvSpPr>
          <p:cNvPr id="3" name="Объект 2"/>
          <p:cNvSpPr>
            <a:spLocks noGrp="1"/>
          </p:cNvSpPr>
          <p:nvPr>
            <p:ph idx="1"/>
          </p:nvPr>
        </p:nvSpPr>
        <p:spPr>
          <a:xfrm>
            <a:off x="457200" y="1196752"/>
            <a:ext cx="8229600" cy="4929411"/>
          </a:xfrm>
        </p:spPr>
        <p:txBody>
          <a:bodyPr>
            <a:normAutofit/>
          </a:bodyPr>
          <a:lstStyle/>
          <a:p>
            <a:pPr marL="0" indent="450850">
              <a:buNone/>
            </a:pPr>
            <a:r>
              <a:rPr lang="uk-UA" sz="2000" dirty="0">
                <a:latin typeface="Cambria" panose="02040503050406030204" pitchFamily="18" charset="0"/>
              </a:rPr>
              <a:t>Р</a:t>
            </a:r>
            <a:r>
              <a:rPr lang="uk-UA" sz="2000" dirty="0" smtClean="0">
                <a:latin typeface="Cambria" panose="02040503050406030204" pitchFamily="18" charset="0"/>
              </a:rPr>
              <a:t>еконструкція </a:t>
            </a:r>
            <a:r>
              <a:rPr lang="uk-UA" sz="2000" dirty="0">
                <a:latin typeface="Cambria" panose="02040503050406030204" pitchFamily="18" charset="0"/>
              </a:rPr>
              <a:t>лиману і перетворення його у водосховище не призвело до якісних змін продукційного статусу екосистеми водойми. Проте слід пам'ятати, що такий збалансований стан екосистеми нестійкий. Варто припинити на тривалий час подання дунайської води і екосистема водосховища почне деградувати. У такі періоди спостерігається збільшення мінералізації, заморні явища в результаті «цвітіння», оголення мілководь із-за процесів інтенсивного випаровування і відбирання води для зрошення сільськогосподарських угідь. </a:t>
            </a:r>
          </a:p>
          <a:p>
            <a:pPr marL="0" indent="450850">
              <a:buNone/>
            </a:pPr>
            <a:r>
              <a:rPr lang="uk-UA" sz="2000" dirty="0" smtClean="0">
                <a:latin typeface="Cambria" panose="02040503050406030204" pitchFamily="18" charset="0"/>
              </a:rPr>
              <a:t>Для </a:t>
            </a:r>
            <a:r>
              <a:rPr lang="uk-UA" sz="2000" dirty="0">
                <a:latin typeface="Cambria" panose="02040503050406030204" pitchFamily="18" charset="0"/>
              </a:rPr>
              <a:t>вирішення питання відновлення гідрологічного режиму Сасика, покращання існуючого гідроекологічного стану водоймища і припинення негативних екологічних тенденцій його змін, необхідно проведення робіт по роздамбуванню Сасику на основі всебічного еколого-економічного обґрунтування та розробки ряду заходів для мінімізації можливих негативних наслідків.</a:t>
            </a:r>
            <a:endParaRPr lang="ru-RU" sz="2000" dirty="0">
              <a:latin typeface="Cambria" panose="02040503050406030204" pitchFamily="18" charset="0"/>
            </a:endParaRPr>
          </a:p>
          <a:p>
            <a:pPr marL="0" indent="0"/>
            <a:endParaRPr lang="ru-RU" sz="2000" dirty="0">
              <a:latin typeface="Cambria" panose="02040503050406030204" pitchFamily="18" charset="0"/>
            </a:endParaRPr>
          </a:p>
        </p:txBody>
      </p:sp>
    </p:spTree>
    <p:extLst>
      <p:ext uri="{BB962C8B-B14F-4D97-AF65-F5344CB8AC3E}">
        <p14:creationId xmlns:p14="http://schemas.microsoft.com/office/powerpoint/2010/main" val="20707471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66130"/>
          </a:xfrm>
        </p:spPr>
        <p:txBody>
          <a:bodyPr>
            <a:normAutofit/>
          </a:bodyPr>
          <a:lstStyle/>
          <a:p>
            <a:r>
              <a:rPr lang="uk-UA" sz="2400" dirty="0" smtClean="0"/>
              <a:t>Питання для самостійної роботи.</a:t>
            </a:r>
            <a:endParaRPr lang="ru-RU" sz="2400" dirty="0"/>
          </a:p>
        </p:txBody>
      </p:sp>
      <p:sp>
        <p:nvSpPr>
          <p:cNvPr id="3" name="Объект 2"/>
          <p:cNvSpPr>
            <a:spLocks noGrp="1"/>
          </p:cNvSpPr>
          <p:nvPr>
            <p:ph idx="1"/>
          </p:nvPr>
        </p:nvSpPr>
        <p:spPr/>
        <p:txBody>
          <a:bodyPr>
            <a:normAutofit/>
          </a:bodyPr>
          <a:lstStyle/>
          <a:p>
            <a:pPr marL="0" indent="541338">
              <a:buNone/>
            </a:pPr>
            <a:endParaRPr lang="uk-UA" sz="2000" dirty="0" smtClean="0">
              <a:latin typeface="Cambria" panose="02040503050406030204" pitchFamily="18" charset="0"/>
            </a:endParaRPr>
          </a:p>
          <a:p>
            <a:pPr marL="0" indent="541338">
              <a:buNone/>
            </a:pPr>
            <a:r>
              <a:rPr lang="uk-UA" sz="2000" dirty="0" smtClean="0">
                <a:latin typeface="Cambria" panose="02040503050406030204" pitchFamily="18" charset="0"/>
              </a:rPr>
              <a:t>1. Гідрологічний режим річок.</a:t>
            </a:r>
          </a:p>
          <a:p>
            <a:pPr marL="0" indent="541338">
              <a:buNone/>
            </a:pPr>
            <a:r>
              <a:rPr lang="uk-UA" sz="2000" dirty="0" smtClean="0">
                <a:latin typeface="Cambria" panose="02040503050406030204" pitchFamily="18" charset="0"/>
              </a:rPr>
              <a:t>2. Екологічні фактори, що впливають на мінералізацію води.</a:t>
            </a:r>
          </a:p>
          <a:p>
            <a:pPr marL="0" indent="541338">
              <a:buNone/>
            </a:pPr>
            <a:r>
              <a:rPr lang="uk-UA" sz="2000" dirty="0" smtClean="0">
                <a:latin typeface="Cambria" panose="02040503050406030204" pitchFamily="18" charset="0"/>
              </a:rPr>
              <a:t>3. Біом, біологічна спільнота та їх характеристика.</a:t>
            </a:r>
          </a:p>
          <a:p>
            <a:pPr marL="811213" indent="-269875">
              <a:buNone/>
            </a:pPr>
            <a:r>
              <a:rPr lang="uk-UA" sz="2000" dirty="0" smtClean="0">
                <a:latin typeface="Cambria" panose="02040503050406030204" pitchFamily="18" charset="0"/>
              </a:rPr>
              <a:t>4. Умови існування прісноводних та солоноватоводних організмів.</a:t>
            </a:r>
          </a:p>
          <a:p>
            <a:pPr marL="811213" indent="-269875">
              <a:buNone/>
            </a:pPr>
            <a:r>
              <a:rPr lang="uk-UA" sz="2000" dirty="0" smtClean="0">
                <a:latin typeface="Cambria" panose="02040503050406030204" pitchFamily="18" charset="0"/>
              </a:rPr>
              <a:t>5. Евтрофікація водних екосистем та причини її виникнення.</a:t>
            </a:r>
          </a:p>
          <a:p>
            <a:pPr marL="811213" indent="-269875">
              <a:buNone/>
            </a:pPr>
            <a:endParaRPr lang="uk-UA" sz="2000" dirty="0" smtClean="0">
              <a:latin typeface="Cambria" panose="02040503050406030204" pitchFamily="18" charset="0"/>
            </a:endParaRPr>
          </a:p>
          <a:p>
            <a:pPr marL="0" indent="541338">
              <a:buNone/>
            </a:pPr>
            <a:endParaRPr lang="ru-RU" sz="2000" dirty="0"/>
          </a:p>
        </p:txBody>
      </p:sp>
    </p:spTree>
    <p:extLst>
      <p:ext uri="{BB962C8B-B14F-4D97-AF65-F5344CB8AC3E}">
        <p14:creationId xmlns:p14="http://schemas.microsoft.com/office/powerpoint/2010/main" val="129130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fontScale="90000"/>
          </a:bodyPr>
          <a:lstStyle/>
          <a:p>
            <a:r>
              <a:rPr lang="uk-UA" sz="3600" dirty="0" smtClean="0">
                <a:latin typeface="Cambria" panose="02040503050406030204" pitchFamily="18" charset="0"/>
              </a:rPr>
              <a:t/>
            </a:r>
            <a:br>
              <a:rPr lang="uk-UA" sz="3600" dirty="0" smtClean="0">
                <a:latin typeface="Cambria" panose="02040503050406030204" pitchFamily="18" charset="0"/>
              </a:rPr>
            </a:br>
            <a:r>
              <a:rPr lang="uk-UA" sz="3100" dirty="0" smtClean="0">
                <a:latin typeface="Cambria" panose="02040503050406030204" pitchFamily="18" charset="0"/>
              </a:rPr>
              <a:t>1. Дунайський </a:t>
            </a:r>
            <a:r>
              <a:rPr lang="uk-UA" sz="3100" dirty="0">
                <a:latin typeface="Cambria" panose="02040503050406030204" pitchFamily="18" charset="0"/>
              </a:rPr>
              <a:t>біосферний заповідник та поняття екотону.</a:t>
            </a:r>
            <a:r>
              <a:rPr lang="ru-RU" sz="3100" dirty="0">
                <a:latin typeface="Cambria" pitchFamily="18" charset="0"/>
              </a:rPr>
              <a:t/>
            </a:r>
            <a:br>
              <a:rPr lang="ru-RU" sz="3100" dirty="0">
                <a:latin typeface="Cambria" pitchFamily="18" charset="0"/>
              </a:rPr>
            </a:br>
            <a:endParaRPr lang="ru-RU" sz="3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285720" y="1124744"/>
            <a:ext cx="8246720" cy="5112568"/>
          </a:xfrm>
        </p:spPr>
        <p:txBody>
          <a:bodyPr>
            <a:normAutofit fontScale="62500" lnSpcReduction="20000"/>
          </a:bodyPr>
          <a:lstStyle/>
          <a:p>
            <a:pPr>
              <a:buNone/>
            </a:pPr>
            <a:r>
              <a:rPr lang="uk-UA" dirty="0" smtClean="0">
                <a:latin typeface="Cambria" pitchFamily="18" charset="0"/>
              </a:rPr>
              <a:t> </a:t>
            </a:r>
            <a:endParaRPr lang="ru-RU" dirty="0" smtClean="0">
              <a:latin typeface="Cambria" pitchFamily="18" charset="0"/>
            </a:endParaRPr>
          </a:p>
          <a:p>
            <a:pPr algn="just">
              <a:buNone/>
            </a:pPr>
            <a:r>
              <a:rPr lang="uk-UA" dirty="0" smtClean="0">
                <a:latin typeface="Cambria" panose="02040503050406030204" pitchFamily="18" charset="0"/>
              </a:rPr>
              <a:t>          Створення </a:t>
            </a:r>
            <a:r>
              <a:rPr lang="uk-UA" dirty="0">
                <a:latin typeface="Cambria" panose="02040503050406030204" pitchFamily="18" charset="0"/>
              </a:rPr>
              <a:t>заповідного об’єкту в заповідній частині дельти Дунаю розпочалося в 60-х роках минулого століття. </a:t>
            </a:r>
            <a:r>
              <a:rPr lang="uk-UA" dirty="0" smtClean="0">
                <a:latin typeface="Cambria" panose="02040503050406030204" pitchFamily="18" charset="0"/>
              </a:rPr>
              <a:t>В 1967 </a:t>
            </a:r>
            <a:r>
              <a:rPr lang="uk-UA" dirty="0">
                <a:latin typeface="Cambria" panose="02040503050406030204" pitchFamily="18" charset="0"/>
              </a:rPr>
              <a:t>році </a:t>
            </a:r>
            <a:r>
              <a:rPr lang="uk-UA" dirty="0" smtClean="0">
                <a:latin typeface="Cambria" panose="02040503050406030204" pitchFamily="18" charset="0"/>
              </a:rPr>
              <a:t> </a:t>
            </a:r>
            <a:r>
              <a:rPr lang="uk-UA" dirty="0">
                <a:latin typeface="Cambria" panose="02040503050406030204" pitchFamily="18" charset="0"/>
              </a:rPr>
              <a:t>була створена природоохоронна зона з режимом пам’ятника природи республіканського значення. Потім в 1973 </a:t>
            </a:r>
            <a:r>
              <a:rPr lang="uk-UA" dirty="0" smtClean="0">
                <a:latin typeface="Cambria" panose="02040503050406030204" pitchFamily="18" charset="0"/>
              </a:rPr>
              <a:t>році </a:t>
            </a:r>
            <a:r>
              <a:rPr lang="uk-UA" dirty="0">
                <a:latin typeface="Cambria" panose="02040503050406030204" pitchFamily="18" charset="0"/>
              </a:rPr>
              <a:t>створюється Дунайська філія державного заповідника та розширюється заповідна територія до 14851 га</a:t>
            </a:r>
            <a:r>
              <a:rPr lang="uk-UA" dirty="0" smtClean="0">
                <a:latin typeface="Cambria" panose="02040503050406030204" pitchFamily="18" charset="0"/>
              </a:rPr>
              <a:t>. </a:t>
            </a:r>
            <a:r>
              <a:rPr lang="uk-UA" dirty="0">
                <a:latin typeface="Cambria" panose="02040503050406030204" pitchFamily="18" charset="0"/>
              </a:rPr>
              <a:t>В 1981 році тут був створений державний заповідник «Дунайські плавні», а в 1998 році – Дунайський біосферний </a:t>
            </a:r>
            <a:r>
              <a:rPr lang="uk-UA" dirty="0" smtClean="0">
                <a:latin typeface="Cambria" panose="02040503050406030204" pitchFamily="18" charset="0"/>
              </a:rPr>
              <a:t>заповідник.</a:t>
            </a:r>
          </a:p>
          <a:p>
            <a:pPr indent="288925" algn="just">
              <a:buNone/>
            </a:pPr>
            <a:r>
              <a:rPr lang="uk-UA" dirty="0" smtClean="0">
                <a:latin typeface="Cambria" panose="02040503050406030204" pitchFamily="18" charset="0"/>
              </a:rPr>
              <a:t>В 1999 р. заповідник включено до білатерального  румунсько-українського біосферного резервату «Дельта Дунаю» з площею 50253 га.  </a:t>
            </a:r>
            <a:endParaRPr lang="ru-RU" dirty="0" smtClean="0">
              <a:latin typeface="Cambria" pitchFamily="18" charset="0"/>
            </a:endParaRPr>
          </a:p>
          <a:p>
            <a:pPr>
              <a:buNone/>
            </a:pPr>
            <a:r>
              <a:rPr lang="uk-UA" dirty="0" smtClean="0">
                <a:latin typeface="Cambria" pitchFamily="18" charset="0"/>
              </a:rPr>
              <a:t>          </a:t>
            </a:r>
            <a:r>
              <a:rPr lang="uk-UA" dirty="0">
                <a:latin typeface="Cambria" panose="02040503050406030204" pitchFamily="18" charset="0"/>
              </a:rPr>
              <a:t>З 60-х років до теперішнього часу загальна площа заповідної цієї території збільшилась від 3 тис. га до 50 тис. га тобто майже в 16,8 разів</a:t>
            </a:r>
            <a:r>
              <a:rPr lang="uk-UA" dirty="0" smtClean="0">
                <a:latin typeface="Cambria" panose="02040503050406030204" pitchFamily="18" charset="0"/>
              </a:rPr>
              <a:t>. </a:t>
            </a:r>
          </a:p>
          <a:p>
            <a:pPr indent="288925">
              <a:buNone/>
            </a:pPr>
            <a:r>
              <a:rPr lang="uk-UA" dirty="0">
                <a:latin typeface="Cambria" panose="02040503050406030204" pitchFamily="18" charset="0"/>
              </a:rPr>
              <a:t>Більше 6000 видів флори і фауни та 30 типів різних природних систем складають </a:t>
            </a:r>
            <a:r>
              <a:rPr lang="uk-UA" dirty="0" err="1">
                <a:latin typeface="Cambria" panose="02040503050406030204" pitchFamily="18" charset="0"/>
              </a:rPr>
              <a:t>біорізноманіття</a:t>
            </a:r>
            <a:r>
              <a:rPr lang="uk-UA" dirty="0">
                <a:latin typeface="Cambria" panose="02040503050406030204" pitchFamily="18" charset="0"/>
              </a:rPr>
              <a:t> </a:t>
            </a:r>
            <a:r>
              <a:rPr lang="uk-UA" dirty="0" smtClean="0">
                <a:latin typeface="Cambria" panose="02040503050406030204" pitchFamily="18" charset="0"/>
              </a:rPr>
              <a:t>цього унікального заповідника. </a:t>
            </a:r>
            <a:endParaRPr lang="ru-RU"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fontScale="90000"/>
          </a:bodyPr>
          <a:lstStyle/>
          <a:p>
            <a:r>
              <a:rPr 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Режим охорони Дунайського біосферного заповідника</a:t>
            </a:r>
            <a:endParaRPr lang="ru-RU" dirty="0"/>
          </a:p>
        </p:txBody>
      </p:sp>
      <p:sp>
        <p:nvSpPr>
          <p:cNvPr id="3" name="Содержимое 2"/>
          <p:cNvSpPr>
            <a:spLocks noGrp="1"/>
          </p:cNvSpPr>
          <p:nvPr>
            <p:ph idx="1"/>
          </p:nvPr>
        </p:nvSpPr>
        <p:spPr/>
        <p:txBody>
          <a:bodyPr/>
          <a:lstStyle/>
          <a:p>
            <a:pPr>
              <a:buNone/>
            </a:pPr>
            <a:endParaRPr lang="ru-RU" dirty="0"/>
          </a:p>
        </p:txBody>
      </p:sp>
      <p:sp>
        <p:nvSpPr>
          <p:cNvPr id="4" name="Прямоугольник 3"/>
          <p:cNvSpPr/>
          <p:nvPr/>
        </p:nvSpPr>
        <p:spPr>
          <a:xfrm>
            <a:off x="285720" y="1285860"/>
            <a:ext cx="8501122" cy="5429288"/>
          </a:xfrm>
          <a:prstGeom prst="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indent="360363"/>
            <a:r>
              <a:rPr lang="uk-UA" sz="2000" u="sng" dirty="0" smtClean="0">
                <a:latin typeface="Cambria" panose="02040503050406030204" pitchFamily="18" charset="0"/>
              </a:rPr>
              <a:t>традиційні природоохоронні зони:</a:t>
            </a:r>
            <a:endParaRPr lang="ru-RU" sz="2000" u="sng" dirty="0" smtClean="0">
              <a:latin typeface="Cambria" panose="02040503050406030204" pitchFamily="18" charset="0"/>
            </a:endParaRPr>
          </a:p>
          <a:p>
            <a:pPr marL="342900" lvl="0" indent="-342900">
              <a:buFont typeface="Wingdings" panose="05000000000000000000" pitchFamily="2" charset="2"/>
              <a:buChar char="q"/>
            </a:pPr>
            <a:r>
              <a:rPr lang="uk-UA" sz="2000" dirty="0" smtClean="0">
                <a:latin typeface="Cambria" panose="02040503050406030204" pitchFamily="18" charset="0"/>
              </a:rPr>
              <a:t> </a:t>
            </a:r>
            <a:r>
              <a:rPr lang="uk-UA" sz="2000" b="1" dirty="0" smtClean="0">
                <a:latin typeface="Cambria" panose="02040503050406030204" pitchFamily="18" charset="0"/>
              </a:rPr>
              <a:t>Заповідна зона</a:t>
            </a:r>
            <a:r>
              <a:rPr lang="uk-UA" sz="2000" dirty="0" smtClean="0">
                <a:latin typeface="Cambria" panose="02040503050406030204" pitchFamily="18" charset="0"/>
              </a:rPr>
              <a:t> (15134,27 га) – приморська частина дельти Кілійського гирла (на базі території колишнього заповідника «Дунайські плавні») та східна частина о. Стамбульський;</a:t>
            </a:r>
            <a:endParaRPr lang="ru-RU" sz="2000" dirty="0" smtClean="0">
              <a:latin typeface="Cambria" panose="02040503050406030204" pitchFamily="18" charset="0"/>
            </a:endParaRPr>
          </a:p>
          <a:p>
            <a:pPr marL="342900" lvl="0" indent="-342900">
              <a:buFont typeface="Wingdings" panose="05000000000000000000" pitchFamily="2" charset="2"/>
              <a:buChar char="q"/>
            </a:pPr>
            <a:r>
              <a:rPr lang="uk-UA" sz="2000" b="1" dirty="0" smtClean="0">
                <a:latin typeface="Cambria" panose="02040503050406030204" pitchFamily="18" charset="0"/>
              </a:rPr>
              <a:t>Буферна зона</a:t>
            </a:r>
            <a:r>
              <a:rPr lang="uk-UA" sz="2000" dirty="0" smtClean="0">
                <a:latin typeface="Cambria" panose="02040503050406030204" pitchFamily="18" charset="0"/>
              </a:rPr>
              <a:t> (19049,19 га, де дозволено традиційне природокористування) – частина дельти Кілійського гирла, південна частина о. Єрмаків та ділянка Чорного моря;</a:t>
            </a:r>
            <a:endParaRPr lang="ru-RU" sz="2000" dirty="0" smtClean="0">
              <a:latin typeface="Cambria" panose="02040503050406030204" pitchFamily="18" charset="0"/>
            </a:endParaRPr>
          </a:p>
          <a:p>
            <a:pPr marL="342900" lvl="0" indent="-342900">
              <a:buFont typeface="Wingdings" panose="05000000000000000000" pitchFamily="2" charset="2"/>
              <a:buChar char="q"/>
            </a:pPr>
            <a:r>
              <a:rPr lang="uk-UA" sz="2000" b="1" dirty="0" smtClean="0">
                <a:latin typeface="Cambria" panose="02040503050406030204" pitchFamily="18" charset="0"/>
              </a:rPr>
              <a:t>Зона антропогенних ландшафтів</a:t>
            </a:r>
            <a:r>
              <a:rPr lang="uk-UA" sz="2000" dirty="0" smtClean="0">
                <a:latin typeface="Cambria" panose="02040503050406030204" pitchFamily="18" charset="0"/>
              </a:rPr>
              <a:t> (8834,88 га) – верхів’я водосховища Сасик, </a:t>
            </a:r>
            <a:r>
              <a:rPr lang="uk-UA" sz="2000" dirty="0" err="1" smtClean="0">
                <a:latin typeface="Cambria" panose="02040503050406030204" pitchFamily="18" charset="0"/>
              </a:rPr>
              <a:t>Джантшейський</a:t>
            </a:r>
            <a:r>
              <a:rPr lang="uk-UA" sz="2000" dirty="0" smtClean="0">
                <a:latin typeface="Cambria" panose="02040503050406030204" pitchFamily="18" charset="0"/>
              </a:rPr>
              <a:t> лиман, </a:t>
            </a:r>
            <a:r>
              <a:rPr lang="uk-UA" sz="2000" dirty="0" err="1" smtClean="0">
                <a:latin typeface="Cambria" panose="02040503050406030204" pitchFamily="18" charset="0"/>
              </a:rPr>
              <a:t>Жебриянська</a:t>
            </a:r>
            <a:r>
              <a:rPr lang="uk-UA" sz="2000" dirty="0" smtClean="0">
                <a:latin typeface="Cambria" panose="02040503050406030204" pitchFamily="18" charset="0"/>
              </a:rPr>
              <a:t> гряда, північна частина о. Єрмаків та територія рибних ставків в районі с. Ліски.</a:t>
            </a:r>
          </a:p>
          <a:p>
            <a:pPr lvl="0" indent="360363"/>
            <a:r>
              <a:rPr lang="uk-UA" sz="2000" u="sng" dirty="0" smtClean="0">
                <a:latin typeface="Cambria" panose="02040503050406030204" pitchFamily="18" charset="0"/>
              </a:rPr>
              <a:t>зону екологічної реконструкції :</a:t>
            </a:r>
          </a:p>
          <a:p>
            <a:pPr marL="342900" indent="-342900">
              <a:buFont typeface="Wingdings" panose="05000000000000000000" pitchFamily="2" charset="2"/>
              <a:buChar char="q"/>
            </a:pPr>
            <a:r>
              <a:rPr lang="uk-UA" sz="2000" b="1" dirty="0">
                <a:latin typeface="Cambria" panose="02040503050406030204" pitchFamily="18" charset="0"/>
              </a:rPr>
              <a:t>Зона регульованого заповідного режиму</a:t>
            </a:r>
            <a:r>
              <a:rPr lang="uk-UA" sz="2000" dirty="0">
                <a:latin typeface="Cambria" panose="02040503050406030204" pitchFamily="18" charset="0"/>
              </a:rPr>
              <a:t> в якій за допомогою певних заходів підтримується збереження того чи іншого природного комплексу, угруповання або виду. Це </a:t>
            </a:r>
            <a:r>
              <a:rPr lang="uk-UA" sz="2000" dirty="0" err="1">
                <a:latin typeface="Cambria" panose="02040503050406030204" pitchFamily="18" charset="0"/>
              </a:rPr>
              <a:t>Стенцівсько-Жебриянівські</a:t>
            </a:r>
            <a:r>
              <a:rPr lang="uk-UA" sz="2000" dirty="0">
                <a:latin typeface="Cambria" panose="02040503050406030204" pitchFamily="18" charset="0"/>
              </a:rPr>
              <a:t> плавні (7234,56 га). </a:t>
            </a:r>
            <a:endParaRPr lang="ru-RU" sz="2000" dirty="0">
              <a:latin typeface="Cambria" panose="02040503050406030204" pitchFamily="18" charset="0"/>
            </a:endParaRPr>
          </a:p>
          <a:p>
            <a:pPr lvl="0"/>
            <a:endParaRPr lang="ru-RU"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endParaRPr lang="ru-RU" dirty="0"/>
          </a:p>
        </p:txBody>
      </p:sp>
      <p:pic>
        <p:nvPicPr>
          <p:cNvPr id="8" name="Объект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5576" y="757810"/>
            <a:ext cx="3600400" cy="4525963"/>
          </a:xfrm>
        </p:spPr>
      </p:pic>
      <p:pic>
        <p:nvPicPr>
          <p:cNvPr id="15" name="Объект 1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76056" y="760424"/>
            <a:ext cx="3456384" cy="45259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txBody>
          <a:bodyPr>
            <a:normAutofit/>
          </a:bodyPr>
          <a:lstStyle/>
          <a:p>
            <a:r>
              <a:rPr lang="uk-UA" sz="2000" dirty="0" smtClean="0">
                <a:latin typeface="Cambria" panose="02040503050406030204" pitchFamily="18" charset="0"/>
              </a:rPr>
              <a:t>Дунайський біосферний заповідник створений з метою збереження в природному стані найбільш типових унікальних природних комплексів, водно-болотних угідь міжнародного значення, та організації екологічно збалансованного природокористування. </a:t>
            </a:r>
            <a:endParaRPr lang="uk-UA" sz="2000" dirty="0">
              <a:latin typeface="Cambria" panose="02040503050406030204" pitchFamily="18" charset="0"/>
            </a:endParaRPr>
          </a:p>
        </p:txBody>
      </p:sp>
      <p:sp>
        <p:nvSpPr>
          <p:cNvPr id="3" name="Содержимое 2"/>
          <p:cNvSpPr>
            <a:spLocks noGrp="1"/>
          </p:cNvSpPr>
          <p:nvPr>
            <p:ph idx="1"/>
          </p:nvPr>
        </p:nvSpPr>
        <p:spPr>
          <a:xfrm>
            <a:off x="457200" y="1844824"/>
            <a:ext cx="8229600" cy="4584572"/>
          </a:xfrm>
        </p:spPr>
        <p:txBody>
          <a:bodyPr>
            <a:normAutofit/>
          </a:bodyPr>
          <a:lstStyle/>
          <a:p>
            <a:r>
              <a:rPr lang="uk-UA" sz="1800" u="sng" dirty="0"/>
              <a:t>Основними завданнями заповідника є:</a:t>
            </a:r>
            <a:endParaRPr lang="ru-RU" sz="1800" dirty="0"/>
          </a:p>
          <a:p>
            <a:pPr lvl="0"/>
            <a:r>
              <a:rPr lang="uk-UA" sz="1800" dirty="0"/>
              <a:t>Проведення фундаментальних і прикладних досліджень у сфері охорони навколишнього природного середовища та заповідної справи.</a:t>
            </a:r>
            <a:endParaRPr lang="ru-RU" sz="1800" dirty="0"/>
          </a:p>
          <a:p>
            <a:pPr lvl="0"/>
            <a:r>
              <a:rPr lang="uk-UA" sz="1800" dirty="0"/>
              <a:t>Розробка та впровадження стратегії і тактики охорони природних комплексів, екологічно збалансованого використання природних ресурсів з урахуванням існуючих традицій природокористування та на основі відповідних угод з природокористувачами, а також удосконалення заповідного режиму на основі наукових даних.</a:t>
            </a:r>
            <a:endParaRPr lang="ru-RU" sz="1800" dirty="0"/>
          </a:p>
          <a:p>
            <a:pPr lvl="0"/>
            <a:r>
              <a:rPr lang="uk-UA" sz="1800" dirty="0"/>
              <a:t>Вивчення змін природних комплексів під впливом антропогенних факторів та впровадження заходів, які стримують їх антропогенну трансформацію.</a:t>
            </a:r>
            <a:endParaRPr lang="ru-RU" sz="1800" dirty="0"/>
          </a:p>
          <a:p>
            <a:pPr lvl="0"/>
            <a:r>
              <a:rPr lang="uk-UA" sz="1800" dirty="0"/>
              <a:t>Здійснення екологічної освіти, природоохоронної пропаганди з метою залучення уваги громадськості до проблем ДБЗ та охорони природи в регіони.</a:t>
            </a:r>
            <a:endParaRPr lang="ru-RU" sz="1800" dirty="0"/>
          </a:p>
          <a:p>
            <a:pPr lvl="0"/>
            <a:r>
              <a:rPr lang="uk-UA" sz="1800" dirty="0"/>
              <a:t>Забезпечення розвитку міжнародного співробітництва в рамках програми ЮНЕСКО «Людина і </a:t>
            </a:r>
            <a:r>
              <a:rPr lang="uk-UA" sz="1800" dirty="0" smtClean="0"/>
              <a:t>біосфера</a:t>
            </a:r>
            <a:r>
              <a:rPr lang="uk-UA" sz="1800" dirty="0" smtClean="0"/>
              <a:t>».</a:t>
            </a:r>
            <a:endParaRPr lang="ru-RU"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Територія Дунайського біосферного заповідника</a:t>
            </a:r>
            <a:endParaRPr lang="ru-RU" sz="2800"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340768"/>
            <a:ext cx="4896544" cy="442741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a:bodyPr>
          <a:lstStyle/>
          <a:p>
            <a:r>
              <a:rPr lang="uk-UA" sz="2800" dirty="0" smtClean="0">
                <a:latin typeface="Cambria" panose="02040503050406030204" pitchFamily="18" charset="0"/>
              </a:rPr>
              <a:t>Біотичне визначення поняття </a:t>
            </a:r>
            <a:r>
              <a:rPr lang="uk-UA" sz="2800" dirty="0" err="1" smtClean="0">
                <a:latin typeface="Cambria" panose="02040503050406030204" pitchFamily="18" charset="0"/>
              </a:rPr>
              <a:t>екотон</a:t>
            </a:r>
            <a:endParaRPr lang="ru-RU" sz="2800" dirty="0">
              <a:latin typeface="Cambria" panose="02040503050406030204" pitchFamily="18" charset="0"/>
            </a:endParaRPr>
          </a:p>
        </p:txBody>
      </p:sp>
      <p:sp>
        <p:nvSpPr>
          <p:cNvPr id="3" name="Содержимое 2"/>
          <p:cNvSpPr>
            <a:spLocks noGrp="1"/>
          </p:cNvSpPr>
          <p:nvPr>
            <p:ph idx="1"/>
          </p:nvPr>
        </p:nvSpPr>
        <p:spPr>
          <a:xfrm>
            <a:off x="457200" y="1412776"/>
            <a:ext cx="8229600" cy="4713387"/>
          </a:xfrm>
        </p:spPr>
        <p:txBody>
          <a:bodyPr>
            <a:normAutofit fontScale="92500" lnSpcReduction="10000"/>
          </a:bodyPr>
          <a:lstStyle/>
          <a:p>
            <a:pPr indent="198438"/>
            <a:r>
              <a:rPr lang="uk-UA" sz="2000" dirty="0">
                <a:latin typeface="Cambria" panose="02040503050406030204" pitchFamily="18" charset="0"/>
              </a:rPr>
              <a:t>Термін «</a:t>
            </a:r>
            <a:r>
              <a:rPr lang="uk-UA" sz="2000" dirty="0" err="1">
                <a:latin typeface="Cambria" panose="02040503050406030204" pitchFamily="18" charset="0"/>
              </a:rPr>
              <a:t>екотон</a:t>
            </a:r>
            <a:r>
              <a:rPr lang="uk-UA" sz="2000" dirty="0">
                <a:latin typeface="Cambria" panose="02040503050406030204" pitchFamily="18" charset="0"/>
              </a:rPr>
              <a:t>» був введений у наукову літературу в першій половині ХIХ століття для означення перехідних територій (зон) між </a:t>
            </a:r>
            <a:r>
              <a:rPr lang="uk-UA" sz="2000" dirty="0" err="1" smtClean="0">
                <a:latin typeface="Cambria" panose="02040503050406030204" pitchFamily="18" charset="0"/>
              </a:rPr>
              <a:t>біомами</a:t>
            </a:r>
            <a:r>
              <a:rPr lang="uk-UA" sz="2000" dirty="0" smtClean="0">
                <a:latin typeface="Cambria" panose="02040503050406030204" pitchFamily="18" charset="0"/>
              </a:rPr>
              <a:t>. </a:t>
            </a:r>
            <a:r>
              <a:rPr lang="uk-UA" sz="2000" dirty="0"/>
              <a:t>Це прикордонна зона або зона «напруги», яка може мати значну лінійну протяжність, але завжди буває вужчою від територій самих сусідніх угруповань </a:t>
            </a:r>
            <a:r>
              <a:rPr lang="uk-UA" sz="2000" dirty="0" smtClean="0"/>
              <a:t>(</a:t>
            </a:r>
            <a:r>
              <a:rPr lang="uk-UA" sz="2000" dirty="0" err="1"/>
              <a:t>О</a:t>
            </a:r>
            <a:r>
              <a:rPr lang="uk-UA" sz="2000" dirty="0" err="1" smtClean="0"/>
              <a:t>дум</a:t>
            </a:r>
            <a:r>
              <a:rPr lang="uk-UA" sz="2000" dirty="0" smtClean="0"/>
              <a:t>,1975</a:t>
            </a:r>
            <a:r>
              <a:rPr lang="uk-UA" sz="2000" dirty="0"/>
              <a:t>).</a:t>
            </a:r>
            <a:endParaRPr lang="ru-RU" sz="2000" dirty="0"/>
          </a:p>
          <a:p>
            <a:r>
              <a:rPr lang="uk-UA" sz="2000" dirty="0"/>
              <a:t>Більш детальніше на сучасному рівні розвитку наукової думки під </a:t>
            </a:r>
            <a:r>
              <a:rPr lang="uk-UA" sz="2000" dirty="0" err="1"/>
              <a:t>екотоном</a:t>
            </a:r>
            <a:r>
              <a:rPr lang="uk-UA" sz="2000" dirty="0"/>
              <a:t> розуміють наступне.</a:t>
            </a:r>
            <a:endParaRPr lang="ru-RU" sz="2000" dirty="0"/>
          </a:p>
          <a:p>
            <a:r>
              <a:rPr lang="uk-UA" sz="2000" b="1" i="1" dirty="0" err="1"/>
              <a:t>Екотон</a:t>
            </a:r>
            <a:r>
              <a:rPr lang="uk-UA" sz="2000" b="1" i="1" dirty="0"/>
              <a:t> це перехідна область між двома і більше суміжними чітко відмінними екологічними системами, яка має певні характеристики, що зафіксовані у просторово-часових координатах і визначаються силою зв’язків та інтенсивністю взаємодії між сусідніми перехідними областями екосистем.</a:t>
            </a:r>
            <a:endParaRPr lang="ru-RU" sz="2000" dirty="0"/>
          </a:p>
          <a:p>
            <a:pPr indent="198438"/>
            <a:r>
              <a:rPr lang="uk-UA" sz="2000" dirty="0"/>
              <a:t>Пониззя Дунаю як єдиний </a:t>
            </a:r>
            <a:r>
              <a:rPr lang="uk-UA" sz="2000" dirty="0" err="1"/>
              <a:t>екосистемний</a:t>
            </a:r>
            <a:r>
              <a:rPr lang="uk-UA" sz="2000" dirty="0"/>
              <a:t> комплекс (</a:t>
            </a:r>
            <a:r>
              <a:rPr lang="uk-UA" sz="2000" dirty="0" err="1"/>
              <a:t>екотон</a:t>
            </a:r>
            <a:r>
              <a:rPr lang="uk-UA" sz="2000" dirty="0"/>
              <a:t>) типу «річка-море», що розташований в </a:t>
            </a:r>
            <a:r>
              <a:rPr lang="uk-UA" sz="2000" dirty="0" err="1"/>
              <a:t>Кілійській</a:t>
            </a:r>
            <a:r>
              <a:rPr lang="uk-UA" sz="2000" dirty="0"/>
              <a:t> дельті водотоку вміщує в собі водно-територіальний комплекс дельти, </a:t>
            </a:r>
            <a:r>
              <a:rPr lang="uk-UA" sz="2000" dirty="0" err="1"/>
              <a:t>Стенцівсько-Жебриянівські</a:t>
            </a:r>
            <a:r>
              <a:rPr lang="uk-UA" sz="2000" dirty="0"/>
              <a:t> плавні та </a:t>
            </a:r>
            <a:r>
              <a:rPr lang="uk-UA" sz="2000" dirty="0" err="1"/>
              <a:t>авандельти</a:t>
            </a:r>
            <a:r>
              <a:rPr lang="uk-UA" sz="2000" dirty="0"/>
              <a:t>, що співпадає із існуючими межами Дунайського біосферного заповідника</a:t>
            </a:r>
            <a:r>
              <a:rPr lang="uk-UA" sz="2000" dirty="0" smtClean="0"/>
              <a:t>.</a:t>
            </a:r>
            <a:endParaRPr lang="ru-RU"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uk-UA" sz="2800" b="1" dirty="0" smtClean="0"/>
              <a:t>2. Кілійська </a:t>
            </a:r>
            <a:r>
              <a:rPr lang="uk-UA" sz="2800" b="1" dirty="0"/>
              <a:t>дельта Дунаю та варіанти трас судового ходу Дунай-Чорне море, їх вплив на дельтову екосистему</a:t>
            </a:r>
            <a:r>
              <a:rPr lang="uk-UA" sz="2800" b="1" dirty="0" smtClean="0"/>
              <a:t>.</a:t>
            </a:r>
            <a:endPar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mbria" panose="02040503050406030204" pitchFamily="18" charset="0"/>
            </a:endParaRPr>
          </a:p>
        </p:txBody>
      </p:sp>
      <p:sp>
        <p:nvSpPr>
          <p:cNvPr id="3" name="Содержимое 2"/>
          <p:cNvSpPr>
            <a:spLocks noGrp="1"/>
          </p:cNvSpPr>
          <p:nvPr>
            <p:ph idx="1"/>
          </p:nvPr>
        </p:nvSpPr>
        <p:spPr>
          <a:xfrm>
            <a:off x="457200" y="1600200"/>
            <a:ext cx="8229600" cy="4900634"/>
          </a:xfrm>
        </p:spPr>
        <p:txBody>
          <a:bodyPr>
            <a:normAutofit fontScale="70000" lnSpcReduction="20000"/>
          </a:bodyPr>
          <a:lstStyle/>
          <a:p>
            <a:pPr>
              <a:buNone/>
            </a:pPr>
            <a:r>
              <a:rPr lang="uk-UA" dirty="0" smtClean="0">
                <a:latin typeface="Cambria" pitchFamily="18" charset="0"/>
              </a:rPr>
              <a:t>          </a:t>
            </a:r>
            <a:endParaRPr lang="ru-RU" dirty="0" smtClean="0">
              <a:latin typeface="Cambria" pitchFamily="18" charset="0"/>
            </a:endParaRPr>
          </a:p>
          <a:p>
            <a:r>
              <a:rPr lang="uk-UA" dirty="0" smtClean="0">
                <a:latin typeface="Cambria" pitchFamily="18" charset="0"/>
              </a:rPr>
              <a:t>          </a:t>
            </a:r>
            <a:r>
              <a:rPr lang="uk-UA" dirty="0"/>
              <a:t>Дельта Кілійського рукава що розташована нижче міста </a:t>
            </a:r>
            <a:r>
              <a:rPr lang="uk-UA" dirty="0" smtClean="0"/>
              <a:t>Вилкове </a:t>
            </a:r>
            <a:r>
              <a:rPr lang="uk-UA" dirty="0"/>
              <a:t>є найбільш молодою частиною дунайської дельти її вік складає 400 років, а вік приморської смуги не більше 150 років. Окремі ж острови і коси сформувались в останнє десятиліття. Кілійська дельта є дельтою висунення. В ході еволюції вона пройшла послідовно чотири стадії:</a:t>
            </a:r>
            <a:endParaRPr lang="ru-RU" dirty="0"/>
          </a:p>
          <a:p>
            <a:pPr lvl="0"/>
            <a:r>
              <a:rPr lang="uk-UA" dirty="0"/>
              <a:t>Однорукавну (1740-1800 рр.);</a:t>
            </a:r>
            <a:endParaRPr lang="ru-RU" dirty="0"/>
          </a:p>
          <a:p>
            <a:pPr lvl="0"/>
            <a:r>
              <a:rPr lang="uk-UA" dirty="0"/>
              <a:t>Малорукавну (1800-1856 рр.), коли спільна кількість проток в дельті не перевищувало 20;</a:t>
            </a:r>
            <a:endParaRPr lang="ru-RU" dirty="0"/>
          </a:p>
          <a:p>
            <a:pPr lvl="0"/>
            <a:r>
              <a:rPr lang="uk-UA" dirty="0"/>
              <a:t>Багаторукавну (1856 -1956 рр.), коли спільна кількість гирл і рукавів сягала 40-60;</a:t>
            </a:r>
            <a:endParaRPr lang="ru-RU" dirty="0"/>
          </a:p>
          <a:p>
            <a:pPr lvl="0"/>
            <a:r>
              <a:rPr lang="uk-UA" dirty="0"/>
              <a:t>Малорукавний період – з 60-х років і до кінця минулого століття кількість рукавів зменшилося до 14.</a:t>
            </a:r>
            <a:endParaRPr lang="ru-RU" dirty="0"/>
          </a:p>
          <a:p>
            <a:r>
              <a:rPr lang="uk-UA" dirty="0"/>
              <a:t>В 2007 році Кілійська дельта Дунаю нараховує вже тільки 12 рукавів.</a:t>
            </a:r>
            <a:endParaRPr lang="ru-RU" dirty="0"/>
          </a:p>
          <a:p>
            <a:pPr>
              <a:buNone/>
            </a:pP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TotalTime>
  <Words>1774</Words>
  <Application>Microsoft Office PowerPoint</Application>
  <PresentationFormat>Экран (4:3)</PresentationFormat>
  <Paragraphs>108</Paragraphs>
  <Slides>23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23</vt:i4>
      </vt:variant>
    </vt:vector>
  </HeadingPairs>
  <TitlesOfParts>
    <vt:vector size="29" baseType="lpstr">
      <vt:lpstr>Arial</vt:lpstr>
      <vt:lpstr>Bookman Old Style</vt:lpstr>
      <vt:lpstr>Calibri</vt:lpstr>
      <vt:lpstr>Cambria</vt:lpstr>
      <vt:lpstr>Wingdings</vt:lpstr>
      <vt:lpstr>Тема Office</vt:lpstr>
      <vt:lpstr>ТЕМА: “ Унікальні природні комплекси Причорномор’я та їх використання в умовах антропогенного впливу”</vt:lpstr>
      <vt:lpstr>ПЛАН</vt:lpstr>
      <vt:lpstr> 1. Дунайський біосферний заповідник та поняття екотону. </vt:lpstr>
      <vt:lpstr>Режим охорони Дунайського біосферного заповідника</vt:lpstr>
      <vt:lpstr> </vt:lpstr>
      <vt:lpstr>Дунайський біосферний заповідник створений з метою збереження в природному стані найбільш типових унікальних природних комплексів, водно-болотних угідь міжнародного значення, та організації екологічно збалансованного природокористування. </vt:lpstr>
      <vt:lpstr>Територія Дунайського біосферного заповідника</vt:lpstr>
      <vt:lpstr>Біотичне визначення поняття екотон</vt:lpstr>
      <vt:lpstr>2. Кілійська дельта Дунаю та варіанти трас судового ходу Дунай-Чорне море, їх вплив на дельтову екосистему.</vt:lpstr>
      <vt:lpstr>Рукава Кілійської дельти Дунаю </vt:lpstr>
      <vt:lpstr>З 1957 основним українським судовим ходом був рукав Прорва. В 1993 році цей судовий хід через рукав Прорва припинив своє існування. І для того щоб кораблі змогли прибути до українських портів (Ізмаїл, Рені, Кілія) почали використовувати румунський судовий хід через Сулінський рукав. Але за використання цього судового ходу державі необхідно сплачувати певні кошти.</vt:lpstr>
      <vt:lpstr> Розглянемо запропоновані варіанти глибоководного судового ходу більш детально. </vt:lpstr>
      <vt:lpstr> Варіанти глибоководного судового ходу Дунай – Чорне море </vt:lpstr>
      <vt:lpstr>Варіант 2</vt:lpstr>
      <vt:lpstr>Головною проблемою при цьому варіанті буде можливий перерозподіл прісного стоку Дунаю.</vt:lpstr>
      <vt:lpstr>Дунайський біосферний заповідник та варіанти судового ходу .</vt:lpstr>
      <vt:lpstr>Третій варіант глибоководного судового ходу Дунай – Чорне море</vt:lpstr>
      <vt:lpstr>Варіант по рукаву Бистрий.</vt:lpstr>
      <vt:lpstr>Глибоководний судовий хід по рукаву Бистрий</vt:lpstr>
      <vt:lpstr> 3. Перетворення природної екотонної зони лиману внаслідок антропогенного втручання на прикладі водосховища Сасик. </vt:lpstr>
      <vt:lpstr>Сасик (Кундук) – водосховище в Одеській області України. Його площа складає близько 210 км2. Водойма простягається з півночі на південь приблизно на 29 км, її ширина сягає від 3 до 12 км. Специфіка цієї водойми в її мілководності. Глибини менше 2 м займають 90% акваторії Сасика. Середня глибина складає 1,9 м, максимальна – 3,5 м. Водосховище відгороджено від моря греблею довжиною 14,5 км, висота якої складає 6 м. До Сасикського водосховища по каналу потрапляє дунайська вода об’ємом до 250 м3/с, а відкачується до моря близько 50-55 м3/с. </vt:lpstr>
      <vt:lpstr>Наслідки антропогенного втручання та перетворення лиману у водосховище. </vt:lpstr>
      <vt:lpstr>Питання для самостійної роботи.</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Індивідуальна робота на тему: “ Еколого- гідрологічна характеристика річок Запорізької області ”</dc:title>
  <cp:lastModifiedBy>Учетная запись Майкрософт</cp:lastModifiedBy>
  <cp:revision>50</cp:revision>
  <dcterms:modified xsi:type="dcterms:W3CDTF">2024-05-07T11:11:20Z</dcterms:modified>
</cp:coreProperties>
</file>