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4630400" cy="8229600"/>
  <p:notesSz cx="8229600" cy="14630400"/>
  <p:embeddedFontLst>
    <p:embeddedFont>
      <p:font typeface="Fraunces Extra Bold"/>
      <p:regular r:id="rId27"/>
    </p:embeddedFont>
    <p:embeddedFont>
      <p:font typeface="Fraunces Extra Bold"/>
      <p:regular r:id="rId28"/>
    </p:embeddedFont>
    <p:embeddedFont>
      <p:font typeface="Nobile"/>
      <p:regular r:id="rId29"/>
    </p:embeddedFont>
    <p:embeddedFont>
      <p:font typeface="Nobile"/>
      <p:regular r:id="rId30"/>
    </p:embeddedFont>
    <p:embeddedFont>
      <p:font typeface="Nobile"/>
      <p:regular r:id="rId31"/>
    </p:embeddedFont>
    <p:embeddedFont>
      <p:font typeface="Nobile"/>
      <p:regular r:id="rId32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27" Type="http://schemas.openxmlformats.org/officeDocument/2006/relationships/font" Target="fonts/font1.fntdata"/><Relationship Id="rId28" Type="http://schemas.openxmlformats.org/officeDocument/2006/relationships/font" Target="fonts/font2.fntdata"/><Relationship Id="rId29" Type="http://schemas.openxmlformats.org/officeDocument/2006/relationships/font" Target="fonts/font3.fntdata"/><Relationship Id="rId30" Type="http://schemas.openxmlformats.org/officeDocument/2006/relationships/font" Target="fonts/font4.fntdata"/><Relationship Id="rId31" Type="http://schemas.openxmlformats.org/officeDocument/2006/relationships/font" Target="fonts/font5.fntdata"/><Relationship Id="rId3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svg"/><Relationship Id="rId3" Type="http://schemas.openxmlformats.org/officeDocument/2006/relationships/image" Target="../media/image-15-3.png"/><Relationship Id="rId4" Type="http://schemas.openxmlformats.org/officeDocument/2006/relationships/image" Target="../media/image-15-4.svg"/><Relationship Id="rId5" Type="http://schemas.openxmlformats.org/officeDocument/2006/relationships/image" Target="../media/image-15-5.png"/><Relationship Id="rId6" Type="http://schemas.openxmlformats.org/officeDocument/2006/relationships/image" Target="../media/image-15-6.svg"/><Relationship Id="rId7" Type="http://schemas.openxmlformats.org/officeDocument/2006/relationships/image" Target="../media/image-15-7.png"/><Relationship Id="rId8" Type="http://schemas.openxmlformats.org/officeDocument/2006/relationships/image" Target="../media/image-15-8.svg"/><Relationship Id="rId9" Type="http://schemas.openxmlformats.org/officeDocument/2006/relationships/image" Target="../media/image-15-9.png"/><Relationship Id="rId10" Type="http://schemas.openxmlformats.org/officeDocument/2006/relationships/image" Target="../media/image-15-10.svg"/><Relationship Id="rId11" Type="http://schemas.openxmlformats.org/officeDocument/2006/relationships/slideLayout" Target="../slideLayouts/slideLayout16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8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svg"/><Relationship Id="rId3" Type="http://schemas.openxmlformats.org/officeDocument/2006/relationships/image" Target="../media/image-18-3.png"/><Relationship Id="rId4" Type="http://schemas.openxmlformats.org/officeDocument/2006/relationships/image" Target="../media/image-18-4.svg"/><Relationship Id="rId5" Type="http://schemas.openxmlformats.org/officeDocument/2006/relationships/image" Target="../media/image-18-5.png"/><Relationship Id="rId6" Type="http://schemas.openxmlformats.org/officeDocument/2006/relationships/image" Target="../media/image-18-6.svg"/><Relationship Id="rId7" Type="http://schemas.openxmlformats.org/officeDocument/2006/relationships/image" Target="../media/image-18-7.png"/><Relationship Id="rId8" Type="http://schemas.openxmlformats.org/officeDocument/2006/relationships/image" Target="../media/image-18-8.svg"/><Relationship Id="rId9" Type="http://schemas.openxmlformats.org/officeDocument/2006/relationships/slideLayout" Target="../slideLayouts/slideLayout19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2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svg"/><Relationship Id="rId3" Type="http://schemas.openxmlformats.org/officeDocument/2006/relationships/image" Target="../media/image-4-3.png"/><Relationship Id="rId4" Type="http://schemas.openxmlformats.org/officeDocument/2006/relationships/image" Target="../media/image-4-4.svg"/><Relationship Id="rId5" Type="http://schemas.openxmlformats.org/officeDocument/2006/relationships/image" Target="../media/image-4-5.png"/><Relationship Id="rId6" Type="http://schemas.openxmlformats.org/officeDocument/2006/relationships/image" Target="../media/image-4-6.svg"/><Relationship Id="rId7" Type="http://schemas.openxmlformats.org/officeDocument/2006/relationships/image" Target="../media/image-4-7.png"/><Relationship Id="rId8" Type="http://schemas.openxmlformats.org/officeDocument/2006/relationships/image" Target="../media/image-4-8.svg"/><Relationship Id="rId9" Type="http://schemas.openxmlformats.org/officeDocument/2006/relationships/slideLayout" Target="../slideLayouts/slideLayout5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svg"/><Relationship Id="rId3" Type="http://schemas.openxmlformats.org/officeDocument/2006/relationships/image" Target="../media/image-6-3.png"/><Relationship Id="rId4" Type="http://schemas.openxmlformats.org/officeDocument/2006/relationships/image" Target="../media/image-6-4.svg"/><Relationship Id="rId5" Type="http://schemas.openxmlformats.org/officeDocument/2006/relationships/image" Target="../media/image-6-5.png"/><Relationship Id="rId6" Type="http://schemas.openxmlformats.org/officeDocument/2006/relationships/image" Target="../media/image-6-6.svg"/><Relationship Id="rId7" Type="http://schemas.openxmlformats.org/officeDocument/2006/relationships/image" Target="../media/image-6-7.png"/><Relationship Id="rId8" Type="http://schemas.openxmlformats.org/officeDocument/2006/relationships/image" Target="../media/image-6-8.svg"/><Relationship Id="rId9" Type="http://schemas.openxmlformats.org/officeDocument/2006/relationships/slideLayout" Target="../slideLayouts/slideLayout7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8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sv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sv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sv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svg"/><Relationship Id="rId13" Type="http://schemas.openxmlformats.org/officeDocument/2006/relationships/image" Target="../media/image-9-13.png"/><Relationship Id="rId14" Type="http://schemas.openxmlformats.org/officeDocument/2006/relationships/image" Target="../media/image-9-14.png"/><Relationship Id="rId15" Type="http://schemas.openxmlformats.org/officeDocument/2006/relationships/image" Target="../media/image-9-15.svg"/><Relationship Id="rId16" Type="http://schemas.openxmlformats.org/officeDocument/2006/relationships/slideLayout" Target="../slideLayouts/slideLayout10.xml"/><Relationship Id="rId1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691527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Управління лояльністю споживачів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449247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Сучасний курс для формування клієнтоорієнтованого мислення та стратегічного управління довгостроковими відносинами зі споживачами</a:t>
            </a:r>
            <a:endParaRPr lang="en-US" sz="17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833330"/>
            <a:ext cx="7556421" cy="11339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Лояльність — це не результат цінового стимулювання</a:t>
            </a:r>
            <a:endParaRPr lang="en-US" sz="3550" dirty="0"/>
          </a:p>
        </p:txBody>
      </p:sp>
      <p:sp>
        <p:nvSpPr>
          <p:cNvPr id="4" name="Text 1"/>
          <p:cNvSpPr/>
          <p:nvPr/>
        </p:nvSpPr>
        <p:spPr>
          <a:xfrm>
            <a:off x="793790" y="430744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Це ключовий елемент маркетингу взаємовідносин, що ґрунтується на емоційному зв'язку, довірі та стійкій цінності, яку бренд створює для споживача.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701528"/>
            <a:ext cx="7371040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Аналітичні методи та метрики</a:t>
            </a:r>
            <a:endParaRPr lang="en-US" sz="3550" dirty="0"/>
          </a:p>
        </p:txBody>
      </p:sp>
      <p:sp>
        <p:nvSpPr>
          <p:cNvPr id="3" name="Text 1"/>
          <p:cNvSpPr/>
          <p:nvPr/>
        </p:nvSpPr>
        <p:spPr>
          <a:xfrm>
            <a:off x="793790" y="394894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NPS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439364"/>
            <a:ext cx="304800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Net Promoter Score — вимірювання готовності рекомендувати бренд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4125278" y="394894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CSI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4125278" y="4439364"/>
            <a:ext cx="304811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Customer Satisfaction Index — індекс задоволеності споживачів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456884" y="394894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RFM-аналіз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456884" y="4439364"/>
            <a:ext cx="304811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Сегментація за давністю, частотою та грошовою цінністю покупок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10788491" y="394894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АВС-аналіз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10788491" y="4439364"/>
            <a:ext cx="304811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Класифікація клієнтів за їх внеском у прибуток компанії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3425" y="576263"/>
            <a:ext cx="8834199" cy="5238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100"/>
              </a:lnSpc>
              <a:buNone/>
            </a:pPr>
            <a:r>
              <a:rPr lang="en-US" sz="33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Споживчий досвід як основа лояльності</a:t>
            </a:r>
            <a:endParaRPr lang="en-US" sz="3300" dirty="0"/>
          </a:p>
        </p:txBody>
      </p:sp>
      <p:sp>
        <p:nvSpPr>
          <p:cNvPr id="3" name="Text 1"/>
          <p:cNvSpPr/>
          <p:nvPr/>
        </p:nvSpPr>
        <p:spPr>
          <a:xfrm>
            <a:off x="733425" y="1603058"/>
            <a:ext cx="6326148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Кожна точка контакту з брендом формує загальне враження клієнта. </a:t>
            </a:r>
            <a:pPr algn="l" indent="0" marL="0">
              <a:lnSpc>
                <a:spcPts val="2600"/>
              </a:lnSpc>
              <a:buNone/>
            </a:pPr>
            <a:r>
              <a:rPr lang="en-US" sz="1650" dirty="0">
                <a:solidFill>
                  <a:srgbClr val="438951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Позитивний досвід</a:t>
            </a:r>
            <a:pPr algn="l" indent="0" marL="0">
              <a:lnSpc>
                <a:spcPts val="2600"/>
              </a:lnSpc>
              <a:buNone/>
            </a:pPr>
            <a:r>
              <a:rPr lang="en-US" sz="16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перетворює одноразових покупців на постійних адвокатів бренду.</a:t>
            </a:r>
            <a:endParaRPr lang="en-US" sz="1650" dirty="0"/>
          </a:p>
        </p:txBody>
      </p:sp>
      <p:sp>
        <p:nvSpPr>
          <p:cNvPr id="4" name="Text 2"/>
          <p:cNvSpPr/>
          <p:nvPr/>
        </p:nvSpPr>
        <p:spPr>
          <a:xfrm>
            <a:off x="733425" y="2797493"/>
            <a:ext cx="6326148" cy="3352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600"/>
              </a:lnSpc>
              <a:buSzPct val="100000"/>
              <a:buChar char="•"/>
            </a:pPr>
            <a:r>
              <a:rPr lang="en-US" sz="16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Емоційний зв'язок з брендом</a:t>
            </a:r>
            <a:endParaRPr lang="en-US" sz="1650" dirty="0"/>
          </a:p>
        </p:txBody>
      </p:sp>
      <p:sp>
        <p:nvSpPr>
          <p:cNvPr id="5" name="Text 3"/>
          <p:cNvSpPr/>
          <p:nvPr/>
        </p:nvSpPr>
        <p:spPr>
          <a:xfrm>
            <a:off x="733425" y="3206115"/>
            <a:ext cx="6326148" cy="3352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600"/>
              </a:lnSpc>
              <a:buSzPct val="100000"/>
              <a:buChar char="•"/>
            </a:pPr>
            <a:r>
              <a:rPr lang="en-US" sz="16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Послідовність у всіх каналах комунікації</a:t>
            </a:r>
            <a:endParaRPr lang="en-US" sz="1650" dirty="0"/>
          </a:p>
        </p:txBody>
      </p:sp>
      <p:sp>
        <p:nvSpPr>
          <p:cNvPr id="6" name="Text 4"/>
          <p:cNvSpPr/>
          <p:nvPr/>
        </p:nvSpPr>
        <p:spPr>
          <a:xfrm>
            <a:off x="733425" y="3614738"/>
            <a:ext cx="6326148" cy="3352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600"/>
              </a:lnSpc>
              <a:buSzPct val="100000"/>
              <a:buChar char="•"/>
            </a:pPr>
            <a:r>
              <a:rPr lang="en-US" sz="16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Персоналізація взаємодії</a:t>
            </a:r>
            <a:endParaRPr lang="en-US" sz="1650" dirty="0"/>
          </a:p>
        </p:txBody>
      </p:sp>
      <p:sp>
        <p:nvSpPr>
          <p:cNvPr id="7" name="Text 5"/>
          <p:cNvSpPr/>
          <p:nvPr/>
        </p:nvSpPr>
        <p:spPr>
          <a:xfrm>
            <a:off x="733425" y="4023360"/>
            <a:ext cx="6326148" cy="3352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600"/>
              </a:lnSpc>
              <a:buSzPct val="100000"/>
              <a:buChar char="•"/>
            </a:pPr>
            <a:r>
              <a:rPr lang="en-US" sz="16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Швидкість реакції на звернення</a:t>
            </a:r>
            <a:endParaRPr lang="en-US" sz="1650" dirty="0"/>
          </a:p>
        </p:txBody>
      </p:sp>
      <p:sp>
        <p:nvSpPr>
          <p:cNvPr id="8" name="Text 6"/>
          <p:cNvSpPr/>
          <p:nvPr/>
        </p:nvSpPr>
        <p:spPr>
          <a:xfrm>
            <a:off x="733425" y="4431983"/>
            <a:ext cx="6326148" cy="3352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600"/>
              </a:lnSpc>
              <a:buSzPct val="100000"/>
              <a:buChar char="•"/>
            </a:pPr>
            <a:r>
              <a:rPr lang="en-US" sz="16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Прозорість та чесність у відносинах</a:t>
            </a:r>
            <a:endParaRPr lang="en-US" sz="1650" dirty="0"/>
          </a:p>
        </p:txBody>
      </p:sp>
      <p:pic>
        <p:nvPicPr>
          <p:cNvPr id="9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78447" y="1650206"/>
            <a:ext cx="6326148" cy="632614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462814"/>
            <a:ext cx="9686211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Зв'язок лояльності персоналу та клієнтів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793790" y="4369951"/>
            <a:ext cx="13042821" cy="2613898"/>
          </a:xfrm>
          <a:prstGeom prst="roundRect">
            <a:avLst>
              <a:gd name="adj" fmla="val 7810"/>
            </a:avLst>
          </a:prstGeom>
          <a:solidFill>
            <a:srgbClr val="E8F3E8"/>
          </a:solidFill>
          <a:ln/>
        </p:spPr>
      </p:sp>
      <p:sp>
        <p:nvSpPr>
          <p:cNvPr id="5" name="Shape 2"/>
          <p:cNvSpPr/>
          <p:nvPr/>
        </p:nvSpPr>
        <p:spPr>
          <a:xfrm>
            <a:off x="793790" y="4369951"/>
            <a:ext cx="6521410" cy="1306949"/>
          </a:xfrm>
          <a:prstGeom prst="roundRect">
            <a:avLst>
              <a:gd name="adj" fmla="val 15620"/>
            </a:avLst>
          </a:prstGeom>
          <a:solidFill>
            <a:srgbClr val="E8F3E8"/>
          </a:solidFill>
          <a:ln/>
        </p:spPr>
      </p:sp>
      <p:sp>
        <p:nvSpPr>
          <p:cNvPr id="6" name="Text 3"/>
          <p:cNvSpPr/>
          <p:nvPr/>
        </p:nvSpPr>
        <p:spPr>
          <a:xfrm>
            <a:off x="1020604" y="4596765"/>
            <a:ext cx="352115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Задоволені працівники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020604" y="5087183"/>
            <a:ext cx="606778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Створюють кращий сервіс та атмосферу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7315200" y="4369951"/>
            <a:ext cx="6521410" cy="1306949"/>
          </a:xfrm>
          <a:prstGeom prst="rect">
            <a:avLst/>
          </a:prstGeom>
          <a:solidFill>
            <a:srgbClr val="E8F3E8"/>
          </a:solidFill>
          <a:ln/>
        </p:spPr>
      </p:sp>
      <p:sp>
        <p:nvSpPr>
          <p:cNvPr id="9" name="Shape 6"/>
          <p:cNvSpPr/>
          <p:nvPr/>
        </p:nvSpPr>
        <p:spPr>
          <a:xfrm>
            <a:off x="7315200" y="4369951"/>
            <a:ext cx="30480" cy="1306949"/>
          </a:xfrm>
          <a:prstGeom prst="roundRect">
            <a:avLst>
              <a:gd name="adj" fmla="val 669768"/>
            </a:avLst>
          </a:prstGeom>
          <a:solidFill>
            <a:srgbClr val="CED9CE"/>
          </a:solidFill>
          <a:ln/>
        </p:spPr>
      </p:sp>
      <p:sp>
        <p:nvSpPr>
          <p:cNvPr id="10" name="Text 7"/>
          <p:cNvSpPr/>
          <p:nvPr/>
        </p:nvSpPr>
        <p:spPr>
          <a:xfrm>
            <a:off x="7542014" y="4596765"/>
            <a:ext cx="339411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Якісне обслуговування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7542014" y="5087183"/>
            <a:ext cx="606778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Формує позитивний досвід споживачів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93790" y="5676900"/>
            <a:ext cx="6521410" cy="1306949"/>
          </a:xfrm>
          <a:prstGeom prst="rect">
            <a:avLst/>
          </a:prstGeom>
          <a:solidFill>
            <a:srgbClr val="E8F3E8"/>
          </a:solidFill>
          <a:ln/>
        </p:spPr>
      </p:sp>
      <p:sp>
        <p:nvSpPr>
          <p:cNvPr id="13" name="Shape 10"/>
          <p:cNvSpPr/>
          <p:nvPr/>
        </p:nvSpPr>
        <p:spPr>
          <a:xfrm>
            <a:off x="793790" y="5676900"/>
            <a:ext cx="6521410" cy="30480"/>
          </a:xfrm>
          <a:prstGeom prst="roundRect">
            <a:avLst>
              <a:gd name="adj" fmla="val 669768"/>
            </a:avLst>
          </a:prstGeom>
          <a:solidFill>
            <a:srgbClr val="CED9CE"/>
          </a:solidFill>
          <a:ln/>
        </p:spPr>
      </p:sp>
      <p:sp>
        <p:nvSpPr>
          <p:cNvPr id="14" name="Text 11"/>
          <p:cNvSpPr/>
          <p:nvPr/>
        </p:nvSpPr>
        <p:spPr>
          <a:xfrm>
            <a:off x="1020604" y="590371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Лояльні клієнти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020604" y="6394132"/>
            <a:ext cx="606778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Приносять стабільний прибуток компанії</a:t>
            </a:r>
            <a:endParaRPr lang="en-US" sz="1750" dirty="0"/>
          </a:p>
        </p:txBody>
      </p:sp>
      <p:sp>
        <p:nvSpPr>
          <p:cNvPr id="16" name="Shape 13"/>
          <p:cNvSpPr/>
          <p:nvPr/>
        </p:nvSpPr>
        <p:spPr>
          <a:xfrm>
            <a:off x="7315200" y="5676900"/>
            <a:ext cx="6521410" cy="1306949"/>
          </a:xfrm>
          <a:prstGeom prst="rect">
            <a:avLst/>
          </a:prstGeom>
          <a:solidFill>
            <a:srgbClr val="E8F3E8"/>
          </a:solidFill>
          <a:ln/>
        </p:spPr>
      </p:sp>
      <p:sp>
        <p:nvSpPr>
          <p:cNvPr id="17" name="Shape 14"/>
          <p:cNvSpPr/>
          <p:nvPr/>
        </p:nvSpPr>
        <p:spPr>
          <a:xfrm>
            <a:off x="7315200" y="5676900"/>
            <a:ext cx="30480" cy="1306949"/>
          </a:xfrm>
          <a:prstGeom prst="roundRect">
            <a:avLst>
              <a:gd name="adj" fmla="val 669768"/>
            </a:avLst>
          </a:prstGeom>
          <a:solidFill>
            <a:srgbClr val="CED9CE"/>
          </a:solidFill>
          <a:ln/>
        </p:spPr>
      </p:sp>
      <p:sp>
        <p:nvSpPr>
          <p:cNvPr id="18" name="Shape 15"/>
          <p:cNvSpPr/>
          <p:nvPr/>
        </p:nvSpPr>
        <p:spPr>
          <a:xfrm>
            <a:off x="7315200" y="5676900"/>
            <a:ext cx="6521410" cy="30480"/>
          </a:xfrm>
          <a:prstGeom prst="roundRect">
            <a:avLst>
              <a:gd name="adj" fmla="val 669768"/>
            </a:avLst>
          </a:prstGeom>
          <a:solidFill>
            <a:srgbClr val="CED9CE"/>
          </a:solidFill>
          <a:ln/>
        </p:spPr>
      </p:sp>
      <p:sp>
        <p:nvSpPr>
          <p:cNvPr id="19" name="Text 16"/>
          <p:cNvSpPr/>
          <p:nvPr/>
        </p:nvSpPr>
        <p:spPr>
          <a:xfrm>
            <a:off x="7542014" y="590371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Зростання бізнесу</a:t>
            </a:r>
            <a:endParaRPr lang="en-US" sz="2200" dirty="0"/>
          </a:p>
        </p:txBody>
      </p:sp>
      <p:sp>
        <p:nvSpPr>
          <p:cNvPr id="20" name="Text 17"/>
          <p:cNvSpPr/>
          <p:nvPr/>
        </p:nvSpPr>
        <p:spPr>
          <a:xfrm>
            <a:off x="7542014" y="6394132"/>
            <a:ext cx="606778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Дозволяє інвестувати в розвиток команди</a:t>
            </a:r>
            <a:endParaRPr lang="en-US" sz="1750" dirty="0"/>
          </a:p>
        </p:txBody>
      </p:sp>
      <p:sp>
        <p:nvSpPr>
          <p:cNvPr id="21" name="Text 18"/>
          <p:cNvSpPr/>
          <p:nvPr/>
        </p:nvSpPr>
        <p:spPr>
          <a:xfrm>
            <a:off x="793790" y="7239000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Внутрішня лояльність персоналу є фундаментом для побудови зовнішньої лояльності клієнтів.</a:t>
            </a:r>
            <a:endParaRPr lang="en-US" sz="17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242304"/>
            <a:ext cx="10448211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Економічна доцільність утримання клієнтів</a:t>
            </a:r>
            <a:endParaRPr lang="en-US" sz="3550" dirty="0"/>
          </a:p>
        </p:txBody>
      </p:sp>
      <p:sp>
        <p:nvSpPr>
          <p:cNvPr id="3" name="Text 1"/>
          <p:cNvSpPr/>
          <p:nvPr/>
        </p:nvSpPr>
        <p:spPr>
          <a:xfrm>
            <a:off x="793790" y="3376255"/>
            <a:ext cx="4158615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850"/>
              </a:lnSpc>
              <a:buNone/>
            </a:pPr>
            <a:r>
              <a:rPr lang="en-US" sz="58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5X</a:t>
            </a:r>
            <a:endParaRPr lang="en-US" sz="5850" dirty="0"/>
          </a:p>
        </p:txBody>
      </p:sp>
      <p:sp>
        <p:nvSpPr>
          <p:cNvPr id="4" name="Text 2"/>
          <p:cNvSpPr/>
          <p:nvPr/>
        </p:nvSpPr>
        <p:spPr>
          <a:xfrm>
            <a:off x="1428988" y="4408051"/>
            <a:ext cx="288809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Вартість залучення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793790" y="4898469"/>
            <a:ext cx="415861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Залучення нового клієнта коштує в 5 разів дорожче, ніж утримання існуючого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5235893" y="3376255"/>
            <a:ext cx="4158615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850"/>
              </a:lnSpc>
              <a:buNone/>
            </a:pPr>
            <a:r>
              <a:rPr lang="en-US" sz="58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25%</a:t>
            </a:r>
            <a:endParaRPr lang="en-US" sz="5850" dirty="0"/>
          </a:p>
        </p:txBody>
      </p:sp>
      <p:sp>
        <p:nvSpPr>
          <p:cNvPr id="7" name="Text 5"/>
          <p:cNvSpPr/>
          <p:nvPr/>
        </p:nvSpPr>
        <p:spPr>
          <a:xfrm>
            <a:off x="5808702" y="4408051"/>
            <a:ext cx="301287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Зростання прибутку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5235893" y="4898469"/>
            <a:ext cx="41586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Підвищення рівня утримання на 5% збільшує прибуток на 25-95%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677995" y="3376255"/>
            <a:ext cx="4158615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850"/>
              </a:lnSpc>
              <a:buNone/>
            </a:pPr>
            <a:r>
              <a:rPr lang="en-US" sz="58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10X</a:t>
            </a:r>
            <a:endParaRPr lang="en-US" sz="5850" dirty="0"/>
          </a:p>
        </p:txBody>
      </p:sp>
      <p:sp>
        <p:nvSpPr>
          <p:cNvPr id="10" name="Text 8"/>
          <p:cNvSpPr/>
          <p:nvPr/>
        </p:nvSpPr>
        <p:spPr>
          <a:xfrm>
            <a:off x="10339626" y="440805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Цінність адвокатів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9677995" y="4898469"/>
            <a:ext cx="415861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Лояльні клієнти витрачають у 10 разів більше протягом життєвого циклу</a:t>
            </a:r>
            <a:endParaRPr lang="en-US" sz="17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4844" y="514469"/>
            <a:ext cx="8246983" cy="4676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650"/>
              </a:lnSpc>
              <a:buNone/>
            </a:pPr>
            <a:r>
              <a:rPr lang="en-US" sz="29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Розробка стратегії управління лояльністю</a:t>
            </a:r>
            <a:endParaRPr lang="en-US" sz="2900" dirty="0"/>
          </a:p>
        </p:txBody>
      </p:sp>
      <p:sp>
        <p:nvSpPr>
          <p:cNvPr id="3" name="Shape 1"/>
          <p:cNvSpPr/>
          <p:nvPr/>
        </p:nvSpPr>
        <p:spPr>
          <a:xfrm>
            <a:off x="841891" y="1636990"/>
            <a:ext cx="187047" cy="841891"/>
          </a:xfrm>
          <a:prstGeom prst="roundRect">
            <a:avLst>
              <a:gd name="adj" fmla="val 90031"/>
            </a:avLst>
          </a:prstGeom>
          <a:solidFill>
            <a:srgbClr val="E8F3E8"/>
          </a:solidFill>
          <a:ln/>
        </p:spPr>
      </p:sp>
      <p:sp>
        <p:nvSpPr>
          <p:cNvPr id="4" name="Shape 2"/>
          <p:cNvSpPr/>
          <p:nvPr/>
        </p:nvSpPr>
        <p:spPr>
          <a:xfrm>
            <a:off x="654844" y="1514118"/>
            <a:ext cx="561261" cy="561261"/>
          </a:xfrm>
          <a:prstGeom prst="roundRect">
            <a:avLst>
              <a:gd name="adj" fmla="val 81459"/>
            </a:avLst>
          </a:prstGeom>
          <a:solidFill>
            <a:srgbClr val="E8F3E8"/>
          </a:solidFill>
          <a:ln/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95099" y="1654373"/>
            <a:ext cx="280630" cy="28063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403152" y="1543407"/>
            <a:ext cx="2571393" cy="292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Сегментація клієнтів</a:t>
            </a:r>
            <a:endParaRPr lang="en-US" sz="1800" dirty="0"/>
          </a:p>
        </p:txBody>
      </p:sp>
      <p:sp>
        <p:nvSpPr>
          <p:cNvPr id="7" name="Text 4"/>
          <p:cNvSpPr/>
          <p:nvPr/>
        </p:nvSpPr>
        <p:spPr>
          <a:xfrm>
            <a:off x="1403152" y="1947862"/>
            <a:ext cx="12572405" cy="299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Визначення груп споживачів за цінністю, поведінкою та потребами</a:t>
            </a:r>
            <a:endParaRPr lang="en-US" sz="1450" dirty="0"/>
          </a:p>
        </p:txBody>
      </p:sp>
      <p:sp>
        <p:nvSpPr>
          <p:cNvPr id="8" name="Shape 5"/>
          <p:cNvSpPr/>
          <p:nvPr/>
        </p:nvSpPr>
        <p:spPr>
          <a:xfrm>
            <a:off x="1122521" y="2946678"/>
            <a:ext cx="187047" cy="841891"/>
          </a:xfrm>
          <a:prstGeom prst="roundRect">
            <a:avLst>
              <a:gd name="adj" fmla="val 90031"/>
            </a:avLst>
          </a:prstGeom>
          <a:solidFill>
            <a:srgbClr val="E8F3E8"/>
          </a:solidFill>
          <a:ln/>
        </p:spPr>
      </p:sp>
      <p:sp>
        <p:nvSpPr>
          <p:cNvPr id="9" name="Shape 6"/>
          <p:cNvSpPr/>
          <p:nvPr/>
        </p:nvSpPr>
        <p:spPr>
          <a:xfrm>
            <a:off x="935474" y="2823805"/>
            <a:ext cx="561261" cy="561261"/>
          </a:xfrm>
          <a:prstGeom prst="roundRect">
            <a:avLst>
              <a:gd name="adj" fmla="val 81459"/>
            </a:avLst>
          </a:prstGeom>
          <a:solidFill>
            <a:srgbClr val="E8F3E8"/>
          </a:solidFill>
          <a:ln/>
        </p:spPr>
      </p:sp>
      <p:pic>
        <p:nvPicPr>
          <p:cNvPr id="10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5730" y="2964061"/>
            <a:ext cx="280630" cy="28063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683782" y="2853095"/>
            <a:ext cx="2865834" cy="292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Аналіз поточного стану</a:t>
            </a:r>
            <a:endParaRPr lang="en-US" sz="1800" dirty="0"/>
          </a:p>
        </p:txBody>
      </p:sp>
      <p:sp>
        <p:nvSpPr>
          <p:cNvPr id="12" name="Text 8"/>
          <p:cNvSpPr/>
          <p:nvPr/>
        </p:nvSpPr>
        <p:spPr>
          <a:xfrm>
            <a:off x="1683782" y="3257550"/>
            <a:ext cx="12291774" cy="299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Оцінка рівня задоволеності та лояльності через метрики NPS, CSI, RFM</a:t>
            </a:r>
            <a:endParaRPr lang="en-US" sz="1450" dirty="0"/>
          </a:p>
        </p:txBody>
      </p:sp>
      <p:sp>
        <p:nvSpPr>
          <p:cNvPr id="13" name="Shape 9"/>
          <p:cNvSpPr/>
          <p:nvPr/>
        </p:nvSpPr>
        <p:spPr>
          <a:xfrm>
            <a:off x="1403152" y="4256365"/>
            <a:ext cx="187047" cy="841891"/>
          </a:xfrm>
          <a:prstGeom prst="roundRect">
            <a:avLst>
              <a:gd name="adj" fmla="val 90031"/>
            </a:avLst>
          </a:prstGeom>
          <a:solidFill>
            <a:srgbClr val="E8F3E8"/>
          </a:solidFill>
          <a:ln/>
        </p:spPr>
      </p:sp>
      <p:sp>
        <p:nvSpPr>
          <p:cNvPr id="14" name="Shape 10"/>
          <p:cNvSpPr/>
          <p:nvPr/>
        </p:nvSpPr>
        <p:spPr>
          <a:xfrm>
            <a:off x="1216104" y="4133493"/>
            <a:ext cx="561261" cy="561261"/>
          </a:xfrm>
          <a:prstGeom prst="roundRect">
            <a:avLst>
              <a:gd name="adj" fmla="val 81459"/>
            </a:avLst>
          </a:prstGeom>
          <a:solidFill>
            <a:srgbClr val="E8F3E8"/>
          </a:solidFill>
          <a:ln/>
        </p:spPr>
      </p:sp>
      <p:pic>
        <p:nvPicPr>
          <p:cNvPr id="15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56360" y="4273748"/>
            <a:ext cx="280630" cy="280630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1964412" y="4162782"/>
            <a:ext cx="2338864" cy="292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Визначення цілей</a:t>
            </a:r>
            <a:endParaRPr lang="en-US" sz="1800" dirty="0"/>
          </a:p>
        </p:txBody>
      </p:sp>
      <p:sp>
        <p:nvSpPr>
          <p:cNvPr id="17" name="Text 12"/>
          <p:cNvSpPr/>
          <p:nvPr/>
        </p:nvSpPr>
        <p:spPr>
          <a:xfrm>
            <a:off x="1964412" y="4567238"/>
            <a:ext cx="12011144" cy="299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Формулювання конкретних, вимірюваних цілей для програм лояльності</a:t>
            </a:r>
            <a:endParaRPr lang="en-US" sz="1450" dirty="0"/>
          </a:p>
        </p:txBody>
      </p:sp>
      <p:sp>
        <p:nvSpPr>
          <p:cNvPr id="18" name="Shape 13"/>
          <p:cNvSpPr/>
          <p:nvPr/>
        </p:nvSpPr>
        <p:spPr>
          <a:xfrm>
            <a:off x="1683782" y="5566053"/>
            <a:ext cx="187047" cy="841891"/>
          </a:xfrm>
          <a:prstGeom prst="roundRect">
            <a:avLst>
              <a:gd name="adj" fmla="val 90031"/>
            </a:avLst>
          </a:prstGeom>
          <a:solidFill>
            <a:srgbClr val="E8F3E8"/>
          </a:solidFill>
          <a:ln/>
        </p:spPr>
      </p:sp>
      <p:sp>
        <p:nvSpPr>
          <p:cNvPr id="19" name="Shape 14"/>
          <p:cNvSpPr/>
          <p:nvPr/>
        </p:nvSpPr>
        <p:spPr>
          <a:xfrm>
            <a:off x="1496735" y="5443180"/>
            <a:ext cx="561261" cy="561261"/>
          </a:xfrm>
          <a:prstGeom prst="roundRect">
            <a:avLst>
              <a:gd name="adj" fmla="val 81459"/>
            </a:avLst>
          </a:prstGeom>
          <a:solidFill>
            <a:srgbClr val="E8F3E8"/>
          </a:solidFill>
          <a:ln/>
        </p:spPr>
      </p:sp>
      <p:pic>
        <p:nvPicPr>
          <p:cNvPr id="20" name="Image 3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36990" y="5583436"/>
            <a:ext cx="280630" cy="280630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2245043" y="5472470"/>
            <a:ext cx="2928461" cy="292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Впровадження програм</a:t>
            </a:r>
            <a:endParaRPr lang="en-US" sz="1800" dirty="0"/>
          </a:p>
        </p:txBody>
      </p:sp>
      <p:sp>
        <p:nvSpPr>
          <p:cNvPr id="22" name="Text 16"/>
          <p:cNvSpPr/>
          <p:nvPr/>
        </p:nvSpPr>
        <p:spPr>
          <a:xfrm>
            <a:off x="2245043" y="5876925"/>
            <a:ext cx="11730514" cy="299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Розробка та запуск індивідуалізованих програм для різних сегментів</a:t>
            </a:r>
            <a:endParaRPr lang="en-US" sz="1450" dirty="0"/>
          </a:p>
        </p:txBody>
      </p:sp>
      <p:sp>
        <p:nvSpPr>
          <p:cNvPr id="23" name="Shape 17"/>
          <p:cNvSpPr/>
          <p:nvPr/>
        </p:nvSpPr>
        <p:spPr>
          <a:xfrm>
            <a:off x="1403152" y="6875740"/>
            <a:ext cx="187047" cy="841891"/>
          </a:xfrm>
          <a:prstGeom prst="roundRect">
            <a:avLst>
              <a:gd name="adj" fmla="val 90031"/>
            </a:avLst>
          </a:prstGeom>
          <a:solidFill>
            <a:srgbClr val="E8F3E8"/>
          </a:solidFill>
          <a:ln/>
        </p:spPr>
      </p:sp>
      <p:sp>
        <p:nvSpPr>
          <p:cNvPr id="24" name="Shape 18"/>
          <p:cNvSpPr/>
          <p:nvPr/>
        </p:nvSpPr>
        <p:spPr>
          <a:xfrm>
            <a:off x="1216104" y="6752868"/>
            <a:ext cx="561261" cy="561261"/>
          </a:xfrm>
          <a:prstGeom prst="roundRect">
            <a:avLst>
              <a:gd name="adj" fmla="val 81459"/>
            </a:avLst>
          </a:prstGeom>
          <a:solidFill>
            <a:srgbClr val="E8F3E8"/>
          </a:solidFill>
          <a:ln/>
        </p:spPr>
      </p:sp>
      <p:pic>
        <p:nvPicPr>
          <p:cNvPr id="25" name="Image 4" descr="preencoded.png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56360" y="6893123"/>
            <a:ext cx="280630" cy="280630"/>
          </a:xfrm>
          <a:prstGeom prst="rect">
            <a:avLst/>
          </a:prstGeom>
        </p:spPr>
      </p:pic>
      <p:sp>
        <p:nvSpPr>
          <p:cNvPr id="26" name="Text 19"/>
          <p:cNvSpPr/>
          <p:nvPr/>
        </p:nvSpPr>
        <p:spPr>
          <a:xfrm>
            <a:off x="1964412" y="6782157"/>
            <a:ext cx="3321725" cy="292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Моніторинг та оптимізація</a:t>
            </a:r>
            <a:endParaRPr lang="en-US" sz="1800" dirty="0"/>
          </a:p>
        </p:txBody>
      </p:sp>
      <p:sp>
        <p:nvSpPr>
          <p:cNvPr id="27" name="Text 20"/>
          <p:cNvSpPr/>
          <p:nvPr/>
        </p:nvSpPr>
        <p:spPr>
          <a:xfrm>
            <a:off x="1964412" y="7186613"/>
            <a:ext cx="12011144" cy="299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Постійне відстеження ефективності та коригування стратегії</a:t>
            </a:r>
            <a:endParaRPr lang="en-US" sz="14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8784" y="588288"/>
            <a:ext cx="5697260" cy="5348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200"/>
              </a:lnSpc>
              <a:buNone/>
            </a:pPr>
            <a:r>
              <a:rPr lang="en-US" sz="33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Типи програм лояльності</a:t>
            </a:r>
            <a:endParaRPr lang="en-US" sz="3350" dirty="0"/>
          </a:p>
        </p:txBody>
      </p:sp>
      <p:sp>
        <p:nvSpPr>
          <p:cNvPr id="3" name="Shape 1"/>
          <p:cNvSpPr/>
          <p:nvPr/>
        </p:nvSpPr>
        <p:spPr>
          <a:xfrm>
            <a:off x="748784" y="1550908"/>
            <a:ext cx="6459498" cy="2940606"/>
          </a:xfrm>
          <a:prstGeom prst="roundRect">
            <a:avLst>
              <a:gd name="adj" fmla="val 6548"/>
            </a:avLst>
          </a:prstGeom>
          <a:solidFill>
            <a:srgbClr val="FAFFFA"/>
          </a:solidFill>
          <a:ln w="30480">
            <a:solidFill>
              <a:srgbClr val="CED9CE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993100" y="1795224"/>
            <a:ext cx="2674382" cy="334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Бонусні програми</a:t>
            </a:r>
            <a:endParaRPr lang="en-US" sz="2100" dirty="0"/>
          </a:p>
        </p:txBody>
      </p:sp>
      <p:sp>
        <p:nvSpPr>
          <p:cNvPr id="5" name="Text 3"/>
          <p:cNvSpPr/>
          <p:nvPr/>
        </p:nvSpPr>
        <p:spPr>
          <a:xfrm>
            <a:off x="993100" y="2257782"/>
            <a:ext cx="5970865" cy="684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Накопичення балів за покупки з можливістю обміну на товари чи знижки</a:t>
            </a:r>
            <a:endParaRPr lang="en-US" sz="1650" dirty="0"/>
          </a:p>
        </p:txBody>
      </p:sp>
      <p:sp>
        <p:nvSpPr>
          <p:cNvPr id="6" name="Text 4"/>
          <p:cNvSpPr/>
          <p:nvPr/>
        </p:nvSpPr>
        <p:spPr>
          <a:xfrm>
            <a:off x="993100" y="3070741"/>
            <a:ext cx="5970865" cy="342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Прості у розумінні</a:t>
            </a:r>
            <a:endParaRPr lang="en-US" sz="1650" dirty="0"/>
          </a:p>
        </p:txBody>
      </p:sp>
      <p:sp>
        <p:nvSpPr>
          <p:cNvPr id="7" name="Text 5"/>
          <p:cNvSpPr/>
          <p:nvPr/>
        </p:nvSpPr>
        <p:spPr>
          <a:xfrm>
            <a:off x="993100" y="3487817"/>
            <a:ext cx="5970865" cy="342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Стимулюють повторні покупки</a:t>
            </a:r>
            <a:endParaRPr lang="en-US" sz="1650" dirty="0"/>
          </a:p>
        </p:txBody>
      </p:sp>
      <p:sp>
        <p:nvSpPr>
          <p:cNvPr id="8" name="Text 6"/>
          <p:cNvSpPr/>
          <p:nvPr/>
        </p:nvSpPr>
        <p:spPr>
          <a:xfrm>
            <a:off x="993100" y="3904893"/>
            <a:ext cx="5970865" cy="342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Легко вимірювати ефективність</a:t>
            </a:r>
            <a:endParaRPr lang="en-US" sz="1650" dirty="0"/>
          </a:p>
        </p:txBody>
      </p:sp>
      <p:sp>
        <p:nvSpPr>
          <p:cNvPr id="9" name="Shape 7"/>
          <p:cNvSpPr/>
          <p:nvPr/>
        </p:nvSpPr>
        <p:spPr>
          <a:xfrm>
            <a:off x="7422118" y="1550908"/>
            <a:ext cx="6459498" cy="2940606"/>
          </a:xfrm>
          <a:prstGeom prst="roundRect">
            <a:avLst>
              <a:gd name="adj" fmla="val 6548"/>
            </a:avLst>
          </a:prstGeom>
          <a:solidFill>
            <a:srgbClr val="FAFFFA"/>
          </a:solidFill>
          <a:ln w="30480">
            <a:solidFill>
              <a:srgbClr val="CED9CE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7666434" y="1795224"/>
            <a:ext cx="2674382" cy="334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Рівневі програми</a:t>
            </a:r>
            <a:endParaRPr lang="en-US" sz="2100" dirty="0"/>
          </a:p>
        </p:txBody>
      </p:sp>
      <p:sp>
        <p:nvSpPr>
          <p:cNvPr id="11" name="Text 9"/>
          <p:cNvSpPr/>
          <p:nvPr/>
        </p:nvSpPr>
        <p:spPr>
          <a:xfrm>
            <a:off x="7666434" y="2257782"/>
            <a:ext cx="5970865" cy="684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Градація клієнтів за статусами з ексклюзивними привілеями для VIP</a:t>
            </a:r>
            <a:endParaRPr lang="en-US" sz="1650" dirty="0"/>
          </a:p>
        </p:txBody>
      </p:sp>
      <p:sp>
        <p:nvSpPr>
          <p:cNvPr id="12" name="Text 10"/>
          <p:cNvSpPr/>
          <p:nvPr/>
        </p:nvSpPr>
        <p:spPr>
          <a:xfrm>
            <a:off x="7666434" y="3070741"/>
            <a:ext cx="5970865" cy="342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Створюють відчуття престижу</a:t>
            </a:r>
            <a:endParaRPr lang="en-US" sz="1650" dirty="0"/>
          </a:p>
        </p:txBody>
      </p:sp>
      <p:sp>
        <p:nvSpPr>
          <p:cNvPr id="13" name="Text 11"/>
          <p:cNvSpPr/>
          <p:nvPr/>
        </p:nvSpPr>
        <p:spPr>
          <a:xfrm>
            <a:off x="7666434" y="3487817"/>
            <a:ext cx="5970865" cy="342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Мотивують до збільшення витрат</a:t>
            </a:r>
            <a:endParaRPr lang="en-US" sz="1650" dirty="0"/>
          </a:p>
        </p:txBody>
      </p:sp>
      <p:sp>
        <p:nvSpPr>
          <p:cNvPr id="14" name="Text 12"/>
          <p:cNvSpPr/>
          <p:nvPr/>
        </p:nvSpPr>
        <p:spPr>
          <a:xfrm>
            <a:off x="7666434" y="3904893"/>
            <a:ext cx="5970865" cy="342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Посилюють емоційний зв'язок</a:t>
            </a:r>
            <a:endParaRPr lang="en-US" sz="1650" dirty="0"/>
          </a:p>
        </p:txBody>
      </p:sp>
      <p:sp>
        <p:nvSpPr>
          <p:cNvPr id="15" name="Shape 13"/>
          <p:cNvSpPr/>
          <p:nvPr/>
        </p:nvSpPr>
        <p:spPr>
          <a:xfrm>
            <a:off x="748784" y="4705350"/>
            <a:ext cx="6459498" cy="2940606"/>
          </a:xfrm>
          <a:prstGeom prst="roundRect">
            <a:avLst>
              <a:gd name="adj" fmla="val 6548"/>
            </a:avLst>
          </a:prstGeom>
          <a:solidFill>
            <a:srgbClr val="FAFFFA"/>
          </a:solidFill>
          <a:ln w="30480">
            <a:solidFill>
              <a:srgbClr val="CED9CE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993100" y="4949666"/>
            <a:ext cx="2917865" cy="334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Коаліційні програми</a:t>
            </a:r>
            <a:endParaRPr lang="en-US" sz="2100" dirty="0"/>
          </a:p>
        </p:txBody>
      </p:sp>
      <p:sp>
        <p:nvSpPr>
          <p:cNvPr id="17" name="Text 15"/>
          <p:cNvSpPr/>
          <p:nvPr/>
        </p:nvSpPr>
        <p:spPr>
          <a:xfrm>
            <a:off x="993100" y="5412224"/>
            <a:ext cx="5970865" cy="684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Партнерство кількох брендів для розширення можливостей клієнтів</a:t>
            </a:r>
            <a:endParaRPr lang="en-US" sz="1650" dirty="0"/>
          </a:p>
        </p:txBody>
      </p:sp>
      <p:sp>
        <p:nvSpPr>
          <p:cNvPr id="18" name="Text 16"/>
          <p:cNvSpPr/>
          <p:nvPr/>
        </p:nvSpPr>
        <p:spPr>
          <a:xfrm>
            <a:off x="993100" y="6225183"/>
            <a:ext cx="5970865" cy="342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Збільшують цінність пропозиції</a:t>
            </a:r>
            <a:endParaRPr lang="en-US" sz="1650" dirty="0"/>
          </a:p>
        </p:txBody>
      </p:sp>
      <p:sp>
        <p:nvSpPr>
          <p:cNvPr id="19" name="Text 17"/>
          <p:cNvSpPr/>
          <p:nvPr/>
        </p:nvSpPr>
        <p:spPr>
          <a:xfrm>
            <a:off x="993100" y="6642259"/>
            <a:ext cx="5970865" cy="342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Розширюють аудиторію</a:t>
            </a:r>
            <a:endParaRPr lang="en-US" sz="1650" dirty="0"/>
          </a:p>
        </p:txBody>
      </p:sp>
      <p:sp>
        <p:nvSpPr>
          <p:cNvPr id="20" name="Text 18"/>
          <p:cNvSpPr/>
          <p:nvPr/>
        </p:nvSpPr>
        <p:spPr>
          <a:xfrm>
            <a:off x="993100" y="7059335"/>
            <a:ext cx="5970865" cy="342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Знижують вартість утримання</a:t>
            </a:r>
            <a:endParaRPr lang="en-US" sz="1650" dirty="0"/>
          </a:p>
        </p:txBody>
      </p:sp>
      <p:sp>
        <p:nvSpPr>
          <p:cNvPr id="21" name="Shape 19"/>
          <p:cNvSpPr/>
          <p:nvPr/>
        </p:nvSpPr>
        <p:spPr>
          <a:xfrm>
            <a:off x="7422118" y="4705350"/>
            <a:ext cx="6459498" cy="2940606"/>
          </a:xfrm>
          <a:prstGeom prst="roundRect">
            <a:avLst>
              <a:gd name="adj" fmla="val 6548"/>
            </a:avLst>
          </a:prstGeom>
          <a:solidFill>
            <a:srgbClr val="FAFFFA"/>
          </a:solidFill>
          <a:ln w="30480">
            <a:solidFill>
              <a:srgbClr val="CED9CE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7666434" y="4949666"/>
            <a:ext cx="2685812" cy="334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Програми спільнот</a:t>
            </a:r>
            <a:endParaRPr lang="en-US" sz="2100" dirty="0"/>
          </a:p>
        </p:txBody>
      </p:sp>
      <p:sp>
        <p:nvSpPr>
          <p:cNvPr id="23" name="Text 21"/>
          <p:cNvSpPr/>
          <p:nvPr/>
        </p:nvSpPr>
        <p:spPr>
          <a:xfrm>
            <a:off x="7666434" y="5412224"/>
            <a:ext cx="5970865" cy="684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Створення ком'юніті навколо бренду з ексклюзивним доступом</a:t>
            </a:r>
            <a:endParaRPr lang="en-US" sz="1650" dirty="0"/>
          </a:p>
        </p:txBody>
      </p:sp>
      <p:sp>
        <p:nvSpPr>
          <p:cNvPr id="24" name="Text 22"/>
          <p:cNvSpPr/>
          <p:nvPr/>
        </p:nvSpPr>
        <p:spPr>
          <a:xfrm>
            <a:off x="7666434" y="6225183"/>
            <a:ext cx="5970865" cy="342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Формують емоційний зв'язок</a:t>
            </a:r>
            <a:endParaRPr lang="en-US" sz="1650" dirty="0"/>
          </a:p>
        </p:txBody>
      </p:sp>
      <p:sp>
        <p:nvSpPr>
          <p:cNvPr id="25" name="Text 23"/>
          <p:cNvSpPr/>
          <p:nvPr/>
        </p:nvSpPr>
        <p:spPr>
          <a:xfrm>
            <a:off x="7666434" y="6642259"/>
            <a:ext cx="5970865" cy="342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Генерують органічний контент</a:t>
            </a:r>
            <a:endParaRPr lang="en-US" sz="1650" dirty="0"/>
          </a:p>
        </p:txBody>
      </p:sp>
      <p:sp>
        <p:nvSpPr>
          <p:cNvPr id="26" name="Text 24"/>
          <p:cNvSpPr/>
          <p:nvPr/>
        </p:nvSpPr>
        <p:spPr>
          <a:xfrm>
            <a:off x="7666434" y="7059335"/>
            <a:ext cx="5970865" cy="342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Перетворюють клієнтів на амбасадорів</a:t>
            </a:r>
            <a:endParaRPr lang="en-US" sz="16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57332" y="437912"/>
            <a:ext cx="7950875" cy="3980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25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Управління претензіями та відновлення довіри</a:t>
            </a:r>
            <a:endParaRPr lang="en-US" sz="25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332" y="1253847"/>
            <a:ext cx="6563678" cy="656367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517011" y="1218009"/>
            <a:ext cx="6563678" cy="5095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2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Ефективне управління скаргами — це потужний інструмент не лише для утримання клієнтів, але й для їх перетворення на лояльних адвокатів бренду.</a:t>
            </a:r>
            <a:endParaRPr lang="en-US" sz="1250" dirty="0"/>
          </a:p>
        </p:txBody>
      </p:sp>
      <p:sp>
        <p:nvSpPr>
          <p:cNvPr id="5" name="Text 2"/>
          <p:cNvSpPr/>
          <p:nvPr/>
        </p:nvSpPr>
        <p:spPr>
          <a:xfrm>
            <a:off x="7517011" y="1886783"/>
            <a:ext cx="2845475" cy="2488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Принципи service recovery:</a:t>
            </a:r>
            <a:endParaRPr lang="en-US" sz="1550" dirty="0"/>
          </a:p>
        </p:txBody>
      </p:sp>
      <p:sp>
        <p:nvSpPr>
          <p:cNvPr id="6" name="Text 3"/>
          <p:cNvSpPr/>
          <p:nvPr/>
        </p:nvSpPr>
        <p:spPr>
          <a:xfrm>
            <a:off x="7517011" y="2294811"/>
            <a:ext cx="6563678" cy="2547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000"/>
              </a:lnSpc>
              <a:buSzPct val="100000"/>
              <a:buFont typeface="+mj-lt"/>
              <a:buAutoNum type="arabicPeriod" startAt="1"/>
            </a:pPr>
            <a:r>
              <a:rPr lang="en-US" sz="12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Швидка реакція на проблему</a:t>
            </a:r>
            <a:endParaRPr lang="en-US" sz="1250" dirty="0"/>
          </a:p>
        </p:txBody>
      </p:sp>
      <p:sp>
        <p:nvSpPr>
          <p:cNvPr id="7" name="Text 4"/>
          <p:cNvSpPr/>
          <p:nvPr/>
        </p:nvSpPr>
        <p:spPr>
          <a:xfrm>
            <a:off x="7517011" y="2605326"/>
            <a:ext cx="6563678" cy="2547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000"/>
              </a:lnSpc>
              <a:buSzPct val="100000"/>
              <a:buFont typeface="+mj-lt"/>
              <a:buAutoNum type="arabicPeriod" startAt="2"/>
            </a:pPr>
            <a:r>
              <a:rPr lang="en-US" sz="12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Щире вибачення та визнання помилки</a:t>
            </a:r>
            <a:endParaRPr lang="en-US" sz="1250" dirty="0"/>
          </a:p>
        </p:txBody>
      </p:sp>
      <p:sp>
        <p:nvSpPr>
          <p:cNvPr id="8" name="Text 5"/>
          <p:cNvSpPr/>
          <p:nvPr/>
        </p:nvSpPr>
        <p:spPr>
          <a:xfrm>
            <a:off x="7517011" y="2915841"/>
            <a:ext cx="6563678" cy="2547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000"/>
              </a:lnSpc>
              <a:buSzPct val="100000"/>
              <a:buFont typeface="+mj-lt"/>
              <a:buAutoNum type="arabicPeriod" startAt="3"/>
            </a:pPr>
            <a:r>
              <a:rPr lang="en-US" sz="12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Справедлива компенсація збитків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7517011" y="3226356"/>
            <a:ext cx="6563678" cy="2547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000"/>
              </a:lnSpc>
              <a:buSzPct val="100000"/>
              <a:buFont typeface="+mj-lt"/>
              <a:buAutoNum type="arabicPeriod" startAt="4"/>
            </a:pPr>
            <a:r>
              <a:rPr lang="en-US" sz="12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Запобігання повторенню ситуації</a:t>
            </a:r>
            <a:endParaRPr lang="en-US" sz="1250" dirty="0"/>
          </a:p>
        </p:txBody>
      </p:sp>
      <p:sp>
        <p:nvSpPr>
          <p:cNvPr id="10" name="Text 7"/>
          <p:cNvSpPr/>
          <p:nvPr/>
        </p:nvSpPr>
        <p:spPr>
          <a:xfrm>
            <a:off x="7517011" y="3536871"/>
            <a:ext cx="6563678" cy="2547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000"/>
              </a:lnSpc>
              <a:buSzPct val="100000"/>
              <a:buFont typeface="+mj-lt"/>
              <a:buAutoNum type="arabicPeriod" startAt="5"/>
            </a:pPr>
            <a:r>
              <a:rPr lang="en-US" sz="12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Персоналізований підхід до вирішення</a:t>
            </a:r>
            <a:endParaRPr lang="en-US" sz="1250" dirty="0"/>
          </a:p>
        </p:txBody>
      </p:sp>
      <p:sp>
        <p:nvSpPr>
          <p:cNvPr id="11" name="Shape 8"/>
          <p:cNvSpPr/>
          <p:nvPr/>
        </p:nvSpPr>
        <p:spPr>
          <a:xfrm>
            <a:off x="557332" y="8175665"/>
            <a:ext cx="13515737" cy="676513"/>
          </a:xfrm>
          <a:prstGeom prst="roundRect">
            <a:avLst>
              <a:gd name="adj" fmla="val 21188"/>
            </a:avLst>
          </a:prstGeom>
          <a:solidFill>
            <a:srgbClr val="CCE6D1"/>
          </a:solidFill>
          <a:ln/>
        </p:spPr>
      </p:sp>
      <p:pic>
        <p:nvPicPr>
          <p:cNvPr id="12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18" y="8402955"/>
            <a:ext cx="199072" cy="159187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1074777" y="8374618"/>
            <a:ext cx="12839105" cy="2547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250" b="1" dirty="0">
                <a:solidFill>
                  <a:srgbClr val="00000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Парадокс service recovery:</a:t>
            </a:r>
            <a:pPr algn="l" indent="0" marL="0">
              <a:lnSpc>
                <a:spcPts val="200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Клієнти, чиї скарги були успішно вирішені, часто стають більш лояльними, ніж ті, хто ніколи не стикався з проблемами.</a:t>
            </a:r>
            <a:endParaRPr lang="en-US" sz="12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34628"/>
            <a:ext cx="7503438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Можливості, які відкриває курс</a:t>
            </a:r>
            <a:endParaRPr lang="en-US" sz="35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93790" y="1855232"/>
            <a:ext cx="680442" cy="68044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2819162"/>
            <a:ext cx="284130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Глибоке розуміння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3309580"/>
            <a:ext cx="637960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Усвідомлення сутності лояльності як ключового елемента маркетингу взаємовідносин, а не результату цінового стимулювання</a:t>
            </a:r>
            <a:endParaRPr lang="en-US" sz="175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56884" y="1855232"/>
            <a:ext cx="680442" cy="68044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456884" y="2819162"/>
            <a:ext cx="304109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Критична рефлексія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7456884" y="3309580"/>
            <a:ext cx="637972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Формування усвідомленості щодо важливості споживчого досвіду та аналітичних вимірів ефективності</a:t>
            </a:r>
            <a:endParaRPr lang="en-US" sz="17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3790" y="4851916"/>
            <a:ext cx="680442" cy="68044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93790" y="5815846"/>
            <a:ext cx="292298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Практичні навички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793790" y="6306264"/>
            <a:ext cx="637960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Застосування аналітичних принципів та методів для вирішення складних завдань з вимірювання лояльності</a:t>
            </a:r>
            <a:endParaRPr lang="en-US" sz="175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56884" y="4851916"/>
            <a:ext cx="680442" cy="680442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456884" y="5815846"/>
            <a:ext cx="331589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Стратегічне мислення</a:t>
            </a:r>
            <a:endParaRPr lang="en-US" sz="2200" dirty="0"/>
          </a:p>
        </p:txBody>
      </p:sp>
      <p:sp>
        <p:nvSpPr>
          <p:cNvPr id="14" name="Text 8"/>
          <p:cNvSpPr/>
          <p:nvPr/>
        </p:nvSpPr>
        <p:spPr>
          <a:xfrm>
            <a:off x="7456884" y="6306264"/>
            <a:ext cx="637972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Здатність формувати власну стратегію управління на основі сегментації клієнтів за їх цінністю</a:t>
            </a:r>
            <a:endParaRPr lang="en-US" sz="175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39604" y="502563"/>
            <a:ext cx="6375797" cy="4568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550"/>
              </a:lnSpc>
              <a:buNone/>
            </a:pPr>
            <a:r>
              <a:rPr lang="en-US" sz="28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Необхідні навчальні компоненти</a:t>
            </a:r>
            <a:endParaRPr lang="en-US" sz="2850" dirty="0"/>
          </a:p>
        </p:txBody>
      </p:sp>
      <p:sp>
        <p:nvSpPr>
          <p:cNvPr id="3" name="Shape 1"/>
          <p:cNvSpPr/>
          <p:nvPr/>
        </p:nvSpPr>
        <p:spPr>
          <a:xfrm>
            <a:off x="7303770" y="1324928"/>
            <a:ext cx="22860" cy="6402348"/>
          </a:xfrm>
          <a:prstGeom prst="roundRect">
            <a:avLst>
              <a:gd name="adj" fmla="val 719544"/>
            </a:avLst>
          </a:prstGeom>
          <a:solidFill>
            <a:srgbClr val="CED9CE"/>
          </a:solidFill>
          <a:ln/>
        </p:spPr>
      </p:sp>
      <p:sp>
        <p:nvSpPr>
          <p:cNvPr id="4" name="Shape 2"/>
          <p:cNvSpPr/>
          <p:nvPr/>
        </p:nvSpPr>
        <p:spPr>
          <a:xfrm>
            <a:off x="6584216" y="1518999"/>
            <a:ext cx="548283" cy="22860"/>
          </a:xfrm>
          <a:prstGeom prst="roundRect">
            <a:avLst>
              <a:gd name="adj" fmla="val 719544"/>
            </a:avLst>
          </a:prstGeom>
          <a:solidFill>
            <a:srgbClr val="CED9CE"/>
          </a:solidFill>
          <a:ln/>
        </p:spPr>
      </p:sp>
      <p:sp>
        <p:nvSpPr>
          <p:cNvPr id="5" name="Shape 3"/>
          <p:cNvSpPr/>
          <p:nvPr/>
        </p:nvSpPr>
        <p:spPr>
          <a:xfrm>
            <a:off x="7109639" y="1324928"/>
            <a:ext cx="411123" cy="411123"/>
          </a:xfrm>
          <a:prstGeom prst="roundRect">
            <a:avLst>
              <a:gd name="adj" fmla="val 40009"/>
            </a:avLst>
          </a:prstGeom>
          <a:solidFill>
            <a:srgbClr val="E8F3E8"/>
          </a:solidFill>
          <a:ln/>
        </p:spPr>
      </p:sp>
      <p:sp>
        <p:nvSpPr>
          <p:cNvPr id="6" name="Text 4"/>
          <p:cNvSpPr/>
          <p:nvPr/>
        </p:nvSpPr>
        <p:spPr>
          <a:xfrm>
            <a:off x="7178100" y="1359098"/>
            <a:ext cx="274082" cy="3426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150"/>
              </a:lnSpc>
              <a:buNone/>
            </a:pPr>
            <a:r>
              <a:rPr lang="en-US" sz="21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1</a:t>
            </a:r>
            <a:endParaRPr lang="en-US" sz="2150" dirty="0"/>
          </a:p>
        </p:txBody>
      </p:sp>
      <p:sp>
        <p:nvSpPr>
          <p:cNvPr id="7" name="Text 5"/>
          <p:cNvSpPr/>
          <p:nvPr/>
        </p:nvSpPr>
        <p:spPr>
          <a:xfrm>
            <a:off x="2246233" y="1387673"/>
            <a:ext cx="4155162" cy="285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Методологія наукових досліджень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639604" y="1782842"/>
            <a:ext cx="5761792" cy="292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300"/>
              </a:lnSpc>
              <a:buNone/>
            </a:pPr>
            <a:r>
              <a:rPr lang="en-US" sz="14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Базові дослідницькі навички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7497901" y="2615565"/>
            <a:ext cx="548283" cy="22860"/>
          </a:xfrm>
          <a:prstGeom prst="roundRect">
            <a:avLst>
              <a:gd name="adj" fmla="val 719544"/>
            </a:avLst>
          </a:prstGeom>
          <a:solidFill>
            <a:srgbClr val="CED9CE"/>
          </a:solidFill>
          <a:ln/>
        </p:spPr>
      </p:sp>
      <p:sp>
        <p:nvSpPr>
          <p:cNvPr id="10" name="Shape 8"/>
          <p:cNvSpPr/>
          <p:nvPr/>
        </p:nvSpPr>
        <p:spPr>
          <a:xfrm>
            <a:off x="7109639" y="2421493"/>
            <a:ext cx="411123" cy="411123"/>
          </a:xfrm>
          <a:prstGeom prst="roundRect">
            <a:avLst>
              <a:gd name="adj" fmla="val 40009"/>
            </a:avLst>
          </a:prstGeom>
          <a:solidFill>
            <a:srgbClr val="E8F3E8"/>
          </a:solidFill>
          <a:ln/>
        </p:spPr>
      </p:sp>
      <p:sp>
        <p:nvSpPr>
          <p:cNvPr id="11" name="Text 9"/>
          <p:cNvSpPr/>
          <p:nvPr/>
        </p:nvSpPr>
        <p:spPr>
          <a:xfrm>
            <a:off x="7178100" y="2455664"/>
            <a:ext cx="274082" cy="3426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150"/>
              </a:lnSpc>
              <a:buNone/>
            </a:pPr>
            <a:r>
              <a:rPr lang="en-US" sz="21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2</a:t>
            </a:r>
            <a:endParaRPr lang="en-US" sz="2150" dirty="0"/>
          </a:p>
        </p:txBody>
      </p:sp>
      <p:sp>
        <p:nvSpPr>
          <p:cNvPr id="12" name="Text 10"/>
          <p:cNvSpPr/>
          <p:nvPr/>
        </p:nvSpPr>
        <p:spPr>
          <a:xfrm>
            <a:off x="8229005" y="2484239"/>
            <a:ext cx="4897517" cy="285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Інформаційно-аналітичне забезпечення</a:t>
            </a:r>
            <a:endParaRPr lang="en-US" sz="1750" dirty="0"/>
          </a:p>
        </p:txBody>
      </p:sp>
      <p:sp>
        <p:nvSpPr>
          <p:cNvPr id="13" name="Text 11"/>
          <p:cNvSpPr/>
          <p:nvPr/>
        </p:nvSpPr>
        <p:spPr>
          <a:xfrm>
            <a:off x="8229005" y="2879408"/>
            <a:ext cx="5761792" cy="292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Робота з даними та аналітикою</a:t>
            </a:r>
            <a:endParaRPr lang="en-US" sz="1400" dirty="0"/>
          </a:p>
        </p:txBody>
      </p:sp>
      <p:sp>
        <p:nvSpPr>
          <p:cNvPr id="14" name="Shape 12"/>
          <p:cNvSpPr/>
          <p:nvPr/>
        </p:nvSpPr>
        <p:spPr>
          <a:xfrm>
            <a:off x="6584216" y="3560683"/>
            <a:ext cx="548283" cy="22860"/>
          </a:xfrm>
          <a:prstGeom prst="roundRect">
            <a:avLst>
              <a:gd name="adj" fmla="val 719544"/>
            </a:avLst>
          </a:prstGeom>
          <a:solidFill>
            <a:srgbClr val="CED9CE"/>
          </a:solidFill>
          <a:ln/>
        </p:spPr>
      </p:sp>
      <p:sp>
        <p:nvSpPr>
          <p:cNvPr id="15" name="Shape 13"/>
          <p:cNvSpPr/>
          <p:nvPr/>
        </p:nvSpPr>
        <p:spPr>
          <a:xfrm>
            <a:off x="7109639" y="3366611"/>
            <a:ext cx="411123" cy="411123"/>
          </a:xfrm>
          <a:prstGeom prst="roundRect">
            <a:avLst>
              <a:gd name="adj" fmla="val 40009"/>
            </a:avLst>
          </a:prstGeom>
          <a:solidFill>
            <a:srgbClr val="E8F3E8"/>
          </a:solidFill>
          <a:ln/>
        </p:spPr>
      </p:sp>
      <p:sp>
        <p:nvSpPr>
          <p:cNvPr id="16" name="Text 14"/>
          <p:cNvSpPr/>
          <p:nvPr/>
        </p:nvSpPr>
        <p:spPr>
          <a:xfrm>
            <a:off x="7178100" y="3400782"/>
            <a:ext cx="274082" cy="3426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150"/>
              </a:lnSpc>
              <a:buNone/>
            </a:pPr>
            <a:r>
              <a:rPr lang="en-US" sz="21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3</a:t>
            </a:r>
            <a:endParaRPr lang="en-US" sz="2150" dirty="0"/>
          </a:p>
        </p:txBody>
      </p:sp>
      <p:sp>
        <p:nvSpPr>
          <p:cNvPr id="17" name="Text 15"/>
          <p:cNvSpPr/>
          <p:nvPr/>
        </p:nvSpPr>
        <p:spPr>
          <a:xfrm>
            <a:off x="3351609" y="3429357"/>
            <a:ext cx="3049786" cy="285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Менеджмент організацій</a:t>
            </a:r>
            <a:endParaRPr lang="en-US" sz="1750" dirty="0"/>
          </a:p>
        </p:txBody>
      </p:sp>
      <p:sp>
        <p:nvSpPr>
          <p:cNvPr id="18" name="Text 16"/>
          <p:cNvSpPr/>
          <p:nvPr/>
        </p:nvSpPr>
        <p:spPr>
          <a:xfrm>
            <a:off x="639604" y="3824526"/>
            <a:ext cx="5761792" cy="292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300"/>
              </a:lnSpc>
              <a:buNone/>
            </a:pPr>
            <a:r>
              <a:rPr lang="en-US" sz="14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Галузева специфіка управління</a:t>
            </a:r>
            <a:endParaRPr lang="en-US" sz="1400" dirty="0"/>
          </a:p>
        </p:txBody>
      </p:sp>
      <p:sp>
        <p:nvSpPr>
          <p:cNvPr id="19" name="Shape 17"/>
          <p:cNvSpPr/>
          <p:nvPr/>
        </p:nvSpPr>
        <p:spPr>
          <a:xfrm>
            <a:off x="7497901" y="4505920"/>
            <a:ext cx="548283" cy="22860"/>
          </a:xfrm>
          <a:prstGeom prst="roundRect">
            <a:avLst>
              <a:gd name="adj" fmla="val 719544"/>
            </a:avLst>
          </a:prstGeom>
          <a:solidFill>
            <a:srgbClr val="CED9CE"/>
          </a:solidFill>
          <a:ln/>
        </p:spPr>
      </p:sp>
      <p:sp>
        <p:nvSpPr>
          <p:cNvPr id="20" name="Shape 18"/>
          <p:cNvSpPr/>
          <p:nvPr/>
        </p:nvSpPr>
        <p:spPr>
          <a:xfrm>
            <a:off x="7109639" y="4311848"/>
            <a:ext cx="411123" cy="411123"/>
          </a:xfrm>
          <a:prstGeom prst="roundRect">
            <a:avLst>
              <a:gd name="adj" fmla="val 40009"/>
            </a:avLst>
          </a:prstGeom>
          <a:solidFill>
            <a:srgbClr val="E8F3E8"/>
          </a:solidFill>
          <a:ln/>
        </p:spPr>
      </p:sp>
      <p:sp>
        <p:nvSpPr>
          <p:cNvPr id="21" name="Text 19"/>
          <p:cNvSpPr/>
          <p:nvPr/>
        </p:nvSpPr>
        <p:spPr>
          <a:xfrm>
            <a:off x="7178100" y="4346019"/>
            <a:ext cx="274082" cy="3426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150"/>
              </a:lnSpc>
              <a:buNone/>
            </a:pPr>
            <a:r>
              <a:rPr lang="en-US" sz="21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4</a:t>
            </a:r>
            <a:endParaRPr lang="en-US" sz="2150" dirty="0"/>
          </a:p>
        </p:txBody>
      </p:sp>
      <p:sp>
        <p:nvSpPr>
          <p:cNvPr id="22" name="Text 20"/>
          <p:cNvSpPr/>
          <p:nvPr/>
        </p:nvSpPr>
        <p:spPr>
          <a:xfrm>
            <a:off x="8229005" y="4374594"/>
            <a:ext cx="3601522" cy="285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Управління бізнес-процесами</a:t>
            </a:r>
            <a:endParaRPr lang="en-US" sz="1750" dirty="0"/>
          </a:p>
        </p:txBody>
      </p:sp>
      <p:sp>
        <p:nvSpPr>
          <p:cNvPr id="23" name="Text 21"/>
          <p:cNvSpPr/>
          <p:nvPr/>
        </p:nvSpPr>
        <p:spPr>
          <a:xfrm>
            <a:off x="8229005" y="4769763"/>
            <a:ext cx="5761792" cy="292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Оптимізація операційної діяльності</a:t>
            </a:r>
            <a:endParaRPr lang="en-US" sz="1400" dirty="0"/>
          </a:p>
        </p:txBody>
      </p:sp>
      <p:sp>
        <p:nvSpPr>
          <p:cNvPr id="24" name="Shape 22"/>
          <p:cNvSpPr/>
          <p:nvPr/>
        </p:nvSpPr>
        <p:spPr>
          <a:xfrm>
            <a:off x="6584216" y="5451158"/>
            <a:ext cx="548283" cy="22860"/>
          </a:xfrm>
          <a:prstGeom prst="roundRect">
            <a:avLst>
              <a:gd name="adj" fmla="val 719544"/>
            </a:avLst>
          </a:prstGeom>
          <a:solidFill>
            <a:srgbClr val="CED9CE"/>
          </a:solidFill>
          <a:ln/>
        </p:spPr>
      </p:sp>
      <p:sp>
        <p:nvSpPr>
          <p:cNvPr id="25" name="Shape 23"/>
          <p:cNvSpPr/>
          <p:nvPr/>
        </p:nvSpPr>
        <p:spPr>
          <a:xfrm>
            <a:off x="7109639" y="5257086"/>
            <a:ext cx="411123" cy="411123"/>
          </a:xfrm>
          <a:prstGeom prst="roundRect">
            <a:avLst>
              <a:gd name="adj" fmla="val 40009"/>
            </a:avLst>
          </a:prstGeom>
          <a:solidFill>
            <a:srgbClr val="E8F3E8"/>
          </a:solidFill>
          <a:ln/>
        </p:spPr>
      </p:sp>
      <p:sp>
        <p:nvSpPr>
          <p:cNvPr id="26" name="Text 24"/>
          <p:cNvSpPr/>
          <p:nvPr/>
        </p:nvSpPr>
        <p:spPr>
          <a:xfrm>
            <a:off x="7178100" y="5291257"/>
            <a:ext cx="274082" cy="3426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150"/>
              </a:lnSpc>
              <a:buNone/>
            </a:pPr>
            <a:r>
              <a:rPr lang="en-US" sz="21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5</a:t>
            </a:r>
            <a:endParaRPr lang="en-US" sz="2150" dirty="0"/>
          </a:p>
        </p:txBody>
      </p:sp>
      <p:sp>
        <p:nvSpPr>
          <p:cNvPr id="27" name="Text 25"/>
          <p:cNvSpPr/>
          <p:nvPr/>
        </p:nvSpPr>
        <p:spPr>
          <a:xfrm>
            <a:off x="3655695" y="5319832"/>
            <a:ext cx="2745700" cy="285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Управління проєктами</a:t>
            </a:r>
            <a:endParaRPr lang="en-US" sz="1750" dirty="0"/>
          </a:p>
        </p:txBody>
      </p:sp>
      <p:sp>
        <p:nvSpPr>
          <p:cNvPr id="28" name="Text 26"/>
          <p:cNvSpPr/>
          <p:nvPr/>
        </p:nvSpPr>
        <p:spPr>
          <a:xfrm>
            <a:off x="639604" y="5715000"/>
            <a:ext cx="5761792" cy="292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300"/>
              </a:lnSpc>
              <a:buNone/>
            </a:pPr>
            <a:r>
              <a:rPr lang="en-US" sz="14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Впровадження змін та ініціатив</a:t>
            </a:r>
            <a:endParaRPr lang="en-US" sz="1400" dirty="0"/>
          </a:p>
        </p:txBody>
      </p:sp>
      <p:sp>
        <p:nvSpPr>
          <p:cNvPr id="29" name="Shape 27"/>
          <p:cNvSpPr/>
          <p:nvPr/>
        </p:nvSpPr>
        <p:spPr>
          <a:xfrm>
            <a:off x="7497901" y="6396395"/>
            <a:ext cx="548283" cy="22860"/>
          </a:xfrm>
          <a:prstGeom prst="roundRect">
            <a:avLst>
              <a:gd name="adj" fmla="val 719544"/>
            </a:avLst>
          </a:prstGeom>
          <a:solidFill>
            <a:srgbClr val="CED9CE"/>
          </a:solidFill>
          <a:ln/>
        </p:spPr>
      </p:sp>
      <p:sp>
        <p:nvSpPr>
          <p:cNvPr id="30" name="Shape 28"/>
          <p:cNvSpPr/>
          <p:nvPr/>
        </p:nvSpPr>
        <p:spPr>
          <a:xfrm>
            <a:off x="7109639" y="6202323"/>
            <a:ext cx="411123" cy="411123"/>
          </a:xfrm>
          <a:prstGeom prst="roundRect">
            <a:avLst>
              <a:gd name="adj" fmla="val 40009"/>
            </a:avLst>
          </a:prstGeom>
          <a:solidFill>
            <a:srgbClr val="E8F3E8"/>
          </a:solidFill>
          <a:ln/>
        </p:spPr>
      </p:sp>
      <p:sp>
        <p:nvSpPr>
          <p:cNvPr id="31" name="Text 29"/>
          <p:cNvSpPr/>
          <p:nvPr/>
        </p:nvSpPr>
        <p:spPr>
          <a:xfrm>
            <a:off x="7178100" y="6236494"/>
            <a:ext cx="274082" cy="3426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150"/>
              </a:lnSpc>
              <a:buNone/>
            </a:pPr>
            <a:r>
              <a:rPr lang="en-US" sz="21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6</a:t>
            </a:r>
            <a:endParaRPr lang="en-US" sz="2150" dirty="0"/>
          </a:p>
        </p:txBody>
      </p:sp>
      <p:sp>
        <p:nvSpPr>
          <p:cNvPr id="32" name="Text 30"/>
          <p:cNvSpPr/>
          <p:nvPr/>
        </p:nvSpPr>
        <p:spPr>
          <a:xfrm>
            <a:off x="8229005" y="6265069"/>
            <a:ext cx="2748201" cy="285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Кваліфікаційна робота</a:t>
            </a:r>
            <a:endParaRPr lang="en-US" sz="1750" dirty="0"/>
          </a:p>
        </p:txBody>
      </p:sp>
      <p:sp>
        <p:nvSpPr>
          <p:cNvPr id="33" name="Text 31"/>
          <p:cNvSpPr/>
          <p:nvPr/>
        </p:nvSpPr>
        <p:spPr>
          <a:xfrm>
            <a:off x="8229005" y="6660237"/>
            <a:ext cx="5761792" cy="292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Застосування знань на практиці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56886"/>
            <a:ext cx="4536519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Зміст курсу</a:t>
            </a:r>
            <a:endParaRPr lang="en-US" sz="3550" dirty="0"/>
          </a:p>
        </p:txBody>
      </p:sp>
      <p:sp>
        <p:nvSpPr>
          <p:cNvPr id="3" name="Text 1"/>
          <p:cNvSpPr/>
          <p:nvPr/>
        </p:nvSpPr>
        <p:spPr>
          <a:xfrm>
            <a:off x="793790" y="2777490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Fraunces Light" pitchFamily="34" charset="0"/>
                <a:ea typeface="Fraunces Light" pitchFamily="34" charset="-122"/>
                <a:cs typeface="Fraunces Light" pitchFamily="34" charset="-120"/>
              </a:rPr>
              <a:t>01</a:t>
            </a:r>
            <a:endParaRPr lang="en-US" sz="1750" dirty="0"/>
          </a:p>
        </p:txBody>
      </p:sp>
      <p:sp>
        <p:nvSpPr>
          <p:cNvPr id="4" name="Shape 2"/>
          <p:cNvSpPr/>
          <p:nvPr/>
        </p:nvSpPr>
        <p:spPr>
          <a:xfrm>
            <a:off x="793790" y="3132534"/>
            <a:ext cx="4196358" cy="30480"/>
          </a:xfrm>
          <a:prstGeom prst="rect">
            <a:avLst/>
          </a:prstGeom>
          <a:solidFill>
            <a:srgbClr val="438951"/>
          </a:solidFill>
          <a:ln/>
        </p:spPr>
      </p:sp>
      <p:sp>
        <p:nvSpPr>
          <p:cNvPr id="5" name="Text 3"/>
          <p:cNvSpPr/>
          <p:nvPr/>
        </p:nvSpPr>
        <p:spPr>
          <a:xfrm>
            <a:off x="793790" y="330684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Опис дисципліни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93790" y="3797260"/>
            <a:ext cx="419635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Мета, завдання та ключові компетентності курсу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216962" y="2777490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Fraunces Light" pitchFamily="34" charset="0"/>
                <a:ea typeface="Fraunces Light" pitchFamily="34" charset="-122"/>
                <a:cs typeface="Fraunces Light" pitchFamily="34" charset="-120"/>
              </a:rPr>
              <a:t>02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5216962" y="3132534"/>
            <a:ext cx="4196358" cy="30480"/>
          </a:xfrm>
          <a:prstGeom prst="rect">
            <a:avLst/>
          </a:prstGeom>
          <a:solidFill>
            <a:srgbClr val="438951"/>
          </a:solidFill>
          <a:ln/>
        </p:spPr>
      </p:sp>
      <p:sp>
        <p:nvSpPr>
          <p:cNvPr id="9" name="Text 7"/>
          <p:cNvSpPr/>
          <p:nvPr/>
        </p:nvSpPr>
        <p:spPr>
          <a:xfrm>
            <a:off x="5216962" y="3306842"/>
            <a:ext cx="318825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Філософія лояльності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5216962" y="3797260"/>
            <a:ext cx="419635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Від трансакцій до взаємовідносин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9640133" y="2777490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Fraunces Light" pitchFamily="34" charset="0"/>
                <a:ea typeface="Fraunces Light" pitchFamily="34" charset="-122"/>
                <a:cs typeface="Fraunces Light" pitchFamily="34" charset="-120"/>
              </a:rPr>
              <a:t>03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9640133" y="3132534"/>
            <a:ext cx="4196358" cy="30480"/>
          </a:xfrm>
          <a:prstGeom prst="rect">
            <a:avLst/>
          </a:prstGeom>
          <a:solidFill>
            <a:srgbClr val="438951"/>
          </a:solidFill>
          <a:ln/>
        </p:spPr>
      </p:sp>
      <p:sp>
        <p:nvSpPr>
          <p:cNvPr id="13" name="Text 11"/>
          <p:cNvSpPr/>
          <p:nvPr/>
        </p:nvSpPr>
        <p:spPr>
          <a:xfrm>
            <a:off x="9640133" y="3306842"/>
            <a:ext cx="345590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Інструменти та методи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9640133" y="3797260"/>
            <a:ext cx="419635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Практичне застосування аналітики</a:t>
            </a:r>
            <a:endParaRPr lang="en-US" sz="1750" dirty="0"/>
          </a:p>
        </p:txBody>
      </p:sp>
      <p:sp>
        <p:nvSpPr>
          <p:cNvPr id="15" name="Text 13"/>
          <p:cNvSpPr/>
          <p:nvPr/>
        </p:nvSpPr>
        <p:spPr>
          <a:xfrm>
            <a:off x="793790" y="4919901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Fraunces Light" pitchFamily="34" charset="0"/>
                <a:ea typeface="Fraunces Light" pitchFamily="34" charset="-122"/>
                <a:cs typeface="Fraunces Light" pitchFamily="34" charset="-120"/>
              </a:rPr>
              <a:t>04</a:t>
            </a:r>
            <a:endParaRPr lang="en-US" sz="1750" dirty="0"/>
          </a:p>
        </p:txBody>
      </p:sp>
      <p:sp>
        <p:nvSpPr>
          <p:cNvPr id="16" name="Shape 14"/>
          <p:cNvSpPr/>
          <p:nvPr/>
        </p:nvSpPr>
        <p:spPr>
          <a:xfrm>
            <a:off x="793790" y="5274945"/>
            <a:ext cx="6407944" cy="30480"/>
          </a:xfrm>
          <a:prstGeom prst="rect">
            <a:avLst/>
          </a:prstGeom>
          <a:solidFill>
            <a:srgbClr val="438951"/>
          </a:solidFill>
          <a:ln/>
        </p:spPr>
      </p:sp>
      <p:sp>
        <p:nvSpPr>
          <p:cNvPr id="17" name="Text 15"/>
          <p:cNvSpPr/>
          <p:nvPr/>
        </p:nvSpPr>
        <p:spPr>
          <a:xfrm>
            <a:off x="793790" y="5449252"/>
            <a:ext cx="306621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Стратегії управління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793790" y="5939671"/>
            <a:ext cx="640794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Розробка програм лояльності</a:t>
            </a:r>
            <a:endParaRPr lang="en-US" sz="1750" dirty="0"/>
          </a:p>
        </p:txBody>
      </p:sp>
      <p:sp>
        <p:nvSpPr>
          <p:cNvPr id="19" name="Text 17"/>
          <p:cNvSpPr/>
          <p:nvPr/>
        </p:nvSpPr>
        <p:spPr>
          <a:xfrm>
            <a:off x="7428548" y="4919901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Fraunces Light" pitchFamily="34" charset="0"/>
                <a:ea typeface="Fraunces Light" pitchFamily="34" charset="-122"/>
                <a:cs typeface="Fraunces Light" pitchFamily="34" charset="-120"/>
              </a:rPr>
              <a:t>05</a:t>
            </a:r>
            <a:endParaRPr lang="en-US" sz="1750" dirty="0"/>
          </a:p>
        </p:txBody>
      </p:sp>
      <p:sp>
        <p:nvSpPr>
          <p:cNvPr id="20" name="Shape 18"/>
          <p:cNvSpPr/>
          <p:nvPr/>
        </p:nvSpPr>
        <p:spPr>
          <a:xfrm>
            <a:off x="7428548" y="5274945"/>
            <a:ext cx="6407944" cy="30480"/>
          </a:xfrm>
          <a:prstGeom prst="rect">
            <a:avLst/>
          </a:prstGeom>
          <a:solidFill>
            <a:srgbClr val="438951"/>
          </a:solidFill>
          <a:ln/>
        </p:spPr>
      </p:sp>
      <p:sp>
        <p:nvSpPr>
          <p:cNvPr id="21" name="Text 19"/>
          <p:cNvSpPr/>
          <p:nvPr/>
        </p:nvSpPr>
        <p:spPr>
          <a:xfrm>
            <a:off x="7428548" y="5449252"/>
            <a:ext cx="345674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Професійний розвиток</a:t>
            </a:r>
            <a:endParaRPr lang="en-US" sz="2200" dirty="0"/>
          </a:p>
        </p:txBody>
      </p:sp>
      <p:sp>
        <p:nvSpPr>
          <p:cNvPr id="22" name="Text 20"/>
          <p:cNvSpPr/>
          <p:nvPr/>
        </p:nvSpPr>
        <p:spPr>
          <a:xfrm>
            <a:off x="7428548" y="5939671"/>
            <a:ext cx="640794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Компетентності для сучасного маркетолога</a:t>
            </a:r>
            <a:endParaRPr lang="en-US" sz="175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102638"/>
            <a:ext cx="6231731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Ваш шлях до експертності</a:t>
            </a:r>
            <a:endParaRPr lang="en-US" sz="3550" dirty="0"/>
          </a:p>
        </p:txBody>
      </p:sp>
      <p:sp>
        <p:nvSpPr>
          <p:cNvPr id="4" name="Text 1"/>
          <p:cNvSpPr/>
          <p:nvPr/>
        </p:nvSpPr>
        <p:spPr>
          <a:xfrm>
            <a:off x="793790" y="223658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Що ви отримаєте: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2817733"/>
            <a:ext cx="35015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Сучасне клієнтоорієнтоване мислення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93790" y="3985736"/>
            <a:ext cx="35015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Навички стратегічного аналізу лояльності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793790" y="4790837"/>
            <a:ext cx="35015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Вміння розробляти ефективні програми утримання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793790" y="5958840"/>
            <a:ext cx="35015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Компетентності для прийняття управлінських рішень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4856321" y="2213848"/>
            <a:ext cx="3501509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Курс 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38951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"Управління лояльністю споживачів"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— це інвестиція у вашу професійну майбутність як сучасного маркетолога та менеджера.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4856321" y="4232434"/>
            <a:ext cx="35015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Будуйте довгострокові відносини, створюйте цінність, забезпечуйте конкурентні переваги!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3425" y="576263"/>
            <a:ext cx="6452473" cy="5238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100"/>
              </a:lnSpc>
              <a:buNone/>
            </a:pPr>
            <a:r>
              <a:rPr lang="en-US" sz="33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Мета навчальної дисципліни</a:t>
            </a:r>
            <a:endParaRPr lang="en-US" sz="33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3425" y="1650206"/>
            <a:ext cx="6326148" cy="632614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578447" y="1603058"/>
            <a:ext cx="6326148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Засвоєння студентами специфіки </a:t>
            </a:r>
            <a:pPr algn="l" indent="0" marL="0">
              <a:lnSpc>
                <a:spcPts val="2600"/>
              </a:lnSpc>
              <a:buNone/>
            </a:pPr>
            <a:r>
              <a:rPr lang="en-US" sz="165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стратегічного управління</a:t>
            </a:r>
            <a:pPr algn="l" indent="0" marL="0">
              <a:lnSpc>
                <a:spcPts val="2600"/>
              </a:lnSpc>
              <a:buNone/>
            </a:pPr>
            <a:r>
              <a:rPr lang="en-US" sz="16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процесом формування та підтримки довгострокових відносин зі споживачами.</a:t>
            </a:r>
            <a:endParaRPr lang="en-US" sz="1650" dirty="0"/>
          </a:p>
        </p:txBody>
      </p:sp>
      <p:sp>
        <p:nvSpPr>
          <p:cNvPr id="5" name="Text 2"/>
          <p:cNvSpPr/>
          <p:nvPr/>
        </p:nvSpPr>
        <p:spPr>
          <a:xfrm>
            <a:off x="7578447" y="2797493"/>
            <a:ext cx="6326148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Оволодіння </a:t>
            </a:r>
            <a:pPr algn="l" indent="0" marL="0">
              <a:lnSpc>
                <a:spcPts val="2600"/>
              </a:lnSpc>
              <a:buNone/>
            </a:pPr>
            <a:r>
              <a:rPr lang="en-US" sz="1650" dirty="0">
                <a:solidFill>
                  <a:srgbClr val="438951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сучасним клієнтоорієнтованим мисленням</a:t>
            </a:r>
            <a:pPr algn="l" indent="0" marL="0">
              <a:lnSpc>
                <a:spcPts val="2600"/>
              </a:lnSpc>
              <a:buNone/>
            </a:pPr>
            <a:r>
              <a:rPr lang="en-US" sz="16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та системою методів і інструментів для вимірювання, аналізу та підвищення споживчої лояльності.</a:t>
            </a:r>
            <a:endParaRPr lang="en-US" sz="1650" dirty="0"/>
          </a:p>
        </p:txBody>
      </p:sp>
      <p:sp>
        <p:nvSpPr>
          <p:cNvPr id="6" name="Text 3"/>
          <p:cNvSpPr/>
          <p:nvPr/>
        </p:nvSpPr>
        <p:spPr>
          <a:xfrm>
            <a:off x="7578447" y="3991928"/>
            <a:ext cx="6326148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Розвиток здатності будувати стійкі конкурентні переваги через глибоке розуміння потреб та очікувань клієнтів.</a:t>
            </a:r>
            <a:endParaRPr lang="en-US" sz="16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32473"/>
            <a:ext cx="5659160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Основні завдання курсу</a:t>
            </a:r>
            <a:endParaRPr lang="en-US" sz="3550" dirty="0"/>
          </a:p>
        </p:txBody>
      </p:sp>
      <p:sp>
        <p:nvSpPr>
          <p:cNvPr id="3" name="Shape 1"/>
          <p:cNvSpPr/>
          <p:nvPr/>
        </p:nvSpPr>
        <p:spPr>
          <a:xfrm>
            <a:off x="793790" y="1753076"/>
            <a:ext cx="6407944" cy="2940010"/>
          </a:xfrm>
          <a:prstGeom prst="roundRect">
            <a:avLst>
              <a:gd name="adj" fmla="val 6944"/>
            </a:avLst>
          </a:prstGeom>
          <a:solidFill>
            <a:srgbClr val="E8F3E8"/>
          </a:solidFill>
          <a:ln/>
        </p:spPr>
      </p:sp>
      <p:sp>
        <p:nvSpPr>
          <p:cNvPr id="4" name="Shape 2"/>
          <p:cNvSpPr/>
          <p:nvPr/>
        </p:nvSpPr>
        <p:spPr>
          <a:xfrm>
            <a:off x="1020604" y="1979890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438951"/>
          </a:solidFill>
          <a:ln/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07770" y="2166938"/>
            <a:ext cx="306110" cy="30611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020604" y="2887147"/>
            <a:ext cx="350734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Парадигма маркетингу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020604" y="3377565"/>
            <a:ext cx="59543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Зрозуміти еволюцію від класичного трансакційного підходу до сучасного маркетингу взаємовідносин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7428548" y="1753076"/>
            <a:ext cx="6408063" cy="2940010"/>
          </a:xfrm>
          <a:prstGeom prst="roundRect">
            <a:avLst>
              <a:gd name="adj" fmla="val 6944"/>
            </a:avLst>
          </a:prstGeom>
          <a:solidFill>
            <a:srgbClr val="E8F3E8"/>
          </a:solidFill>
          <a:ln/>
        </p:spPr>
      </p:sp>
      <p:sp>
        <p:nvSpPr>
          <p:cNvPr id="9" name="Shape 6"/>
          <p:cNvSpPr/>
          <p:nvPr/>
        </p:nvSpPr>
        <p:spPr>
          <a:xfrm>
            <a:off x="7655362" y="1979890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438951"/>
          </a:solidFill>
          <a:ln/>
        </p:spPr>
      </p:sp>
      <p:pic>
        <p:nvPicPr>
          <p:cNvPr id="10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42528" y="2166938"/>
            <a:ext cx="306110" cy="30611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7655362" y="288714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Споживчий досвід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7655362" y="3377565"/>
            <a:ext cx="59544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Сформувати рефлексію щодо важливості клієнтського досвіду та економічної доцільності утримання</a:t>
            </a:r>
            <a:endParaRPr lang="en-US" sz="1750" dirty="0"/>
          </a:p>
        </p:txBody>
      </p:sp>
      <p:sp>
        <p:nvSpPr>
          <p:cNvPr id="13" name="Shape 9"/>
          <p:cNvSpPr/>
          <p:nvPr/>
        </p:nvSpPr>
        <p:spPr>
          <a:xfrm>
            <a:off x="793790" y="4919901"/>
            <a:ext cx="6407944" cy="2577108"/>
          </a:xfrm>
          <a:prstGeom prst="roundRect">
            <a:avLst>
              <a:gd name="adj" fmla="val 7921"/>
            </a:avLst>
          </a:prstGeom>
          <a:solidFill>
            <a:srgbClr val="E8F3E8"/>
          </a:solidFill>
          <a:ln/>
        </p:spPr>
      </p:sp>
      <p:sp>
        <p:nvSpPr>
          <p:cNvPr id="14" name="Shape 10"/>
          <p:cNvSpPr/>
          <p:nvPr/>
        </p:nvSpPr>
        <p:spPr>
          <a:xfrm>
            <a:off x="1020604" y="5146715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438951"/>
          </a:solidFill>
          <a:ln/>
        </p:spPr>
      </p:sp>
      <p:pic>
        <p:nvPicPr>
          <p:cNvPr id="15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7770" y="5333762"/>
            <a:ext cx="306110" cy="306110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1020604" y="6053971"/>
            <a:ext cx="305597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Інструменти аналізу</a:t>
            </a:r>
            <a:endParaRPr lang="en-US" sz="2200" dirty="0"/>
          </a:p>
        </p:txBody>
      </p:sp>
      <p:sp>
        <p:nvSpPr>
          <p:cNvPr id="17" name="Text 12"/>
          <p:cNvSpPr/>
          <p:nvPr/>
        </p:nvSpPr>
        <p:spPr>
          <a:xfrm>
            <a:off x="1020604" y="6544389"/>
            <a:ext cx="59543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Засвоїти поняття CRM, NPS, CSI, RFM-аналіз та програми лояльності</a:t>
            </a:r>
            <a:endParaRPr lang="en-US" sz="1750" dirty="0"/>
          </a:p>
        </p:txBody>
      </p:sp>
      <p:sp>
        <p:nvSpPr>
          <p:cNvPr id="18" name="Shape 13"/>
          <p:cNvSpPr/>
          <p:nvPr/>
        </p:nvSpPr>
        <p:spPr>
          <a:xfrm>
            <a:off x="7428548" y="4919901"/>
            <a:ext cx="6408063" cy="2577108"/>
          </a:xfrm>
          <a:prstGeom prst="roundRect">
            <a:avLst>
              <a:gd name="adj" fmla="val 7921"/>
            </a:avLst>
          </a:prstGeom>
          <a:solidFill>
            <a:srgbClr val="E8F3E8"/>
          </a:solidFill>
          <a:ln/>
        </p:spPr>
      </p:sp>
      <p:sp>
        <p:nvSpPr>
          <p:cNvPr id="19" name="Shape 14"/>
          <p:cNvSpPr/>
          <p:nvPr/>
        </p:nvSpPr>
        <p:spPr>
          <a:xfrm>
            <a:off x="7655362" y="5146715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438951"/>
          </a:solidFill>
          <a:ln/>
        </p:spPr>
      </p:sp>
      <p:pic>
        <p:nvPicPr>
          <p:cNvPr id="20" name="Image 3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42528" y="5333762"/>
            <a:ext cx="306110" cy="306110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7655362" y="6053971"/>
            <a:ext cx="292298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Практичні навички</a:t>
            </a:r>
            <a:endParaRPr lang="en-US" sz="2200" dirty="0"/>
          </a:p>
        </p:txBody>
      </p:sp>
      <p:sp>
        <p:nvSpPr>
          <p:cNvPr id="22" name="Text 16"/>
          <p:cNvSpPr/>
          <p:nvPr/>
        </p:nvSpPr>
        <p:spPr>
          <a:xfrm>
            <a:off x="7655362" y="6544389"/>
            <a:ext cx="59544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Виробити навички формування стратегій та використання аналітики для прийняття рішень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970258"/>
            <a:ext cx="8181618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Від транзакцій до взаємовідносин</a:t>
            </a:r>
            <a:endParaRPr lang="en-US" sz="3550" dirty="0"/>
          </a:p>
        </p:txBody>
      </p:sp>
      <p:sp>
        <p:nvSpPr>
          <p:cNvPr id="4" name="Text 1"/>
          <p:cNvSpPr/>
          <p:nvPr/>
        </p:nvSpPr>
        <p:spPr>
          <a:xfrm>
            <a:off x="1133951" y="5132546"/>
            <a:ext cx="1270265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Сучасний маркетинг — це не разові продажі, а побудова довгострокових партнерських відносин, що приносять взаємну цінність для бренду та споживача.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4877395"/>
            <a:ext cx="30480" cy="1236107"/>
          </a:xfrm>
          <a:prstGeom prst="rect">
            <a:avLst/>
          </a:prstGeom>
          <a:solidFill>
            <a:srgbClr val="438951"/>
          </a:solidFill>
          <a:ln/>
        </p:spPr>
      </p:sp>
      <p:sp>
        <p:nvSpPr>
          <p:cNvPr id="6" name="Text 3"/>
          <p:cNvSpPr/>
          <p:nvPr/>
        </p:nvSpPr>
        <p:spPr>
          <a:xfrm>
            <a:off x="793790" y="6368653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Курс розкриває трансформацію від орієнтації на одноразові угоди до стратегічного управління життєвим циклом клієнта та максимізації його довгострокової цінності.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98327"/>
            <a:ext cx="6380440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Програмні компетентності</a:t>
            </a:r>
            <a:endParaRPr lang="en-US" sz="3550" dirty="0"/>
          </a:p>
        </p:txBody>
      </p:sp>
      <p:sp>
        <p:nvSpPr>
          <p:cNvPr id="3" name="Shape 1"/>
          <p:cNvSpPr/>
          <p:nvPr/>
        </p:nvSpPr>
        <p:spPr>
          <a:xfrm>
            <a:off x="793790" y="1918930"/>
            <a:ext cx="6407944" cy="2411254"/>
          </a:xfrm>
          <a:prstGeom prst="roundRect">
            <a:avLst>
              <a:gd name="adj" fmla="val 8466"/>
            </a:avLst>
          </a:prstGeom>
          <a:solidFill>
            <a:srgbClr val="FAFFFA"/>
          </a:solidFill>
          <a:ln w="30480">
            <a:solidFill>
              <a:srgbClr val="CED9CE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24270" y="1949410"/>
            <a:ext cx="6346984" cy="680442"/>
          </a:xfrm>
          <a:prstGeom prst="roundRect">
            <a:avLst>
              <a:gd name="adj" fmla="val 24627"/>
            </a:avLst>
          </a:prstGeom>
          <a:solidFill>
            <a:srgbClr val="E8F3E8"/>
          </a:solidFill>
          <a:ln/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827621" y="2119432"/>
            <a:ext cx="340162" cy="340162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051084" y="2856667"/>
            <a:ext cx="285357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ЗК5: Етична основа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051084" y="3347085"/>
            <a:ext cx="589335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Здатність діяти на основі етичних міркувань та мотивів у взаємодії зі споживачами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7428548" y="1918930"/>
            <a:ext cx="6408063" cy="2411254"/>
          </a:xfrm>
          <a:prstGeom prst="roundRect">
            <a:avLst>
              <a:gd name="adj" fmla="val 8466"/>
            </a:avLst>
          </a:prstGeom>
          <a:solidFill>
            <a:srgbClr val="FAFFFA"/>
          </a:solidFill>
          <a:ln w="30480">
            <a:solidFill>
              <a:srgbClr val="CED9CE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7459027" y="1949410"/>
            <a:ext cx="6347103" cy="680442"/>
          </a:xfrm>
          <a:prstGeom prst="roundRect">
            <a:avLst>
              <a:gd name="adj" fmla="val 24627"/>
            </a:avLst>
          </a:prstGeom>
          <a:solidFill>
            <a:srgbClr val="E8F3E8"/>
          </a:solidFill>
          <a:ln/>
        </p:spPr>
      </p:sp>
      <p:pic>
        <p:nvPicPr>
          <p:cNvPr id="10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62498" y="2119432"/>
            <a:ext cx="340162" cy="340162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7685842" y="2856667"/>
            <a:ext cx="394656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ЗК7: Аналітичне мислення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7685842" y="3347085"/>
            <a:ext cx="589347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Здатність до абстрактного мислення, аналізу та синтезу складних проблем лояльності</a:t>
            </a:r>
            <a:endParaRPr lang="en-US" sz="1750" dirty="0"/>
          </a:p>
        </p:txBody>
      </p:sp>
      <p:sp>
        <p:nvSpPr>
          <p:cNvPr id="13" name="Shape 9"/>
          <p:cNvSpPr/>
          <p:nvPr/>
        </p:nvSpPr>
        <p:spPr>
          <a:xfrm>
            <a:off x="793790" y="4556998"/>
            <a:ext cx="6407944" cy="2774156"/>
          </a:xfrm>
          <a:prstGeom prst="roundRect">
            <a:avLst>
              <a:gd name="adj" fmla="val 7359"/>
            </a:avLst>
          </a:prstGeom>
          <a:solidFill>
            <a:srgbClr val="FAFFFA"/>
          </a:solidFill>
          <a:ln w="30480">
            <a:solidFill>
              <a:srgbClr val="CED9CE"/>
            </a:solidFill>
            <a:prstDash val="solid"/>
          </a:ln>
        </p:spPr>
      </p:sp>
      <p:sp>
        <p:nvSpPr>
          <p:cNvPr id="14" name="Shape 10"/>
          <p:cNvSpPr/>
          <p:nvPr/>
        </p:nvSpPr>
        <p:spPr>
          <a:xfrm>
            <a:off x="824270" y="4587478"/>
            <a:ext cx="6346984" cy="680442"/>
          </a:xfrm>
          <a:prstGeom prst="roundRect">
            <a:avLst>
              <a:gd name="adj" fmla="val 24627"/>
            </a:avLst>
          </a:prstGeom>
          <a:solidFill>
            <a:srgbClr val="E8F3E8"/>
          </a:solidFill>
          <a:ln/>
        </p:spPr>
      </p:sp>
      <p:pic>
        <p:nvPicPr>
          <p:cNvPr id="15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27621" y="4757499"/>
            <a:ext cx="340162" cy="340162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1051084" y="5494734"/>
            <a:ext cx="356461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СК1: Методи управління</a:t>
            </a:r>
            <a:endParaRPr lang="en-US" sz="2200" dirty="0"/>
          </a:p>
        </p:txBody>
      </p:sp>
      <p:sp>
        <p:nvSpPr>
          <p:cNvPr id="17" name="Text 12"/>
          <p:cNvSpPr/>
          <p:nvPr/>
        </p:nvSpPr>
        <p:spPr>
          <a:xfrm>
            <a:off x="1051084" y="5985153"/>
            <a:ext cx="589335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Здатність обирати концепції, методи та інструментарій менеджменту відповідно до міжнародних стандартів</a:t>
            </a:r>
            <a:endParaRPr lang="en-US" sz="1750" dirty="0"/>
          </a:p>
        </p:txBody>
      </p:sp>
      <p:sp>
        <p:nvSpPr>
          <p:cNvPr id="18" name="Shape 13"/>
          <p:cNvSpPr/>
          <p:nvPr/>
        </p:nvSpPr>
        <p:spPr>
          <a:xfrm>
            <a:off x="7428548" y="4556998"/>
            <a:ext cx="6408063" cy="2774156"/>
          </a:xfrm>
          <a:prstGeom prst="roundRect">
            <a:avLst>
              <a:gd name="adj" fmla="val 7359"/>
            </a:avLst>
          </a:prstGeom>
          <a:solidFill>
            <a:srgbClr val="FAFFFA"/>
          </a:solidFill>
          <a:ln w="30480">
            <a:solidFill>
              <a:srgbClr val="CED9CE"/>
            </a:solidFill>
            <a:prstDash val="solid"/>
          </a:ln>
        </p:spPr>
      </p:sp>
      <p:sp>
        <p:nvSpPr>
          <p:cNvPr id="19" name="Shape 14"/>
          <p:cNvSpPr/>
          <p:nvPr/>
        </p:nvSpPr>
        <p:spPr>
          <a:xfrm>
            <a:off x="7459027" y="4587478"/>
            <a:ext cx="6347103" cy="680442"/>
          </a:xfrm>
          <a:prstGeom prst="roundRect">
            <a:avLst>
              <a:gd name="adj" fmla="val 24627"/>
            </a:avLst>
          </a:prstGeom>
          <a:solidFill>
            <a:srgbClr val="E8F3E8"/>
          </a:solidFill>
          <a:ln/>
        </p:spPr>
      </p:sp>
      <p:pic>
        <p:nvPicPr>
          <p:cNvPr id="20" name="Image 3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62498" y="4757499"/>
            <a:ext cx="340162" cy="340162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7685842" y="5494734"/>
            <a:ext cx="407646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СК4: Управління ресурсами</a:t>
            </a:r>
            <a:endParaRPr lang="en-US" sz="2200" dirty="0"/>
          </a:p>
        </p:txBody>
      </p:sp>
      <p:sp>
        <p:nvSpPr>
          <p:cNvPr id="22" name="Text 16"/>
          <p:cNvSpPr/>
          <p:nvPr/>
        </p:nvSpPr>
        <p:spPr>
          <a:xfrm>
            <a:off x="7685842" y="5985153"/>
            <a:ext cx="589347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Здатність до ефективного використання та розвитку клієнтських і організаційних ресурсів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4384" y="616268"/>
            <a:ext cx="7639407" cy="5603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400"/>
              </a:lnSpc>
              <a:buNone/>
            </a:pPr>
            <a:r>
              <a:rPr lang="en-US" sz="35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Програмні результати навчання</a:t>
            </a:r>
            <a:endParaRPr lang="en-US" sz="35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4384" y="1624727"/>
            <a:ext cx="1120616" cy="164973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129076" y="1848803"/>
            <a:ext cx="3973949" cy="3501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РН1: Критичне осмислення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2129076" y="2333387"/>
            <a:ext cx="11716941" cy="716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Вибір та використання наукового, методичного й аналітичного інструментарію для управління в непередбачуваних умовах</a:t>
            </a:r>
            <a:endParaRPr lang="en-US" sz="175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384" y="3274457"/>
            <a:ext cx="1120616" cy="134469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129076" y="3498533"/>
            <a:ext cx="4152781" cy="3501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РН2: Ідентифікація проблем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2129076" y="3983117"/>
            <a:ext cx="11716941" cy="3584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Виявлення проблем в організації та обґрунтування методів їх ефективного вирішення</a:t>
            </a:r>
            <a:endParaRPr lang="en-US" sz="17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384" y="4619149"/>
            <a:ext cx="1120616" cy="134469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129076" y="4843224"/>
            <a:ext cx="4280535" cy="3501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РН5: Стратегічне планування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2129076" y="5327809"/>
            <a:ext cx="11716941" cy="3584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Планування діяльності організації в стратегічному та тактичному розрізах</a:t>
            </a:r>
            <a:endParaRPr lang="en-US" sz="175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384" y="5963841"/>
            <a:ext cx="1120616" cy="164973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2129076" y="6187916"/>
            <a:ext cx="3931563" cy="3501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РН6: Управлінські рішення</a:t>
            </a:r>
            <a:endParaRPr lang="en-US" sz="2200" dirty="0"/>
          </a:p>
        </p:txBody>
      </p:sp>
      <p:sp>
        <p:nvSpPr>
          <p:cNvPr id="14" name="Text 8"/>
          <p:cNvSpPr/>
          <p:nvPr/>
        </p:nvSpPr>
        <p:spPr>
          <a:xfrm>
            <a:off x="2129076" y="6672501"/>
            <a:ext cx="11716941" cy="716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Прийняття та обґрунтування рішень з урахуванням законодавства, етики та соціальної відповідальності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10540" y="401122"/>
            <a:ext cx="2917388" cy="3645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22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Філософія курсу</a:t>
            </a:r>
            <a:endParaRPr lang="en-US" sz="2250" dirty="0"/>
          </a:p>
        </p:txBody>
      </p:sp>
      <p:sp>
        <p:nvSpPr>
          <p:cNvPr id="3" name="Text 1"/>
          <p:cNvSpPr/>
          <p:nvPr/>
        </p:nvSpPr>
        <p:spPr>
          <a:xfrm>
            <a:off x="510540" y="1130260"/>
            <a:ext cx="1823323" cy="2277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750"/>
              </a:lnSpc>
              <a:buNone/>
            </a:pPr>
            <a:r>
              <a:rPr lang="en-US" sz="14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Більше ніж техніка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510540" y="1503878"/>
            <a:ext cx="5230178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1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Курс виходить за рамки технічних аспектів впровадження дисконтних чи бонусних програм.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510540" y="2101810"/>
            <a:ext cx="5230178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1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Фокус на розвитку </a:t>
            </a:r>
            <a:pPr algn="l" indent="0" marL="0">
              <a:lnSpc>
                <a:spcPts val="1800"/>
              </a:lnSpc>
              <a:buNone/>
            </a:pPr>
            <a:r>
              <a:rPr lang="en-US" sz="1100" dirty="0">
                <a:solidFill>
                  <a:srgbClr val="438951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аналітичного мислення</a:t>
            </a:r>
            <a:pPr algn="l" indent="0" marL="0">
              <a:lnSpc>
                <a:spcPts val="1800"/>
              </a:lnSpc>
              <a:buNone/>
            </a:pPr>
            <a:r>
              <a:rPr lang="en-US" sz="11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, стратегічному плануванні та глибокому розумінні споживчої поведінки.</a:t>
            </a:r>
            <a:endParaRPr lang="en-US" sz="11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04096" y="1148477"/>
            <a:ext cx="8023265" cy="8023265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510540" y="9499878"/>
            <a:ext cx="13609320" cy="2333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1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Системне управління лояльністю безпосередньо впливає на економічні результати та довгострокову конкурентоспроможність компанії.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21951"/>
            <a:ext cx="5417582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Ключові поняття курсу</a:t>
            </a:r>
            <a:endParaRPr lang="en-US" sz="3550" dirty="0"/>
          </a:p>
        </p:txBody>
      </p:sp>
      <p:sp>
        <p:nvSpPr>
          <p:cNvPr id="3" name="Text 1"/>
          <p:cNvSpPr/>
          <p:nvPr/>
        </p:nvSpPr>
        <p:spPr>
          <a:xfrm>
            <a:off x="1857256" y="28813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Види лояльності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371731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Істинна, хибна, латентна лояльність</a:t>
            </a:r>
            <a:endParaRPr lang="en-US" sz="175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32653" y="2342555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3492" y="3307794"/>
            <a:ext cx="339328" cy="33932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442329"/>
            <a:ext cx="327410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Моделі задоволеності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2932748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Теорія відповідності/невідповідності</a:t>
            </a:r>
            <a:endParaRPr lang="en-US" sz="17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53" y="2342555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93010" y="3043118"/>
            <a:ext cx="339328" cy="33932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0051256" y="419826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Інструменти CRM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0051256" y="4688681"/>
            <a:ext cx="378535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Системи управління відносинами</a:t>
            </a:r>
            <a:endParaRPr lang="en-US" sz="175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342555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>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19423" y="4729877"/>
            <a:ext cx="339328" cy="339328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9937790" y="5954316"/>
            <a:ext cx="318873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Програми лояльності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9937790" y="6444734"/>
            <a:ext cx="3898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Механізми утримання клієнтів</a:t>
            </a:r>
            <a:endParaRPr lang="en-US" sz="1750" dirty="0"/>
          </a:p>
        </p:txBody>
      </p:sp>
      <p:pic>
        <p:nvPicPr>
          <p:cNvPr id="17" name="Image 6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32653" y="2342555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>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370564" y="6036945"/>
            <a:ext cx="339328" cy="339328"/>
          </a:xfrm>
          <a:prstGeom prst="rect">
            <a:avLst/>
          </a:prstGeom>
        </p:spPr>
      </p:pic>
      <p:sp>
        <p:nvSpPr>
          <p:cNvPr id="19" name="Text 9"/>
          <p:cNvSpPr/>
          <p:nvPr/>
        </p:nvSpPr>
        <p:spPr>
          <a:xfrm>
            <a:off x="1021675" y="5515332"/>
            <a:ext cx="367081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Управління претензіями</a:t>
            </a:r>
            <a:endParaRPr lang="en-US" sz="2200" dirty="0"/>
          </a:p>
        </p:txBody>
      </p:sp>
      <p:sp>
        <p:nvSpPr>
          <p:cNvPr id="20" name="Text 10"/>
          <p:cNvSpPr/>
          <p:nvPr/>
        </p:nvSpPr>
        <p:spPr>
          <a:xfrm>
            <a:off x="793790" y="6005751"/>
            <a:ext cx="389870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Відновлення довіри споживачів</a:t>
            </a:r>
            <a:endParaRPr lang="en-US" sz="1750" dirty="0"/>
          </a:p>
        </p:txBody>
      </p:sp>
      <p:pic>
        <p:nvPicPr>
          <p:cNvPr id="21" name="Image 8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32653" y="2342555"/>
            <a:ext cx="4564975" cy="4564975"/>
          </a:xfrm>
          <a:prstGeom prst="rect">
            <a:avLst/>
          </a:prstGeom>
        </p:spPr>
      </p:pic>
      <p:pic>
        <p:nvPicPr>
          <p:cNvPr id="22" name="Image 9" descr="preencoded.png">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710595" y="5158145"/>
            <a:ext cx="339328" cy="3393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2025-10-31T13:46:52Z</dcterms:created>
  <dcterms:modified xsi:type="dcterms:W3CDTF">2025-10-31T13:46:52Z</dcterms:modified>
</cp:coreProperties>
</file>