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0" r:id="rId2"/>
    <p:sldId id="256" r:id="rId3"/>
    <p:sldId id="258" r:id="rId4"/>
    <p:sldId id="257" r:id="rId5"/>
    <p:sldId id="259" r:id="rId6"/>
    <p:sldId id="260" r:id="rId7"/>
    <p:sldId id="262" r:id="rId8"/>
    <p:sldId id="263" r:id="rId9"/>
    <p:sldId id="261" r:id="rId10"/>
    <p:sldId id="264"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4" autoAdjust="0"/>
    <p:restoredTop sz="94660"/>
  </p:normalViewPr>
  <p:slideViewPr>
    <p:cSldViewPr>
      <p:cViewPr varScale="1">
        <p:scale>
          <a:sx n="80" d="100"/>
          <a:sy n="80" d="100"/>
        </p:scale>
        <p:origin x="-156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E2498-2463-4A04-971D-3414EC1F00EC}" type="doc">
      <dgm:prSet loTypeId="urn:microsoft.com/office/officeart/2005/8/layout/vList5" loCatId="list" qsTypeId="urn:microsoft.com/office/officeart/2005/8/quickstyle/simple1" qsCatId="simple" csTypeId="urn:microsoft.com/office/officeart/2005/8/colors/colorful3" csCatId="colorful"/>
      <dgm:spPr/>
      <dgm:t>
        <a:bodyPr/>
        <a:lstStyle/>
        <a:p>
          <a:endParaRPr lang="ru-RU"/>
        </a:p>
      </dgm:t>
    </dgm:pt>
    <dgm:pt modelId="{A7A1467A-AA1F-4AC6-A686-8A26CE8A9C45}">
      <dgm:prSet/>
      <dgm:spPr/>
      <dgm:t>
        <a:bodyPr/>
        <a:lstStyle/>
        <a:p>
          <a:pPr rtl="0"/>
          <a:r>
            <a:rPr lang="uk-UA" smtClean="0"/>
            <a:t>Зародження політичної науки відбулося у кінці ХІХ ст. </a:t>
          </a:r>
          <a:endParaRPr lang="ru-RU"/>
        </a:p>
      </dgm:t>
    </dgm:pt>
    <dgm:pt modelId="{17F444D7-E3A1-48C5-B677-225AD76FB318}" type="parTrans" cxnId="{265BDC33-F5EF-4024-8E81-CABEE104597B}">
      <dgm:prSet/>
      <dgm:spPr/>
      <dgm:t>
        <a:bodyPr/>
        <a:lstStyle/>
        <a:p>
          <a:endParaRPr lang="ru-RU"/>
        </a:p>
      </dgm:t>
    </dgm:pt>
    <dgm:pt modelId="{ECB50683-10D1-447B-9E15-A590C06A625D}" type="sibTrans" cxnId="{265BDC33-F5EF-4024-8E81-CABEE104597B}">
      <dgm:prSet/>
      <dgm:spPr/>
      <dgm:t>
        <a:bodyPr/>
        <a:lstStyle/>
        <a:p>
          <a:endParaRPr lang="ru-RU"/>
        </a:p>
      </dgm:t>
    </dgm:pt>
    <dgm:pt modelId="{5F111C93-7FC3-4100-82BE-FE6412F24A34}">
      <dgm:prSet/>
      <dgm:spPr/>
      <dgm:t>
        <a:bodyPr/>
        <a:lstStyle/>
        <a:p>
          <a:pPr rtl="0"/>
          <a:r>
            <a:rPr lang="uk-UA" dirty="0" smtClean="0"/>
            <a:t>у політичних дослідженнях панував </a:t>
          </a:r>
          <a:r>
            <a:rPr lang="uk-UA" dirty="0" smtClean="0">
              <a:solidFill>
                <a:srgbClr val="FF0000"/>
              </a:solidFill>
            </a:rPr>
            <a:t>інституційний підхід</a:t>
          </a:r>
          <a:r>
            <a:rPr lang="uk-UA" dirty="0" smtClean="0"/>
            <a:t>. Леон </a:t>
          </a:r>
          <a:r>
            <a:rPr lang="uk-UA" dirty="0" err="1" smtClean="0"/>
            <a:t>Дюгі</a:t>
          </a:r>
          <a:r>
            <a:rPr lang="uk-UA" dirty="0" smtClean="0"/>
            <a:t> і Моріс </a:t>
          </a:r>
          <a:r>
            <a:rPr lang="uk-UA" dirty="0" err="1" smtClean="0"/>
            <a:t>Оріу</a:t>
          </a:r>
          <a:r>
            <a:rPr lang="uk-UA" dirty="0" smtClean="0"/>
            <a:t> сформулювали поняття «інституту». У наукових роботах аналізували функції уряду і парламенту, роль бюрократії, досліджували політичні партії. Однак як самостійна наука політологія ще не існувала.</a:t>
          </a:r>
          <a:endParaRPr lang="ru-RU" dirty="0"/>
        </a:p>
      </dgm:t>
    </dgm:pt>
    <dgm:pt modelId="{6A20CE7D-F3B7-42A3-B58A-18D7A23F6715}" type="parTrans" cxnId="{F5703C5E-CE55-4FBA-A8B9-F71D8DA5314E}">
      <dgm:prSet/>
      <dgm:spPr/>
      <dgm:t>
        <a:bodyPr/>
        <a:lstStyle/>
        <a:p>
          <a:endParaRPr lang="ru-RU"/>
        </a:p>
      </dgm:t>
    </dgm:pt>
    <dgm:pt modelId="{6866FF9E-23E4-4A37-8E30-13A2F2EC993D}" type="sibTrans" cxnId="{F5703C5E-CE55-4FBA-A8B9-F71D8DA5314E}">
      <dgm:prSet/>
      <dgm:spPr/>
      <dgm:t>
        <a:bodyPr/>
        <a:lstStyle/>
        <a:p>
          <a:endParaRPr lang="ru-RU"/>
        </a:p>
      </dgm:t>
    </dgm:pt>
    <dgm:pt modelId="{25879AFB-DDFA-4558-9DB7-97C74EE9C63E}">
      <dgm:prSet/>
      <dgm:spPr/>
      <dgm:t>
        <a:bodyPr/>
        <a:lstStyle/>
        <a:p>
          <a:pPr rtl="0"/>
          <a:r>
            <a:rPr lang="uk-UA" smtClean="0"/>
            <a:t>9 жовтня 1945 р. було видано ордонанс (нормативний акт глави держави чи уряду, що має силу закону), про створення Вільної школи політичних наук. Після цього були створені інститут політичних досліджень при Паризькому університеті і інститути в Бордо, Ліоні, Тулузі, Греноблі. </a:t>
          </a:r>
          <a:endParaRPr lang="ru-RU"/>
        </a:p>
      </dgm:t>
    </dgm:pt>
    <dgm:pt modelId="{ABC9F2ED-FEDC-4B90-8A6F-402D7613E6A6}" type="parTrans" cxnId="{5FF00E18-0803-4AA7-B642-3C1099605214}">
      <dgm:prSet/>
      <dgm:spPr/>
      <dgm:t>
        <a:bodyPr/>
        <a:lstStyle/>
        <a:p>
          <a:endParaRPr lang="ru-RU"/>
        </a:p>
      </dgm:t>
    </dgm:pt>
    <dgm:pt modelId="{58B0285B-E4A3-45B1-A316-F92012460D3D}" type="sibTrans" cxnId="{5FF00E18-0803-4AA7-B642-3C1099605214}">
      <dgm:prSet/>
      <dgm:spPr/>
      <dgm:t>
        <a:bodyPr/>
        <a:lstStyle/>
        <a:p>
          <a:endParaRPr lang="ru-RU"/>
        </a:p>
      </dgm:t>
    </dgm:pt>
    <dgm:pt modelId="{E1E4053A-1C34-495D-AC23-6D37E5EA7E35}" type="pres">
      <dgm:prSet presAssocID="{6E8E2498-2463-4A04-971D-3414EC1F00EC}" presName="Name0" presStyleCnt="0">
        <dgm:presLayoutVars>
          <dgm:dir/>
          <dgm:animLvl val="lvl"/>
          <dgm:resizeHandles val="exact"/>
        </dgm:presLayoutVars>
      </dgm:prSet>
      <dgm:spPr/>
    </dgm:pt>
    <dgm:pt modelId="{2FFCF869-417C-492A-B098-D181E4588AFA}" type="pres">
      <dgm:prSet presAssocID="{A7A1467A-AA1F-4AC6-A686-8A26CE8A9C45}" presName="linNode" presStyleCnt="0"/>
      <dgm:spPr/>
    </dgm:pt>
    <dgm:pt modelId="{6BE8B9CF-93B5-4BC9-81FF-7486E6D83D65}" type="pres">
      <dgm:prSet presAssocID="{A7A1467A-AA1F-4AC6-A686-8A26CE8A9C45}" presName="parentText" presStyleLbl="node1" presStyleIdx="0" presStyleCnt="1">
        <dgm:presLayoutVars>
          <dgm:chMax val="1"/>
          <dgm:bulletEnabled val="1"/>
        </dgm:presLayoutVars>
      </dgm:prSet>
      <dgm:spPr/>
    </dgm:pt>
    <dgm:pt modelId="{18A29D81-38D7-414D-B1B0-19B93267230A}" type="pres">
      <dgm:prSet presAssocID="{A7A1467A-AA1F-4AC6-A686-8A26CE8A9C45}" presName="descendantText" presStyleLbl="alignAccFollowNode1" presStyleIdx="0" presStyleCnt="1">
        <dgm:presLayoutVars>
          <dgm:bulletEnabled val="1"/>
        </dgm:presLayoutVars>
      </dgm:prSet>
      <dgm:spPr/>
    </dgm:pt>
  </dgm:ptLst>
  <dgm:cxnLst>
    <dgm:cxn modelId="{8096A353-74FC-48C8-99BC-F86E0AC7E0FD}" type="presOf" srcId="{A7A1467A-AA1F-4AC6-A686-8A26CE8A9C45}" destId="{6BE8B9CF-93B5-4BC9-81FF-7486E6D83D65}" srcOrd="0" destOrd="0" presId="urn:microsoft.com/office/officeart/2005/8/layout/vList5"/>
    <dgm:cxn modelId="{DA9969A4-DDAF-4402-A4CC-0A3A037C8C83}" type="presOf" srcId="{6E8E2498-2463-4A04-971D-3414EC1F00EC}" destId="{E1E4053A-1C34-495D-AC23-6D37E5EA7E35}" srcOrd="0" destOrd="0" presId="urn:microsoft.com/office/officeart/2005/8/layout/vList5"/>
    <dgm:cxn modelId="{265BDC33-F5EF-4024-8E81-CABEE104597B}" srcId="{6E8E2498-2463-4A04-971D-3414EC1F00EC}" destId="{A7A1467A-AA1F-4AC6-A686-8A26CE8A9C45}" srcOrd="0" destOrd="0" parTransId="{17F444D7-E3A1-48C5-B677-225AD76FB318}" sibTransId="{ECB50683-10D1-447B-9E15-A590C06A625D}"/>
    <dgm:cxn modelId="{5FF00E18-0803-4AA7-B642-3C1099605214}" srcId="{A7A1467A-AA1F-4AC6-A686-8A26CE8A9C45}" destId="{25879AFB-DDFA-4558-9DB7-97C74EE9C63E}" srcOrd="1" destOrd="0" parTransId="{ABC9F2ED-FEDC-4B90-8A6F-402D7613E6A6}" sibTransId="{58B0285B-E4A3-45B1-A316-F92012460D3D}"/>
    <dgm:cxn modelId="{F5703C5E-CE55-4FBA-A8B9-F71D8DA5314E}" srcId="{A7A1467A-AA1F-4AC6-A686-8A26CE8A9C45}" destId="{5F111C93-7FC3-4100-82BE-FE6412F24A34}" srcOrd="0" destOrd="0" parTransId="{6A20CE7D-F3B7-42A3-B58A-18D7A23F6715}" sibTransId="{6866FF9E-23E4-4A37-8E30-13A2F2EC993D}"/>
    <dgm:cxn modelId="{AFE45E45-B44E-462F-83C2-0F136E8B5F10}" type="presOf" srcId="{25879AFB-DDFA-4558-9DB7-97C74EE9C63E}" destId="{18A29D81-38D7-414D-B1B0-19B93267230A}" srcOrd="0" destOrd="1" presId="urn:microsoft.com/office/officeart/2005/8/layout/vList5"/>
    <dgm:cxn modelId="{961D7B1A-0A54-4F00-9EF1-AFBF2B67750C}" type="presOf" srcId="{5F111C93-7FC3-4100-82BE-FE6412F24A34}" destId="{18A29D81-38D7-414D-B1B0-19B93267230A}" srcOrd="0" destOrd="0" presId="urn:microsoft.com/office/officeart/2005/8/layout/vList5"/>
    <dgm:cxn modelId="{4C94806C-2AB6-438F-8CB3-71FACB2695B4}" type="presParOf" srcId="{E1E4053A-1C34-495D-AC23-6D37E5EA7E35}" destId="{2FFCF869-417C-492A-B098-D181E4588AFA}" srcOrd="0" destOrd="0" presId="urn:microsoft.com/office/officeart/2005/8/layout/vList5"/>
    <dgm:cxn modelId="{FC389DCD-5EE7-4824-8A75-14F940A90929}" type="presParOf" srcId="{2FFCF869-417C-492A-B098-D181E4588AFA}" destId="{6BE8B9CF-93B5-4BC9-81FF-7486E6D83D65}" srcOrd="0" destOrd="0" presId="urn:microsoft.com/office/officeart/2005/8/layout/vList5"/>
    <dgm:cxn modelId="{F2A860C0-49DD-4010-B4FA-F71907CCD548}" type="presParOf" srcId="{2FFCF869-417C-492A-B098-D181E4588AFA}" destId="{18A29D81-38D7-414D-B1B0-19B93267230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D26349-4A31-4A1B-9DA8-A2D2A1C5C59F}"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ru-RU"/>
        </a:p>
      </dgm:t>
    </dgm:pt>
    <dgm:pt modelId="{98681BB4-05D5-411C-A851-F299558D318F}">
      <dgm:prSet/>
      <dgm:spPr/>
      <dgm:t>
        <a:bodyPr/>
        <a:lstStyle/>
        <a:p>
          <a:pPr rtl="0"/>
          <a:r>
            <a:rPr lang="uk-UA" smtClean="0"/>
            <a:t>У 1948 році у Парижі</a:t>
          </a:r>
          <a:endParaRPr lang="ru-RU"/>
        </a:p>
      </dgm:t>
    </dgm:pt>
    <dgm:pt modelId="{2BC671C1-2033-4CA3-9C82-E33FDA7474E8}" type="parTrans" cxnId="{51FA5CF8-EA8D-43D9-95A6-8143609E19D3}">
      <dgm:prSet/>
      <dgm:spPr/>
      <dgm:t>
        <a:bodyPr/>
        <a:lstStyle/>
        <a:p>
          <a:endParaRPr lang="ru-RU"/>
        </a:p>
      </dgm:t>
    </dgm:pt>
    <dgm:pt modelId="{F4869D6E-965C-4C01-9309-0A0901D80EA5}" type="sibTrans" cxnId="{51FA5CF8-EA8D-43D9-95A6-8143609E19D3}">
      <dgm:prSet/>
      <dgm:spPr/>
      <dgm:t>
        <a:bodyPr/>
        <a:lstStyle/>
        <a:p>
          <a:endParaRPr lang="ru-RU"/>
        </a:p>
      </dgm:t>
    </dgm:pt>
    <dgm:pt modelId="{5EF4AA6A-2208-43BB-8352-2F4796CD163F}">
      <dgm:prSet/>
      <dgm:spPr/>
      <dgm:t>
        <a:bodyPr/>
        <a:lstStyle/>
        <a:p>
          <a:pPr rtl="0"/>
          <a:r>
            <a:rPr lang="uk-UA" smtClean="0"/>
            <a:t>науковці визначили проблемне поле політології: </a:t>
          </a:r>
          <a:endParaRPr lang="ru-RU"/>
        </a:p>
      </dgm:t>
    </dgm:pt>
    <dgm:pt modelId="{D230A827-5997-4BF0-8AC3-7B727C610C28}" type="parTrans" cxnId="{3A7A71CD-2E9C-43EB-9541-A22B994006C2}">
      <dgm:prSet/>
      <dgm:spPr/>
      <dgm:t>
        <a:bodyPr/>
        <a:lstStyle/>
        <a:p>
          <a:endParaRPr lang="ru-RU"/>
        </a:p>
      </dgm:t>
    </dgm:pt>
    <dgm:pt modelId="{7CDE42C9-D828-417C-AFDA-90D21B38AD2A}" type="sibTrans" cxnId="{3A7A71CD-2E9C-43EB-9541-A22B994006C2}">
      <dgm:prSet/>
      <dgm:spPr/>
      <dgm:t>
        <a:bodyPr/>
        <a:lstStyle/>
        <a:p>
          <a:endParaRPr lang="ru-RU"/>
        </a:p>
      </dgm:t>
    </dgm:pt>
    <dgm:pt modelId="{A7710A7E-6FE9-4EFA-A499-9C33D7482171}">
      <dgm:prSet/>
      <dgm:spPr/>
      <dgm:t>
        <a:bodyPr/>
        <a:lstStyle/>
        <a:p>
          <a:pPr rtl="0"/>
          <a:r>
            <a:rPr lang="uk-UA" smtClean="0"/>
            <a:t>1) політична теорія і історія ідей;</a:t>
          </a:r>
          <a:endParaRPr lang="ru-RU"/>
        </a:p>
      </dgm:t>
    </dgm:pt>
    <dgm:pt modelId="{56C958D9-C16B-4D7D-A840-66451E972E3B}" type="parTrans" cxnId="{73DB6329-9963-4A3E-B216-5F7472CB173D}">
      <dgm:prSet/>
      <dgm:spPr/>
      <dgm:t>
        <a:bodyPr/>
        <a:lstStyle/>
        <a:p>
          <a:endParaRPr lang="ru-RU"/>
        </a:p>
      </dgm:t>
    </dgm:pt>
    <dgm:pt modelId="{29461FE4-C6BA-45BD-BDB9-AEF8A31EA201}" type="sibTrans" cxnId="{73DB6329-9963-4A3E-B216-5F7472CB173D}">
      <dgm:prSet/>
      <dgm:spPr/>
      <dgm:t>
        <a:bodyPr/>
        <a:lstStyle/>
        <a:p>
          <a:endParaRPr lang="ru-RU"/>
        </a:p>
      </dgm:t>
    </dgm:pt>
    <dgm:pt modelId="{F180E817-CA4D-4BA9-9BEE-0FE8D16DCB09}">
      <dgm:prSet/>
      <dgm:spPr/>
      <dgm:t>
        <a:bodyPr/>
        <a:lstStyle/>
        <a:p>
          <a:pPr rtl="0"/>
          <a:r>
            <a:rPr lang="uk-UA" smtClean="0"/>
            <a:t>2) політичні інститути;</a:t>
          </a:r>
          <a:endParaRPr lang="ru-RU"/>
        </a:p>
      </dgm:t>
    </dgm:pt>
    <dgm:pt modelId="{67E69F87-152A-4F02-A2EA-D47189D98A34}" type="parTrans" cxnId="{D0322293-4073-42C3-99AB-6AB6BE9DBE82}">
      <dgm:prSet/>
      <dgm:spPr/>
      <dgm:t>
        <a:bodyPr/>
        <a:lstStyle/>
        <a:p>
          <a:endParaRPr lang="ru-RU"/>
        </a:p>
      </dgm:t>
    </dgm:pt>
    <dgm:pt modelId="{5D7BA285-B1E7-4D5D-9E6B-A9C13050A02E}" type="sibTrans" cxnId="{D0322293-4073-42C3-99AB-6AB6BE9DBE82}">
      <dgm:prSet/>
      <dgm:spPr/>
      <dgm:t>
        <a:bodyPr/>
        <a:lstStyle/>
        <a:p>
          <a:endParaRPr lang="ru-RU"/>
        </a:p>
      </dgm:t>
    </dgm:pt>
    <dgm:pt modelId="{3086DD5E-4119-4644-A886-2BC784FC4BA8}">
      <dgm:prSet/>
      <dgm:spPr/>
      <dgm:t>
        <a:bodyPr/>
        <a:lstStyle/>
        <a:p>
          <a:pPr rtl="0"/>
          <a:r>
            <a:rPr lang="uk-UA" smtClean="0"/>
            <a:t>3) партії, групи і громадська думка;</a:t>
          </a:r>
          <a:endParaRPr lang="ru-RU"/>
        </a:p>
      </dgm:t>
    </dgm:pt>
    <dgm:pt modelId="{244F93DB-53D7-42B0-9E5E-DE35B4A9BEDD}" type="parTrans" cxnId="{BFBDDBC0-81F4-4BD5-B8A5-B59CFAE0D16C}">
      <dgm:prSet/>
      <dgm:spPr/>
      <dgm:t>
        <a:bodyPr/>
        <a:lstStyle/>
        <a:p>
          <a:endParaRPr lang="ru-RU"/>
        </a:p>
      </dgm:t>
    </dgm:pt>
    <dgm:pt modelId="{D63BD6F8-2B1A-4C0F-ACA9-CF8B9EC1FD4C}" type="sibTrans" cxnId="{BFBDDBC0-81F4-4BD5-B8A5-B59CFAE0D16C}">
      <dgm:prSet/>
      <dgm:spPr/>
      <dgm:t>
        <a:bodyPr/>
        <a:lstStyle/>
        <a:p>
          <a:endParaRPr lang="ru-RU"/>
        </a:p>
      </dgm:t>
    </dgm:pt>
    <dgm:pt modelId="{22B34C41-9401-47DD-AE15-BB98C9C18F85}">
      <dgm:prSet/>
      <dgm:spPr/>
      <dgm:t>
        <a:bodyPr/>
        <a:lstStyle/>
        <a:p>
          <a:pPr rtl="0"/>
          <a:r>
            <a:rPr lang="uk-UA" smtClean="0"/>
            <a:t>4) міжнародні відносини.</a:t>
          </a:r>
          <a:endParaRPr lang="ru-RU"/>
        </a:p>
      </dgm:t>
    </dgm:pt>
    <dgm:pt modelId="{6B50EB61-E4B1-4E44-A0FF-44A4A1F4C2BD}" type="parTrans" cxnId="{5959EBA4-9C97-41D0-912E-F4A7EC2E27BD}">
      <dgm:prSet/>
      <dgm:spPr/>
      <dgm:t>
        <a:bodyPr/>
        <a:lstStyle/>
        <a:p>
          <a:endParaRPr lang="ru-RU"/>
        </a:p>
      </dgm:t>
    </dgm:pt>
    <dgm:pt modelId="{2A86B899-A042-4E6B-B14A-390BD6EA58D3}" type="sibTrans" cxnId="{5959EBA4-9C97-41D0-912E-F4A7EC2E27BD}">
      <dgm:prSet/>
      <dgm:spPr/>
      <dgm:t>
        <a:bodyPr/>
        <a:lstStyle/>
        <a:p>
          <a:endParaRPr lang="ru-RU"/>
        </a:p>
      </dgm:t>
    </dgm:pt>
    <dgm:pt modelId="{3FDD92C7-022D-4890-AB9F-CC44E26AAE8C}">
      <dgm:prSet/>
      <dgm:spPr/>
      <dgm:t>
        <a:bodyPr/>
        <a:lstStyle/>
        <a:p>
          <a:pPr rtl="0"/>
          <a:r>
            <a:rPr lang="uk-UA" smtClean="0"/>
            <a:t>Саме тоді французькі вчені ознайомилися з працями американських науковців. М. Дюверже писав, що тоді французи відкрили для себе політичну науку в США. Під впливом американської школи політичної науки відбувається подальша соціологізація французької політичної науки.</a:t>
          </a:r>
          <a:endParaRPr lang="ru-RU"/>
        </a:p>
      </dgm:t>
    </dgm:pt>
    <dgm:pt modelId="{146754D8-A00C-4298-B3D2-F71AD4B32CCF}" type="parTrans" cxnId="{28822229-0CEE-477F-8EFA-4EAED35BAE12}">
      <dgm:prSet/>
      <dgm:spPr/>
      <dgm:t>
        <a:bodyPr/>
        <a:lstStyle/>
        <a:p>
          <a:endParaRPr lang="ru-RU"/>
        </a:p>
      </dgm:t>
    </dgm:pt>
    <dgm:pt modelId="{4527FAAF-FFBB-4F15-B669-609431E5D76A}" type="sibTrans" cxnId="{28822229-0CEE-477F-8EFA-4EAED35BAE12}">
      <dgm:prSet/>
      <dgm:spPr/>
      <dgm:t>
        <a:bodyPr/>
        <a:lstStyle/>
        <a:p>
          <a:endParaRPr lang="ru-RU"/>
        </a:p>
      </dgm:t>
    </dgm:pt>
    <dgm:pt modelId="{A14CD61D-4D47-4E9E-9ED9-D6ABAF4E72F2}">
      <dgm:prSet/>
      <dgm:spPr/>
      <dgm:t>
        <a:bodyPr/>
        <a:lstStyle/>
        <a:p>
          <a:pPr rtl="0"/>
          <a:r>
            <a:rPr lang="uk-UA" smtClean="0"/>
            <a:t>У 1949 році була створена Французька асоціація політичних наук. З 1951 року разом з Національним фондом політичних наук вона видає «Французький журнал політичної науки». </a:t>
          </a:r>
          <a:endParaRPr lang="ru-RU"/>
        </a:p>
      </dgm:t>
    </dgm:pt>
    <dgm:pt modelId="{88CD9E6A-8C50-4518-8340-D8F3BF3FAC41}" type="parTrans" cxnId="{AB5F7040-9503-436B-BD11-6C821B8F54B2}">
      <dgm:prSet/>
      <dgm:spPr/>
      <dgm:t>
        <a:bodyPr/>
        <a:lstStyle/>
        <a:p>
          <a:endParaRPr lang="ru-RU"/>
        </a:p>
      </dgm:t>
    </dgm:pt>
    <dgm:pt modelId="{A19E3939-EAD1-4A99-8FA3-10C32E9DC1D9}" type="sibTrans" cxnId="{AB5F7040-9503-436B-BD11-6C821B8F54B2}">
      <dgm:prSet/>
      <dgm:spPr/>
      <dgm:t>
        <a:bodyPr/>
        <a:lstStyle/>
        <a:p>
          <a:endParaRPr lang="ru-RU"/>
        </a:p>
      </dgm:t>
    </dgm:pt>
    <dgm:pt modelId="{A8071950-533C-47EF-95D3-7741CF1BF222}" type="pres">
      <dgm:prSet presAssocID="{82D26349-4A31-4A1B-9DA8-A2D2A1C5C59F}" presName="Name0" presStyleCnt="0">
        <dgm:presLayoutVars>
          <dgm:dir/>
          <dgm:animLvl val="lvl"/>
          <dgm:resizeHandles val="exact"/>
        </dgm:presLayoutVars>
      </dgm:prSet>
      <dgm:spPr/>
    </dgm:pt>
    <dgm:pt modelId="{21ACAFBA-AFE4-401B-BE7A-C0CB1ADE6744}" type="pres">
      <dgm:prSet presAssocID="{98681BB4-05D5-411C-A851-F299558D318F}" presName="linNode" presStyleCnt="0"/>
      <dgm:spPr/>
    </dgm:pt>
    <dgm:pt modelId="{8BBE4D24-1572-4E17-9D68-2DF06CA5056F}" type="pres">
      <dgm:prSet presAssocID="{98681BB4-05D5-411C-A851-F299558D318F}" presName="parentText" presStyleLbl="node1" presStyleIdx="0" presStyleCnt="1">
        <dgm:presLayoutVars>
          <dgm:chMax val="1"/>
          <dgm:bulletEnabled val="1"/>
        </dgm:presLayoutVars>
      </dgm:prSet>
      <dgm:spPr/>
    </dgm:pt>
    <dgm:pt modelId="{A10759B9-A924-465F-8ED3-6C434F51C9BF}" type="pres">
      <dgm:prSet presAssocID="{98681BB4-05D5-411C-A851-F299558D318F}" presName="descendantText" presStyleLbl="alignAccFollowNode1" presStyleIdx="0" presStyleCnt="1">
        <dgm:presLayoutVars>
          <dgm:bulletEnabled val="1"/>
        </dgm:presLayoutVars>
      </dgm:prSet>
      <dgm:spPr/>
    </dgm:pt>
  </dgm:ptLst>
  <dgm:cxnLst>
    <dgm:cxn modelId="{7A25D7E2-11E3-4483-80D5-05AEEEB8EE5F}" type="presOf" srcId="{3FDD92C7-022D-4890-AB9F-CC44E26AAE8C}" destId="{A10759B9-A924-465F-8ED3-6C434F51C9BF}" srcOrd="0" destOrd="5" presId="urn:microsoft.com/office/officeart/2005/8/layout/vList5"/>
    <dgm:cxn modelId="{28822229-0CEE-477F-8EFA-4EAED35BAE12}" srcId="{98681BB4-05D5-411C-A851-F299558D318F}" destId="{3FDD92C7-022D-4890-AB9F-CC44E26AAE8C}" srcOrd="5" destOrd="0" parTransId="{146754D8-A00C-4298-B3D2-F71AD4B32CCF}" sibTransId="{4527FAAF-FFBB-4F15-B669-609431E5D76A}"/>
    <dgm:cxn modelId="{3A7A71CD-2E9C-43EB-9541-A22B994006C2}" srcId="{98681BB4-05D5-411C-A851-F299558D318F}" destId="{5EF4AA6A-2208-43BB-8352-2F4796CD163F}" srcOrd="0" destOrd="0" parTransId="{D230A827-5997-4BF0-8AC3-7B727C610C28}" sibTransId="{7CDE42C9-D828-417C-AFDA-90D21B38AD2A}"/>
    <dgm:cxn modelId="{AB5F7040-9503-436B-BD11-6C821B8F54B2}" srcId="{98681BB4-05D5-411C-A851-F299558D318F}" destId="{A14CD61D-4D47-4E9E-9ED9-D6ABAF4E72F2}" srcOrd="6" destOrd="0" parTransId="{88CD9E6A-8C50-4518-8340-D8F3BF3FAC41}" sibTransId="{A19E3939-EAD1-4A99-8FA3-10C32E9DC1D9}"/>
    <dgm:cxn modelId="{73DB6329-9963-4A3E-B216-5F7472CB173D}" srcId="{98681BB4-05D5-411C-A851-F299558D318F}" destId="{A7710A7E-6FE9-4EFA-A499-9C33D7482171}" srcOrd="1" destOrd="0" parTransId="{56C958D9-C16B-4D7D-A840-66451E972E3B}" sibTransId="{29461FE4-C6BA-45BD-BDB9-AEF8A31EA201}"/>
    <dgm:cxn modelId="{D78806AA-D7F8-4794-A85B-56D79F080F0E}" type="presOf" srcId="{3086DD5E-4119-4644-A886-2BC784FC4BA8}" destId="{A10759B9-A924-465F-8ED3-6C434F51C9BF}" srcOrd="0" destOrd="3" presId="urn:microsoft.com/office/officeart/2005/8/layout/vList5"/>
    <dgm:cxn modelId="{3F33AB36-6DC8-4EE8-9655-C7BEC7AC9A96}" type="presOf" srcId="{F180E817-CA4D-4BA9-9BEE-0FE8D16DCB09}" destId="{A10759B9-A924-465F-8ED3-6C434F51C9BF}" srcOrd="0" destOrd="2" presId="urn:microsoft.com/office/officeart/2005/8/layout/vList5"/>
    <dgm:cxn modelId="{BFBDDBC0-81F4-4BD5-B8A5-B59CFAE0D16C}" srcId="{98681BB4-05D5-411C-A851-F299558D318F}" destId="{3086DD5E-4119-4644-A886-2BC784FC4BA8}" srcOrd="3" destOrd="0" parTransId="{244F93DB-53D7-42B0-9E5E-DE35B4A9BEDD}" sibTransId="{D63BD6F8-2B1A-4C0F-ACA9-CF8B9EC1FD4C}"/>
    <dgm:cxn modelId="{3D0BA742-F1FB-4D57-BB09-CBD65E97EF1B}" type="presOf" srcId="{A7710A7E-6FE9-4EFA-A499-9C33D7482171}" destId="{A10759B9-A924-465F-8ED3-6C434F51C9BF}" srcOrd="0" destOrd="1" presId="urn:microsoft.com/office/officeart/2005/8/layout/vList5"/>
    <dgm:cxn modelId="{0506EDD3-37B8-4C45-80E3-3D9C610161A0}" type="presOf" srcId="{82D26349-4A31-4A1B-9DA8-A2D2A1C5C59F}" destId="{A8071950-533C-47EF-95D3-7741CF1BF222}" srcOrd="0" destOrd="0" presId="urn:microsoft.com/office/officeart/2005/8/layout/vList5"/>
    <dgm:cxn modelId="{C1660911-7C1F-4205-BB8F-8600E1828428}" type="presOf" srcId="{98681BB4-05D5-411C-A851-F299558D318F}" destId="{8BBE4D24-1572-4E17-9D68-2DF06CA5056F}" srcOrd="0" destOrd="0" presId="urn:microsoft.com/office/officeart/2005/8/layout/vList5"/>
    <dgm:cxn modelId="{5959EBA4-9C97-41D0-912E-F4A7EC2E27BD}" srcId="{98681BB4-05D5-411C-A851-F299558D318F}" destId="{22B34C41-9401-47DD-AE15-BB98C9C18F85}" srcOrd="4" destOrd="0" parTransId="{6B50EB61-E4B1-4E44-A0FF-44A4A1F4C2BD}" sibTransId="{2A86B899-A042-4E6B-B14A-390BD6EA58D3}"/>
    <dgm:cxn modelId="{004B2C1D-511D-4317-8B35-9CB87D4A4766}" type="presOf" srcId="{5EF4AA6A-2208-43BB-8352-2F4796CD163F}" destId="{A10759B9-A924-465F-8ED3-6C434F51C9BF}" srcOrd="0" destOrd="0" presId="urn:microsoft.com/office/officeart/2005/8/layout/vList5"/>
    <dgm:cxn modelId="{51FA5CF8-EA8D-43D9-95A6-8143609E19D3}" srcId="{82D26349-4A31-4A1B-9DA8-A2D2A1C5C59F}" destId="{98681BB4-05D5-411C-A851-F299558D318F}" srcOrd="0" destOrd="0" parTransId="{2BC671C1-2033-4CA3-9C82-E33FDA7474E8}" sibTransId="{F4869D6E-965C-4C01-9309-0A0901D80EA5}"/>
    <dgm:cxn modelId="{5CE91303-27A5-4275-83A8-21B5C3905840}" type="presOf" srcId="{22B34C41-9401-47DD-AE15-BB98C9C18F85}" destId="{A10759B9-A924-465F-8ED3-6C434F51C9BF}" srcOrd="0" destOrd="4" presId="urn:microsoft.com/office/officeart/2005/8/layout/vList5"/>
    <dgm:cxn modelId="{81BF3C78-0F54-46E7-933B-3C4C15194B32}" type="presOf" srcId="{A14CD61D-4D47-4E9E-9ED9-D6ABAF4E72F2}" destId="{A10759B9-A924-465F-8ED3-6C434F51C9BF}" srcOrd="0" destOrd="6" presId="urn:microsoft.com/office/officeart/2005/8/layout/vList5"/>
    <dgm:cxn modelId="{D0322293-4073-42C3-99AB-6AB6BE9DBE82}" srcId="{98681BB4-05D5-411C-A851-F299558D318F}" destId="{F180E817-CA4D-4BA9-9BEE-0FE8D16DCB09}" srcOrd="2" destOrd="0" parTransId="{67E69F87-152A-4F02-A2EA-D47189D98A34}" sibTransId="{5D7BA285-B1E7-4D5D-9E6B-A9C13050A02E}"/>
    <dgm:cxn modelId="{CB400250-48EE-4CAF-B4DA-5904C7CC86CF}" type="presParOf" srcId="{A8071950-533C-47EF-95D3-7741CF1BF222}" destId="{21ACAFBA-AFE4-401B-BE7A-C0CB1ADE6744}" srcOrd="0" destOrd="0" presId="urn:microsoft.com/office/officeart/2005/8/layout/vList5"/>
    <dgm:cxn modelId="{03C612BD-B0E8-4854-A20F-8C3760D26F00}" type="presParOf" srcId="{21ACAFBA-AFE4-401B-BE7A-C0CB1ADE6744}" destId="{8BBE4D24-1572-4E17-9D68-2DF06CA5056F}" srcOrd="0" destOrd="0" presId="urn:microsoft.com/office/officeart/2005/8/layout/vList5"/>
    <dgm:cxn modelId="{E6DF7A62-BD2F-44A3-BBB0-C977E82C550B}" type="presParOf" srcId="{21ACAFBA-AFE4-401B-BE7A-C0CB1ADE6744}" destId="{A10759B9-A924-465F-8ED3-6C434F51C9B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A04FF1-1C83-492C-B2A6-38EC68132BD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ru-RU"/>
        </a:p>
      </dgm:t>
    </dgm:pt>
    <dgm:pt modelId="{9399C510-138C-4A2A-84D9-F5BA342401EC}">
      <dgm:prSet/>
      <dgm:spPr/>
      <dgm:t>
        <a:bodyPr/>
        <a:lstStyle/>
        <a:p>
          <a:pPr rtl="0"/>
          <a:r>
            <a:rPr lang="uk-UA" smtClean="0"/>
            <a:t>У середині ХХ ст. </a:t>
          </a:r>
          <a:endParaRPr lang="ru-RU"/>
        </a:p>
      </dgm:t>
    </dgm:pt>
    <dgm:pt modelId="{587A554E-861E-451D-AC53-9F0F02AA5F22}" type="parTrans" cxnId="{59EAD1CC-58B5-492F-B812-5E87DDAFFEC6}">
      <dgm:prSet/>
      <dgm:spPr/>
      <dgm:t>
        <a:bodyPr/>
        <a:lstStyle/>
        <a:p>
          <a:endParaRPr lang="ru-RU"/>
        </a:p>
      </dgm:t>
    </dgm:pt>
    <dgm:pt modelId="{3AF69C86-503A-4EBB-9B80-5B5153716066}" type="sibTrans" cxnId="{59EAD1CC-58B5-492F-B812-5E87DDAFFEC6}">
      <dgm:prSet/>
      <dgm:spPr/>
      <dgm:t>
        <a:bodyPr/>
        <a:lstStyle/>
        <a:p>
          <a:endParaRPr lang="ru-RU"/>
        </a:p>
      </dgm:t>
    </dgm:pt>
    <dgm:pt modelId="{57D08FB3-5406-41A4-AE69-E599924BDB6F}">
      <dgm:prSet/>
      <dgm:spPr/>
      <dgm:t>
        <a:bodyPr/>
        <a:lstStyle/>
        <a:p>
          <a:pPr rtl="0"/>
          <a:r>
            <a:rPr lang="uk-UA" dirty="0" smtClean="0"/>
            <a:t>Предметом політології є </a:t>
          </a:r>
          <a:r>
            <a:rPr lang="uk-UA" i="1" dirty="0" smtClean="0">
              <a:solidFill>
                <a:srgbClr val="FF0000"/>
              </a:solidFill>
            </a:rPr>
            <a:t>держава</a:t>
          </a:r>
          <a:r>
            <a:rPr lang="uk-UA" dirty="0" smtClean="0"/>
            <a:t>. Одним з прихильників даного підходу був М. </a:t>
          </a:r>
          <a:r>
            <a:rPr lang="uk-UA" dirty="0" err="1" smtClean="0"/>
            <a:t>Прело</a:t>
          </a:r>
          <a:r>
            <a:rPr lang="uk-UA" dirty="0" smtClean="0"/>
            <a:t>, який писав: «Немає сумнівів: політична наука не може бути нічим іншим, як наукою про державу. Таким був об’єкт політики в античну епоху. Немає ніяких підстав, згідно з якими з часів Платона, Аристотеля і Цицерона об’єкт науки змінився».</a:t>
          </a:r>
          <a:endParaRPr lang="ru-RU" dirty="0"/>
        </a:p>
      </dgm:t>
    </dgm:pt>
    <dgm:pt modelId="{7C0D2F6D-8936-4326-8A49-3A9566D4467B}" type="parTrans" cxnId="{FF3BEC14-8D08-4029-9962-59DA3D97B702}">
      <dgm:prSet/>
      <dgm:spPr/>
      <dgm:t>
        <a:bodyPr/>
        <a:lstStyle/>
        <a:p>
          <a:endParaRPr lang="ru-RU"/>
        </a:p>
      </dgm:t>
    </dgm:pt>
    <dgm:pt modelId="{0B63DA36-703A-4D6D-915F-5708F10B1F05}" type="sibTrans" cxnId="{FF3BEC14-8D08-4029-9962-59DA3D97B702}">
      <dgm:prSet/>
      <dgm:spPr/>
      <dgm:t>
        <a:bodyPr/>
        <a:lstStyle/>
        <a:p>
          <a:endParaRPr lang="ru-RU"/>
        </a:p>
      </dgm:t>
    </dgm:pt>
    <dgm:pt modelId="{1001DD93-E399-402E-8502-6D423CC46945}">
      <dgm:prSet/>
      <dgm:spPr/>
      <dgm:t>
        <a:bodyPr/>
        <a:lstStyle/>
        <a:p>
          <a:pPr rtl="0"/>
          <a:r>
            <a:rPr lang="uk-UA" dirty="0" smtClean="0"/>
            <a:t>Предметом є феномен </a:t>
          </a:r>
          <a:r>
            <a:rPr lang="uk-UA" i="1" dirty="0" smtClean="0">
              <a:solidFill>
                <a:srgbClr val="FF0000"/>
              </a:solidFill>
            </a:rPr>
            <a:t>влади</a:t>
          </a:r>
          <a:r>
            <a:rPr lang="uk-UA" dirty="0" smtClean="0">
              <a:solidFill>
                <a:srgbClr val="FF0000"/>
              </a:solidFill>
            </a:rPr>
            <a:t> </a:t>
          </a:r>
          <a:r>
            <a:rPr lang="uk-UA" dirty="0" smtClean="0"/>
            <a:t>(Р. </a:t>
          </a:r>
          <a:r>
            <a:rPr lang="uk-UA" dirty="0" err="1" smtClean="0"/>
            <a:t>Арон</a:t>
          </a:r>
          <a:r>
            <a:rPr lang="uk-UA" dirty="0" smtClean="0"/>
            <a:t>, М. </a:t>
          </a:r>
          <a:r>
            <a:rPr lang="uk-UA" dirty="0" err="1" smtClean="0"/>
            <a:t>Дюверже</a:t>
          </a:r>
          <a:r>
            <a:rPr lang="uk-UA" dirty="0" smtClean="0"/>
            <a:t>, Ж. </a:t>
          </a:r>
          <a:r>
            <a:rPr lang="uk-UA" dirty="0" err="1" smtClean="0"/>
            <a:t>Бюрдо</a:t>
          </a:r>
          <a:r>
            <a:rPr lang="uk-UA" dirty="0" smtClean="0"/>
            <a:t>).</a:t>
          </a:r>
          <a:endParaRPr lang="ru-RU" dirty="0"/>
        </a:p>
      </dgm:t>
    </dgm:pt>
    <dgm:pt modelId="{91B22E22-E6EB-4A09-A81A-EA43D981C194}" type="parTrans" cxnId="{96D967D1-3421-4715-910F-213CCB047004}">
      <dgm:prSet/>
      <dgm:spPr/>
      <dgm:t>
        <a:bodyPr/>
        <a:lstStyle/>
        <a:p>
          <a:endParaRPr lang="ru-RU"/>
        </a:p>
      </dgm:t>
    </dgm:pt>
    <dgm:pt modelId="{BAFB3ECC-3FCE-42DD-B0AC-FFB245F053CB}" type="sibTrans" cxnId="{96D967D1-3421-4715-910F-213CCB047004}">
      <dgm:prSet/>
      <dgm:spPr/>
      <dgm:t>
        <a:bodyPr/>
        <a:lstStyle/>
        <a:p>
          <a:endParaRPr lang="ru-RU"/>
        </a:p>
      </dgm:t>
    </dgm:pt>
    <dgm:pt modelId="{96B19366-F105-41ED-80C7-2682E7F810D3}">
      <dgm:prSet/>
      <dgm:spPr/>
      <dgm:t>
        <a:bodyPr/>
        <a:lstStyle/>
        <a:p>
          <a:pPr rtl="0"/>
          <a:r>
            <a:rPr lang="uk-UA" dirty="0" smtClean="0"/>
            <a:t>Предметом є </a:t>
          </a:r>
          <a:r>
            <a:rPr lang="uk-UA" i="1" dirty="0" smtClean="0">
              <a:solidFill>
                <a:srgbClr val="FF0000"/>
              </a:solidFill>
            </a:rPr>
            <a:t>політичні відносини</a:t>
          </a:r>
          <a:r>
            <a:rPr lang="uk-UA" dirty="0" smtClean="0"/>
            <a:t>. Цієї дочки зору дотримувалася Мадлен </a:t>
          </a:r>
          <a:r>
            <a:rPr lang="uk-UA" dirty="0" err="1" smtClean="0"/>
            <a:t>Гравітц</a:t>
          </a:r>
          <a:r>
            <a:rPr lang="uk-UA" dirty="0" smtClean="0"/>
            <a:t>: «В предметі політичної науки тісно переплетені ідеї, інститути та люди».</a:t>
          </a:r>
          <a:endParaRPr lang="ru-RU" dirty="0"/>
        </a:p>
      </dgm:t>
    </dgm:pt>
    <dgm:pt modelId="{91D59C22-DD0A-46DB-BC2B-754759B749A5}" type="parTrans" cxnId="{A153C26F-DB54-404F-8126-94990AD3D454}">
      <dgm:prSet/>
      <dgm:spPr/>
      <dgm:t>
        <a:bodyPr/>
        <a:lstStyle/>
        <a:p>
          <a:endParaRPr lang="ru-RU"/>
        </a:p>
      </dgm:t>
    </dgm:pt>
    <dgm:pt modelId="{4BF14D54-61C4-4FB4-92E4-5EECC8B727AA}" type="sibTrans" cxnId="{A153C26F-DB54-404F-8126-94990AD3D454}">
      <dgm:prSet/>
      <dgm:spPr/>
      <dgm:t>
        <a:bodyPr/>
        <a:lstStyle/>
        <a:p>
          <a:endParaRPr lang="ru-RU"/>
        </a:p>
      </dgm:t>
    </dgm:pt>
    <dgm:pt modelId="{3C912FA5-3F1B-48D2-AE8C-A0568025D414}" type="pres">
      <dgm:prSet presAssocID="{FDA04FF1-1C83-492C-B2A6-38EC68132BDA}" presName="Name0" presStyleCnt="0">
        <dgm:presLayoutVars>
          <dgm:dir/>
          <dgm:animLvl val="lvl"/>
          <dgm:resizeHandles val="exact"/>
        </dgm:presLayoutVars>
      </dgm:prSet>
      <dgm:spPr/>
    </dgm:pt>
    <dgm:pt modelId="{46D5DA28-5125-436F-923E-DD57106F6D44}" type="pres">
      <dgm:prSet presAssocID="{9399C510-138C-4A2A-84D9-F5BA342401EC}" presName="linNode" presStyleCnt="0"/>
      <dgm:spPr/>
    </dgm:pt>
    <dgm:pt modelId="{7EF2BD0C-3877-480D-823A-B9129CEED65C}" type="pres">
      <dgm:prSet presAssocID="{9399C510-138C-4A2A-84D9-F5BA342401EC}" presName="parentText" presStyleLbl="node1" presStyleIdx="0" presStyleCnt="1">
        <dgm:presLayoutVars>
          <dgm:chMax val="1"/>
          <dgm:bulletEnabled val="1"/>
        </dgm:presLayoutVars>
      </dgm:prSet>
      <dgm:spPr/>
    </dgm:pt>
    <dgm:pt modelId="{D8C48CE2-9782-4CFF-973C-D25297DF5181}" type="pres">
      <dgm:prSet presAssocID="{9399C510-138C-4A2A-84D9-F5BA342401EC}" presName="descendantText" presStyleLbl="alignAccFollowNode1" presStyleIdx="0" presStyleCnt="1">
        <dgm:presLayoutVars>
          <dgm:bulletEnabled val="1"/>
        </dgm:presLayoutVars>
      </dgm:prSet>
      <dgm:spPr/>
    </dgm:pt>
  </dgm:ptLst>
  <dgm:cxnLst>
    <dgm:cxn modelId="{B9761C2D-FB09-4E0C-A719-524BBF54CFDA}" type="presOf" srcId="{1001DD93-E399-402E-8502-6D423CC46945}" destId="{D8C48CE2-9782-4CFF-973C-D25297DF5181}" srcOrd="0" destOrd="1" presId="urn:microsoft.com/office/officeart/2005/8/layout/vList5"/>
    <dgm:cxn modelId="{FFD5AFFE-A966-459F-8D55-5D07B1A002FC}" type="presOf" srcId="{9399C510-138C-4A2A-84D9-F5BA342401EC}" destId="{7EF2BD0C-3877-480D-823A-B9129CEED65C}" srcOrd="0" destOrd="0" presId="urn:microsoft.com/office/officeart/2005/8/layout/vList5"/>
    <dgm:cxn modelId="{59EAD1CC-58B5-492F-B812-5E87DDAFFEC6}" srcId="{FDA04FF1-1C83-492C-B2A6-38EC68132BDA}" destId="{9399C510-138C-4A2A-84D9-F5BA342401EC}" srcOrd="0" destOrd="0" parTransId="{587A554E-861E-451D-AC53-9F0F02AA5F22}" sibTransId="{3AF69C86-503A-4EBB-9B80-5B5153716066}"/>
    <dgm:cxn modelId="{55F60DEB-7DE6-408B-9FA4-257B0AB1741D}" type="presOf" srcId="{FDA04FF1-1C83-492C-B2A6-38EC68132BDA}" destId="{3C912FA5-3F1B-48D2-AE8C-A0568025D414}" srcOrd="0" destOrd="0" presId="urn:microsoft.com/office/officeart/2005/8/layout/vList5"/>
    <dgm:cxn modelId="{72AF175A-6948-480D-85C9-18324BC86A09}" type="presOf" srcId="{96B19366-F105-41ED-80C7-2682E7F810D3}" destId="{D8C48CE2-9782-4CFF-973C-D25297DF5181}" srcOrd="0" destOrd="2" presId="urn:microsoft.com/office/officeart/2005/8/layout/vList5"/>
    <dgm:cxn modelId="{FF3BEC14-8D08-4029-9962-59DA3D97B702}" srcId="{9399C510-138C-4A2A-84D9-F5BA342401EC}" destId="{57D08FB3-5406-41A4-AE69-E599924BDB6F}" srcOrd="0" destOrd="0" parTransId="{7C0D2F6D-8936-4326-8A49-3A9566D4467B}" sibTransId="{0B63DA36-703A-4D6D-915F-5708F10B1F05}"/>
    <dgm:cxn modelId="{6ADCD411-D318-4FBE-B69D-026B7A758F23}" type="presOf" srcId="{57D08FB3-5406-41A4-AE69-E599924BDB6F}" destId="{D8C48CE2-9782-4CFF-973C-D25297DF5181}" srcOrd="0" destOrd="0" presId="urn:microsoft.com/office/officeart/2005/8/layout/vList5"/>
    <dgm:cxn modelId="{96D967D1-3421-4715-910F-213CCB047004}" srcId="{9399C510-138C-4A2A-84D9-F5BA342401EC}" destId="{1001DD93-E399-402E-8502-6D423CC46945}" srcOrd="1" destOrd="0" parTransId="{91B22E22-E6EB-4A09-A81A-EA43D981C194}" sibTransId="{BAFB3ECC-3FCE-42DD-B0AC-FFB245F053CB}"/>
    <dgm:cxn modelId="{A153C26F-DB54-404F-8126-94990AD3D454}" srcId="{9399C510-138C-4A2A-84D9-F5BA342401EC}" destId="{96B19366-F105-41ED-80C7-2682E7F810D3}" srcOrd="2" destOrd="0" parTransId="{91D59C22-DD0A-46DB-BC2B-754759B749A5}" sibTransId="{4BF14D54-61C4-4FB4-92E4-5EECC8B727AA}"/>
    <dgm:cxn modelId="{12CDAC6D-377A-4478-BAD9-F782E9635DDF}" type="presParOf" srcId="{3C912FA5-3F1B-48D2-AE8C-A0568025D414}" destId="{46D5DA28-5125-436F-923E-DD57106F6D44}" srcOrd="0" destOrd="0" presId="urn:microsoft.com/office/officeart/2005/8/layout/vList5"/>
    <dgm:cxn modelId="{93285917-171B-4D60-8056-C602230B1FDB}" type="presParOf" srcId="{46D5DA28-5125-436F-923E-DD57106F6D44}" destId="{7EF2BD0C-3877-480D-823A-B9129CEED65C}" srcOrd="0" destOrd="0" presId="urn:microsoft.com/office/officeart/2005/8/layout/vList5"/>
    <dgm:cxn modelId="{6FF290D6-6D63-432C-97E3-7B16FD36796B}" type="presParOf" srcId="{46D5DA28-5125-436F-923E-DD57106F6D44}" destId="{D8C48CE2-9782-4CFF-973C-D25297DF518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2B4DEE-862C-49E2-9C1C-15B8C4A2844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5BD5AD4E-4EDE-4CAC-9218-8317ABF5F621}">
      <dgm:prSet/>
      <dgm:spPr/>
      <dgm:t>
        <a:bodyPr/>
        <a:lstStyle/>
        <a:p>
          <a:pPr rtl="0"/>
          <a:r>
            <a:rPr lang="uk-UA" u="sng" dirty="0" smtClean="0"/>
            <a:t>Жорж </a:t>
          </a:r>
          <a:r>
            <a:rPr lang="uk-UA" u="sng" dirty="0" err="1" smtClean="0"/>
            <a:t>Бюрдо</a:t>
          </a:r>
          <a:r>
            <a:rPr lang="uk-UA" dirty="0" smtClean="0"/>
            <a:t>: «</a:t>
          </a:r>
          <a:r>
            <a:rPr lang="uk-UA" dirty="0" smtClean="0">
              <a:solidFill>
                <a:srgbClr val="FF0000"/>
              </a:solidFill>
            </a:rPr>
            <a:t>політична наука не має свого власного об’єкта, вона є лише більш плідним методом вивчення конституційного права, розширеним кутом зору на традиційні проблеми публічного права</a:t>
          </a:r>
          <a:r>
            <a:rPr lang="uk-UA" dirty="0" smtClean="0"/>
            <a:t>»</a:t>
          </a:r>
        </a:p>
        <a:p>
          <a:pPr rtl="0"/>
          <a:r>
            <a:rPr lang="uk-UA" dirty="0" smtClean="0"/>
            <a:t>визначав предмет політичної науки дуже широко – «</a:t>
          </a:r>
          <a:r>
            <a:rPr lang="uk-UA" dirty="0" err="1" smtClean="0"/>
            <a:t>універсум</a:t>
          </a:r>
          <a:r>
            <a:rPr lang="uk-UA" dirty="0" smtClean="0"/>
            <a:t>, поляризований феноменом влади»</a:t>
          </a:r>
          <a:endParaRPr lang="ru-RU" dirty="0"/>
        </a:p>
      </dgm:t>
    </dgm:pt>
    <dgm:pt modelId="{016450F1-CAA5-49D2-9554-1D7A5B6E00A0}" type="parTrans" cxnId="{4E9A78C4-24C0-4A15-9633-717791FC15D0}">
      <dgm:prSet/>
      <dgm:spPr/>
      <dgm:t>
        <a:bodyPr/>
        <a:lstStyle/>
        <a:p>
          <a:endParaRPr lang="ru-RU"/>
        </a:p>
      </dgm:t>
    </dgm:pt>
    <dgm:pt modelId="{884A0804-02BE-46E3-866B-803B7206C35A}" type="sibTrans" cxnId="{4E9A78C4-24C0-4A15-9633-717791FC15D0}">
      <dgm:prSet/>
      <dgm:spPr/>
      <dgm:t>
        <a:bodyPr/>
        <a:lstStyle/>
        <a:p>
          <a:endParaRPr lang="ru-RU"/>
        </a:p>
      </dgm:t>
    </dgm:pt>
    <dgm:pt modelId="{3FF993D9-DF01-41BE-A917-9D5F4F951F16}">
      <dgm:prSet/>
      <dgm:spPr/>
      <dgm:t>
        <a:bodyPr/>
        <a:lstStyle/>
        <a:p>
          <a:pPr rtl="0"/>
          <a:r>
            <a:rPr lang="uk-UA" dirty="0" smtClean="0"/>
            <a:t>Мадлен </a:t>
          </a:r>
          <a:r>
            <a:rPr lang="uk-UA" dirty="0" err="1" smtClean="0"/>
            <a:t>Гравітц</a:t>
          </a:r>
          <a:r>
            <a:rPr lang="uk-UA" dirty="0" smtClean="0"/>
            <a:t> і Жан Лек, редактори чотиритомного «Трактату з політичної науки» (1985 р.), взагалі запропонували виключити з розгляду питання про предмет, тому що показником науки більше не є наявність чітко окресленого предмета, адже «життєвість» науки пояснюється її значущістю і здатністю вирішити актуальні суспільні проблеми.</a:t>
          </a:r>
          <a:endParaRPr lang="ru-RU" dirty="0"/>
        </a:p>
      </dgm:t>
    </dgm:pt>
    <dgm:pt modelId="{1065DA14-1317-4AB3-A287-1088779DAA79}" type="parTrans" cxnId="{9448A80A-0A20-4247-A9B5-027AA7AD07F9}">
      <dgm:prSet/>
      <dgm:spPr/>
      <dgm:t>
        <a:bodyPr/>
        <a:lstStyle/>
        <a:p>
          <a:endParaRPr lang="ru-RU"/>
        </a:p>
      </dgm:t>
    </dgm:pt>
    <dgm:pt modelId="{84E44981-3D35-4EE1-BD2C-4E9FB22B9B76}" type="sibTrans" cxnId="{9448A80A-0A20-4247-A9B5-027AA7AD07F9}">
      <dgm:prSet/>
      <dgm:spPr/>
      <dgm:t>
        <a:bodyPr/>
        <a:lstStyle/>
        <a:p>
          <a:endParaRPr lang="ru-RU"/>
        </a:p>
      </dgm:t>
    </dgm:pt>
    <dgm:pt modelId="{E72DD0A9-6033-47AE-ADC5-BE23D98E283D}" type="pres">
      <dgm:prSet presAssocID="{4D2B4DEE-862C-49E2-9C1C-15B8C4A28444}" presName="Name0" presStyleCnt="0">
        <dgm:presLayoutVars>
          <dgm:chMax val="7"/>
          <dgm:dir/>
          <dgm:animLvl val="lvl"/>
          <dgm:resizeHandles val="exact"/>
        </dgm:presLayoutVars>
      </dgm:prSet>
      <dgm:spPr/>
    </dgm:pt>
    <dgm:pt modelId="{AEF3311A-6BA1-4FA5-A13D-3FD068BE82C2}" type="pres">
      <dgm:prSet presAssocID="{5BD5AD4E-4EDE-4CAC-9218-8317ABF5F621}" presName="circle1" presStyleLbl="node1" presStyleIdx="0" presStyleCnt="2"/>
      <dgm:spPr>
        <a:solidFill>
          <a:schemeClr val="accent2">
            <a:lumMod val="60000"/>
            <a:lumOff val="40000"/>
          </a:schemeClr>
        </a:solidFill>
      </dgm:spPr>
    </dgm:pt>
    <dgm:pt modelId="{6D515762-700E-4F50-8725-1B22F8708417}" type="pres">
      <dgm:prSet presAssocID="{5BD5AD4E-4EDE-4CAC-9218-8317ABF5F621}" presName="space" presStyleCnt="0"/>
      <dgm:spPr/>
    </dgm:pt>
    <dgm:pt modelId="{8992B46B-CD9A-4323-A943-AF4F6D696656}" type="pres">
      <dgm:prSet presAssocID="{5BD5AD4E-4EDE-4CAC-9218-8317ABF5F621}" presName="rect1" presStyleLbl="alignAcc1" presStyleIdx="0" presStyleCnt="2"/>
      <dgm:spPr/>
      <dgm:t>
        <a:bodyPr/>
        <a:lstStyle/>
        <a:p>
          <a:endParaRPr lang="ru-RU"/>
        </a:p>
      </dgm:t>
    </dgm:pt>
    <dgm:pt modelId="{DC8201C4-E733-438F-865E-90AC7E1310CC}" type="pres">
      <dgm:prSet presAssocID="{3FF993D9-DF01-41BE-A917-9D5F4F951F16}" presName="vertSpace2" presStyleLbl="node1" presStyleIdx="0" presStyleCnt="2"/>
      <dgm:spPr/>
    </dgm:pt>
    <dgm:pt modelId="{C46A2A43-9C59-4D72-9E19-D4CFEFE5F3FB}" type="pres">
      <dgm:prSet presAssocID="{3FF993D9-DF01-41BE-A917-9D5F4F951F16}" presName="circle2" presStyleLbl="node1" presStyleIdx="1" presStyleCnt="2"/>
      <dgm:spPr/>
    </dgm:pt>
    <dgm:pt modelId="{AEFE5C49-521A-47FE-AEDA-D611D4BF02F1}" type="pres">
      <dgm:prSet presAssocID="{3FF993D9-DF01-41BE-A917-9D5F4F951F16}" presName="rect2" presStyleLbl="alignAcc1" presStyleIdx="1" presStyleCnt="2"/>
      <dgm:spPr/>
    </dgm:pt>
    <dgm:pt modelId="{22EFE087-238D-4BB2-9195-ADCD43C78A1F}" type="pres">
      <dgm:prSet presAssocID="{5BD5AD4E-4EDE-4CAC-9218-8317ABF5F621}" presName="rect1ParTxNoCh" presStyleLbl="alignAcc1" presStyleIdx="1" presStyleCnt="2">
        <dgm:presLayoutVars>
          <dgm:chMax val="1"/>
          <dgm:bulletEnabled val="1"/>
        </dgm:presLayoutVars>
      </dgm:prSet>
      <dgm:spPr/>
      <dgm:t>
        <a:bodyPr/>
        <a:lstStyle/>
        <a:p>
          <a:endParaRPr lang="ru-RU"/>
        </a:p>
      </dgm:t>
    </dgm:pt>
    <dgm:pt modelId="{1F124E59-A316-479E-9A13-A0E359BCA0A5}" type="pres">
      <dgm:prSet presAssocID="{3FF993D9-DF01-41BE-A917-9D5F4F951F16}" presName="rect2ParTxNoCh" presStyleLbl="alignAcc1" presStyleIdx="1" presStyleCnt="2">
        <dgm:presLayoutVars>
          <dgm:chMax val="1"/>
          <dgm:bulletEnabled val="1"/>
        </dgm:presLayoutVars>
      </dgm:prSet>
      <dgm:spPr/>
    </dgm:pt>
  </dgm:ptLst>
  <dgm:cxnLst>
    <dgm:cxn modelId="{0C42473D-5C85-4C81-8938-1053B5B70CC2}" type="presOf" srcId="{5BD5AD4E-4EDE-4CAC-9218-8317ABF5F621}" destId="{22EFE087-238D-4BB2-9195-ADCD43C78A1F}" srcOrd="1" destOrd="0" presId="urn:microsoft.com/office/officeart/2005/8/layout/target3"/>
    <dgm:cxn modelId="{8559BB53-C790-4D9A-889F-CF17832ABEC4}" type="presOf" srcId="{3FF993D9-DF01-41BE-A917-9D5F4F951F16}" destId="{AEFE5C49-521A-47FE-AEDA-D611D4BF02F1}" srcOrd="0" destOrd="0" presId="urn:microsoft.com/office/officeart/2005/8/layout/target3"/>
    <dgm:cxn modelId="{044C3E2B-481D-4F4E-B7B5-333CFE5CAAA6}" type="presOf" srcId="{5BD5AD4E-4EDE-4CAC-9218-8317ABF5F621}" destId="{8992B46B-CD9A-4323-A943-AF4F6D696656}" srcOrd="0" destOrd="0" presId="urn:microsoft.com/office/officeart/2005/8/layout/target3"/>
    <dgm:cxn modelId="{5B8CE335-AA21-4F91-87F4-FC6AB94E48CC}" type="presOf" srcId="{3FF993D9-DF01-41BE-A917-9D5F4F951F16}" destId="{1F124E59-A316-479E-9A13-A0E359BCA0A5}" srcOrd="1" destOrd="0" presId="urn:microsoft.com/office/officeart/2005/8/layout/target3"/>
    <dgm:cxn modelId="{9448A80A-0A20-4247-A9B5-027AA7AD07F9}" srcId="{4D2B4DEE-862C-49E2-9C1C-15B8C4A28444}" destId="{3FF993D9-DF01-41BE-A917-9D5F4F951F16}" srcOrd="1" destOrd="0" parTransId="{1065DA14-1317-4AB3-A287-1088779DAA79}" sibTransId="{84E44981-3D35-4EE1-BD2C-4E9FB22B9B76}"/>
    <dgm:cxn modelId="{4E9A78C4-24C0-4A15-9633-717791FC15D0}" srcId="{4D2B4DEE-862C-49E2-9C1C-15B8C4A28444}" destId="{5BD5AD4E-4EDE-4CAC-9218-8317ABF5F621}" srcOrd="0" destOrd="0" parTransId="{016450F1-CAA5-49D2-9554-1D7A5B6E00A0}" sibTransId="{884A0804-02BE-46E3-866B-803B7206C35A}"/>
    <dgm:cxn modelId="{A26AC7EB-0F2B-4655-91EE-CB69E69DA37F}" type="presOf" srcId="{4D2B4DEE-862C-49E2-9C1C-15B8C4A28444}" destId="{E72DD0A9-6033-47AE-ADC5-BE23D98E283D}" srcOrd="0" destOrd="0" presId="urn:microsoft.com/office/officeart/2005/8/layout/target3"/>
    <dgm:cxn modelId="{6791FFA5-EEEC-4E21-ADB9-24E1265855B0}" type="presParOf" srcId="{E72DD0A9-6033-47AE-ADC5-BE23D98E283D}" destId="{AEF3311A-6BA1-4FA5-A13D-3FD068BE82C2}" srcOrd="0" destOrd="0" presId="urn:microsoft.com/office/officeart/2005/8/layout/target3"/>
    <dgm:cxn modelId="{E9F4479F-AADF-4D19-9EDD-7956A1574D4E}" type="presParOf" srcId="{E72DD0A9-6033-47AE-ADC5-BE23D98E283D}" destId="{6D515762-700E-4F50-8725-1B22F8708417}" srcOrd="1" destOrd="0" presId="urn:microsoft.com/office/officeart/2005/8/layout/target3"/>
    <dgm:cxn modelId="{2DBF771D-16EC-4DAA-92F4-C5C1E2C6F864}" type="presParOf" srcId="{E72DD0A9-6033-47AE-ADC5-BE23D98E283D}" destId="{8992B46B-CD9A-4323-A943-AF4F6D696656}" srcOrd="2" destOrd="0" presId="urn:microsoft.com/office/officeart/2005/8/layout/target3"/>
    <dgm:cxn modelId="{62CEBF01-DD0C-4F2B-9EA7-F39E259D7653}" type="presParOf" srcId="{E72DD0A9-6033-47AE-ADC5-BE23D98E283D}" destId="{DC8201C4-E733-438F-865E-90AC7E1310CC}" srcOrd="3" destOrd="0" presId="urn:microsoft.com/office/officeart/2005/8/layout/target3"/>
    <dgm:cxn modelId="{72D3236A-D85B-43ED-8BA5-BB7159E6594F}" type="presParOf" srcId="{E72DD0A9-6033-47AE-ADC5-BE23D98E283D}" destId="{C46A2A43-9C59-4D72-9E19-D4CFEFE5F3FB}" srcOrd="4" destOrd="0" presId="urn:microsoft.com/office/officeart/2005/8/layout/target3"/>
    <dgm:cxn modelId="{46F4796E-D7FC-4D7C-A4EC-7B8BE0FA495F}" type="presParOf" srcId="{E72DD0A9-6033-47AE-ADC5-BE23D98E283D}" destId="{AEFE5C49-521A-47FE-AEDA-D611D4BF02F1}" srcOrd="5" destOrd="0" presId="urn:microsoft.com/office/officeart/2005/8/layout/target3"/>
    <dgm:cxn modelId="{B7059742-1BAC-4533-A4C9-A0778E6AD2D6}" type="presParOf" srcId="{E72DD0A9-6033-47AE-ADC5-BE23D98E283D}" destId="{22EFE087-238D-4BB2-9195-ADCD43C78A1F}" srcOrd="6" destOrd="0" presId="urn:microsoft.com/office/officeart/2005/8/layout/target3"/>
    <dgm:cxn modelId="{88D19AD4-C6D6-46EE-9B92-A2436A08B8A7}" type="presParOf" srcId="{E72DD0A9-6033-47AE-ADC5-BE23D98E283D}" destId="{1F124E59-A316-479E-9A13-A0E359BCA0A5}"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F257BF-AAFE-48EA-A51A-7E59E68ABCD8}" type="doc">
      <dgm:prSet loTypeId="urn:microsoft.com/office/officeart/2005/8/layout/hList1" loCatId="list" qsTypeId="urn:microsoft.com/office/officeart/2005/8/quickstyle/simple1" qsCatId="simple" csTypeId="urn:microsoft.com/office/officeart/2005/8/colors/colorful4" csCatId="colorful"/>
      <dgm:spPr/>
      <dgm:t>
        <a:bodyPr/>
        <a:lstStyle/>
        <a:p>
          <a:endParaRPr lang="ru-RU"/>
        </a:p>
      </dgm:t>
    </dgm:pt>
    <dgm:pt modelId="{410296F1-B377-47CE-A124-67A428B85305}">
      <dgm:prSet/>
      <dgm:spPr/>
      <dgm:t>
        <a:bodyPr/>
        <a:lstStyle/>
        <a:p>
          <a:pPr rtl="0"/>
          <a:r>
            <a:rPr lang="uk-UA" u="sng" smtClean="0"/>
            <a:t>Жорж Бюрдо</a:t>
          </a:r>
          <a:r>
            <a:rPr lang="uk-UA" smtClean="0"/>
            <a:t> досліджував владу у двох аспектах: концептуальному і історичному. </a:t>
          </a:r>
          <a:endParaRPr lang="ru-RU"/>
        </a:p>
      </dgm:t>
    </dgm:pt>
    <dgm:pt modelId="{E4D5A730-1A4E-47C2-AE97-DA87116BA43B}" type="parTrans" cxnId="{5B038508-148F-4878-9529-D8B6BB2C10EA}">
      <dgm:prSet/>
      <dgm:spPr/>
      <dgm:t>
        <a:bodyPr/>
        <a:lstStyle/>
        <a:p>
          <a:endParaRPr lang="ru-RU"/>
        </a:p>
      </dgm:t>
    </dgm:pt>
    <dgm:pt modelId="{4F19D86F-C342-4DFC-87BE-7FAF6C59242C}" type="sibTrans" cxnId="{5B038508-148F-4878-9529-D8B6BB2C10EA}">
      <dgm:prSet/>
      <dgm:spPr/>
      <dgm:t>
        <a:bodyPr/>
        <a:lstStyle/>
        <a:p>
          <a:endParaRPr lang="ru-RU"/>
        </a:p>
      </dgm:t>
    </dgm:pt>
    <dgm:pt modelId="{733FA70C-4CD0-4756-B24E-1427A40C21A6}">
      <dgm:prSet/>
      <dgm:spPr/>
      <dgm:t>
        <a:bodyPr/>
        <a:lstStyle/>
        <a:p>
          <a:pPr rtl="0"/>
          <a:r>
            <a:rPr lang="uk-UA" dirty="0" smtClean="0"/>
            <a:t>1) </a:t>
          </a:r>
          <a:r>
            <a:rPr lang="uk-UA" i="1" dirty="0" smtClean="0">
              <a:solidFill>
                <a:srgbClr val="FF0000"/>
              </a:solidFill>
            </a:rPr>
            <a:t>Концептуальне розуміння</a:t>
          </a:r>
          <a:r>
            <a:rPr lang="uk-UA" dirty="0" smtClean="0"/>
            <a:t>. Влада – «система на службі ідей», породжена свідомістю, призначена керувати групою в пошуках певного блага і здатна зобов’язувати її членів поводитися певним чином.</a:t>
          </a:r>
          <a:endParaRPr lang="ru-RU" dirty="0"/>
        </a:p>
      </dgm:t>
    </dgm:pt>
    <dgm:pt modelId="{C53E75CC-C272-436E-ADFE-2D59009E5E7B}" type="parTrans" cxnId="{E85E8D74-6630-47D1-86BF-F7F3DFB36BE2}">
      <dgm:prSet/>
      <dgm:spPr/>
      <dgm:t>
        <a:bodyPr/>
        <a:lstStyle/>
        <a:p>
          <a:endParaRPr lang="ru-RU"/>
        </a:p>
      </dgm:t>
    </dgm:pt>
    <dgm:pt modelId="{6685D222-0E30-4730-B1F3-FC6F4E107FD0}" type="sibTrans" cxnId="{E85E8D74-6630-47D1-86BF-F7F3DFB36BE2}">
      <dgm:prSet/>
      <dgm:spPr/>
      <dgm:t>
        <a:bodyPr/>
        <a:lstStyle/>
        <a:p>
          <a:endParaRPr lang="ru-RU"/>
        </a:p>
      </dgm:t>
    </dgm:pt>
    <dgm:pt modelId="{6BB9153E-83E7-4D19-AF24-F1E9840E3AC2}">
      <dgm:prSet/>
      <dgm:spPr/>
      <dgm:t>
        <a:bodyPr/>
        <a:lstStyle/>
        <a:p>
          <a:pPr rtl="0"/>
          <a:r>
            <a:rPr lang="uk-UA" dirty="0" smtClean="0"/>
            <a:t>2) </a:t>
          </a:r>
          <a:r>
            <a:rPr lang="uk-UA" i="1" dirty="0" smtClean="0">
              <a:solidFill>
                <a:srgbClr val="FF0000"/>
              </a:solidFill>
            </a:rPr>
            <a:t>Історичне розуміння</a:t>
          </a:r>
          <a:r>
            <a:rPr lang="uk-UA" dirty="0" smtClean="0"/>
            <a:t>. Влада – соціальний феномен, який зароджується разом з суспільством і еволюціонує з ним: анонімна влада (примітивне суспільство) – індивідуалізована влада (належить вождю або еліті) – </a:t>
          </a:r>
          <a:r>
            <a:rPr lang="uk-UA" dirty="0" err="1" smtClean="0"/>
            <a:t>інституціоналізована</a:t>
          </a:r>
          <a:r>
            <a:rPr lang="uk-UA" dirty="0" smtClean="0"/>
            <a:t> влада (сучасне суспільство)</a:t>
          </a:r>
          <a:endParaRPr lang="ru-RU" dirty="0"/>
        </a:p>
      </dgm:t>
    </dgm:pt>
    <dgm:pt modelId="{D005380A-E9AF-4B04-944D-F6E7F3450FB2}" type="parTrans" cxnId="{6853EFB5-0BC7-4E4E-80B0-509FE56A4E92}">
      <dgm:prSet/>
      <dgm:spPr/>
      <dgm:t>
        <a:bodyPr/>
        <a:lstStyle/>
        <a:p>
          <a:endParaRPr lang="ru-RU"/>
        </a:p>
      </dgm:t>
    </dgm:pt>
    <dgm:pt modelId="{68F2F227-D870-4389-9DF0-D508E6AB25B2}" type="sibTrans" cxnId="{6853EFB5-0BC7-4E4E-80B0-509FE56A4E92}">
      <dgm:prSet/>
      <dgm:spPr/>
      <dgm:t>
        <a:bodyPr/>
        <a:lstStyle/>
        <a:p>
          <a:endParaRPr lang="ru-RU"/>
        </a:p>
      </dgm:t>
    </dgm:pt>
    <dgm:pt modelId="{DCF0336B-D50D-4BE1-819E-BD3D6853101D}" type="pres">
      <dgm:prSet presAssocID="{DFF257BF-AAFE-48EA-A51A-7E59E68ABCD8}" presName="Name0" presStyleCnt="0">
        <dgm:presLayoutVars>
          <dgm:dir/>
          <dgm:animLvl val="lvl"/>
          <dgm:resizeHandles val="exact"/>
        </dgm:presLayoutVars>
      </dgm:prSet>
      <dgm:spPr/>
    </dgm:pt>
    <dgm:pt modelId="{FEE382DA-BD5D-4327-8E14-F64932124A08}" type="pres">
      <dgm:prSet presAssocID="{410296F1-B377-47CE-A124-67A428B85305}" presName="composite" presStyleCnt="0"/>
      <dgm:spPr/>
    </dgm:pt>
    <dgm:pt modelId="{1FC0E188-B79B-49B7-93D9-809CC5F5BD59}" type="pres">
      <dgm:prSet presAssocID="{410296F1-B377-47CE-A124-67A428B85305}" presName="parTx" presStyleLbl="alignNode1" presStyleIdx="0" presStyleCnt="1">
        <dgm:presLayoutVars>
          <dgm:chMax val="0"/>
          <dgm:chPref val="0"/>
          <dgm:bulletEnabled val="1"/>
        </dgm:presLayoutVars>
      </dgm:prSet>
      <dgm:spPr/>
    </dgm:pt>
    <dgm:pt modelId="{A62C2885-B27A-492E-9704-2CFB728CB138}" type="pres">
      <dgm:prSet presAssocID="{410296F1-B377-47CE-A124-67A428B85305}" presName="desTx" presStyleLbl="alignAccFollowNode1" presStyleIdx="0" presStyleCnt="1">
        <dgm:presLayoutVars>
          <dgm:bulletEnabled val="1"/>
        </dgm:presLayoutVars>
      </dgm:prSet>
      <dgm:spPr/>
    </dgm:pt>
  </dgm:ptLst>
  <dgm:cxnLst>
    <dgm:cxn modelId="{5B038508-148F-4878-9529-D8B6BB2C10EA}" srcId="{DFF257BF-AAFE-48EA-A51A-7E59E68ABCD8}" destId="{410296F1-B377-47CE-A124-67A428B85305}" srcOrd="0" destOrd="0" parTransId="{E4D5A730-1A4E-47C2-AE97-DA87116BA43B}" sibTransId="{4F19D86F-C342-4DFC-87BE-7FAF6C59242C}"/>
    <dgm:cxn modelId="{6853EFB5-0BC7-4E4E-80B0-509FE56A4E92}" srcId="{410296F1-B377-47CE-A124-67A428B85305}" destId="{6BB9153E-83E7-4D19-AF24-F1E9840E3AC2}" srcOrd="1" destOrd="0" parTransId="{D005380A-E9AF-4B04-944D-F6E7F3450FB2}" sibTransId="{68F2F227-D870-4389-9DF0-D508E6AB25B2}"/>
    <dgm:cxn modelId="{E85E8D74-6630-47D1-86BF-F7F3DFB36BE2}" srcId="{410296F1-B377-47CE-A124-67A428B85305}" destId="{733FA70C-4CD0-4756-B24E-1427A40C21A6}" srcOrd="0" destOrd="0" parTransId="{C53E75CC-C272-436E-ADFE-2D59009E5E7B}" sibTransId="{6685D222-0E30-4730-B1F3-FC6F4E107FD0}"/>
    <dgm:cxn modelId="{C576351D-0CD0-4731-A32F-93A8F29E4E22}" type="presOf" srcId="{DFF257BF-AAFE-48EA-A51A-7E59E68ABCD8}" destId="{DCF0336B-D50D-4BE1-819E-BD3D6853101D}" srcOrd="0" destOrd="0" presId="urn:microsoft.com/office/officeart/2005/8/layout/hList1"/>
    <dgm:cxn modelId="{39FDC002-F7AC-499A-AB35-CDDE31EA9982}" type="presOf" srcId="{6BB9153E-83E7-4D19-AF24-F1E9840E3AC2}" destId="{A62C2885-B27A-492E-9704-2CFB728CB138}" srcOrd="0" destOrd="1" presId="urn:microsoft.com/office/officeart/2005/8/layout/hList1"/>
    <dgm:cxn modelId="{FD4614AA-B7B3-4174-A660-748106EE8775}" type="presOf" srcId="{410296F1-B377-47CE-A124-67A428B85305}" destId="{1FC0E188-B79B-49B7-93D9-809CC5F5BD59}" srcOrd="0" destOrd="0" presId="urn:microsoft.com/office/officeart/2005/8/layout/hList1"/>
    <dgm:cxn modelId="{F26B76E2-2FC3-4C18-9E9A-9381A77DEE36}" type="presOf" srcId="{733FA70C-4CD0-4756-B24E-1427A40C21A6}" destId="{A62C2885-B27A-492E-9704-2CFB728CB138}" srcOrd="0" destOrd="0" presId="urn:microsoft.com/office/officeart/2005/8/layout/hList1"/>
    <dgm:cxn modelId="{29FB5DE7-11E2-4037-8E13-E5E4C69E4A03}" type="presParOf" srcId="{DCF0336B-D50D-4BE1-819E-BD3D6853101D}" destId="{FEE382DA-BD5D-4327-8E14-F64932124A08}" srcOrd="0" destOrd="0" presId="urn:microsoft.com/office/officeart/2005/8/layout/hList1"/>
    <dgm:cxn modelId="{3FFA4B8A-9919-47FD-B8EC-F093F9366F1C}" type="presParOf" srcId="{FEE382DA-BD5D-4327-8E14-F64932124A08}" destId="{1FC0E188-B79B-49B7-93D9-809CC5F5BD59}" srcOrd="0" destOrd="0" presId="urn:microsoft.com/office/officeart/2005/8/layout/hList1"/>
    <dgm:cxn modelId="{1F8A8637-CBE5-4ABF-A8D6-646B60EB288F}" type="presParOf" srcId="{FEE382DA-BD5D-4327-8E14-F64932124A08}" destId="{A62C2885-B27A-492E-9704-2CFB728CB13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CE3041-7540-44F2-A4DC-B9D6C94E1DC8}" type="doc">
      <dgm:prSet loTypeId="urn:microsoft.com/office/officeart/2005/8/layout/vList5" loCatId="list" qsTypeId="urn:microsoft.com/office/officeart/2005/8/quickstyle/simple1" qsCatId="simple" csTypeId="urn:microsoft.com/office/officeart/2005/8/colors/colorful5" csCatId="colorful"/>
      <dgm:spPr/>
      <dgm:t>
        <a:bodyPr/>
        <a:lstStyle/>
        <a:p>
          <a:endParaRPr lang="ru-RU"/>
        </a:p>
      </dgm:t>
    </dgm:pt>
    <dgm:pt modelId="{E9928690-8718-4FA2-83FD-6C45BC0D6F6B}">
      <dgm:prSet/>
      <dgm:spPr/>
      <dgm:t>
        <a:bodyPr/>
        <a:lstStyle/>
        <a:p>
          <a:pPr rtl="0"/>
          <a:r>
            <a:rPr lang="uk-UA" smtClean="0"/>
            <a:t>виділяв у владі два елементи: </a:t>
          </a:r>
          <a:endParaRPr lang="ru-RU"/>
        </a:p>
      </dgm:t>
    </dgm:pt>
    <dgm:pt modelId="{905334CA-78E5-43D0-A06E-22C7AB46FB96}" type="parTrans" cxnId="{9A726075-A00A-4274-B2A2-3EBB10609517}">
      <dgm:prSet/>
      <dgm:spPr/>
      <dgm:t>
        <a:bodyPr/>
        <a:lstStyle/>
        <a:p>
          <a:endParaRPr lang="ru-RU"/>
        </a:p>
      </dgm:t>
    </dgm:pt>
    <dgm:pt modelId="{F7B5575B-0A9D-4388-959C-69997DD6D24D}" type="sibTrans" cxnId="{9A726075-A00A-4274-B2A2-3EBB10609517}">
      <dgm:prSet/>
      <dgm:spPr/>
      <dgm:t>
        <a:bodyPr/>
        <a:lstStyle/>
        <a:p>
          <a:endParaRPr lang="ru-RU"/>
        </a:p>
      </dgm:t>
    </dgm:pt>
    <dgm:pt modelId="{D588123E-4312-44E2-BF18-A1EF388E62A9}">
      <dgm:prSet/>
      <dgm:spPr/>
      <dgm:t>
        <a:bodyPr/>
        <a:lstStyle/>
        <a:p>
          <a:pPr rtl="0"/>
          <a:r>
            <a:rPr lang="uk-UA" smtClean="0"/>
            <a:t>1) матеріальний примус; </a:t>
          </a:r>
          <a:endParaRPr lang="ru-RU"/>
        </a:p>
      </dgm:t>
    </dgm:pt>
    <dgm:pt modelId="{77A725CA-B5B5-4BD6-8FE3-F0528F96C655}" type="parTrans" cxnId="{756C8156-1676-473F-8FFD-2E9090893E90}">
      <dgm:prSet/>
      <dgm:spPr/>
      <dgm:t>
        <a:bodyPr/>
        <a:lstStyle/>
        <a:p>
          <a:endParaRPr lang="ru-RU"/>
        </a:p>
      </dgm:t>
    </dgm:pt>
    <dgm:pt modelId="{DE5F6CB3-C50C-4923-BAF1-E5D06689EF6D}" type="sibTrans" cxnId="{756C8156-1676-473F-8FFD-2E9090893E90}">
      <dgm:prSet/>
      <dgm:spPr/>
      <dgm:t>
        <a:bodyPr/>
        <a:lstStyle/>
        <a:p>
          <a:endParaRPr lang="ru-RU"/>
        </a:p>
      </dgm:t>
    </dgm:pt>
    <dgm:pt modelId="{D9116AFB-5B7C-41A3-A5FE-969CBEA1719F}">
      <dgm:prSet/>
      <dgm:spPr/>
      <dgm:t>
        <a:bodyPr/>
        <a:lstStyle/>
        <a:p>
          <a:pPr rtl="0"/>
          <a:r>
            <a:rPr lang="uk-UA" dirty="0" smtClean="0"/>
            <a:t>2) віра з боку тих, хто підкоряється, що така поведінка схвальна, справедлива і законна. </a:t>
          </a:r>
          <a:endParaRPr lang="ru-RU" dirty="0"/>
        </a:p>
      </dgm:t>
    </dgm:pt>
    <dgm:pt modelId="{30B80B64-6C2E-4F5D-95DC-AD149FC1A305}" type="parTrans" cxnId="{619AF026-729E-4695-9DC7-E6A23C563394}">
      <dgm:prSet/>
      <dgm:spPr/>
      <dgm:t>
        <a:bodyPr/>
        <a:lstStyle/>
        <a:p>
          <a:endParaRPr lang="ru-RU"/>
        </a:p>
      </dgm:t>
    </dgm:pt>
    <dgm:pt modelId="{C38BB2AE-16A2-4992-B938-260443978B08}" type="sibTrans" cxnId="{619AF026-729E-4695-9DC7-E6A23C563394}">
      <dgm:prSet/>
      <dgm:spPr/>
      <dgm:t>
        <a:bodyPr/>
        <a:lstStyle/>
        <a:p>
          <a:endParaRPr lang="ru-RU"/>
        </a:p>
      </dgm:t>
    </dgm:pt>
    <dgm:pt modelId="{C2D30942-B371-47E5-9D82-1FC716C3EBFC}" type="pres">
      <dgm:prSet presAssocID="{B4CE3041-7540-44F2-A4DC-B9D6C94E1DC8}" presName="Name0" presStyleCnt="0">
        <dgm:presLayoutVars>
          <dgm:dir/>
          <dgm:animLvl val="lvl"/>
          <dgm:resizeHandles val="exact"/>
        </dgm:presLayoutVars>
      </dgm:prSet>
      <dgm:spPr/>
    </dgm:pt>
    <dgm:pt modelId="{2CD8C2A2-1EB2-4B71-8F58-DC12FC7A58BD}" type="pres">
      <dgm:prSet presAssocID="{E9928690-8718-4FA2-83FD-6C45BC0D6F6B}" presName="linNode" presStyleCnt="0"/>
      <dgm:spPr/>
    </dgm:pt>
    <dgm:pt modelId="{EF477322-F0C2-4973-B8D5-25728E8A5258}" type="pres">
      <dgm:prSet presAssocID="{E9928690-8718-4FA2-83FD-6C45BC0D6F6B}" presName="parentText" presStyleLbl="node1" presStyleIdx="0" presStyleCnt="1">
        <dgm:presLayoutVars>
          <dgm:chMax val="1"/>
          <dgm:bulletEnabled val="1"/>
        </dgm:presLayoutVars>
      </dgm:prSet>
      <dgm:spPr/>
    </dgm:pt>
    <dgm:pt modelId="{641F6BE0-ADCF-4F25-A322-222E4B80EC3D}" type="pres">
      <dgm:prSet presAssocID="{E9928690-8718-4FA2-83FD-6C45BC0D6F6B}" presName="descendantText" presStyleLbl="alignAccFollowNode1" presStyleIdx="0" presStyleCnt="1">
        <dgm:presLayoutVars>
          <dgm:bulletEnabled val="1"/>
        </dgm:presLayoutVars>
      </dgm:prSet>
      <dgm:spPr/>
    </dgm:pt>
  </dgm:ptLst>
  <dgm:cxnLst>
    <dgm:cxn modelId="{9A726075-A00A-4274-B2A2-3EBB10609517}" srcId="{B4CE3041-7540-44F2-A4DC-B9D6C94E1DC8}" destId="{E9928690-8718-4FA2-83FD-6C45BC0D6F6B}" srcOrd="0" destOrd="0" parTransId="{905334CA-78E5-43D0-A06E-22C7AB46FB96}" sibTransId="{F7B5575B-0A9D-4388-959C-69997DD6D24D}"/>
    <dgm:cxn modelId="{F66718FB-8B92-4863-AFB7-5178A346A81D}" type="presOf" srcId="{D9116AFB-5B7C-41A3-A5FE-969CBEA1719F}" destId="{641F6BE0-ADCF-4F25-A322-222E4B80EC3D}" srcOrd="0" destOrd="1" presId="urn:microsoft.com/office/officeart/2005/8/layout/vList5"/>
    <dgm:cxn modelId="{619AF026-729E-4695-9DC7-E6A23C563394}" srcId="{E9928690-8718-4FA2-83FD-6C45BC0D6F6B}" destId="{D9116AFB-5B7C-41A3-A5FE-969CBEA1719F}" srcOrd="1" destOrd="0" parTransId="{30B80B64-6C2E-4F5D-95DC-AD149FC1A305}" sibTransId="{C38BB2AE-16A2-4992-B938-260443978B08}"/>
    <dgm:cxn modelId="{890C4864-DE80-43EB-9C07-B4DFBC4DF366}" type="presOf" srcId="{E9928690-8718-4FA2-83FD-6C45BC0D6F6B}" destId="{EF477322-F0C2-4973-B8D5-25728E8A5258}" srcOrd="0" destOrd="0" presId="urn:microsoft.com/office/officeart/2005/8/layout/vList5"/>
    <dgm:cxn modelId="{756C8156-1676-473F-8FFD-2E9090893E90}" srcId="{E9928690-8718-4FA2-83FD-6C45BC0D6F6B}" destId="{D588123E-4312-44E2-BF18-A1EF388E62A9}" srcOrd="0" destOrd="0" parTransId="{77A725CA-B5B5-4BD6-8FE3-F0528F96C655}" sibTransId="{DE5F6CB3-C50C-4923-BAF1-E5D06689EF6D}"/>
    <dgm:cxn modelId="{8BFD0837-B560-4438-B913-74DA51D42155}" type="presOf" srcId="{B4CE3041-7540-44F2-A4DC-B9D6C94E1DC8}" destId="{C2D30942-B371-47E5-9D82-1FC716C3EBFC}" srcOrd="0" destOrd="0" presId="urn:microsoft.com/office/officeart/2005/8/layout/vList5"/>
    <dgm:cxn modelId="{D4787B44-B170-4C5B-ACFE-2D92ED9D2D82}" type="presOf" srcId="{D588123E-4312-44E2-BF18-A1EF388E62A9}" destId="{641F6BE0-ADCF-4F25-A322-222E4B80EC3D}" srcOrd="0" destOrd="0" presId="urn:microsoft.com/office/officeart/2005/8/layout/vList5"/>
    <dgm:cxn modelId="{B5DF23FD-B249-4D7E-823C-E72E8AE7F753}" type="presParOf" srcId="{C2D30942-B371-47E5-9D82-1FC716C3EBFC}" destId="{2CD8C2A2-1EB2-4B71-8F58-DC12FC7A58BD}" srcOrd="0" destOrd="0" presId="urn:microsoft.com/office/officeart/2005/8/layout/vList5"/>
    <dgm:cxn modelId="{A384F225-2BC6-4246-A67F-79B34850D420}" type="presParOf" srcId="{2CD8C2A2-1EB2-4B71-8F58-DC12FC7A58BD}" destId="{EF477322-F0C2-4973-B8D5-25728E8A5258}" srcOrd="0" destOrd="0" presId="urn:microsoft.com/office/officeart/2005/8/layout/vList5"/>
    <dgm:cxn modelId="{44C63D52-EDE7-42CC-88E3-947DFD66BDA9}" type="presParOf" srcId="{2CD8C2A2-1EB2-4B71-8F58-DC12FC7A58BD}" destId="{641F6BE0-ADCF-4F25-A322-222E4B80EC3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C4EFF2-5FC8-4F38-9B76-C71DA8850CF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ru-RU"/>
        </a:p>
      </dgm:t>
    </dgm:pt>
    <dgm:pt modelId="{4E6114F4-8837-4683-86FC-70A958BD2620}">
      <dgm:prSet/>
      <dgm:spPr/>
      <dgm:t>
        <a:bodyPr/>
        <a:lstStyle/>
        <a:p>
          <a:pPr rtl="0"/>
          <a:r>
            <a:rPr lang="uk-UA" smtClean="0"/>
            <a:t>влада формується в процесі суспільного розвитку</a:t>
          </a:r>
          <a:endParaRPr lang="ru-RU"/>
        </a:p>
      </dgm:t>
    </dgm:pt>
    <dgm:pt modelId="{FF72B938-82AE-4362-9B31-416B6D08E793}" type="parTrans" cxnId="{3E8D9D4C-556F-4582-83FC-819813E8E08E}">
      <dgm:prSet/>
      <dgm:spPr/>
      <dgm:t>
        <a:bodyPr/>
        <a:lstStyle/>
        <a:p>
          <a:endParaRPr lang="ru-RU"/>
        </a:p>
      </dgm:t>
    </dgm:pt>
    <dgm:pt modelId="{CD65BCC7-B13F-447B-8E8E-EC238F9478D6}" type="sibTrans" cxnId="{3E8D9D4C-556F-4582-83FC-819813E8E08E}">
      <dgm:prSet/>
      <dgm:spPr/>
      <dgm:t>
        <a:bodyPr/>
        <a:lstStyle/>
        <a:p>
          <a:endParaRPr lang="ru-RU"/>
        </a:p>
      </dgm:t>
    </dgm:pt>
    <dgm:pt modelId="{6DD2AA9D-D9CC-4591-A0DF-D6A845BD219F}">
      <dgm:prSet/>
      <dgm:spPr/>
      <dgm:t>
        <a:bodyPr/>
        <a:lstStyle/>
        <a:p>
          <a:pPr rtl="0"/>
          <a:r>
            <a:rPr lang="uk-UA" smtClean="0"/>
            <a:t>обмежує владу межами соціальних інститутів і організацій, які формують стосовно індивіда </a:t>
          </a:r>
          <a:r>
            <a:rPr lang="uk-UA" i="1" smtClean="0"/>
            <a:t>організаційні примуси</a:t>
          </a:r>
          <a:r>
            <a:rPr lang="uk-UA" smtClean="0"/>
            <a:t> – приписи, правила, які обмежують поведінку індивідів</a:t>
          </a:r>
          <a:endParaRPr lang="ru-RU"/>
        </a:p>
      </dgm:t>
    </dgm:pt>
    <dgm:pt modelId="{8F5834A5-51AA-4BA3-9C20-0FF5360531BA}" type="parTrans" cxnId="{5B75A6CF-C165-4D9B-B3D5-3F9EFC6E1DE1}">
      <dgm:prSet/>
      <dgm:spPr/>
      <dgm:t>
        <a:bodyPr/>
        <a:lstStyle/>
        <a:p>
          <a:endParaRPr lang="ru-RU"/>
        </a:p>
      </dgm:t>
    </dgm:pt>
    <dgm:pt modelId="{DC7CD2A7-C0C8-4488-B113-3140B2EAF156}" type="sibTrans" cxnId="{5B75A6CF-C165-4D9B-B3D5-3F9EFC6E1DE1}">
      <dgm:prSet/>
      <dgm:spPr/>
      <dgm:t>
        <a:bodyPr/>
        <a:lstStyle/>
        <a:p>
          <a:endParaRPr lang="ru-RU"/>
        </a:p>
      </dgm:t>
    </dgm:pt>
    <dgm:pt modelId="{CC2A860F-F3C0-490D-B5DB-767AFE7D5A48}" type="pres">
      <dgm:prSet presAssocID="{77C4EFF2-5FC8-4F38-9B76-C71DA8850CF6}" presName="Name0" presStyleCnt="0">
        <dgm:presLayoutVars>
          <dgm:dir/>
          <dgm:animLvl val="lvl"/>
          <dgm:resizeHandles val="exact"/>
        </dgm:presLayoutVars>
      </dgm:prSet>
      <dgm:spPr/>
    </dgm:pt>
    <dgm:pt modelId="{D82C89B5-13A1-4E67-B075-B9505F8C6AC4}" type="pres">
      <dgm:prSet presAssocID="{4E6114F4-8837-4683-86FC-70A958BD2620}" presName="linNode" presStyleCnt="0"/>
      <dgm:spPr/>
    </dgm:pt>
    <dgm:pt modelId="{8BCC4CB4-BBAA-4632-8E64-87430A9D3957}" type="pres">
      <dgm:prSet presAssocID="{4E6114F4-8837-4683-86FC-70A958BD2620}" presName="parentText" presStyleLbl="node1" presStyleIdx="0" presStyleCnt="1">
        <dgm:presLayoutVars>
          <dgm:chMax val="1"/>
          <dgm:bulletEnabled val="1"/>
        </dgm:presLayoutVars>
      </dgm:prSet>
      <dgm:spPr/>
    </dgm:pt>
    <dgm:pt modelId="{49F2DF0C-814D-4E50-80C1-36BE7686CD78}" type="pres">
      <dgm:prSet presAssocID="{4E6114F4-8837-4683-86FC-70A958BD2620}" presName="descendantText" presStyleLbl="alignAccFollowNode1" presStyleIdx="0" presStyleCnt="1">
        <dgm:presLayoutVars>
          <dgm:bulletEnabled val="1"/>
        </dgm:presLayoutVars>
      </dgm:prSet>
      <dgm:spPr/>
    </dgm:pt>
  </dgm:ptLst>
  <dgm:cxnLst>
    <dgm:cxn modelId="{BDC8D73F-7ABB-409E-8578-D5B55CB32342}" type="presOf" srcId="{4E6114F4-8837-4683-86FC-70A958BD2620}" destId="{8BCC4CB4-BBAA-4632-8E64-87430A9D3957}" srcOrd="0" destOrd="0" presId="urn:microsoft.com/office/officeart/2005/8/layout/vList5"/>
    <dgm:cxn modelId="{2C8AF66E-50EE-461A-B168-77626176CAFF}" type="presOf" srcId="{77C4EFF2-5FC8-4F38-9B76-C71DA8850CF6}" destId="{CC2A860F-F3C0-490D-B5DB-767AFE7D5A48}" srcOrd="0" destOrd="0" presId="urn:microsoft.com/office/officeart/2005/8/layout/vList5"/>
    <dgm:cxn modelId="{72E66E97-9164-4248-A3D1-E8CB86A228DC}" type="presOf" srcId="{6DD2AA9D-D9CC-4591-A0DF-D6A845BD219F}" destId="{49F2DF0C-814D-4E50-80C1-36BE7686CD78}" srcOrd="0" destOrd="0" presId="urn:microsoft.com/office/officeart/2005/8/layout/vList5"/>
    <dgm:cxn modelId="{3E8D9D4C-556F-4582-83FC-819813E8E08E}" srcId="{77C4EFF2-5FC8-4F38-9B76-C71DA8850CF6}" destId="{4E6114F4-8837-4683-86FC-70A958BD2620}" srcOrd="0" destOrd="0" parTransId="{FF72B938-82AE-4362-9B31-416B6D08E793}" sibTransId="{CD65BCC7-B13F-447B-8E8E-EC238F9478D6}"/>
    <dgm:cxn modelId="{5B75A6CF-C165-4D9B-B3D5-3F9EFC6E1DE1}" srcId="{4E6114F4-8837-4683-86FC-70A958BD2620}" destId="{6DD2AA9D-D9CC-4591-A0DF-D6A845BD219F}" srcOrd="0" destOrd="0" parTransId="{8F5834A5-51AA-4BA3-9C20-0FF5360531BA}" sibTransId="{DC7CD2A7-C0C8-4488-B113-3140B2EAF156}"/>
    <dgm:cxn modelId="{CD0B2855-C028-49EF-A2B0-622F4BD770FD}" type="presParOf" srcId="{CC2A860F-F3C0-490D-B5DB-767AFE7D5A48}" destId="{D82C89B5-13A1-4E67-B075-B9505F8C6AC4}" srcOrd="0" destOrd="0" presId="urn:microsoft.com/office/officeart/2005/8/layout/vList5"/>
    <dgm:cxn modelId="{F85B48E0-612E-43B5-AB94-1FC7447E645C}" type="presParOf" srcId="{D82C89B5-13A1-4E67-B075-B9505F8C6AC4}" destId="{8BCC4CB4-BBAA-4632-8E64-87430A9D3957}" srcOrd="0" destOrd="0" presId="urn:microsoft.com/office/officeart/2005/8/layout/vList5"/>
    <dgm:cxn modelId="{C6EE9D0D-1D4D-4A99-B62D-FAA9660F12C6}" type="presParOf" srcId="{D82C89B5-13A1-4E67-B075-B9505F8C6AC4}" destId="{49F2DF0C-814D-4E50-80C1-36BE7686CD7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2A791F3-58B6-4707-BFA5-6935A4054658}"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ru-RU"/>
        </a:p>
      </dgm:t>
    </dgm:pt>
    <dgm:pt modelId="{D6BD2953-B7EB-4358-B415-6E959226266A}">
      <dgm:prSet/>
      <dgm:spPr/>
      <dgm:t>
        <a:bodyPr/>
        <a:lstStyle/>
        <a:p>
          <a:pPr rtl="0"/>
          <a:r>
            <a:rPr lang="uk-UA" u="sng" smtClean="0"/>
            <a:t>М. Прело</a:t>
          </a:r>
          <a:r>
            <a:rPr lang="uk-UA" smtClean="0"/>
            <a:t> на початку ХХ ст. виділяв </a:t>
          </a:r>
          <a:r>
            <a:rPr lang="uk-UA" i="1" smtClean="0"/>
            <a:t>інститути-організми</a:t>
          </a:r>
          <a:r>
            <a:rPr lang="uk-UA" smtClean="0"/>
            <a:t> (людські колективи, поєднані загальною потребою) і </a:t>
          </a:r>
          <a:r>
            <a:rPr lang="uk-UA" i="1" smtClean="0"/>
            <a:t>інститути-речі</a:t>
          </a:r>
          <a:r>
            <a:rPr lang="uk-UA" smtClean="0"/>
            <a:t> (систему норм і правил). </a:t>
          </a:r>
          <a:endParaRPr lang="ru-RU"/>
        </a:p>
      </dgm:t>
    </dgm:pt>
    <dgm:pt modelId="{272546FF-3A14-4C96-A76A-09CA3FC37934}" type="parTrans" cxnId="{8748A56D-374C-423D-923F-86F2F2AD730B}">
      <dgm:prSet/>
      <dgm:spPr/>
      <dgm:t>
        <a:bodyPr/>
        <a:lstStyle/>
        <a:p>
          <a:endParaRPr lang="ru-RU"/>
        </a:p>
      </dgm:t>
    </dgm:pt>
    <dgm:pt modelId="{DFEF7325-7BCF-46B5-A5D6-D670BAB68065}" type="sibTrans" cxnId="{8748A56D-374C-423D-923F-86F2F2AD730B}">
      <dgm:prSet/>
      <dgm:spPr/>
      <dgm:t>
        <a:bodyPr/>
        <a:lstStyle/>
        <a:p>
          <a:endParaRPr lang="ru-RU"/>
        </a:p>
      </dgm:t>
    </dgm:pt>
    <dgm:pt modelId="{EF84B102-686D-424F-A933-AADB221C2217}">
      <dgm:prSet/>
      <dgm:spPr/>
      <dgm:t>
        <a:bodyPr/>
        <a:lstStyle/>
        <a:p>
          <a:pPr rtl="0"/>
          <a:r>
            <a:rPr lang="uk-UA" u="sng" smtClean="0"/>
            <a:t>Моріс Оріу</a:t>
          </a:r>
          <a:r>
            <a:rPr lang="uk-UA" smtClean="0"/>
            <a:t> називав суспільство сукупністю великої кількості інститутів. Якщо люди створили організацію і усвідомили ідею єдності, це вже інститут. Відмітна ознака інституту – спрямовуюча ідея. Наприклад, госпіталь – ідея милосердя, фірма – ідея прибутку, держава – захист приватної власності. </a:t>
          </a:r>
          <a:endParaRPr lang="ru-RU"/>
        </a:p>
      </dgm:t>
    </dgm:pt>
    <dgm:pt modelId="{956172C9-CD34-4D0B-AB21-6B5054BD7A9D}" type="parTrans" cxnId="{F3A44BC5-EEFA-4DFC-AFD4-C77BD84EF4FA}">
      <dgm:prSet/>
      <dgm:spPr/>
      <dgm:t>
        <a:bodyPr/>
        <a:lstStyle/>
        <a:p>
          <a:endParaRPr lang="ru-RU"/>
        </a:p>
      </dgm:t>
    </dgm:pt>
    <dgm:pt modelId="{39EAE4B5-A669-498F-B861-4C7E5E93BE75}" type="sibTrans" cxnId="{F3A44BC5-EEFA-4DFC-AFD4-C77BD84EF4FA}">
      <dgm:prSet/>
      <dgm:spPr/>
      <dgm:t>
        <a:bodyPr/>
        <a:lstStyle/>
        <a:p>
          <a:endParaRPr lang="ru-RU"/>
        </a:p>
      </dgm:t>
    </dgm:pt>
    <dgm:pt modelId="{DEB1068A-D648-4007-B7AA-812B2EC1B6C8}">
      <dgm:prSet/>
      <dgm:spPr/>
      <dgm:t>
        <a:bodyPr/>
        <a:lstStyle/>
        <a:p>
          <a:pPr rtl="0"/>
          <a:r>
            <a:rPr lang="uk-UA" dirty="0" smtClean="0"/>
            <a:t>Виділяв два типи інститутів: 1) </a:t>
          </a:r>
          <a:r>
            <a:rPr lang="uk-UA" i="1" dirty="0" smtClean="0"/>
            <a:t>корпоративні</a:t>
          </a:r>
          <a:r>
            <a:rPr lang="uk-UA" dirty="0" smtClean="0"/>
            <a:t> (торгові організації, держава, церква, тобто соціальні колективи) і 2) </a:t>
          </a:r>
          <a:r>
            <a:rPr lang="uk-UA" i="1" dirty="0" smtClean="0"/>
            <a:t>речові</a:t>
          </a:r>
          <a:r>
            <a:rPr lang="uk-UA" dirty="0" smtClean="0"/>
            <a:t> (правові норми, тобто ці інститути не мають організації і можуть застосовуватися в рамках різних об’єднань).</a:t>
          </a:r>
          <a:endParaRPr lang="ru-RU" dirty="0"/>
        </a:p>
      </dgm:t>
    </dgm:pt>
    <dgm:pt modelId="{D4C4BEE2-19C7-48FE-867F-086A2AC11F00}" type="parTrans" cxnId="{E7F78CB6-582E-4B94-9A89-A560DE7928C7}">
      <dgm:prSet/>
      <dgm:spPr/>
      <dgm:t>
        <a:bodyPr/>
        <a:lstStyle/>
        <a:p>
          <a:endParaRPr lang="ru-RU"/>
        </a:p>
      </dgm:t>
    </dgm:pt>
    <dgm:pt modelId="{84A59AC7-58BF-4643-8799-AD48D1EBB590}" type="sibTrans" cxnId="{E7F78CB6-582E-4B94-9A89-A560DE7928C7}">
      <dgm:prSet/>
      <dgm:spPr/>
      <dgm:t>
        <a:bodyPr/>
        <a:lstStyle/>
        <a:p>
          <a:endParaRPr lang="ru-RU"/>
        </a:p>
      </dgm:t>
    </dgm:pt>
    <dgm:pt modelId="{5A02EE6F-D99F-4669-986E-1E3D06B2F72F}" type="pres">
      <dgm:prSet presAssocID="{72A791F3-58B6-4707-BFA5-6935A4054658}" presName="linear" presStyleCnt="0">
        <dgm:presLayoutVars>
          <dgm:animLvl val="lvl"/>
          <dgm:resizeHandles val="exact"/>
        </dgm:presLayoutVars>
      </dgm:prSet>
      <dgm:spPr/>
    </dgm:pt>
    <dgm:pt modelId="{E1D9AAB3-C3C5-4574-AEDD-05E735416095}" type="pres">
      <dgm:prSet presAssocID="{D6BD2953-B7EB-4358-B415-6E959226266A}" presName="parentText" presStyleLbl="node1" presStyleIdx="0" presStyleCnt="3">
        <dgm:presLayoutVars>
          <dgm:chMax val="0"/>
          <dgm:bulletEnabled val="1"/>
        </dgm:presLayoutVars>
      </dgm:prSet>
      <dgm:spPr/>
    </dgm:pt>
    <dgm:pt modelId="{20EC6283-E9E3-447E-996A-DCE1C0059EC5}" type="pres">
      <dgm:prSet presAssocID="{DFEF7325-7BCF-46B5-A5D6-D670BAB68065}" presName="spacer" presStyleCnt="0"/>
      <dgm:spPr/>
    </dgm:pt>
    <dgm:pt modelId="{122EB1D7-BF6E-4F0E-9F39-AC540DF76D52}" type="pres">
      <dgm:prSet presAssocID="{EF84B102-686D-424F-A933-AADB221C2217}" presName="parentText" presStyleLbl="node1" presStyleIdx="1" presStyleCnt="3">
        <dgm:presLayoutVars>
          <dgm:chMax val="0"/>
          <dgm:bulletEnabled val="1"/>
        </dgm:presLayoutVars>
      </dgm:prSet>
      <dgm:spPr/>
    </dgm:pt>
    <dgm:pt modelId="{023DB278-F385-4278-9FE0-A426E5DBD91B}" type="pres">
      <dgm:prSet presAssocID="{39EAE4B5-A669-498F-B861-4C7E5E93BE75}" presName="spacer" presStyleCnt="0"/>
      <dgm:spPr/>
    </dgm:pt>
    <dgm:pt modelId="{58D9DF47-8C81-4419-A152-83859208BBF7}" type="pres">
      <dgm:prSet presAssocID="{DEB1068A-D648-4007-B7AA-812B2EC1B6C8}" presName="parentText" presStyleLbl="node1" presStyleIdx="2" presStyleCnt="3">
        <dgm:presLayoutVars>
          <dgm:chMax val="0"/>
          <dgm:bulletEnabled val="1"/>
        </dgm:presLayoutVars>
      </dgm:prSet>
      <dgm:spPr/>
    </dgm:pt>
  </dgm:ptLst>
  <dgm:cxnLst>
    <dgm:cxn modelId="{C9BF7128-A40F-4A7B-97E2-7AE66DC3E13D}" type="presOf" srcId="{D6BD2953-B7EB-4358-B415-6E959226266A}" destId="{E1D9AAB3-C3C5-4574-AEDD-05E735416095}" srcOrd="0" destOrd="0" presId="urn:microsoft.com/office/officeart/2005/8/layout/vList2"/>
    <dgm:cxn modelId="{B4370B86-B570-4E46-9EF4-D5F3EDEF816F}" type="presOf" srcId="{72A791F3-58B6-4707-BFA5-6935A4054658}" destId="{5A02EE6F-D99F-4669-986E-1E3D06B2F72F}" srcOrd="0" destOrd="0" presId="urn:microsoft.com/office/officeart/2005/8/layout/vList2"/>
    <dgm:cxn modelId="{E7F78CB6-582E-4B94-9A89-A560DE7928C7}" srcId="{72A791F3-58B6-4707-BFA5-6935A4054658}" destId="{DEB1068A-D648-4007-B7AA-812B2EC1B6C8}" srcOrd="2" destOrd="0" parTransId="{D4C4BEE2-19C7-48FE-867F-086A2AC11F00}" sibTransId="{84A59AC7-58BF-4643-8799-AD48D1EBB590}"/>
    <dgm:cxn modelId="{8748A56D-374C-423D-923F-86F2F2AD730B}" srcId="{72A791F3-58B6-4707-BFA5-6935A4054658}" destId="{D6BD2953-B7EB-4358-B415-6E959226266A}" srcOrd="0" destOrd="0" parTransId="{272546FF-3A14-4C96-A76A-09CA3FC37934}" sibTransId="{DFEF7325-7BCF-46B5-A5D6-D670BAB68065}"/>
    <dgm:cxn modelId="{D02BBBB9-53F9-4939-8F63-77FC5FF7708B}" type="presOf" srcId="{EF84B102-686D-424F-A933-AADB221C2217}" destId="{122EB1D7-BF6E-4F0E-9F39-AC540DF76D52}" srcOrd="0" destOrd="0" presId="urn:microsoft.com/office/officeart/2005/8/layout/vList2"/>
    <dgm:cxn modelId="{F685CC4E-C9ED-4921-B75C-7557A91A4C9B}" type="presOf" srcId="{DEB1068A-D648-4007-B7AA-812B2EC1B6C8}" destId="{58D9DF47-8C81-4419-A152-83859208BBF7}" srcOrd="0" destOrd="0" presId="urn:microsoft.com/office/officeart/2005/8/layout/vList2"/>
    <dgm:cxn modelId="{F3A44BC5-EEFA-4DFC-AFD4-C77BD84EF4FA}" srcId="{72A791F3-58B6-4707-BFA5-6935A4054658}" destId="{EF84B102-686D-424F-A933-AADB221C2217}" srcOrd="1" destOrd="0" parTransId="{956172C9-CD34-4D0B-AB21-6B5054BD7A9D}" sibTransId="{39EAE4B5-A669-498F-B861-4C7E5E93BE75}"/>
    <dgm:cxn modelId="{E586FCD0-85B0-4CCB-A860-3A8219E76BE3}" type="presParOf" srcId="{5A02EE6F-D99F-4669-986E-1E3D06B2F72F}" destId="{E1D9AAB3-C3C5-4574-AEDD-05E735416095}" srcOrd="0" destOrd="0" presId="urn:microsoft.com/office/officeart/2005/8/layout/vList2"/>
    <dgm:cxn modelId="{32A17719-1095-49B7-A4F0-3D72A1AE26EC}" type="presParOf" srcId="{5A02EE6F-D99F-4669-986E-1E3D06B2F72F}" destId="{20EC6283-E9E3-447E-996A-DCE1C0059EC5}" srcOrd="1" destOrd="0" presId="urn:microsoft.com/office/officeart/2005/8/layout/vList2"/>
    <dgm:cxn modelId="{87D14425-FD33-4BED-B0B0-C266D74F43AC}" type="presParOf" srcId="{5A02EE6F-D99F-4669-986E-1E3D06B2F72F}" destId="{122EB1D7-BF6E-4F0E-9F39-AC540DF76D52}" srcOrd="2" destOrd="0" presId="urn:microsoft.com/office/officeart/2005/8/layout/vList2"/>
    <dgm:cxn modelId="{5E7A7153-0400-4E04-B098-C9E336735F56}" type="presParOf" srcId="{5A02EE6F-D99F-4669-986E-1E3D06B2F72F}" destId="{023DB278-F385-4278-9FE0-A426E5DBD91B}" srcOrd="3" destOrd="0" presId="urn:microsoft.com/office/officeart/2005/8/layout/vList2"/>
    <dgm:cxn modelId="{62E7832F-34E3-4D20-B398-28D20AC788FF}" type="presParOf" srcId="{5A02EE6F-D99F-4669-986E-1E3D06B2F72F}" destId="{58D9DF47-8C81-4419-A152-83859208BB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29D81-38D7-414D-B1B0-19B93267230A}">
      <dsp:nvSpPr>
        <dsp:cNvPr id="0" name=""/>
        <dsp:cNvSpPr/>
      </dsp:nvSpPr>
      <dsp:spPr>
        <a:xfrm rot="5400000">
          <a:off x="3179317" y="507"/>
          <a:ext cx="3840480" cy="479958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uk-UA" sz="1700" kern="1200" dirty="0" smtClean="0"/>
            <a:t>у політичних дослідженнях панував </a:t>
          </a:r>
          <a:r>
            <a:rPr lang="uk-UA" sz="1700" kern="1200" dirty="0" smtClean="0">
              <a:solidFill>
                <a:srgbClr val="FF0000"/>
              </a:solidFill>
            </a:rPr>
            <a:t>інституційний підхід</a:t>
          </a:r>
          <a:r>
            <a:rPr lang="uk-UA" sz="1700" kern="1200" dirty="0" smtClean="0"/>
            <a:t>. Леон </a:t>
          </a:r>
          <a:r>
            <a:rPr lang="uk-UA" sz="1700" kern="1200" dirty="0" err="1" smtClean="0"/>
            <a:t>Дюгі</a:t>
          </a:r>
          <a:r>
            <a:rPr lang="uk-UA" sz="1700" kern="1200" dirty="0" smtClean="0"/>
            <a:t> і Моріс </a:t>
          </a:r>
          <a:r>
            <a:rPr lang="uk-UA" sz="1700" kern="1200" dirty="0" err="1" smtClean="0"/>
            <a:t>Оріу</a:t>
          </a:r>
          <a:r>
            <a:rPr lang="uk-UA" sz="1700" kern="1200" dirty="0" smtClean="0"/>
            <a:t> сформулювали поняття «інституту». У наукових роботах аналізували функції уряду і парламенту, роль бюрократії, досліджували політичні партії. Однак як самостійна наука політологія ще не існувала.</a:t>
          </a:r>
          <a:endParaRPr lang="ru-RU" sz="1700" kern="1200" dirty="0"/>
        </a:p>
        <a:p>
          <a:pPr marL="171450" lvl="1" indent="-171450" algn="l" defTabSz="755650" rtl="0">
            <a:lnSpc>
              <a:spcPct val="90000"/>
            </a:lnSpc>
            <a:spcBef>
              <a:spcPct val="0"/>
            </a:spcBef>
            <a:spcAft>
              <a:spcPct val="15000"/>
            </a:spcAft>
            <a:buChar char="••"/>
          </a:pPr>
          <a:r>
            <a:rPr lang="uk-UA" sz="1700" kern="1200" smtClean="0"/>
            <a:t>9 жовтня 1945 р. було видано ордонанс (нормативний акт глави держави чи уряду, що має силу закону), про створення Вільної школи політичних наук. Після цього були створені інститут політичних досліджень при Паризькому університеті і інститути в Бордо, Ліоні, Тулузі, Греноблі. </a:t>
          </a:r>
          <a:endParaRPr lang="ru-RU" sz="1700" kern="1200"/>
        </a:p>
      </dsp:txBody>
      <dsp:txXfrm rot="-5400000">
        <a:off x="2699766" y="667536"/>
        <a:ext cx="4612107" cy="3465526"/>
      </dsp:txXfrm>
    </dsp:sp>
    <dsp:sp modelId="{6BE8B9CF-93B5-4BC9-81FF-7486E6D83D65}">
      <dsp:nvSpPr>
        <dsp:cNvPr id="0" name=""/>
        <dsp:cNvSpPr/>
      </dsp:nvSpPr>
      <dsp:spPr>
        <a:xfrm>
          <a:off x="0" y="0"/>
          <a:ext cx="2699766" cy="48006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uk-UA" sz="3200" kern="1200" smtClean="0"/>
            <a:t>Зародження політичної науки відбулося у кінці ХІХ ст. </a:t>
          </a:r>
          <a:endParaRPr lang="ru-RU" sz="3200" kern="1200"/>
        </a:p>
      </dsp:txBody>
      <dsp:txXfrm>
        <a:off x="131792" y="131792"/>
        <a:ext cx="2436182" cy="4537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759B9-A924-465F-8ED3-6C434F51C9BF}">
      <dsp:nvSpPr>
        <dsp:cNvPr id="0" name=""/>
        <dsp:cNvSpPr/>
      </dsp:nvSpPr>
      <dsp:spPr>
        <a:xfrm rot="5400000">
          <a:off x="3179317" y="507"/>
          <a:ext cx="3840480"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uk-UA" sz="1500" kern="1200" smtClean="0"/>
            <a:t>науковці визначили проблемне поле політології: </a:t>
          </a:r>
          <a:endParaRPr lang="ru-RU" sz="1500" kern="1200"/>
        </a:p>
        <a:p>
          <a:pPr marL="114300" lvl="1" indent="-114300" algn="l" defTabSz="666750" rtl="0">
            <a:lnSpc>
              <a:spcPct val="90000"/>
            </a:lnSpc>
            <a:spcBef>
              <a:spcPct val="0"/>
            </a:spcBef>
            <a:spcAft>
              <a:spcPct val="15000"/>
            </a:spcAft>
            <a:buChar char="••"/>
          </a:pPr>
          <a:r>
            <a:rPr lang="uk-UA" sz="1500" kern="1200" smtClean="0"/>
            <a:t>1) політична теорія і історія ідей;</a:t>
          </a:r>
          <a:endParaRPr lang="ru-RU" sz="1500" kern="1200"/>
        </a:p>
        <a:p>
          <a:pPr marL="114300" lvl="1" indent="-114300" algn="l" defTabSz="666750" rtl="0">
            <a:lnSpc>
              <a:spcPct val="90000"/>
            </a:lnSpc>
            <a:spcBef>
              <a:spcPct val="0"/>
            </a:spcBef>
            <a:spcAft>
              <a:spcPct val="15000"/>
            </a:spcAft>
            <a:buChar char="••"/>
          </a:pPr>
          <a:r>
            <a:rPr lang="uk-UA" sz="1500" kern="1200" smtClean="0"/>
            <a:t>2) політичні інститути;</a:t>
          </a:r>
          <a:endParaRPr lang="ru-RU" sz="1500" kern="1200"/>
        </a:p>
        <a:p>
          <a:pPr marL="114300" lvl="1" indent="-114300" algn="l" defTabSz="666750" rtl="0">
            <a:lnSpc>
              <a:spcPct val="90000"/>
            </a:lnSpc>
            <a:spcBef>
              <a:spcPct val="0"/>
            </a:spcBef>
            <a:spcAft>
              <a:spcPct val="15000"/>
            </a:spcAft>
            <a:buChar char="••"/>
          </a:pPr>
          <a:r>
            <a:rPr lang="uk-UA" sz="1500" kern="1200" smtClean="0"/>
            <a:t>3) партії, групи і громадська думка;</a:t>
          </a:r>
          <a:endParaRPr lang="ru-RU" sz="1500" kern="1200"/>
        </a:p>
        <a:p>
          <a:pPr marL="114300" lvl="1" indent="-114300" algn="l" defTabSz="666750" rtl="0">
            <a:lnSpc>
              <a:spcPct val="90000"/>
            </a:lnSpc>
            <a:spcBef>
              <a:spcPct val="0"/>
            </a:spcBef>
            <a:spcAft>
              <a:spcPct val="15000"/>
            </a:spcAft>
            <a:buChar char="••"/>
          </a:pPr>
          <a:r>
            <a:rPr lang="uk-UA" sz="1500" kern="1200" smtClean="0"/>
            <a:t>4) міжнародні відносини.</a:t>
          </a:r>
          <a:endParaRPr lang="ru-RU" sz="1500" kern="1200"/>
        </a:p>
        <a:p>
          <a:pPr marL="114300" lvl="1" indent="-114300" algn="l" defTabSz="666750" rtl="0">
            <a:lnSpc>
              <a:spcPct val="90000"/>
            </a:lnSpc>
            <a:spcBef>
              <a:spcPct val="0"/>
            </a:spcBef>
            <a:spcAft>
              <a:spcPct val="15000"/>
            </a:spcAft>
            <a:buChar char="••"/>
          </a:pPr>
          <a:r>
            <a:rPr lang="uk-UA" sz="1500" kern="1200" smtClean="0"/>
            <a:t>Саме тоді французькі вчені ознайомилися з працями американських науковців. М. Дюверже писав, що тоді французи відкрили для себе політичну науку в США. Під впливом американської школи політичної науки відбувається подальша соціологізація французької політичної науки.</a:t>
          </a:r>
          <a:endParaRPr lang="ru-RU" sz="1500" kern="1200"/>
        </a:p>
        <a:p>
          <a:pPr marL="114300" lvl="1" indent="-114300" algn="l" defTabSz="666750" rtl="0">
            <a:lnSpc>
              <a:spcPct val="90000"/>
            </a:lnSpc>
            <a:spcBef>
              <a:spcPct val="0"/>
            </a:spcBef>
            <a:spcAft>
              <a:spcPct val="15000"/>
            </a:spcAft>
            <a:buChar char="••"/>
          </a:pPr>
          <a:r>
            <a:rPr lang="uk-UA" sz="1500" kern="1200" smtClean="0"/>
            <a:t>У 1949 році була створена Французька асоціація політичних наук. З 1951 року разом з Національним фондом політичних наук вона видає «Французький журнал політичної науки». </a:t>
          </a:r>
          <a:endParaRPr lang="ru-RU" sz="1500" kern="1200"/>
        </a:p>
      </dsp:txBody>
      <dsp:txXfrm rot="-5400000">
        <a:off x="2699766" y="667536"/>
        <a:ext cx="4612107" cy="3465526"/>
      </dsp:txXfrm>
    </dsp:sp>
    <dsp:sp modelId="{8BBE4D24-1572-4E17-9D68-2DF06CA5056F}">
      <dsp:nvSpPr>
        <dsp:cNvPr id="0" name=""/>
        <dsp:cNvSpPr/>
      </dsp:nvSpPr>
      <dsp:spPr>
        <a:xfrm>
          <a:off x="0" y="0"/>
          <a:ext cx="2699766" cy="4800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lvl="0" algn="ctr" defTabSz="2266950" rtl="0">
            <a:lnSpc>
              <a:spcPct val="90000"/>
            </a:lnSpc>
            <a:spcBef>
              <a:spcPct val="0"/>
            </a:spcBef>
            <a:spcAft>
              <a:spcPct val="35000"/>
            </a:spcAft>
          </a:pPr>
          <a:r>
            <a:rPr lang="uk-UA" sz="5100" kern="1200" smtClean="0"/>
            <a:t>У 1948 році у Парижі</a:t>
          </a:r>
          <a:endParaRPr lang="ru-RU" sz="5100" kern="1200"/>
        </a:p>
      </dsp:txBody>
      <dsp:txXfrm>
        <a:off x="131792" y="131792"/>
        <a:ext cx="2436182" cy="4537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48CE2-9782-4CFF-973C-D25297DF5181}">
      <dsp:nvSpPr>
        <dsp:cNvPr id="0" name=""/>
        <dsp:cNvSpPr/>
      </dsp:nvSpPr>
      <dsp:spPr>
        <a:xfrm rot="5400000">
          <a:off x="3179317" y="507"/>
          <a:ext cx="3840480"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uk-UA" sz="1700" kern="1200" dirty="0" smtClean="0"/>
            <a:t>Предметом політології є </a:t>
          </a:r>
          <a:r>
            <a:rPr lang="uk-UA" sz="1700" i="1" kern="1200" dirty="0" smtClean="0">
              <a:solidFill>
                <a:srgbClr val="FF0000"/>
              </a:solidFill>
            </a:rPr>
            <a:t>держава</a:t>
          </a:r>
          <a:r>
            <a:rPr lang="uk-UA" sz="1700" kern="1200" dirty="0" smtClean="0"/>
            <a:t>. Одним з прихильників даного підходу був М. </a:t>
          </a:r>
          <a:r>
            <a:rPr lang="uk-UA" sz="1700" kern="1200" dirty="0" err="1" smtClean="0"/>
            <a:t>Прело</a:t>
          </a:r>
          <a:r>
            <a:rPr lang="uk-UA" sz="1700" kern="1200" dirty="0" smtClean="0"/>
            <a:t>, який писав: «Немає сумнівів: політична наука не може бути нічим іншим, як наукою про державу. Таким був об’єкт політики в античну епоху. Немає ніяких підстав, згідно з якими з часів Платона, Аристотеля і Цицерона об’єкт науки змінився».</a:t>
          </a:r>
          <a:endParaRPr lang="ru-RU" sz="1700" kern="1200" dirty="0"/>
        </a:p>
        <a:p>
          <a:pPr marL="171450" lvl="1" indent="-171450" algn="l" defTabSz="755650" rtl="0">
            <a:lnSpc>
              <a:spcPct val="90000"/>
            </a:lnSpc>
            <a:spcBef>
              <a:spcPct val="0"/>
            </a:spcBef>
            <a:spcAft>
              <a:spcPct val="15000"/>
            </a:spcAft>
            <a:buChar char="••"/>
          </a:pPr>
          <a:r>
            <a:rPr lang="uk-UA" sz="1700" kern="1200" dirty="0" smtClean="0"/>
            <a:t>Предметом є феномен </a:t>
          </a:r>
          <a:r>
            <a:rPr lang="uk-UA" sz="1700" i="1" kern="1200" dirty="0" smtClean="0">
              <a:solidFill>
                <a:srgbClr val="FF0000"/>
              </a:solidFill>
            </a:rPr>
            <a:t>влади</a:t>
          </a:r>
          <a:r>
            <a:rPr lang="uk-UA" sz="1700" kern="1200" dirty="0" smtClean="0">
              <a:solidFill>
                <a:srgbClr val="FF0000"/>
              </a:solidFill>
            </a:rPr>
            <a:t> </a:t>
          </a:r>
          <a:r>
            <a:rPr lang="uk-UA" sz="1700" kern="1200" dirty="0" smtClean="0"/>
            <a:t>(Р. </a:t>
          </a:r>
          <a:r>
            <a:rPr lang="uk-UA" sz="1700" kern="1200" dirty="0" err="1" smtClean="0"/>
            <a:t>Арон</a:t>
          </a:r>
          <a:r>
            <a:rPr lang="uk-UA" sz="1700" kern="1200" dirty="0" smtClean="0"/>
            <a:t>, М. </a:t>
          </a:r>
          <a:r>
            <a:rPr lang="uk-UA" sz="1700" kern="1200" dirty="0" err="1" smtClean="0"/>
            <a:t>Дюверже</a:t>
          </a:r>
          <a:r>
            <a:rPr lang="uk-UA" sz="1700" kern="1200" dirty="0" smtClean="0"/>
            <a:t>, Ж. </a:t>
          </a:r>
          <a:r>
            <a:rPr lang="uk-UA" sz="1700" kern="1200" dirty="0" err="1" smtClean="0"/>
            <a:t>Бюрдо</a:t>
          </a:r>
          <a:r>
            <a:rPr lang="uk-UA" sz="1700" kern="1200" dirty="0" smtClean="0"/>
            <a:t>).</a:t>
          </a:r>
          <a:endParaRPr lang="ru-RU" sz="1700" kern="1200" dirty="0"/>
        </a:p>
        <a:p>
          <a:pPr marL="171450" lvl="1" indent="-171450" algn="l" defTabSz="755650" rtl="0">
            <a:lnSpc>
              <a:spcPct val="90000"/>
            </a:lnSpc>
            <a:spcBef>
              <a:spcPct val="0"/>
            </a:spcBef>
            <a:spcAft>
              <a:spcPct val="15000"/>
            </a:spcAft>
            <a:buChar char="••"/>
          </a:pPr>
          <a:r>
            <a:rPr lang="uk-UA" sz="1700" kern="1200" dirty="0" smtClean="0"/>
            <a:t>Предметом є </a:t>
          </a:r>
          <a:r>
            <a:rPr lang="uk-UA" sz="1700" i="1" kern="1200" dirty="0" smtClean="0">
              <a:solidFill>
                <a:srgbClr val="FF0000"/>
              </a:solidFill>
            </a:rPr>
            <a:t>політичні відносини</a:t>
          </a:r>
          <a:r>
            <a:rPr lang="uk-UA" sz="1700" kern="1200" dirty="0" smtClean="0"/>
            <a:t>. Цієї дочки зору дотримувалася Мадлен </a:t>
          </a:r>
          <a:r>
            <a:rPr lang="uk-UA" sz="1700" kern="1200" dirty="0" err="1" smtClean="0"/>
            <a:t>Гравітц</a:t>
          </a:r>
          <a:r>
            <a:rPr lang="uk-UA" sz="1700" kern="1200" dirty="0" smtClean="0"/>
            <a:t>: «В предметі політичної науки тісно переплетені ідеї, інститути та люди».</a:t>
          </a:r>
          <a:endParaRPr lang="ru-RU" sz="1700" kern="1200" dirty="0"/>
        </a:p>
      </dsp:txBody>
      <dsp:txXfrm rot="-5400000">
        <a:off x="2699766" y="667536"/>
        <a:ext cx="4612107" cy="3465526"/>
      </dsp:txXfrm>
    </dsp:sp>
    <dsp:sp modelId="{7EF2BD0C-3877-480D-823A-B9129CEED65C}">
      <dsp:nvSpPr>
        <dsp:cNvPr id="0" name=""/>
        <dsp:cNvSpPr/>
      </dsp:nvSpPr>
      <dsp:spPr>
        <a:xfrm>
          <a:off x="0" y="0"/>
          <a:ext cx="2699766" cy="4800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rtl="0">
            <a:lnSpc>
              <a:spcPct val="90000"/>
            </a:lnSpc>
            <a:spcBef>
              <a:spcPct val="0"/>
            </a:spcBef>
            <a:spcAft>
              <a:spcPct val="35000"/>
            </a:spcAft>
          </a:pPr>
          <a:r>
            <a:rPr lang="uk-UA" sz="4300" kern="1200" smtClean="0"/>
            <a:t>У середині ХХ ст. </a:t>
          </a:r>
          <a:endParaRPr lang="ru-RU" sz="4300" kern="1200"/>
        </a:p>
      </dsp:txBody>
      <dsp:txXfrm>
        <a:off x="131792" y="131792"/>
        <a:ext cx="2436182" cy="45370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3311A-6BA1-4FA5-A13D-3FD068BE82C2}">
      <dsp:nvSpPr>
        <dsp:cNvPr id="0" name=""/>
        <dsp:cNvSpPr/>
      </dsp:nvSpPr>
      <dsp:spPr>
        <a:xfrm>
          <a:off x="0" y="150494"/>
          <a:ext cx="4499610" cy="4499610"/>
        </a:xfrm>
        <a:prstGeom prst="pie">
          <a:avLst>
            <a:gd name="adj1" fmla="val 5400000"/>
            <a:gd name="adj2" fmla="val 1620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92B46B-CD9A-4323-A943-AF4F6D696656}">
      <dsp:nvSpPr>
        <dsp:cNvPr id="0" name=""/>
        <dsp:cNvSpPr/>
      </dsp:nvSpPr>
      <dsp:spPr>
        <a:xfrm>
          <a:off x="2249805" y="150494"/>
          <a:ext cx="5249544" cy="449961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uk-UA" sz="1700" u="sng" kern="1200" dirty="0" smtClean="0"/>
            <a:t>Жорж </a:t>
          </a:r>
          <a:r>
            <a:rPr lang="uk-UA" sz="1700" u="sng" kern="1200" dirty="0" err="1" smtClean="0"/>
            <a:t>Бюрдо</a:t>
          </a:r>
          <a:r>
            <a:rPr lang="uk-UA" sz="1700" kern="1200" dirty="0" smtClean="0"/>
            <a:t>: «</a:t>
          </a:r>
          <a:r>
            <a:rPr lang="uk-UA" sz="1700" kern="1200" dirty="0" smtClean="0">
              <a:solidFill>
                <a:srgbClr val="FF0000"/>
              </a:solidFill>
            </a:rPr>
            <a:t>політична наука не має свого власного об’єкта, вона є лише більш плідним методом вивчення конституційного права, розширеним кутом зору на традиційні проблеми публічного права</a:t>
          </a:r>
          <a:r>
            <a:rPr lang="uk-UA" sz="1700" kern="1200" dirty="0" smtClean="0"/>
            <a:t>»</a:t>
          </a:r>
        </a:p>
        <a:p>
          <a:pPr lvl="0" algn="ctr" defTabSz="755650" rtl="0">
            <a:lnSpc>
              <a:spcPct val="90000"/>
            </a:lnSpc>
            <a:spcBef>
              <a:spcPct val="0"/>
            </a:spcBef>
            <a:spcAft>
              <a:spcPct val="35000"/>
            </a:spcAft>
          </a:pPr>
          <a:r>
            <a:rPr lang="uk-UA" sz="1700" kern="1200" dirty="0" smtClean="0"/>
            <a:t>визначав предмет політичної науки дуже широко – «</a:t>
          </a:r>
          <a:r>
            <a:rPr lang="uk-UA" sz="1700" kern="1200" dirty="0" err="1" smtClean="0"/>
            <a:t>універсум</a:t>
          </a:r>
          <a:r>
            <a:rPr lang="uk-UA" sz="1700" kern="1200" dirty="0" smtClean="0"/>
            <a:t>, поляризований феноменом влади»</a:t>
          </a:r>
          <a:endParaRPr lang="ru-RU" sz="1700" kern="1200" dirty="0"/>
        </a:p>
      </dsp:txBody>
      <dsp:txXfrm>
        <a:off x="2249805" y="150494"/>
        <a:ext cx="5249544" cy="2137314"/>
      </dsp:txXfrm>
    </dsp:sp>
    <dsp:sp modelId="{C46A2A43-9C59-4D72-9E19-D4CFEFE5F3FB}">
      <dsp:nvSpPr>
        <dsp:cNvPr id="0" name=""/>
        <dsp:cNvSpPr/>
      </dsp:nvSpPr>
      <dsp:spPr>
        <a:xfrm>
          <a:off x="1181147" y="2287809"/>
          <a:ext cx="2137314" cy="213731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E5C49-521A-47FE-AEDA-D611D4BF02F1}">
      <dsp:nvSpPr>
        <dsp:cNvPr id="0" name=""/>
        <dsp:cNvSpPr/>
      </dsp:nvSpPr>
      <dsp:spPr>
        <a:xfrm>
          <a:off x="2249805" y="2287809"/>
          <a:ext cx="5249544" cy="213731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uk-UA" sz="1700" kern="1200" dirty="0" smtClean="0"/>
            <a:t>Мадлен </a:t>
          </a:r>
          <a:r>
            <a:rPr lang="uk-UA" sz="1700" kern="1200" dirty="0" err="1" smtClean="0"/>
            <a:t>Гравітц</a:t>
          </a:r>
          <a:r>
            <a:rPr lang="uk-UA" sz="1700" kern="1200" dirty="0" smtClean="0"/>
            <a:t> і Жан Лек, редактори чотиритомного «Трактату з політичної науки» (1985 р.), взагалі запропонували виключити з розгляду питання про предмет, тому що показником науки більше не є наявність чітко окресленого предмета, адже «життєвість» науки пояснюється її значущістю і здатністю вирішити актуальні суспільні проблеми.</a:t>
          </a:r>
          <a:endParaRPr lang="ru-RU" sz="1700" kern="1200" dirty="0"/>
        </a:p>
      </dsp:txBody>
      <dsp:txXfrm>
        <a:off x="2249805" y="2287809"/>
        <a:ext cx="5249544" cy="21373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0E188-B79B-49B7-93D9-809CC5F5BD59}">
      <dsp:nvSpPr>
        <dsp:cNvPr id="0" name=""/>
        <dsp:cNvSpPr/>
      </dsp:nvSpPr>
      <dsp:spPr>
        <a:xfrm>
          <a:off x="0" y="68907"/>
          <a:ext cx="7499350" cy="907625"/>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uk-UA" sz="2400" u="sng" kern="1200" smtClean="0"/>
            <a:t>Жорж Бюрдо</a:t>
          </a:r>
          <a:r>
            <a:rPr lang="uk-UA" sz="2400" kern="1200" smtClean="0"/>
            <a:t> досліджував владу у двох аспектах: концептуальному і історичному. </a:t>
          </a:r>
          <a:endParaRPr lang="ru-RU" sz="2400" kern="1200"/>
        </a:p>
      </dsp:txBody>
      <dsp:txXfrm>
        <a:off x="0" y="68907"/>
        <a:ext cx="7499350" cy="907625"/>
      </dsp:txXfrm>
    </dsp:sp>
    <dsp:sp modelId="{A62C2885-B27A-492E-9704-2CFB728CB138}">
      <dsp:nvSpPr>
        <dsp:cNvPr id="0" name=""/>
        <dsp:cNvSpPr/>
      </dsp:nvSpPr>
      <dsp:spPr>
        <a:xfrm>
          <a:off x="0" y="976532"/>
          <a:ext cx="7499350" cy="375516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uk-UA" sz="2400" kern="1200" dirty="0" smtClean="0"/>
            <a:t>1) </a:t>
          </a:r>
          <a:r>
            <a:rPr lang="uk-UA" sz="2400" i="1" kern="1200" dirty="0" smtClean="0">
              <a:solidFill>
                <a:srgbClr val="FF0000"/>
              </a:solidFill>
            </a:rPr>
            <a:t>Концептуальне розуміння</a:t>
          </a:r>
          <a:r>
            <a:rPr lang="uk-UA" sz="2400" kern="1200" dirty="0" smtClean="0"/>
            <a:t>. Влада – «система на службі ідей», породжена свідомістю, призначена керувати групою в пошуках певного блага і здатна зобов’язувати її членів поводитися певним чином.</a:t>
          </a:r>
          <a:endParaRPr lang="ru-RU" sz="2400" kern="1200" dirty="0"/>
        </a:p>
        <a:p>
          <a:pPr marL="228600" lvl="1" indent="-228600" algn="l" defTabSz="1066800" rtl="0">
            <a:lnSpc>
              <a:spcPct val="90000"/>
            </a:lnSpc>
            <a:spcBef>
              <a:spcPct val="0"/>
            </a:spcBef>
            <a:spcAft>
              <a:spcPct val="15000"/>
            </a:spcAft>
            <a:buChar char="••"/>
          </a:pPr>
          <a:r>
            <a:rPr lang="uk-UA" sz="2400" kern="1200" dirty="0" smtClean="0"/>
            <a:t>2) </a:t>
          </a:r>
          <a:r>
            <a:rPr lang="uk-UA" sz="2400" i="1" kern="1200" dirty="0" smtClean="0">
              <a:solidFill>
                <a:srgbClr val="FF0000"/>
              </a:solidFill>
            </a:rPr>
            <a:t>Історичне розуміння</a:t>
          </a:r>
          <a:r>
            <a:rPr lang="uk-UA" sz="2400" kern="1200" dirty="0" smtClean="0"/>
            <a:t>. Влада – соціальний феномен, який зароджується разом з суспільством і еволюціонує з ним: анонімна влада (примітивне суспільство) – індивідуалізована влада (належить вождю або еліті) – </a:t>
          </a:r>
          <a:r>
            <a:rPr lang="uk-UA" sz="2400" kern="1200" dirty="0" err="1" smtClean="0"/>
            <a:t>інституціоналізована</a:t>
          </a:r>
          <a:r>
            <a:rPr lang="uk-UA" sz="2400" kern="1200" dirty="0" smtClean="0"/>
            <a:t> влада (сучасне суспільство)</a:t>
          </a:r>
          <a:endParaRPr lang="ru-RU" sz="2400" kern="1200" dirty="0"/>
        </a:p>
      </dsp:txBody>
      <dsp:txXfrm>
        <a:off x="0" y="976532"/>
        <a:ext cx="7499350" cy="3755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F6BE0-ADCF-4F25-A322-222E4B80EC3D}">
      <dsp:nvSpPr>
        <dsp:cNvPr id="0" name=""/>
        <dsp:cNvSpPr/>
      </dsp:nvSpPr>
      <dsp:spPr>
        <a:xfrm rot="5400000">
          <a:off x="3179317" y="507"/>
          <a:ext cx="3840480" cy="4799584"/>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rtl="0">
            <a:lnSpc>
              <a:spcPct val="90000"/>
            </a:lnSpc>
            <a:spcBef>
              <a:spcPct val="0"/>
            </a:spcBef>
            <a:spcAft>
              <a:spcPct val="15000"/>
            </a:spcAft>
            <a:buChar char="••"/>
          </a:pPr>
          <a:r>
            <a:rPr lang="uk-UA" sz="3300" kern="1200" smtClean="0"/>
            <a:t>1) матеріальний примус; </a:t>
          </a:r>
          <a:endParaRPr lang="ru-RU" sz="3300" kern="1200"/>
        </a:p>
        <a:p>
          <a:pPr marL="285750" lvl="1" indent="-285750" algn="l" defTabSz="1466850" rtl="0">
            <a:lnSpc>
              <a:spcPct val="90000"/>
            </a:lnSpc>
            <a:spcBef>
              <a:spcPct val="0"/>
            </a:spcBef>
            <a:spcAft>
              <a:spcPct val="15000"/>
            </a:spcAft>
            <a:buChar char="••"/>
          </a:pPr>
          <a:r>
            <a:rPr lang="uk-UA" sz="3300" kern="1200" dirty="0" smtClean="0"/>
            <a:t>2) віра з боку тих, хто підкоряється, що така поведінка схвальна, справедлива і законна. </a:t>
          </a:r>
          <a:endParaRPr lang="ru-RU" sz="3300" kern="1200" dirty="0"/>
        </a:p>
      </dsp:txBody>
      <dsp:txXfrm rot="-5400000">
        <a:off x="2699766" y="667536"/>
        <a:ext cx="4612107" cy="3465526"/>
      </dsp:txXfrm>
    </dsp:sp>
    <dsp:sp modelId="{EF477322-F0C2-4973-B8D5-25728E8A5258}">
      <dsp:nvSpPr>
        <dsp:cNvPr id="0" name=""/>
        <dsp:cNvSpPr/>
      </dsp:nvSpPr>
      <dsp:spPr>
        <a:xfrm>
          <a:off x="0" y="0"/>
          <a:ext cx="2699766" cy="48006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uk-UA" sz="3800" kern="1200" smtClean="0"/>
            <a:t>виділяв у владі два елементи: </a:t>
          </a:r>
          <a:endParaRPr lang="ru-RU" sz="3800" kern="1200"/>
        </a:p>
      </dsp:txBody>
      <dsp:txXfrm>
        <a:off x="131792" y="131792"/>
        <a:ext cx="2436182" cy="4537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2DF0C-814D-4E50-80C1-36BE7686CD78}">
      <dsp:nvSpPr>
        <dsp:cNvPr id="0" name=""/>
        <dsp:cNvSpPr/>
      </dsp:nvSpPr>
      <dsp:spPr>
        <a:xfrm rot="5400000">
          <a:off x="3179317" y="507"/>
          <a:ext cx="3840480"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uk-UA" sz="3000" kern="1200" smtClean="0"/>
            <a:t>обмежує владу межами соціальних інститутів і організацій, які формують стосовно індивіда </a:t>
          </a:r>
          <a:r>
            <a:rPr lang="uk-UA" sz="3000" i="1" kern="1200" smtClean="0"/>
            <a:t>організаційні примуси</a:t>
          </a:r>
          <a:r>
            <a:rPr lang="uk-UA" sz="3000" kern="1200" smtClean="0"/>
            <a:t> – приписи, правила, які обмежують поведінку індивідів</a:t>
          </a:r>
          <a:endParaRPr lang="ru-RU" sz="3000" kern="1200"/>
        </a:p>
      </dsp:txBody>
      <dsp:txXfrm rot="-5400000">
        <a:off x="2699766" y="667536"/>
        <a:ext cx="4612107" cy="3465526"/>
      </dsp:txXfrm>
    </dsp:sp>
    <dsp:sp modelId="{8BCC4CB4-BBAA-4632-8E64-87430A9D3957}">
      <dsp:nvSpPr>
        <dsp:cNvPr id="0" name=""/>
        <dsp:cNvSpPr/>
      </dsp:nvSpPr>
      <dsp:spPr>
        <a:xfrm>
          <a:off x="0" y="0"/>
          <a:ext cx="2699766" cy="4800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uk-UA" sz="3300" kern="1200" smtClean="0"/>
            <a:t>влада формується в процесі суспільного розвитку</a:t>
          </a:r>
          <a:endParaRPr lang="ru-RU" sz="3300" kern="1200"/>
        </a:p>
      </dsp:txBody>
      <dsp:txXfrm>
        <a:off x="131792" y="131792"/>
        <a:ext cx="2436182" cy="45370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9AAB3-C3C5-4574-AEDD-05E735416095}">
      <dsp:nvSpPr>
        <dsp:cNvPr id="0" name=""/>
        <dsp:cNvSpPr/>
      </dsp:nvSpPr>
      <dsp:spPr>
        <a:xfrm>
          <a:off x="0" y="28569"/>
          <a:ext cx="7499350" cy="154659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u="sng" kern="1200" smtClean="0"/>
            <a:t>М. Прело</a:t>
          </a:r>
          <a:r>
            <a:rPr lang="uk-UA" sz="1800" kern="1200" smtClean="0"/>
            <a:t> на початку ХХ ст. виділяв </a:t>
          </a:r>
          <a:r>
            <a:rPr lang="uk-UA" sz="1800" i="1" kern="1200" smtClean="0"/>
            <a:t>інститути-організми</a:t>
          </a:r>
          <a:r>
            <a:rPr lang="uk-UA" sz="1800" kern="1200" smtClean="0"/>
            <a:t> (людські колективи, поєднані загальною потребою) і </a:t>
          </a:r>
          <a:r>
            <a:rPr lang="uk-UA" sz="1800" i="1" kern="1200" smtClean="0"/>
            <a:t>інститути-речі</a:t>
          </a:r>
          <a:r>
            <a:rPr lang="uk-UA" sz="1800" kern="1200" smtClean="0"/>
            <a:t> (систему норм і правил). </a:t>
          </a:r>
          <a:endParaRPr lang="ru-RU" sz="1800" kern="1200"/>
        </a:p>
      </dsp:txBody>
      <dsp:txXfrm>
        <a:off x="75498" y="104067"/>
        <a:ext cx="7348354" cy="1395597"/>
      </dsp:txXfrm>
    </dsp:sp>
    <dsp:sp modelId="{122EB1D7-BF6E-4F0E-9F39-AC540DF76D52}">
      <dsp:nvSpPr>
        <dsp:cNvPr id="0" name=""/>
        <dsp:cNvSpPr/>
      </dsp:nvSpPr>
      <dsp:spPr>
        <a:xfrm>
          <a:off x="0" y="1627003"/>
          <a:ext cx="7499350" cy="154659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u="sng" kern="1200" smtClean="0"/>
            <a:t>Моріс Оріу</a:t>
          </a:r>
          <a:r>
            <a:rPr lang="uk-UA" sz="1800" kern="1200" smtClean="0"/>
            <a:t> називав суспільство сукупністю великої кількості інститутів. Якщо люди створили організацію і усвідомили ідею єдності, це вже інститут. Відмітна ознака інституту – спрямовуюча ідея. Наприклад, госпіталь – ідея милосердя, фірма – ідея прибутку, держава – захист приватної власності. </a:t>
          </a:r>
          <a:endParaRPr lang="ru-RU" sz="1800" kern="1200"/>
        </a:p>
      </dsp:txBody>
      <dsp:txXfrm>
        <a:off x="75498" y="1702501"/>
        <a:ext cx="7348354" cy="1395597"/>
      </dsp:txXfrm>
    </dsp:sp>
    <dsp:sp modelId="{58D9DF47-8C81-4419-A152-83859208BBF7}">
      <dsp:nvSpPr>
        <dsp:cNvPr id="0" name=""/>
        <dsp:cNvSpPr/>
      </dsp:nvSpPr>
      <dsp:spPr>
        <a:xfrm>
          <a:off x="0" y="3225436"/>
          <a:ext cx="7499350" cy="154659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uk-UA" sz="1800" kern="1200" dirty="0" smtClean="0"/>
            <a:t>Виділяв два типи інститутів: 1) </a:t>
          </a:r>
          <a:r>
            <a:rPr lang="uk-UA" sz="1800" i="1" kern="1200" dirty="0" smtClean="0"/>
            <a:t>корпоративні</a:t>
          </a:r>
          <a:r>
            <a:rPr lang="uk-UA" sz="1800" kern="1200" dirty="0" smtClean="0"/>
            <a:t> (торгові організації, держава, церква, тобто соціальні колективи) і 2) </a:t>
          </a:r>
          <a:r>
            <a:rPr lang="uk-UA" sz="1800" i="1" kern="1200" dirty="0" smtClean="0"/>
            <a:t>речові</a:t>
          </a:r>
          <a:r>
            <a:rPr lang="uk-UA" sz="1800" kern="1200" dirty="0" smtClean="0"/>
            <a:t> (правові норми, тобто ці інститути не мають організації і можуть застосовуватися в рамках різних об’єднань).</a:t>
          </a:r>
          <a:endParaRPr lang="ru-RU" sz="1800" kern="1200" dirty="0"/>
        </a:p>
      </dsp:txBody>
      <dsp:txXfrm>
        <a:off x="75498" y="3300934"/>
        <a:ext cx="7348354" cy="139559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24.04.2024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t>24.04.2024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solidFill>
                  <a:schemeClr val="tx2">
                    <a:lumMod val="60000"/>
                    <a:lumOff val="40000"/>
                  </a:schemeClr>
                </a:solidFill>
              </a:rPr>
              <a:t>Політична думка у Франції</a:t>
            </a:r>
            <a:endParaRPr lang="ru-RU" b="1" dirty="0">
              <a:solidFill>
                <a:schemeClr val="tx2">
                  <a:lumMod val="60000"/>
                  <a:lumOff val="40000"/>
                </a:schemeClr>
              </a:solidFill>
            </a:endParaRPr>
          </a:p>
        </p:txBody>
      </p:sp>
      <p:sp>
        <p:nvSpPr>
          <p:cNvPr id="3" name="Подзаголовок 2"/>
          <p:cNvSpPr>
            <a:spLocks noGrp="1"/>
          </p:cNvSpPr>
          <p:nvPr>
            <p:ph type="subTitle" idx="1"/>
          </p:nvPr>
        </p:nvSpPr>
        <p:spPr/>
        <p:txBody>
          <a:bodyPr/>
          <a:lstStyle/>
          <a:p>
            <a:r>
              <a:rPr lang="uk-UA" dirty="0" smtClean="0"/>
              <a:t>лекція</a:t>
            </a:r>
            <a:endParaRPr lang="ru-RU" dirty="0"/>
          </a:p>
        </p:txBody>
      </p:sp>
      <p:pic>
        <p:nvPicPr>
          <p:cNvPr id="1026" name="Picture 2" descr="C:\Users\User\Desktop\завантаженн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988840"/>
            <a:ext cx="4824536"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911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u="sng" dirty="0"/>
              <a:t>М. </a:t>
            </a:r>
            <a:r>
              <a:rPr lang="uk-UA" u="sng" dirty="0" err="1" smtClean="0"/>
              <a:t>Дюверже</a:t>
            </a:r>
            <a:r>
              <a:rPr lang="uk-UA" u="sng" dirty="0" smtClean="0"/>
              <a:t> 1917-2014</a:t>
            </a:r>
            <a:endParaRPr lang="ru-RU" dirty="0"/>
          </a:p>
        </p:txBody>
      </p:sp>
      <p:sp>
        <p:nvSpPr>
          <p:cNvPr id="3" name="Объект 2"/>
          <p:cNvSpPr>
            <a:spLocks noGrp="1"/>
          </p:cNvSpPr>
          <p:nvPr>
            <p:ph idx="1"/>
          </p:nvPr>
        </p:nvSpPr>
        <p:spPr>
          <a:xfrm>
            <a:off x="3419872" y="1447800"/>
            <a:ext cx="5513816" cy="4800600"/>
          </a:xfrm>
        </p:spPr>
        <p:txBody>
          <a:bodyPr>
            <a:normAutofit fontScale="77500" lnSpcReduction="20000"/>
          </a:bodyPr>
          <a:lstStyle/>
          <a:p>
            <a:r>
              <a:rPr lang="uk-UA" dirty="0" smtClean="0">
                <a:solidFill>
                  <a:schemeClr val="tx2">
                    <a:lumMod val="60000"/>
                    <a:lumOff val="40000"/>
                  </a:schemeClr>
                </a:solidFill>
              </a:rPr>
              <a:t>Інститут</a:t>
            </a:r>
            <a:r>
              <a:rPr lang="uk-UA" dirty="0" smtClean="0"/>
              <a:t> - </a:t>
            </a:r>
            <a:r>
              <a:rPr lang="uk-UA" dirty="0"/>
              <a:t>модель людських відносин, які мають стійкий характер. </a:t>
            </a:r>
            <a:endParaRPr lang="uk-UA" dirty="0" smtClean="0"/>
          </a:p>
          <a:p>
            <a:pPr marL="82296" indent="0">
              <a:buNone/>
            </a:pPr>
            <a:r>
              <a:rPr lang="uk-UA" b="1" dirty="0" smtClean="0">
                <a:solidFill>
                  <a:schemeClr val="tx2">
                    <a:lumMod val="60000"/>
                    <a:lumOff val="40000"/>
                  </a:schemeClr>
                </a:solidFill>
              </a:rPr>
              <a:t>Виділяв </a:t>
            </a:r>
            <a:r>
              <a:rPr lang="uk-UA" b="1" dirty="0">
                <a:solidFill>
                  <a:schemeClr val="tx2">
                    <a:lumMod val="60000"/>
                    <a:lumOff val="40000"/>
                  </a:schemeClr>
                </a:solidFill>
              </a:rPr>
              <a:t>у них два елементи</a:t>
            </a:r>
            <a:r>
              <a:rPr lang="uk-UA" dirty="0"/>
              <a:t>: </a:t>
            </a:r>
            <a:endParaRPr lang="uk-UA" dirty="0" smtClean="0"/>
          </a:p>
          <a:p>
            <a:r>
              <a:rPr lang="uk-UA" dirty="0" smtClean="0"/>
              <a:t>1</a:t>
            </a:r>
            <a:r>
              <a:rPr lang="uk-UA" dirty="0"/>
              <a:t>) структурні </a:t>
            </a:r>
            <a:r>
              <a:rPr lang="uk-UA" dirty="0" smtClean="0"/>
              <a:t>елементи</a:t>
            </a:r>
          </a:p>
          <a:p>
            <a:r>
              <a:rPr lang="uk-UA" dirty="0" smtClean="0"/>
              <a:t> </a:t>
            </a:r>
            <a:r>
              <a:rPr lang="uk-UA" dirty="0"/>
              <a:t>2) вірування, колективна уява. </a:t>
            </a:r>
            <a:endParaRPr lang="uk-UA" dirty="0" smtClean="0"/>
          </a:p>
          <a:p>
            <a:pPr marL="82296" indent="0">
              <a:buNone/>
            </a:pPr>
            <a:r>
              <a:rPr lang="uk-UA" b="1" dirty="0" smtClean="0">
                <a:solidFill>
                  <a:schemeClr val="tx2">
                    <a:lumMod val="60000"/>
                    <a:lumOff val="40000"/>
                  </a:schemeClr>
                </a:solidFill>
              </a:rPr>
              <a:t>Розрізняв </a:t>
            </a:r>
            <a:r>
              <a:rPr lang="uk-UA" b="1" dirty="0">
                <a:solidFill>
                  <a:schemeClr val="tx2">
                    <a:lumMod val="60000"/>
                    <a:lumOff val="40000"/>
                  </a:schemeClr>
                </a:solidFill>
              </a:rPr>
              <a:t>два типи інститутів: </a:t>
            </a:r>
            <a:endParaRPr lang="uk-UA" b="1" dirty="0" smtClean="0">
              <a:solidFill>
                <a:schemeClr val="tx2">
                  <a:lumMod val="60000"/>
                  <a:lumOff val="40000"/>
                </a:schemeClr>
              </a:solidFill>
            </a:endParaRPr>
          </a:p>
          <a:p>
            <a:r>
              <a:rPr lang="uk-UA" dirty="0" smtClean="0"/>
              <a:t>1</a:t>
            </a:r>
            <a:r>
              <a:rPr lang="uk-UA" dirty="0"/>
              <a:t>) проста система відносин (статус особистості, соціальні </a:t>
            </a:r>
            <a:r>
              <a:rPr lang="uk-UA" dirty="0" smtClean="0"/>
              <a:t>класи)</a:t>
            </a:r>
          </a:p>
          <a:p>
            <a:r>
              <a:rPr lang="uk-UA" dirty="0" smtClean="0"/>
              <a:t>2</a:t>
            </a:r>
            <a:r>
              <a:rPr lang="uk-UA" dirty="0"/>
              <a:t>) інститути, які мають додаткову технічну і матеріальну організацію (парламент, міністерства, профспілки</a:t>
            </a:r>
            <a:r>
              <a:rPr lang="uk-UA" dirty="0" smtClean="0"/>
              <a:t>)</a:t>
            </a:r>
            <a:endParaRPr lang="ru-RU" dirty="0"/>
          </a:p>
        </p:txBody>
      </p:sp>
      <p:pic>
        <p:nvPicPr>
          <p:cNvPr id="3074" name="Picture 2" descr="C:\Users\Use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484784"/>
            <a:ext cx="2664296"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708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FF0000"/>
                </a:solidFill>
              </a:rPr>
              <a:t>вивчення </a:t>
            </a:r>
            <a:r>
              <a:rPr lang="uk-UA" b="1" i="1" dirty="0">
                <a:solidFill>
                  <a:srgbClr val="FF0000"/>
                </a:solidFill>
              </a:rPr>
              <a:t>політичних партій і груп </a:t>
            </a:r>
            <a:r>
              <a:rPr lang="uk-UA" b="1" i="1" dirty="0" smtClean="0">
                <a:solidFill>
                  <a:srgbClr val="FF0000"/>
                </a:solidFill>
              </a:rPr>
              <a:t>тиску</a:t>
            </a:r>
            <a:endParaRPr lang="ru-RU" b="1" dirty="0">
              <a:solidFill>
                <a:srgbClr val="FF0000"/>
              </a:solidFill>
            </a:endParaRPr>
          </a:p>
        </p:txBody>
      </p:sp>
      <p:sp>
        <p:nvSpPr>
          <p:cNvPr id="3" name="Объект 2"/>
          <p:cNvSpPr>
            <a:spLocks noGrp="1"/>
          </p:cNvSpPr>
          <p:nvPr>
            <p:ph idx="1"/>
          </p:nvPr>
        </p:nvSpPr>
        <p:spPr/>
        <p:txBody>
          <a:bodyPr>
            <a:normAutofit fontScale="47500" lnSpcReduction="20000"/>
          </a:bodyPr>
          <a:lstStyle/>
          <a:p>
            <a:pPr marL="0" indent="0">
              <a:buNone/>
            </a:pPr>
            <a:r>
              <a:rPr lang="uk-UA" u="sng" dirty="0" smtClean="0"/>
              <a:t>М</a:t>
            </a:r>
            <a:r>
              <a:rPr lang="uk-UA" u="sng" dirty="0"/>
              <a:t>. </a:t>
            </a:r>
            <a:r>
              <a:rPr lang="uk-UA" u="sng" dirty="0" err="1"/>
              <a:t>Дюверже</a:t>
            </a:r>
            <a:r>
              <a:rPr lang="uk-UA" dirty="0"/>
              <a:t> у 1951 році написав книгу «Політичні партії», у якій обґрунтував поділ політичних партій на кадрові і масові за критеріями організаційної будови, системою членства, керівництвом. Розглядав однопартійну, двопартійну, багатопартійну системи. Партійна система є результатом дії багатьох чинників, у тому числі </a:t>
            </a:r>
            <a:r>
              <a:rPr lang="uk-UA" i="1" dirty="0"/>
              <a:t>специфічних факторів</a:t>
            </a:r>
            <a:r>
              <a:rPr lang="uk-UA" dirty="0"/>
              <a:t>, притаманних кожній країні – традицій, історії країни, релігії, етнічного складу, а також </a:t>
            </a:r>
            <a:r>
              <a:rPr lang="uk-UA" i="1" dirty="0"/>
              <a:t>загальних чинників</a:t>
            </a:r>
            <a:r>
              <a:rPr lang="uk-UA" dirty="0"/>
              <a:t>, властивих всіх партійним системам (виборчий режим, який найбільше впливає на кількість і розміри партій, створення партійних коаліцій). Він розкрив закони взаємозв’язку партійних і виборчих систем.</a:t>
            </a:r>
            <a:endParaRPr lang="ru-RU" dirty="0"/>
          </a:p>
          <a:p>
            <a:r>
              <a:rPr lang="uk-UA" u="sng" dirty="0"/>
              <a:t>М. </a:t>
            </a:r>
            <a:r>
              <a:rPr lang="uk-UA" u="sng" dirty="0" err="1"/>
              <a:t>Дюверже</a:t>
            </a:r>
            <a:r>
              <a:rPr lang="uk-UA" dirty="0"/>
              <a:t> також вивчав групи тиску («Політичні організації: партії і групи тиску»). Розрізняв організації, які діють виключно в політичній галузі (наприклад, Парламентська асоціація по захисту свободи освіти у Франції) і організації, для яких здійснення політичного тиску є необхідною підставою для досягнення основних цілей (наприклад, захисту економічних інтересів крупних підприємців у промисловості). Поділив групи тиску на </a:t>
            </a:r>
            <a:r>
              <a:rPr lang="uk-UA" i="1" dirty="0"/>
              <a:t>масові</a:t>
            </a:r>
            <a:r>
              <a:rPr lang="uk-UA" dirty="0"/>
              <a:t> (профспілки, молодіжні рухи, організації ветеранів війни), </a:t>
            </a:r>
            <a:r>
              <a:rPr lang="uk-UA" i="1" dirty="0"/>
              <a:t>кадрові</a:t>
            </a:r>
            <a:r>
              <a:rPr lang="uk-UA" dirty="0"/>
              <a:t> (профспілки робітників вищої школи) і </a:t>
            </a:r>
            <a:r>
              <a:rPr lang="uk-UA" i="1" dirty="0"/>
              <a:t>науково-дослідні центри і рекламні агентства</a:t>
            </a:r>
            <a:r>
              <a:rPr lang="uk-UA" dirty="0"/>
              <a:t>. Виділив дві форми діяльності групи тиску: 1) пряма дія (урядові демарші); </a:t>
            </a:r>
            <a:endParaRPr lang="uk-UA" dirty="0" smtClean="0"/>
          </a:p>
          <a:p>
            <a:pPr marL="0" indent="0">
              <a:buNone/>
            </a:pPr>
            <a:r>
              <a:rPr lang="uk-UA" dirty="0" smtClean="0"/>
              <a:t>2</a:t>
            </a:r>
            <a:r>
              <a:rPr lang="uk-UA" dirty="0"/>
              <a:t>) дія через громадську думку.</a:t>
            </a:r>
            <a:endParaRPr lang="ru-RU" dirty="0"/>
          </a:p>
          <a:p>
            <a:endParaRPr lang="ru-RU" dirty="0"/>
          </a:p>
        </p:txBody>
      </p:sp>
    </p:spTree>
    <p:extLst>
      <p:ext uri="{BB962C8B-B14F-4D97-AF65-F5344CB8AC3E}">
        <p14:creationId xmlns:p14="http://schemas.microsoft.com/office/powerpoint/2010/main" val="3418951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b="1" dirty="0">
                <a:solidFill>
                  <a:srgbClr val="FF0000"/>
                </a:solidFill>
              </a:rPr>
              <a:t>Дослідження політичних </a:t>
            </a:r>
            <a:r>
              <a:rPr lang="uk-UA" b="1" dirty="0" smtClean="0">
                <a:solidFill>
                  <a:srgbClr val="FF0000"/>
                </a:solidFill>
              </a:rPr>
              <a:t>ідеологій</a:t>
            </a:r>
            <a:endParaRPr lang="ru-RU" dirty="0">
              <a:solidFill>
                <a:srgbClr val="FF0000"/>
              </a:solidFill>
            </a:endParaRPr>
          </a:p>
        </p:txBody>
      </p:sp>
      <p:sp>
        <p:nvSpPr>
          <p:cNvPr id="3" name="Объект 2"/>
          <p:cNvSpPr>
            <a:spLocks noGrp="1"/>
          </p:cNvSpPr>
          <p:nvPr>
            <p:ph idx="1"/>
          </p:nvPr>
        </p:nvSpPr>
        <p:spPr>
          <a:xfrm>
            <a:off x="1115616" y="3429000"/>
            <a:ext cx="7823770" cy="3000400"/>
          </a:xfrm>
        </p:spPr>
        <p:txBody>
          <a:bodyPr>
            <a:normAutofit fontScale="70000" lnSpcReduction="20000"/>
          </a:bodyPr>
          <a:lstStyle/>
          <a:p>
            <a:pPr lvl="0"/>
            <a:r>
              <a:rPr lang="uk-UA" u="sng" dirty="0" err="1">
                <a:solidFill>
                  <a:schemeClr val="tx2">
                    <a:lumMod val="60000"/>
                    <a:lumOff val="40000"/>
                  </a:schemeClr>
                </a:solidFill>
              </a:rPr>
              <a:t>Режіс</a:t>
            </a:r>
            <a:r>
              <a:rPr lang="uk-UA" u="sng" dirty="0">
                <a:solidFill>
                  <a:schemeClr val="tx2">
                    <a:lumMod val="60000"/>
                    <a:lumOff val="40000"/>
                  </a:schemeClr>
                </a:solidFill>
              </a:rPr>
              <a:t> </a:t>
            </a:r>
            <a:r>
              <a:rPr lang="uk-UA" u="sng" dirty="0" err="1">
                <a:solidFill>
                  <a:schemeClr val="tx2">
                    <a:lumMod val="60000"/>
                    <a:lumOff val="40000"/>
                  </a:schemeClr>
                </a:solidFill>
              </a:rPr>
              <a:t>Дебре</a:t>
            </a:r>
            <a:r>
              <a:rPr lang="uk-UA" dirty="0">
                <a:solidFill>
                  <a:schemeClr val="tx2">
                    <a:lumMod val="60000"/>
                    <a:lumOff val="40000"/>
                  </a:schemeClr>
                </a:solidFill>
              </a:rPr>
              <a:t> (нар. у  1940 р.) </a:t>
            </a:r>
            <a:endParaRPr lang="uk-UA" dirty="0" smtClean="0">
              <a:solidFill>
                <a:schemeClr val="tx2">
                  <a:lumMod val="60000"/>
                  <a:lumOff val="40000"/>
                </a:schemeClr>
              </a:solidFill>
            </a:endParaRPr>
          </a:p>
          <a:p>
            <a:pPr marL="82296" lvl="0" indent="0">
              <a:buNone/>
            </a:pPr>
            <a:r>
              <a:rPr lang="uk-UA" dirty="0" smtClean="0"/>
              <a:t>французький </a:t>
            </a:r>
            <a:r>
              <a:rPr lang="uk-UA" dirty="0"/>
              <a:t>вчений, був соратником </a:t>
            </a:r>
            <a:r>
              <a:rPr lang="uk-UA" dirty="0" err="1"/>
              <a:t>Ернесто</a:t>
            </a:r>
            <a:r>
              <a:rPr lang="uk-UA" dirty="0"/>
              <a:t> </a:t>
            </a:r>
            <a:r>
              <a:rPr lang="uk-UA" dirty="0" err="1"/>
              <a:t>Гевари</a:t>
            </a:r>
            <a:r>
              <a:rPr lang="uk-UA" dirty="0"/>
              <a:t> і радником Ф. </a:t>
            </a:r>
            <a:r>
              <a:rPr lang="uk-UA" dirty="0" err="1"/>
              <a:t>Міттерана</a:t>
            </a:r>
            <a:r>
              <a:rPr lang="uk-UA" dirty="0"/>
              <a:t> з міжнародних проблем. На початку 1980х рр. заснував </a:t>
            </a:r>
            <a:r>
              <a:rPr lang="uk-UA" dirty="0" err="1"/>
              <a:t>медіологію</a:t>
            </a:r>
            <a:r>
              <a:rPr lang="uk-UA" dirty="0"/>
              <a:t> – новий напрям у дослідженні політичних ідеологій. Він писав про те, що світ матеріального виробництва люди знають досить добре, а світ цінностей відомий набагато менше, хоч саме він і визначає багато в чому життя людства. </a:t>
            </a:r>
            <a:r>
              <a:rPr lang="uk-UA" dirty="0" err="1"/>
              <a:t>Медіологія</a:t>
            </a:r>
            <a:r>
              <a:rPr lang="uk-UA" dirty="0"/>
              <a:t> вивчає, як ідея перетворюється на реальну силу, досліджує ме6ханізм дії ідей, техніку їх функціонування, спосіб включення ідей в поле ідеології. </a:t>
            </a:r>
            <a:endParaRPr lang="ru-RU" dirty="0"/>
          </a:p>
          <a:p>
            <a:endParaRPr lang="ru-RU" dirty="0"/>
          </a:p>
        </p:txBody>
      </p:sp>
      <p:pic>
        <p:nvPicPr>
          <p:cNvPr id="2050" name="Picture 2" descr="C:\Users\User\Desktop\завантаження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908720"/>
            <a:ext cx="3143250"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Ідеї Р. </a:t>
            </a:r>
            <a:r>
              <a:rPr lang="uk-UA" b="1" dirty="0" err="1" smtClean="0">
                <a:solidFill>
                  <a:srgbClr val="FF0000"/>
                </a:solidFill>
              </a:rPr>
              <a:t>Дебре</a:t>
            </a:r>
            <a:endParaRPr lang="ru-RU" b="1" dirty="0">
              <a:solidFill>
                <a:srgbClr val="FF0000"/>
              </a:solidFill>
            </a:endParaRPr>
          </a:p>
        </p:txBody>
      </p:sp>
      <p:sp>
        <p:nvSpPr>
          <p:cNvPr id="3" name="Объект 2"/>
          <p:cNvSpPr>
            <a:spLocks noGrp="1"/>
          </p:cNvSpPr>
          <p:nvPr>
            <p:ph idx="1"/>
          </p:nvPr>
        </p:nvSpPr>
        <p:spPr/>
        <p:txBody>
          <a:bodyPr>
            <a:normAutofit fontScale="70000" lnSpcReduction="20000"/>
          </a:bodyPr>
          <a:lstStyle/>
          <a:p>
            <a:r>
              <a:rPr lang="uk-UA" dirty="0"/>
              <a:t>В книгах «Курс загальної </a:t>
            </a:r>
            <a:r>
              <a:rPr lang="uk-UA" dirty="0" err="1"/>
              <a:t>медіології</a:t>
            </a:r>
            <a:r>
              <a:rPr lang="uk-UA" dirty="0"/>
              <a:t>», «</a:t>
            </a:r>
            <a:r>
              <a:rPr lang="uk-UA" dirty="0" err="1"/>
              <a:t>Медіологічні</a:t>
            </a:r>
            <a:r>
              <a:rPr lang="uk-UA" dirty="0"/>
              <a:t> маніфести» він описав, як ідеї стають владою. </a:t>
            </a:r>
            <a:endParaRPr lang="uk-UA" dirty="0" smtClean="0"/>
          </a:p>
          <a:p>
            <a:r>
              <a:rPr lang="uk-UA" dirty="0" smtClean="0"/>
              <a:t>Його </a:t>
            </a:r>
            <a:r>
              <a:rPr lang="uk-UA" dirty="0"/>
              <a:t>цікавило питання, яким чином ввід того, що невідомий німецький філософ поклав на папір деяку систему ідей, через 50-80 років після цього виник комунізм. Щоб ідея стала інститутом, наприклад, партією, потрібен </a:t>
            </a:r>
            <a:r>
              <a:rPr lang="uk-UA" dirty="0">
                <a:solidFill>
                  <a:srgbClr val="FF0000"/>
                </a:solidFill>
              </a:rPr>
              <a:t>медіатор</a:t>
            </a:r>
            <a:r>
              <a:rPr lang="uk-UA" dirty="0"/>
              <a:t>. Тобто автор-пророк, політичний діяч, засновник партії. Заснувати ідейний рух – значить, заснувати організацію, здатну ієрархічно, строго за правилами передати деяку інформацію. Спосіб передачі інформації може бути усним, письмовим, друкованим, електронним, що визначає особливості влади ідей і саму систему панування. В інформаційну добу той, хто контролює телебачення, має владу. Зараз не існує фактів як таких, а є уявні факти: образи, уявлення.</a:t>
            </a:r>
            <a:endParaRPr lang="ru-RU" dirty="0"/>
          </a:p>
          <a:p>
            <a:endParaRPr lang="ru-RU" dirty="0"/>
          </a:p>
        </p:txBody>
      </p:sp>
    </p:spTree>
    <p:extLst>
      <p:ext uri="{BB962C8B-B14F-4D97-AF65-F5344CB8AC3E}">
        <p14:creationId xmlns:p14="http://schemas.microsoft.com/office/powerpoint/2010/main" val="1932060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0000"/>
                </a:solidFill>
              </a:rPr>
              <a:t>Розпад СРСР</a:t>
            </a:r>
            <a:endParaRPr lang="ru-RU" dirty="0">
              <a:solidFill>
                <a:srgbClr val="FF0000"/>
              </a:solidFill>
            </a:endParaRPr>
          </a:p>
        </p:txBody>
      </p:sp>
      <p:sp>
        <p:nvSpPr>
          <p:cNvPr id="3" name="Объект 2"/>
          <p:cNvSpPr>
            <a:spLocks noGrp="1"/>
          </p:cNvSpPr>
          <p:nvPr>
            <p:ph idx="1"/>
          </p:nvPr>
        </p:nvSpPr>
        <p:spPr/>
        <p:txBody>
          <a:bodyPr>
            <a:normAutofit fontScale="92500" lnSpcReduction="10000"/>
          </a:bodyPr>
          <a:lstStyle/>
          <a:p>
            <a:r>
              <a:rPr lang="uk-UA" dirty="0"/>
              <a:t>Одним з перших на Заході Р. </a:t>
            </a:r>
            <a:r>
              <a:rPr lang="uk-UA" dirty="0" err="1"/>
              <a:t>Дебре</a:t>
            </a:r>
            <a:r>
              <a:rPr lang="uk-UA" dirty="0"/>
              <a:t> передбачив крах СРСР, оскільки той </a:t>
            </a:r>
            <a:r>
              <a:rPr lang="uk-UA" dirty="0">
                <a:solidFill>
                  <a:srgbClr val="FF0000"/>
                </a:solidFill>
              </a:rPr>
              <a:t>втратив здатність виробляти символи</a:t>
            </a:r>
            <a:r>
              <a:rPr lang="uk-UA" dirty="0"/>
              <a:t>, формувати символічну уяву людей через фільми і музику. Писав про те, що у змаганні з США радянські лідери не зрозуміли, що танкові дивізії не можуть конкурувати з </a:t>
            </a:r>
            <a:r>
              <a:rPr lang="uk-UA" dirty="0" err="1"/>
              <a:t>рок-н-роллом</a:t>
            </a:r>
            <a:r>
              <a:rPr lang="uk-UA" dirty="0"/>
              <a:t>. У СРСР ідеологію розуміли як відображення </a:t>
            </a:r>
            <a:r>
              <a:rPr lang="uk-UA" dirty="0" err="1"/>
              <a:t>базиса</a:t>
            </a:r>
            <a:r>
              <a:rPr lang="uk-UA" dirty="0"/>
              <a:t>, а вона сама по собі є дієвою </a:t>
            </a:r>
            <a:r>
              <a:rPr lang="uk-UA" dirty="0" smtClean="0"/>
              <a:t>силою</a:t>
            </a:r>
            <a:endParaRPr lang="ru-RU" dirty="0"/>
          </a:p>
        </p:txBody>
      </p:sp>
    </p:spTree>
    <p:extLst>
      <p:ext uri="{BB962C8B-B14F-4D97-AF65-F5344CB8AC3E}">
        <p14:creationId xmlns:p14="http://schemas.microsoft.com/office/powerpoint/2010/main" val="1479212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sz="4000" b="1" dirty="0">
                <a:solidFill>
                  <a:schemeClr val="tx2">
                    <a:lumMod val="40000"/>
                    <a:lumOff val="60000"/>
                  </a:schemeClr>
                </a:solidFill>
              </a:rPr>
              <a:t>Становлення та розвиток політичної науки у </a:t>
            </a:r>
            <a:r>
              <a:rPr lang="uk-UA" sz="4000" b="1" dirty="0" smtClean="0">
                <a:solidFill>
                  <a:schemeClr val="tx2">
                    <a:lumMod val="40000"/>
                    <a:lumOff val="60000"/>
                  </a:schemeClr>
                </a:solidFill>
              </a:rPr>
              <a:t>Франції</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748331016"/>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80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FF0000"/>
                </a:solidFill>
              </a:rPr>
              <a:t>Міжнародний колоквіум з питань політичної науки</a:t>
            </a:r>
            <a:endParaRPr lang="ru-RU" b="1"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356678985"/>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675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solidFill>
                  <a:srgbClr val="FF0000"/>
                </a:solidFill>
              </a:rPr>
              <a:t>дискусія про предмет політичної науки</a:t>
            </a: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39301087"/>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815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0000"/>
                </a:solidFill>
              </a:rPr>
              <a:t>дискусія</a:t>
            </a: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446541523"/>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9303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Дослідження влади</a:t>
            </a:r>
            <a:endParaRPr lang="ru-RU" b="1"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00719945"/>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6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u="sng" dirty="0">
                <a:solidFill>
                  <a:srgbClr val="FF0000"/>
                </a:solidFill>
              </a:rPr>
              <a:t>Моріс </a:t>
            </a:r>
            <a:r>
              <a:rPr lang="uk-UA" u="sng" dirty="0" err="1">
                <a:solidFill>
                  <a:srgbClr val="FF0000"/>
                </a:solidFill>
              </a:rPr>
              <a:t>Дюверже</a:t>
            </a: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071075290"/>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2993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u="sng" dirty="0">
                <a:solidFill>
                  <a:srgbClr val="FF0000"/>
                </a:solidFill>
              </a:rPr>
              <a:t>Мішель </a:t>
            </a:r>
            <a:r>
              <a:rPr lang="uk-UA" u="sng" dirty="0" err="1">
                <a:solidFill>
                  <a:srgbClr val="FF0000"/>
                </a:solidFill>
              </a:rPr>
              <a:t>Кроз</a:t>
            </a:r>
            <a:r>
              <a:rPr lang="ru-RU" u="sng" dirty="0">
                <a:solidFill>
                  <a:srgbClr val="FF0000"/>
                </a:solidFill>
              </a:rPr>
              <a:t>’</a:t>
            </a:r>
            <a:r>
              <a:rPr lang="uk-UA" u="sng" dirty="0">
                <a:solidFill>
                  <a:srgbClr val="FF0000"/>
                </a:solidFill>
              </a:rPr>
              <a:t>є</a:t>
            </a: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47583479"/>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3652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u="sng" dirty="0"/>
              <a:t>інституційний підхід</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42708916"/>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5135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108</TotalTime>
  <Words>763</Words>
  <Application>Microsoft Office PowerPoint</Application>
  <PresentationFormat>Экран (4:3)</PresentationFormat>
  <Paragraphs>59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Солнцестояние</vt:lpstr>
      <vt:lpstr>Політична думка у Франції</vt:lpstr>
      <vt:lpstr>Становлення та розвиток політичної науки у Франції </vt:lpstr>
      <vt:lpstr>Міжнародний колоквіум з питань політичної науки</vt:lpstr>
      <vt:lpstr>дискусія про предмет політичної науки</vt:lpstr>
      <vt:lpstr>дискусія</vt:lpstr>
      <vt:lpstr>Дослідження влади</vt:lpstr>
      <vt:lpstr>Моріс Дюверже</vt:lpstr>
      <vt:lpstr>Мішель Кроз’є</vt:lpstr>
      <vt:lpstr>інституційний підхід</vt:lpstr>
      <vt:lpstr>М. Дюверже 1917-2014</vt:lpstr>
      <vt:lpstr>вивчення політичних партій і груп тиску</vt:lpstr>
      <vt:lpstr>Дослідження політичних ідеологій</vt:lpstr>
      <vt:lpstr>Ідеї Р. Дебре</vt:lpstr>
      <vt:lpstr>Розпад СРСР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Становлення та розвиток політичної науки у Франції </dc:title>
  <dc:creator>User</dc:creator>
  <cp:lastModifiedBy>User</cp:lastModifiedBy>
  <cp:revision>4</cp:revision>
  <dcterms:created xsi:type="dcterms:W3CDTF">2024-04-24T05:59:00Z</dcterms:created>
  <dcterms:modified xsi:type="dcterms:W3CDTF">2024-04-24T07:58:29Z</dcterms:modified>
</cp:coreProperties>
</file>