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4139" y="242798"/>
            <a:ext cx="8791575" cy="2387600"/>
          </a:xfrm>
        </p:spPr>
        <p:txBody>
          <a:bodyPr/>
          <a:lstStyle/>
          <a:p>
            <a:r>
              <a:rPr lang="ru-RU" b="1" i="1" dirty="0" err="1">
                <a:solidFill>
                  <a:srgbClr val="FFFF00"/>
                </a:solidFill>
              </a:rPr>
              <a:t>Методологія</a:t>
            </a:r>
            <a:r>
              <a:rPr lang="ru-RU" b="1" i="1" dirty="0">
                <a:solidFill>
                  <a:srgbClr val="FFFF00"/>
                </a:solidFill>
              </a:rPr>
              <a:t> і </a:t>
            </a:r>
            <a:r>
              <a:rPr lang="ru-RU" b="1" i="1" dirty="0" err="1">
                <a:solidFill>
                  <a:srgbClr val="FFFF00"/>
                </a:solidFill>
              </a:rPr>
              <a:t>методи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наукових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досліджень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cap="none" dirty="0"/>
              <a:t>Лектор: доктор </a:t>
            </a:r>
            <a:r>
              <a:rPr lang="ru-RU" cap="none" dirty="0" err="1"/>
              <a:t>педаго</a:t>
            </a:r>
            <a:r>
              <a:rPr lang="uk-UA" cap="none" dirty="0" err="1"/>
              <a:t>гічних</a:t>
            </a:r>
            <a:r>
              <a:rPr lang="uk-UA" cap="none" dirty="0"/>
              <a:t> наук, професор,</a:t>
            </a:r>
          </a:p>
          <a:p>
            <a:r>
              <a:rPr lang="uk-UA" cap="none" dirty="0"/>
              <a:t>Клопов Р.В.</a:t>
            </a:r>
            <a:endParaRPr lang="ru-RU" cap="non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32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61467"/>
            <a:ext cx="9905998" cy="1478570"/>
          </a:xfrm>
        </p:spPr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FFFF00"/>
                </a:solidFill>
              </a:rPr>
              <a:t>Методи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емпіричного</a:t>
            </a:r>
            <a:r>
              <a:rPr lang="ru-RU" b="1" i="1" dirty="0">
                <a:solidFill>
                  <a:srgbClr val="FFFF00"/>
                </a:solidFill>
              </a:rPr>
              <a:t> дослідження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332411"/>
            <a:ext cx="10133011" cy="4458790"/>
          </a:xfrm>
        </p:spPr>
        <p:txBody>
          <a:bodyPr>
            <a:normAutofit/>
          </a:bodyPr>
          <a:lstStyle/>
          <a:p>
            <a:r>
              <a:rPr lang="ru-RU" sz="3200" b="1" i="1" dirty="0" err="1">
                <a:solidFill>
                  <a:srgbClr val="FFFF00"/>
                </a:solidFill>
              </a:rPr>
              <a:t>Опис</a:t>
            </a:r>
            <a:r>
              <a:rPr lang="ru-RU" sz="3200" dirty="0"/>
              <a:t> — </a:t>
            </a:r>
            <a:r>
              <a:rPr lang="ru-RU" sz="3200" dirty="0" err="1"/>
              <a:t>пізнавальна</a:t>
            </a:r>
            <a:r>
              <a:rPr lang="ru-RU" sz="3200" dirty="0"/>
              <a:t> </a:t>
            </a:r>
            <a:r>
              <a:rPr lang="ru-RU" sz="3200" dirty="0" err="1"/>
              <a:t>операція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полягає</a:t>
            </a:r>
            <a:r>
              <a:rPr lang="ru-RU" sz="3200" dirty="0"/>
              <a:t> у </a:t>
            </a:r>
            <a:r>
              <a:rPr lang="ru-RU" sz="3200" dirty="0" err="1"/>
              <a:t>фіксуванні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 </a:t>
            </a:r>
            <a:r>
              <a:rPr lang="ru-RU" sz="3200" dirty="0" err="1"/>
              <a:t>досліду</a:t>
            </a:r>
            <a:r>
              <a:rPr lang="ru-RU" sz="3200" dirty="0"/>
              <a:t> (</a:t>
            </a:r>
            <a:r>
              <a:rPr lang="ru-RU" sz="3200" dirty="0" err="1"/>
              <a:t>спостереження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експерименту</a:t>
            </a:r>
            <a:r>
              <a:rPr lang="ru-RU" sz="3200" dirty="0"/>
              <a:t>) за </a:t>
            </a:r>
            <a:r>
              <a:rPr lang="ru-RU" sz="3200" dirty="0" err="1"/>
              <a:t>допомогою</a:t>
            </a:r>
            <a:r>
              <a:rPr lang="ru-RU" sz="3200" dirty="0"/>
              <a:t> </a:t>
            </a:r>
            <a:r>
              <a:rPr lang="ru-RU" sz="3200" dirty="0" err="1"/>
              <a:t>певних</a:t>
            </a:r>
            <a:r>
              <a:rPr lang="ru-RU" sz="3200" dirty="0"/>
              <a:t> систем </a:t>
            </a:r>
            <a:r>
              <a:rPr lang="ru-RU" sz="3200" dirty="0" err="1"/>
              <a:t>позначень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прийняті</a:t>
            </a:r>
            <a:r>
              <a:rPr lang="ru-RU" sz="3200" dirty="0"/>
              <a:t> у </a:t>
            </a:r>
            <a:r>
              <a:rPr lang="ru-RU" sz="3200" dirty="0" err="1"/>
              <a:t>науці</a:t>
            </a:r>
            <a:r>
              <a:rPr lang="ru-RU" sz="3200" dirty="0"/>
              <a:t>. </a:t>
            </a:r>
            <a:r>
              <a:rPr lang="ru-RU" sz="3200" dirty="0" err="1"/>
              <a:t>Вимірювання</a:t>
            </a:r>
            <a:r>
              <a:rPr lang="ru-RU" sz="3200" dirty="0"/>
              <a:t> —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сукупність</a:t>
            </a:r>
            <a:r>
              <a:rPr lang="ru-RU" sz="3200" dirty="0"/>
              <a:t> </a:t>
            </a:r>
            <a:r>
              <a:rPr lang="ru-RU" sz="3200" dirty="0" err="1"/>
              <a:t>дій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виконуються</a:t>
            </a:r>
            <a:r>
              <a:rPr lang="ru-RU" sz="3200" dirty="0"/>
              <a:t> за </a:t>
            </a:r>
            <a:r>
              <a:rPr lang="ru-RU" sz="3200" dirty="0" err="1"/>
              <a:t>допомогою</a:t>
            </a:r>
            <a:r>
              <a:rPr lang="ru-RU" sz="3200" dirty="0"/>
              <a:t> </a:t>
            </a:r>
            <a:r>
              <a:rPr lang="ru-RU" sz="3200" dirty="0" err="1"/>
              <a:t>засобів</a:t>
            </a:r>
            <a:r>
              <a:rPr lang="ru-RU" sz="3200" dirty="0"/>
              <a:t> </a:t>
            </a:r>
            <a:r>
              <a:rPr lang="ru-RU" sz="3200" dirty="0" err="1"/>
              <a:t>вимірювання</a:t>
            </a:r>
            <a:r>
              <a:rPr lang="ru-RU" sz="3200" dirty="0"/>
              <a:t> з метою </a:t>
            </a:r>
            <a:r>
              <a:rPr lang="ru-RU" sz="3200" dirty="0" err="1"/>
              <a:t>знаходження</a:t>
            </a:r>
            <a:r>
              <a:rPr lang="ru-RU" sz="3200" dirty="0"/>
              <a:t> числового </a:t>
            </a:r>
            <a:r>
              <a:rPr lang="ru-RU" sz="3200" dirty="0" err="1"/>
              <a:t>значення</a:t>
            </a:r>
            <a:r>
              <a:rPr lang="ru-RU" sz="3200" dirty="0"/>
              <a:t> </a:t>
            </a:r>
            <a:r>
              <a:rPr lang="ru-RU" sz="3200" dirty="0" err="1"/>
              <a:t>вимірюваної</a:t>
            </a:r>
            <a:r>
              <a:rPr lang="ru-RU" sz="3200" dirty="0"/>
              <a:t> </a:t>
            </a:r>
            <a:r>
              <a:rPr lang="ru-RU" sz="3200" dirty="0" err="1"/>
              <a:t>величини</a:t>
            </a:r>
            <a:r>
              <a:rPr lang="ru-RU" sz="3200" dirty="0"/>
              <a:t> у </a:t>
            </a:r>
            <a:r>
              <a:rPr lang="ru-RU" sz="3200" dirty="0" err="1"/>
              <a:t>прийнятих</a:t>
            </a:r>
            <a:r>
              <a:rPr lang="ru-RU" sz="3200" dirty="0"/>
              <a:t> </a:t>
            </a:r>
            <a:r>
              <a:rPr lang="ru-RU" sz="3200" dirty="0" err="1"/>
              <a:t>одиницях</a:t>
            </a:r>
            <a:r>
              <a:rPr lang="ru-RU" sz="3200" dirty="0"/>
              <a:t> </a:t>
            </a:r>
            <a:r>
              <a:rPr lang="ru-RU" sz="3200" dirty="0" err="1"/>
              <a:t>виміру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476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>
                <a:solidFill>
                  <a:srgbClr val="FFFF00"/>
                </a:solidFill>
              </a:rPr>
              <a:t>Методи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емпіричного</a:t>
            </a:r>
            <a:r>
              <a:rPr lang="ru-RU" b="1" i="1" dirty="0">
                <a:solidFill>
                  <a:srgbClr val="FFFF00"/>
                </a:solidFill>
              </a:rPr>
              <a:t>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>
                <a:solidFill>
                  <a:srgbClr val="FFFF00"/>
                </a:solidFill>
              </a:rPr>
              <a:t>Вимірювання</a:t>
            </a:r>
            <a:r>
              <a:rPr lang="ru-RU" sz="3600" dirty="0"/>
              <a:t> —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сукупність</a:t>
            </a:r>
            <a:r>
              <a:rPr lang="ru-RU" sz="3600" dirty="0"/>
              <a:t> </a:t>
            </a:r>
            <a:r>
              <a:rPr lang="ru-RU" sz="3600" dirty="0" err="1"/>
              <a:t>дій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виконуються</a:t>
            </a:r>
            <a:r>
              <a:rPr lang="ru-RU" sz="3600" dirty="0"/>
              <a:t> за </a:t>
            </a:r>
            <a:r>
              <a:rPr lang="ru-RU" sz="3600" dirty="0" err="1"/>
              <a:t>допомогою</a:t>
            </a:r>
            <a:r>
              <a:rPr lang="ru-RU" sz="3600" dirty="0"/>
              <a:t> </a:t>
            </a:r>
            <a:r>
              <a:rPr lang="ru-RU" sz="3600" dirty="0" err="1"/>
              <a:t>засобів</a:t>
            </a:r>
            <a:r>
              <a:rPr lang="ru-RU" sz="3600" dirty="0"/>
              <a:t> </a:t>
            </a:r>
            <a:r>
              <a:rPr lang="ru-RU" sz="3600" dirty="0" err="1"/>
              <a:t>вимірювання</a:t>
            </a:r>
            <a:r>
              <a:rPr lang="ru-RU" sz="3600" dirty="0"/>
              <a:t> з метою </a:t>
            </a:r>
            <a:r>
              <a:rPr lang="ru-RU" sz="3600" dirty="0" err="1"/>
              <a:t>знаходження</a:t>
            </a:r>
            <a:r>
              <a:rPr lang="ru-RU" sz="3600" dirty="0"/>
              <a:t> числового </a:t>
            </a:r>
            <a:r>
              <a:rPr lang="ru-RU" sz="3600" dirty="0" err="1"/>
              <a:t>значення</a:t>
            </a:r>
            <a:r>
              <a:rPr lang="ru-RU" sz="3600" dirty="0"/>
              <a:t> </a:t>
            </a:r>
            <a:r>
              <a:rPr lang="ru-RU" sz="3600" dirty="0" err="1"/>
              <a:t>вимірюваної</a:t>
            </a:r>
            <a:r>
              <a:rPr lang="ru-RU" sz="3600" dirty="0"/>
              <a:t> </a:t>
            </a:r>
            <a:r>
              <a:rPr lang="ru-RU" sz="3600" dirty="0" err="1"/>
              <a:t>величини</a:t>
            </a:r>
            <a:r>
              <a:rPr lang="ru-RU" sz="3600" dirty="0"/>
              <a:t> у </a:t>
            </a:r>
            <a:r>
              <a:rPr lang="ru-RU" sz="3600" dirty="0" err="1"/>
              <a:t>прийнятих</a:t>
            </a:r>
            <a:r>
              <a:rPr lang="ru-RU" sz="3600" dirty="0"/>
              <a:t> </a:t>
            </a:r>
            <a:r>
              <a:rPr lang="ru-RU" sz="3600" dirty="0" err="1"/>
              <a:t>одиницях</a:t>
            </a:r>
            <a:r>
              <a:rPr lang="ru-RU" sz="3600" dirty="0"/>
              <a:t> </a:t>
            </a:r>
            <a:r>
              <a:rPr lang="ru-RU" sz="3600" dirty="0" err="1"/>
              <a:t>виміру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66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70175"/>
            <a:ext cx="9905998" cy="1478570"/>
          </a:xfrm>
        </p:spPr>
        <p:txBody>
          <a:bodyPr/>
          <a:lstStyle/>
          <a:p>
            <a:r>
              <a:rPr lang="ru-RU" b="1" i="1" dirty="0" err="1">
                <a:solidFill>
                  <a:srgbClr val="FFFF00"/>
                </a:solidFill>
              </a:rPr>
              <a:t>Специфіка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наукової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діяльності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0783" y="1448298"/>
            <a:ext cx="10136188" cy="5170215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методами. </a:t>
            </a:r>
            <a:endParaRPr lang="ru-RU" dirty="0" smtClean="0"/>
          </a:p>
          <a:p>
            <a:r>
              <a:rPr lang="ru-RU" b="1" i="1" dirty="0" smtClean="0">
                <a:solidFill>
                  <a:srgbClr val="FFFF00"/>
                </a:solidFill>
              </a:rPr>
              <a:t>Метод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грецької</a:t>
            </a:r>
            <a:r>
              <a:rPr lang="ru-RU" dirty="0"/>
              <a:t> </a:t>
            </a:r>
            <a:r>
              <a:rPr lang="en-US" dirty="0" err="1"/>
              <a:t>metodos</a:t>
            </a:r>
            <a:r>
              <a:rPr lang="en-US" dirty="0"/>
              <a:t>) </a:t>
            </a:r>
            <a:r>
              <a:rPr lang="ru-RU" dirty="0"/>
              <a:t>у широкому </a:t>
            </a:r>
            <a:r>
              <a:rPr lang="ru-RU" dirty="0" err="1"/>
              <a:t>розумінні</a:t>
            </a:r>
            <a:r>
              <a:rPr lang="ru-RU" dirty="0"/>
              <a:t> слова — «шлях до </a:t>
            </a:r>
            <a:r>
              <a:rPr lang="ru-RU" dirty="0" err="1"/>
              <a:t>чогось</a:t>
            </a:r>
            <a:r>
              <a:rPr lang="ru-RU" dirty="0"/>
              <a:t>», шлях дослідження, шлях </a:t>
            </a:r>
            <a:r>
              <a:rPr lang="ru-RU" dirty="0" err="1"/>
              <a:t>пізнання</a:t>
            </a:r>
            <a:r>
              <a:rPr lang="ru-RU" dirty="0"/>
              <a:t>, </a:t>
            </a:r>
            <a:r>
              <a:rPr lang="ru-RU" dirty="0" err="1"/>
              <a:t>теорія</a:t>
            </a:r>
            <a:r>
              <a:rPr lang="ru-RU" dirty="0"/>
              <a:t>, </a:t>
            </a:r>
            <a:r>
              <a:rPr lang="ru-RU" dirty="0" err="1"/>
              <a:t>вчення</a:t>
            </a:r>
            <a:r>
              <a:rPr lang="ru-RU" dirty="0"/>
              <a:t>, </a:t>
            </a:r>
            <a:r>
              <a:rPr lang="ru-RU" dirty="0" err="1"/>
              <a:t>свідомий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результату,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задач.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правил,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способів</a:t>
            </a:r>
            <a:r>
              <a:rPr lang="ru-RU" dirty="0"/>
              <a:t>, норм </a:t>
            </a:r>
            <a:r>
              <a:rPr lang="ru-RU" dirty="0" err="1"/>
              <a:t>пізнання</a:t>
            </a:r>
            <a:r>
              <a:rPr lang="ru-RU" dirty="0"/>
              <a:t> і </a:t>
            </a:r>
            <a:r>
              <a:rPr lang="ru-RU" dirty="0" err="1"/>
              <a:t>дії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є системою </a:t>
            </a:r>
            <a:r>
              <a:rPr lang="ru-RU" dirty="0" err="1"/>
              <a:t>приписів</a:t>
            </a:r>
            <a:r>
              <a:rPr lang="ru-RU" dirty="0"/>
              <a:t>, </a:t>
            </a:r>
            <a:r>
              <a:rPr lang="ru-RU" dirty="0" err="1"/>
              <a:t>принципів</a:t>
            </a:r>
            <a:r>
              <a:rPr lang="ru-RU" dirty="0"/>
              <a:t>,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орієнтують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досягненні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результату у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b="1" i="1" dirty="0">
                <a:solidFill>
                  <a:srgbClr val="FFFF00"/>
                </a:solidFill>
              </a:rPr>
              <a:t>Метод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головного </a:t>
            </a:r>
            <a:r>
              <a:rPr lang="ru-RU" dirty="0" err="1"/>
              <a:t>завдання</a:t>
            </a:r>
            <a:r>
              <a:rPr lang="ru-RU" dirty="0"/>
              <a:t> науки —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об’єктивних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. </a:t>
            </a:r>
            <a:r>
              <a:rPr lang="ru-RU" b="1" dirty="0">
                <a:solidFill>
                  <a:srgbClr val="FFFF00"/>
                </a:solidFill>
              </a:rPr>
              <a:t>Метод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і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індукції</a:t>
            </a:r>
            <a:r>
              <a:rPr lang="ru-RU" dirty="0"/>
              <a:t> й </a:t>
            </a:r>
            <a:r>
              <a:rPr lang="ru-RU" dirty="0" err="1"/>
              <a:t>дедукції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і синтезу, </a:t>
            </a:r>
            <a:r>
              <a:rPr lang="ru-RU" dirty="0" err="1"/>
              <a:t>абстракції</a:t>
            </a:r>
            <a:r>
              <a:rPr lang="ru-RU" dirty="0"/>
              <a:t>, </a:t>
            </a:r>
            <a:r>
              <a:rPr lang="ru-RU" dirty="0" err="1"/>
              <a:t>формалізації</a:t>
            </a:r>
            <a:r>
              <a:rPr lang="ru-RU" dirty="0"/>
              <a:t>, </a:t>
            </a:r>
            <a:r>
              <a:rPr lang="ru-RU" dirty="0" err="1"/>
              <a:t>моделювання</a:t>
            </a:r>
            <a:r>
              <a:rPr lang="ru-RU" dirty="0"/>
              <a:t>,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та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719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790" y="209215"/>
            <a:ext cx="9905998" cy="1478570"/>
          </a:xfrm>
        </p:spPr>
        <p:txBody>
          <a:bodyPr/>
          <a:lstStyle/>
          <a:p>
            <a:r>
              <a:rPr lang="ru-RU" b="1" i="1" dirty="0" err="1">
                <a:solidFill>
                  <a:srgbClr val="FFFF00"/>
                </a:solidFill>
              </a:rPr>
              <a:t>Методологія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367" y="1500549"/>
            <a:ext cx="10615159" cy="51266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FFFF00"/>
                </a:solidFill>
              </a:rPr>
              <a:t>Методологія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тип </a:t>
            </a:r>
            <a:r>
              <a:rPr lang="ru-RU" dirty="0" err="1"/>
              <a:t>раціонально-рефлексивної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вивчення</a:t>
            </a:r>
            <a:r>
              <a:rPr lang="ru-RU" dirty="0"/>
              <a:t>, </a:t>
            </a:r>
            <a:r>
              <a:rPr lang="ru-RU" dirty="0" err="1"/>
              <a:t>удосконалення</a:t>
            </a:r>
            <a:r>
              <a:rPr lang="ru-RU" dirty="0"/>
              <a:t> і </a:t>
            </a:r>
            <a:r>
              <a:rPr lang="ru-RU" dirty="0" err="1"/>
              <a:t>конструювання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b="1" i="1" dirty="0">
                <a:solidFill>
                  <a:srgbClr val="FFFF00"/>
                </a:solidFill>
              </a:rPr>
              <a:t>«</a:t>
            </a:r>
            <a:r>
              <a:rPr lang="ru-RU" b="1" i="1" dirty="0" err="1">
                <a:solidFill>
                  <a:srgbClr val="FFFF00"/>
                </a:solidFill>
              </a:rPr>
              <a:t>методологія</a:t>
            </a:r>
            <a:r>
              <a:rPr lang="ru-RU" b="1" i="1" dirty="0">
                <a:solidFill>
                  <a:srgbClr val="FFFF00"/>
                </a:solidFill>
              </a:rPr>
              <a:t>» </a:t>
            </a:r>
            <a:r>
              <a:rPr lang="ru-RU" dirty="0" err="1"/>
              <a:t>має</a:t>
            </a:r>
            <a:r>
              <a:rPr lang="ru-RU" dirty="0"/>
              <a:t> два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: </a:t>
            </a: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— система </a:t>
            </a:r>
            <a:r>
              <a:rPr lang="ru-RU" dirty="0" err="1"/>
              <a:t>певних</a:t>
            </a:r>
            <a:r>
              <a:rPr lang="ru-RU" dirty="0"/>
              <a:t> правил, </a:t>
            </a:r>
            <a:r>
              <a:rPr lang="ru-RU" dirty="0" err="1"/>
              <a:t>принципів</a:t>
            </a:r>
            <a:r>
              <a:rPr lang="ru-RU" dirty="0"/>
              <a:t> і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у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(в </a:t>
            </a:r>
            <a:r>
              <a:rPr lang="ru-RU" dirty="0" err="1"/>
              <a:t>науці</a:t>
            </a:r>
            <a:r>
              <a:rPr lang="ru-RU" dirty="0"/>
              <a:t>, </a:t>
            </a:r>
            <a:r>
              <a:rPr lang="ru-RU" dirty="0" err="1"/>
              <a:t>політиці</a:t>
            </a:r>
            <a:r>
              <a:rPr lang="ru-RU" dirty="0"/>
              <a:t>, </a:t>
            </a:r>
            <a:r>
              <a:rPr lang="ru-RU" dirty="0" err="1"/>
              <a:t>мистецтві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подруге, </a:t>
            </a:r>
            <a:r>
              <a:rPr lang="ru-RU" dirty="0" err="1"/>
              <a:t>це</a:t>
            </a:r>
            <a:r>
              <a:rPr lang="ru-RU" dirty="0"/>
              <a:t> — </a:t>
            </a:r>
            <a:r>
              <a:rPr lang="ru-RU" dirty="0" err="1"/>
              <a:t>вчення</a:t>
            </a:r>
            <a:r>
              <a:rPr lang="ru-RU" dirty="0"/>
              <a:t> про </a:t>
            </a:r>
            <a:r>
              <a:rPr lang="ru-RU" dirty="0" err="1"/>
              <a:t>цю</a:t>
            </a:r>
            <a:r>
              <a:rPr lang="ru-RU" dirty="0"/>
              <a:t> систему,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метода.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і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розробленості</a:t>
            </a:r>
            <a:r>
              <a:rPr lang="ru-RU" dirty="0"/>
              <a:t> і </a:t>
            </a:r>
            <a:r>
              <a:rPr lang="ru-RU" dirty="0" err="1"/>
              <a:t>конструктивності</a:t>
            </a:r>
            <a:r>
              <a:rPr lang="ru-RU" dirty="0"/>
              <a:t>,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і </a:t>
            </a:r>
            <a:r>
              <a:rPr lang="ru-RU" dirty="0" err="1"/>
              <a:t>широти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(</a:t>
            </a:r>
            <a:r>
              <a:rPr lang="ru-RU" dirty="0" err="1"/>
              <a:t>методологія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філософської</a:t>
            </a:r>
            <a:r>
              <a:rPr lang="ru-RU" dirty="0"/>
              <a:t> </a:t>
            </a:r>
            <a:r>
              <a:rPr lang="ru-RU" dirty="0" err="1"/>
              <a:t>рефлексії</a:t>
            </a:r>
            <a:r>
              <a:rPr lang="ru-RU" dirty="0"/>
              <a:t>, </a:t>
            </a:r>
            <a:r>
              <a:rPr lang="ru-RU" dirty="0" err="1"/>
              <a:t>загальнонаукова</a:t>
            </a:r>
            <a:r>
              <a:rPr lang="ru-RU" dirty="0"/>
              <a:t> </a:t>
            </a:r>
            <a:r>
              <a:rPr lang="ru-RU" dirty="0" err="1"/>
              <a:t>методологія</a:t>
            </a:r>
            <a:r>
              <a:rPr lang="ru-RU" dirty="0"/>
              <a:t> і </a:t>
            </a:r>
            <a:r>
              <a:rPr lang="ru-RU" dirty="0" err="1"/>
              <a:t>методологія</a:t>
            </a:r>
            <a:r>
              <a:rPr lang="ru-RU" dirty="0"/>
              <a:t> науки </a:t>
            </a:r>
            <a:r>
              <a:rPr lang="ru-RU" dirty="0" err="1"/>
              <a:t>міждисциплінарного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, 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наук). Будь-яке </a:t>
            </a:r>
            <a:r>
              <a:rPr lang="ru-RU" dirty="0" err="1"/>
              <a:t>наукове</a:t>
            </a:r>
            <a:r>
              <a:rPr lang="ru-RU" dirty="0"/>
              <a:t> дослідження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методології</a:t>
            </a:r>
            <a:r>
              <a:rPr lang="ru-RU" dirty="0"/>
              <a:t>. Конкретна 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законах </a:t>
            </a:r>
            <a:r>
              <a:rPr lang="ru-RU" dirty="0" err="1"/>
              <a:t>конкретних</a:t>
            </a:r>
            <a:r>
              <a:rPr lang="ru-RU" dirty="0"/>
              <a:t> наук, </a:t>
            </a:r>
            <a:r>
              <a:rPr lang="ru-RU" dirty="0" err="1"/>
              <a:t>особливостях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 Вона </a:t>
            </a:r>
            <a:r>
              <a:rPr lang="ru-RU" dirty="0" err="1"/>
              <a:t>зумовлена</a:t>
            </a:r>
            <a:r>
              <a:rPr lang="ru-RU" dirty="0"/>
              <a:t> й </a:t>
            </a:r>
            <a:r>
              <a:rPr lang="ru-RU" dirty="0" err="1"/>
              <a:t>пов’язана</a:t>
            </a:r>
            <a:r>
              <a:rPr lang="ru-RU" dirty="0"/>
              <a:t> з принципами і законами </a:t>
            </a:r>
            <a:r>
              <a:rPr lang="ru-RU" dirty="0" err="1"/>
              <a:t>конкретних</a:t>
            </a:r>
            <a:r>
              <a:rPr lang="ru-RU" dirty="0"/>
              <a:t> наук,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спеціальними</a:t>
            </a:r>
            <a:r>
              <a:rPr lang="ru-RU" dirty="0"/>
              <a:t> методами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221677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333" y="0"/>
            <a:ext cx="9905998" cy="1478570"/>
          </a:xfrm>
        </p:spPr>
        <p:txBody>
          <a:bodyPr/>
          <a:lstStyle/>
          <a:p>
            <a:r>
              <a:rPr lang="ru-RU" b="1" i="1" dirty="0">
                <a:solidFill>
                  <a:srgbClr val="FFFF00"/>
                </a:solidFill>
              </a:rPr>
              <a:t>Методика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486" y="1288869"/>
            <a:ext cx="10302240" cy="5399314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FF00"/>
                </a:solidFill>
              </a:rPr>
              <a:t>Методика</a:t>
            </a:r>
            <a:r>
              <a:rPr lang="ru-RU" sz="2800" dirty="0"/>
              <a:t> —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фіксована</a:t>
            </a:r>
            <a:r>
              <a:rPr lang="ru-RU" sz="2800" dirty="0"/>
              <a:t> </a:t>
            </a:r>
            <a:r>
              <a:rPr lang="ru-RU" sz="2800" dirty="0" err="1"/>
              <a:t>сукупність</a:t>
            </a:r>
            <a:r>
              <a:rPr lang="ru-RU" sz="2800" dirty="0"/>
              <a:t> </a:t>
            </a:r>
            <a:r>
              <a:rPr lang="ru-RU" sz="2800" dirty="0" err="1"/>
              <a:t>прийомів</a:t>
            </a:r>
            <a:r>
              <a:rPr lang="ru-RU" sz="2800" dirty="0"/>
              <a:t> </a:t>
            </a:r>
            <a:r>
              <a:rPr lang="ru-RU" sz="2800" dirty="0" err="1"/>
              <a:t>практичної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призводить</a:t>
            </a:r>
            <a:r>
              <a:rPr lang="ru-RU" sz="2800" dirty="0"/>
              <a:t> до </a:t>
            </a:r>
            <a:r>
              <a:rPr lang="ru-RU" sz="2800" dirty="0" err="1"/>
              <a:t>заздалегідь</a:t>
            </a:r>
            <a:r>
              <a:rPr lang="ru-RU" sz="2800" dirty="0"/>
              <a:t> </a:t>
            </a:r>
            <a:r>
              <a:rPr lang="ru-RU" sz="2800" dirty="0" err="1"/>
              <a:t>визначеного</a:t>
            </a:r>
            <a:r>
              <a:rPr lang="ru-RU" sz="2800" dirty="0"/>
              <a:t> результату. У </a:t>
            </a:r>
            <a:r>
              <a:rPr lang="ru-RU" sz="2800" dirty="0" err="1"/>
              <a:t>науковому</a:t>
            </a:r>
            <a:r>
              <a:rPr lang="ru-RU" sz="2800" dirty="0"/>
              <a:t> </a:t>
            </a:r>
            <a:r>
              <a:rPr lang="ru-RU" sz="2800" dirty="0" err="1"/>
              <a:t>пізнанні</a:t>
            </a:r>
            <a:r>
              <a:rPr lang="ru-RU" sz="2800" dirty="0"/>
              <a:t> методика </a:t>
            </a:r>
            <a:r>
              <a:rPr lang="ru-RU" sz="2800" dirty="0" err="1"/>
              <a:t>відіграє</a:t>
            </a:r>
            <a:r>
              <a:rPr lang="ru-RU" sz="2800" dirty="0"/>
              <a:t> </a:t>
            </a:r>
            <a:r>
              <a:rPr lang="ru-RU" sz="2800" dirty="0" err="1"/>
              <a:t>значну</a:t>
            </a:r>
            <a:r>
              <a:rPr lang="ru-RU" sz="2800" dirty="0"/>
              <a:t> роль в </a:t>
            </a:r>
            <a:r>
              <a:rPr lang="ru-RU" sz="2800" dirty="0" err="1"/>
              <a:t>емпіричних</a:t>
            </a:r>
            <a:r>
              <a:rPr lang="ru-RU" sz="2800" dirty="0"/>
              <a:t> </a:t>
            </a:r>
            <a:r>
              <a:rPr lang="ru-RU" sz="2800" dirty="0" err="1"/>
              <a:t>дослідженнях</a:t>
            </a:r>
            <a:r>
              <a:rPr lang="ru-RU" sz="2800" dirty="0"/>
              <a:t> (</a:t>
            </a:r>
            <a:r>
              <a:rPr lang="ru-RU" sz="2800" dirty="0" err="1"/>
              <a:t>спостереженні</a:t>
            </a:r>
            <a:r>
              <a:rPr lang="ru-RU" sz="2800" dirty="0"/>
              <a:t> та </a:t>
            </a:r>
            <a:r>
              <a:rPr lang="ru-RU" sz="2800" dirty="0" err="1"/>
              <a:t>експерименті</a:t>
            </a:r>
            <a:r>
              <a:rPr lang="ru-RU" sz="2800" dirty="0"/>
              <a:t>). На </a:t>
            </a:r>
            <a:r>
              <a:rPr lang="ru-RU" sz="2800" dirty="0" err="1"/>
              <a:t>відміну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методу у </a:t>
            </a:r>
            <a:r>
              <a:rPr lang="ru-RU" sz="2800" dirty="0" err="1"/>
              <a:t>завдання</a:t>
            </a:r>
            <a:r>
              <a:rPr lang="ru-RU" sz="2800" dirty="0"/>
              <a:t> методики не входить </a:t>
            </a:r>
            <a:r>
              <a:rPr lang="ru-RU" sz="2800" dirty="0" err="1"/>
              <a:t>теоретичне</a:t>
            </a:r>
            <a:r>
              <a:rPr lang="ru-RU" sz="2800" dirty="0"/>
              <a:t> </a:t>
            </a:r>
            <a:r>
              <a:rPr lang="ru-RU" sz="2800" dirty="0" err="1"/>
              <a:t>обґрунтування</a:t>
            </a:r>
            <a:r>
              <a:rPr lang="ru-RU" sz="2800" dirty="0"/>
              <a:t> </a:t>
            </a:r>
            <a:r>
              <a:rPr lang="ru-RU" sz="2800" dirty="0" err="1"/>
              <a:t>отриманого</a:t>
            </a:r>
            <a:r>
              <a:rPr lang="ru-RU" sz="2800" dirty="0"/>
              <a:t> результату, вона </a:t>
            </a:r>
            <a:r>
              <a:rPr lang="ru-RU" sz="2800" dirty="0" err="1"/>
              <a:t>концентрується</a:t>
            </a:r>
            <a:r>
              <a:rPr lang="ru-RU" sz="2800" dirty="0"/>
              <a:t> на </a:t>
            </a:r>
            <a:r>
              <a:rPr lang="ru-RU" sz="2800" dirty="0" err="1"/>
              <a:t>технічній</a:t>
            </a:r>
            <a:r>
              <a:rPr lang="ru-RU" sz="2800" dirty="0"/>
              <a:t> </a:t>
            </a:r>
            <a:r>
              <a:rPr lang="ru-RU" sz="2800" dirty="0" err="1"/>
              <a:t>стороні</a:t>
            </a:r>
            <a:r>
              <a:rPr lang="ru-RU" sz="2800" dirty="0"/>
              <a:t> </a:t>
            </a:r>
            <a:r>
              <a:rPr lang="ru-RU" sz="2800" dirty="0" err="1"/>
              <a:t>експерименту</a:t>
            </a:r>
            <a:r>
              <a:rPr lang="ru-RU" sz="2800" dirty="0"/>
              <a:t> і на </a:t>
            </a:r>
            <a:r>
              <a:rPr lang="ru-RU" sz="2800" dirty="0" err="1"/>
              <a:t>регламентації</a:t>
            </a:r>
            <a:r>
              <a:rPr lang="ru-RU" sz="2800" dirty="0"/>
              <a:t> </a:t>
            </a:r>
            <a:r>
              <a:rPr lang="ru-RU" sz="2800" dirty="0" err="1"/>
              <a:t>дій</a:t>
            </a:r>
            <a:r>
              <a:rPr lang="ru-RU" sz="2800" dirty="0"/>
              <a:t> </a:t>
            </a:r>
            <a:r>
              <a:rPr lang="ru-RU" sz="2800" dirty="0" err="1"/>
              <a:t>дослідника</a:t>
            </a:r>
            <a:r>
              <a:rPr lang="ru-RU" sz="2800" dirty="0"/>
              <a:t>. </a:t>
            </a:r>
            <a:r>
              <a:rPr lang="ru-RU" sz="2800" dirty="0" err="1"/>
              <a:t>Хоча</a:t>
            </a:r>
            <a:r>
              <a:rPr lang="ru-RU" sz="2800" dirty="0"/>
              <a:t> в </a:t>
            </a:r>
            <a:r>
              <a:rPr lang="ru-RU" sz="2800" dirty="0" err="1"/>
              <a:t>сучасних</a:t>
            </a:r>
            <a:r>
              <a:rPr lang="ru-RU" sz="2800" dirty="0"/>
              <a:t> </a:t>
            </a:r>
            <a:r>
              <a:rPr lang="ru-RU" sz="2800" dirty="0" err="1"/>
              <a:t>умовах</a:t>
            </a:r>
            <a:r>
              <a:rPr lang="ru-RU" sz="2800" dirty="0"/>
              <a:t>, коли </a:t>
            </a:r>
            <a:r>
              <a:rPr lang="ru-RU" sz="2800" dirty="0" err="1"/>
              <a:t>обладнання</a:t>
            </a:r>
            <a:r>
              <a:rPr lang="ru-RU" sz="2800" dirty="0"/>
              <a:t> і </a:t>
            </a:r>
            <a:r>
              <a:rPr lang="ru-RU" sz="2800" dirty="0" err="1"/>
              <a:t>техніка</a:t>
            </a:r>
            <a:r>
              <a:rPr lang="ru-RU" sz="2800" dirty="0"/>
              <a:t> </a:t>
            </a:r>
            <a:r>
              <a:rPr lang="ru-RU" sz="2800" dirty="0" err="1"/>
              <a:t>експерименту</a:t>
            </a:r>
            <a:r>
              <a:rPr lang="ru-RU" sz="2800" dirty="0"/>
              <a:t> </a:t>
            </a:r>
            <a:r>
              <a:rPr lang="ru-RU" sz="2800" dirty="0" err="1"/>
              <a:t>ускладнились</a:t>
            </a:r>
            <a:r>
              <a:rPr lang="ru-RU" sz="2800" dirty="0"/>
              <a:t>, </a:t>
            </a:r>
            <a:r>
              <a:rPr lang="ru-RU" sz="2800" dirty="0" err="1"/>
              <a:t>велике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 </a:t>
            </a:r>
            <a:r>
              <a:rPr lang="ru-RU" sz="2800" dirty="0" err="1"/>
              <a:t>набуває</a:t>
            </a:r>
            <a:r>
              <a:rPr lang="ru-RU" sz="2800" dirty="0"/>
              <a:t> </a:t>
            </a:r>
            <a:r>
              <a:rPr lang="ru-RU" sz="2800" dirty="0" err="1"/>
              <a:t>копіткий</a:t>
            </a:r>
            <a:r>
              <a:rPr lang="ru-RU" sz="2800" dirty="0"/>
              <a:t> </a:t>
            </a:r>
            <a:r>
              <a:rPr lang="ru-RU" sz="2800" dirty="0" err="1"/>
              <a:t>опис</a:t>
            </a:r>
            <a:r>
              <a:rPr lang="ru-RU" sz="2800" dirty="0"/>
              <a:t> методичного боку </a:t>
            </a:r>
            <a:r>
              <a:rPr lang="ru-RU" sz="2800" dirty="0" err="1" smtClean="0"/>
              <a:t>досліджень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549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>
                <a:solidFill>
                  <a:srgbClr val="FFFF00"/>
                </a:solidFill>
              </a:rPr>
              <a:t>Загальнонаукові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методи</a:t>
            </a:r>
            <a:r>
              <a:rPr lang="ru-RU" b="1" i="1" dirty="0">
                <a:solidFill>
                  <a:srgbClr val="FFFF00"/>
                </a:solidFill>
              </a:rPr>
              <a:t> дослідження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811383"/>
            <a:ext cx="9905998" cy="3979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У </a:t>
            </a:r>
            <a:r>
              <a:rPr lang="ru-RU" sz="3200" dirty="0" err="1"/>
              <a:t>структурі</a:t>
            </a:r>
            <a:r>
              <a:rPr lang="ru-RU" sz="3200" dirty="0"/>
              <a:t> </a:t>
            </a:r>
            <a:r>
              <a:rPr lang="ru-RU" sz="3200" dirty="0" err="1"/>
              <a:t>загальнонаукових</a:t>
            </a:r>
            <a:r>
              <a:rPr lang="ru-RU" sz="3200" dirty="0"/>
              <a:t> </a:t>
            </a:r>
            <a:r>
              <a:rPr lang="ru-RU" sz="3200" dirty="0" err="1"/>
              <a:t>методів</a:t>
            </a:r>
            <a:r>
              <a:rPr lang="ru-RU" sz="3200" dirty="0"/>
              <a:t> </a:t>
            </a:r>
            <a:r>
              <a:rPr lang="ru-RU" sz="3200" dirty="0" err="1"/>
              <a:t>можна</a:t>
            </a:r>
            <a:r>
              <a:rPr lang="ru-RU" sz="3200" dirty="0"/>
              <a:t> </a:t>
            </a:r>
            <a:r>
              <a:rPr lang="ru-RU" sz="3200" dirty="0" err="1"/>
              <a:t>виділити</a:t>
            </a:r>
            <a:r>
              <a:rPr lang="ru-RU" sz="3200" dirty="0"/>
              <a:t> </a:t>
            </a:r>
            <a:r>
              <a:rPr lang="ru-RU" sz="3200" dirty="0" err="1"/>
              <a:t>такі</a:t>
            </a:r>
            <a:r>
              <a:rPr lang="ru-RU" sz="3200" dirty="0"/>
              <a:t> три </a:t>
            </a:r>
            <a:r>
              <a:rPr lang="ru-RU" sz="3200" dirty="0" err="1"/>
              <a:t>рівні</a:t>
            </a:r>
            <a:r>
              <a:rPr lang="ru-RU" sz="3200" dirty="0"/>
              <a:t>: </a:t>
            </a:r>
            <a:endParaRPr lang="ru-RU" sz="3200" dirty="0" smtClean="0"/>
          </a:p>
          <a:p>
            <a:pPr marL="457200" indent="-457200">
              <a:buAutoNum type="arabicPeriod"/>
            </a:pPr>
            <a:r>
              <a:rPr lang="ru-RU" sz="3200" dirty="0" err="1" smtClean="0"/>
              <a:t>Методи</a:t>
            </a:r>
            <a:r>
              <a:rPr lang="ru-RU" sz="3200" dirty="0" smtClean="0"/>
              <a:t> </a:t>
            </a:r>
            <a:r>
              <a:rPr lang="ru-RU" sz="3200" dirty="0" err="1"/>
              <a:t>емпіричного</a:t>
            </a:r>
            <a:r>
              <a:rPr lang="ru-RU" sz="3200" dirty="0"/>
              <a:t> дослідження. </a:t>
            </a:r>
            <a:endParaRPr lang="ru-RU" sz="3200" dirty="0" smtClean="0"/>
          </a:p>
          <a:p>
            <a:pPr marL="457200" indent="-457200">
              <a:buAutoNum type="arabicPeriod"/>
            </a:pPr>
            <a:r>
              <a:rPr lang="ru-RU" sz="3200" dirty="0" err="1" smtClean="0"/>
              <a:t>Методи</a:t>
            </a:r>
            <a:r>
              <a:rPr lang="ru-RU" sz="3200" dirty="0" smtClean="0"/>
              <a:t> </a:t>
            </a:r>
            <a:r>
              <a:rPr lang="ru-RU" sz="3200" dirty="0"/>
              <a:t>теоретичного </a:t>
            </a:r>
            <a:r>
              <a:rPr lang="ru-RU" sz="3200" dirty="0" err="1"/>
              <a:t>пізнання</a:t>
            </a:r>
            <a:r>
              <a:rPr lang="ru-RU" sz="3200" dirty="0"/>
              <a:t>. </a:t>
            </a:r>
            <a:endParaRPr lang="ru-RU" sz="3200" dirty="0" smtClean="0"/>
          </a:p>
          <a:p>
            <a:pPr marL="457200" indent="-457200">
              <a:buAutoNum type="arabicPeriod"/>
            </a:pPr>
            <a:r>
              <a:rPr lang="ru-RU" sz="3200" dirty="0" err="1" smtClean="0"/>
              <a:t>Загальнологічні</a:t>
            </a:r>
            <a:r>
              <a:rPr lang="ru-RU" sz="3200" dirty="0" smtClean="0"/>
              <a:t> </a:t>
            </a:r>
            <a:r>
              <a:rPr lang="ru-RU" sz="3200" dirty="0" err="1"/>
              <a:t>методи</a:t>
            </a:r>
            <a:r>
              <a:rPr lang="ru-RU" sz="3200" dirty="0"/>
              <a:t> і </a:t>
            </a:r>
            <a:r>
              <a:rPr lang="ru-RU" sz="3200" dirty="0" err="1"/>
              <a:t>прийоми</a:t>
            </a:r>
            <a:r>
              <a:rPr lang="ru-RU" sz="3200" dirty="0"/>
              <a:t>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149537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824" y="522723"/>
            <a:ext cx="9905998" cy="1478570"/>
          </a:xfrm>
        </p:spPr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FFFF00"/>
                </a:solidFill>
              </a:rPr>
              <a:t>Методи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емпіричного</a:t>
            </a:r>
            <a:r>
              <a:rPr lang="ru-RU" b="1" i="1" dirty="0">
                <a:solidFill>
                  <a:srgbClr val="FFFF00"/>
                </a:solidFill>
              </a:rPr>
              <a:t> дослідження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480" y="1567543"/>
            <a:ext cx="10254931" cy="4223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err="1">
                <a:solidFill>
                  <a:srgbClr val="FFFF00"/>
                </a:solidFill>
              </a:rPr>
              <a:t>Спостереження</a:t>
            </a:r>
            <a:r>
              <a:rPr lang="ru-RU" sz="2800" dirty="0"/>
              <a:t> —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цілеспрямоване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предметів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переважно</a:t>
            </a:r>
            <a:r>
              <a:rPr lang="ru-RU" sz="2800" dirty="0"/>
              <a:t> </a:t>
            </a:r>
            <a:r>
              <a:rPr lang="ru-RU" sz="2800" dirty="0" err="1"/>
              <a:t>спирається</a:t>
            </a:r>
            <a:r>
              <a:rPr lang="ru-RU" sz="2800" dirty="0"/>
              <a:t> на </a:t>
            </a:r>
            <a:r>
              <a:rPr lang="ru-RU" sz="2800" dirty="0" err="1"/>
              <a:t>дані</a:t>
            </a:r>
            <a:r>
              <a:rPr lang="ru-RU" sz="2800" dirty="0"/>
              <a:t> </a:t>
            </a:r>
            <a:r>
              <a:rPr lang="ru-RU" sz="2800" dirty="0" err="1"/>
              <a:t>органів</a:t>
            </a:r>
            <a:r>
              <a:rPr lang="ru-RU" sz="2800" dirty="0"/>
              <a:t> </a:t>
            </a:r>
            <a:r>
              <a:rPr lang="ru-RU" sz="2800" dirty="0" err="1"/>
              <a:t>чуттів</a:t>
            </a:r>
            <a:r>
              <a:rPr lang="ru-RU" sz="2800" dirty="0"/>
              <a:t> (</a:t>
            </a:r>
            <a:r>
              <a:rPr lang="ru-RU" sz="2800" dirty="0" err="1"/>
              <a:t>відчуття</a:t>
            </a:r>
            <a:r>
              <a:rPr lang="ru-RU" sz="2800" dirty="0"/>
              <a:t>, </a:t>
            </a:r>
            <a:r>
              <a:rPr lang="ru-RU" sz="2800" dirty="0" err="1"/>
              <a:t>сприйняття</a:t>
            </a:r>
            <a:r>
              <a:rPr lang="ru-RU" sz="2800" dirty="0"/>
              <a:t>, </a:t>
            </a:r>
            <a:r>
              <a:rPr lang="ru-RU" sz="2800" dirty="0" err="1"/>
              <a:t>уявлення</a:t>
            </a:r>
            <a:r>
              <a:rPr lang="ru-RU" sz="2800" dirty="0"/>
              <a:t>).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спостереження</a:t>
            </a:r>
            <a:r>
              <a:rPr lang="ru-RU" sz="2800" dirty="0"/>
              <a:t> </a:t>
            </a:r>
            <a:r>
              <a:rPr lang="ru-RU" sz="2800" dirty="0" err="1"/>
              <a:t>отримуються</a:t>
            </a:r>
            <a:r>
              <a:rPr lang="ru-RU" sz="2800" dirty="0"/>
              <a:t> </a:t>
            </a:r>
            <a:r>
              <a:rPr lang="ru-RU" sz="2800" dirty="0" err="1"/>
              <a:t>знання</a:t>
            </a:r>
            <a:r>
              <a:rPr lang="ru-RU" sz="2800" dirty="0"/>
              <a:t> не </a:t>
            </a:r>
            <a:r>
              <a:rPr lang="ru-RU" sz="2800" dirty="0" err="1"/>
              <a:t>лише</a:t>
            </a:r>
            <a:r>
              <a:rPr lang="ru-RU" sz="2800" dirty="0"/>
              <a:t> про </a:t>
            </a:r>
            <a:r>
              <a:rPr lang="ru-RU" sz="2800" dirty="0" err="1"/>
              <a:t>зовнішні</a:t>
            </a:r>
            <a:r>
              <a:rPr lang="ru-RU" sz="2800" dirty="0"/>
              <a:t> </a:t>
            </a:r>
            <a:r>
              <a:rPr lang="ru-RU" sz="2800" dirty="0" err="1"/>
              <a:t>сторони</a:t>
            </a:r>
            <a:r>
              <a:rPr lang="ru-RU" sz="2800" dirty="0"/>
              <a:t> </a:t>
            </a:r>
            <a:r>
              <a:rPr lang="ru-RU" sz="2800" dirty="0" err="1"/>
              <a:t>об’єкту</a:t>
            </a:r>
            <a:r>
              <a:rPr lang="ru-RU" sz="2800" dirty="0"/>
              <a:t> </a:t>
            </a:r>
            <a:r>
              <a:rPr lang="ru-RU" sz="2800" dirty="0" err="1"/>
              <a:t>пізнання</a:t>
            </a:r>
            <a:r>
              <a:rPr lang="ru-RU" sz="2800" dirty="0"/>
              <a:t>, але й про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суттєві</a:t>
            </a:r>
            <a:r>
              <a:rPr lang="ru-RU" sz="2800" dirty="0"/>
              <a:t> </a:t>
            </a:r>
            <a:r>
              <a:rPr lang="ru-RU" sz="2800" dirty="0" err="1"/>
              <a:t>властивості</a:t>
            </a:r>
            <a:r>
              <a:rPr lang="ru-RU" sz="2800" dirty="0"/>
              <a:t>. </a:t>
            </a:r>
            <a:r>
              <a:rPr lang="ru-RU" sz="2800" dirty="0" err="1"/>
              <a:t>Спостереження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безпосереднім</a:t>
            </a:r>
            <a:r>
              <a:rPr lang="ru-RU" sz="2800" dirty="0"/>
              <a:t> та </a:t>
            </a:r>
            <a:r>
              <a:rPr lang="ru-RU" sz="2800" dirty="0" err="1"/>
              <a:t>опосередкованим</a:t>
            </a:r>
            <a:r>
              <a:rPr lang="ru-RU" sz="2800" dirty="0"/>
              <a:t>. </a:t>
            </a:r>
            <a:r>
              <a:rPr lang="ru-RU" sz="2800" dirty="0" err="1"/>
              <a:t>Останнє</a:t>
            </a:r>
            <a:r>
              <a:rPr lang="ru-RU" sz="2800" dirty="0"/>
              <a:t> </a:t>
            </a:r>
            <a:r>
              <a:rPr lang="ru-RU" sz="2800" dirty="0" err="1"/>
              <a:t>здійснюється</a:t>
            </a:r>
            <a:r>
              <a:rPr lang="ru-RU" sz="2800" dirty="0"/>
              <a:t> 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приладів</a:t>
            </a:r>
            <a:r>
              <a:rPr lang="ru-RU" sz="2800" dirty="0"/>
              <a:t> і </a:t>
            </a:r>
            <a:r>
              <a:rPr lang="ru-RU" sz="2800" dirty="0" err="1"/>
              <a:t>технічних</a:t>
            </a:r>
            <a:r>
              <a:rPr lang="ru-RU" sz="2800" dirty="0"/>
              <a:t> </a:t>
            </a:r>
            <a:r>
              <a:rPr lang="ru-RU" sz="2800" dirty="0" err="1"/>
              <a:t>засобів</a:t>
            </a:r>
            <a:r>
              <a:rPr lang="ru-RU" sz="2800" dirty="0"/>
              <a:t>, а з </a:t>
            </a:r>
            <a:r>
              <a:rPr lang="ru-RU" sz="2800" dirty="0" err="1"/>
              <a:t>розвитком</a:t>
            </a:r>
            <a:r>
              <a:rPr lang="ru-RU" sz="2800" dirty="0"/>
              <a:t> науки </a:t>
            </a:r>
            <a:r>
              <a:rPr lang="ru-RU" sz="2800" dirty="0" err="1"/>
              <a:t>стає</a:t>
            </a:r>
            <a:r>
              <a:rPr lang="ru-RU" sz="2800" dirty="0"/>
              <a:t> все </a:t>
            </a:r>
            <a:r>
              <a:rPr lang="ru-RU" sz="2800" dirty="0" err="1"/>
              <a:t>більш</a:t>
            </a:r>
            <a:r>
              <a:rPr lang="ru-RU" sz="2800" dirty="0"/>
              <a:t> </a:t>
            </a:r>
            <a:r>
              <a:rPr lang="ru-RU" sz="2800" dirty="0" err="1"/>
              <a:t>складним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938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48106"/>
            <a:ext cx="9905998" cy="1478570"/>
          </a:xfrm>
        </p:spPr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FFFF00"/>
                </a:solidFill>
              </a:rPr>
              <a:t>Методи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емпіричного</a:t>
            </a:r>
            <a:r>
              <a:rPr lang="ru-RU" b="1" i="1" dirty="0">
                <a:solidFill>
                  <a:srgbClr val="FFFF00"/>
                </a:solidFill>
              </a:rPr>
              <a:t> дослідження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0452" y="1248002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 err="1" smtClean="0">
                <a:solidFill>
                  <a:srgbClr val="FFFF00"/>
                </a:solidFill>
              </a:rPr>
              <a:t>Експеримент</a:t>
            </a:r>
            <a:r>
              <a:rPr lang="ru-RU" sz="3200" b="1" i="1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/>
              <a:t>—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цілеспрямоване</a:t>
            </a:r>
            <a:r>
              <a:rPr lang="ru-RU" sz="3200" dirty="0"/>
              <a:t> і </a:t>
            </a:r>
            <a:r>
              <a:rPr lang="ru-RU" sz="3200" dirty="0" err="1"/>
              <a:t>активне</a:t>
            </a:r>
            <a:r>
              <a:rPr lang="ru-RU" sz="3200" dirty="0"/>
              <a:t> </a:t>
            </a:r>
            <a:r>
              <a:rPr lang="ru-RU" sz="3200" dirty="0" err="1"/>
              <a:t>втручання</a:t>
            </a:r>
            <a:r>
              <a:rPr lang="ru-RU" sz="3200" dirty="0"/>
              <a:t> у </a:t>
            </a:r>
            <a:r>
              <a:rPr lang="ru-RU" sz="3200" dirty="0" err="1"/>
              <a:t>хід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/>
              <a:t>вивчається</a:t>
            </a:r>
            <a:r>
              <a:rPr lang="ru-RU" sz="3200" dirty="0"/>
              <a:t>, </a:t>
            </a:r>
            <a:r>
              <a:rPr lang="ru-RU" sz="3200" dirty="0" err="1"/>
              <a:t>відповідні</a:t>
            </a:r>
            <a:r>
              <a:rPr lang="ru-RU" sz="3200" dirty="0"/>
              <a:t> </a:t>
            </a:r>
            <a:r>
              <a:rPr lang="ru-RU" sz="3200" dirty="0" err="1"/>
              <a:t>зміни</a:t>
            </a:r>
            <a:r>
              <a:rPr lang="ru-RU" sz="3200" dirty="0"/>
              <a:t> </a:t>
            </a:r>
            <a:r>
              <a:rPr lang="ru-RU" sz="3200" dirty="0" err="1"/>
              <a:t>об’єкта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відтворення</a:t>
            </a:r>
            <a:r>
              <a:rPr lang="ru-RU" sz="3200" dirty="0"/>
              <a:t> у </a:t>
            </a:r>
            <a:r>
              <a:rPr lang="ru-RU" sz="3200" dirty="0" err="1"/>
              <a:t>спеціально</a:t>
            </a:r>
            <a:r>
              <a:rPr lang="ru-RU" sz="3200" dirty="0"/>
              <a:t> </a:t>
            </a:r>
            <a:r>
              <a:rPr lang="ru-RU" sz="3200" dirty="0" err="1"/>
              <a:t>створених</a:t>
            </a:r>
            <a:r>
              <a:rPr lang="ru-RU" sz="3200" dirty="0"/>
              <a:t> і </a:t>
            </a:r>
            <a:r>
              <a:rPr lang="ru-RU" sz="3200" dirty="0" err="1"/>
              <a:t>контрольованих</a:t>
            </a:r>
            <a:r>
              <a:rPr lang="ru-RU" sz="3200" dirty="0"/>
              <a:t> </a:t>
            </a:r>
            <a:r>
              <a:rPr lang="ru-RU" sz="3200" dirty="0" err="1"/>
              <a:t>умовах</a:t>
            </a:r>
            <a:r>
              <a:rPr lang="ru-RU" sz="3200" dirty="0"/>
              <a:t>. </a:t>
            </a:r>
            <a:r>
              <a:rPr lang="ru-RU" sz="3200" dirty="0" err="1"/>
              <a:t>Основними</a:t>
            </a:r>
            <a:r>
              <a:rPr lang="ru-RU" sz="3200" dirty="0"/>
              <a:t> </a:t>
            </a:r>
            <a:r>
              <a:rPr lang="ru-RU" sz="3200" dirty="0" err="1"/>
              <a:t>стадіями</a:t>
            </a:r>
            <a:r>
              <a:rPr lang="ru-RU" sz="3200" dirty="0"/>
              <a:t> </a:t>
            </a:r>
            <a:r>
              <a:rPr lang="ru-RU" sz="3200" dirty="0" err="1"/>
              <a:t>здійснення</a:t>
            </a:r>
            <a:r>
              <a:rPr lang="ru-RU" sz="3200" dirty="0"/>
              <a:t> </a:t>
            </a:r>
            <a:r>
              <a:rPr lang="ru-RU" sz="3200" dirty="0" err="1"/>
              <a:t>експерименту</a:t>
            </a:r>
            <a:r>
              <a:rPr lang="ru-RU" sz="3200" dirty="0"/>
              <a:t> є: </a:t>
            </a:r>
            <a:r>
              <a:rPr lang="ru-RU" sz="3200" dirty="0" err="1"/>
              <a:t>планування</a:t>
            </a:r>
            <a:r>
              <a:rPr lang="ru-RU" sz="3200" dirty="0"/>
              <a:t> і </a:t>
            </a:r>
            <a:r>
              <a:rPr lang="ru-RU" sz="3200" dirty="0" err="1"/>
              <a:t>будова</a:t>
            </a:r>
            <a:r>
              <a:rPr lang="ru-RU" sz="3200" dirty="0"/>
              <a:t>; контроль; </a:t>
            </a:r>
            <a:r>
              <a:rPr lang="ru-RU" sz="3200" dirty="0" err="1"/>
              <a:t>інтерпретація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. </a:t>
            </a:r>
            <a:r>
              <a:rPr lang="ru-RU" sz="3200" dirty="0" err="1"/>
              <a:t>Експеримент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дві</a:t>
            </a:r>
            <a:r>
              <a:rPr lang="ru-RU" sz="3200" dirty="0"/>
              <a:t> </a:t>
            </a:r>
            <a:r>
              <a:rPr lang="ru-RU" sz="3200" dirty="0" err="1"/>
              <a:t>взаємопов’язані</a:t>
            </a:r>
            <a:r>
              <a:rPr lang="ru-RU" sz="3200" dirty="0"/>
              <a:t> </a:t>
            </a:r>
            <a:r>
              <a:rPr lang="ru-RU" sz="3200" dirty="0" err="1"/>
              <a:t>функції</a:t>
            </a:r>
            <a:r>
              <a:rPr lang="ru-RU" sz="3200" dirty="0"/>
              <a:t>: </a:t>
            </a:r>
            <a:r>
              <a:rPr lang="ru-RU" sz="3200" dirty="0" err="1"/>
              <a:t>дослідну</a:t>
            </a:r>
            <a:r>
              <a:rPr lang="ru-RU" sz="3200" dirty="0"/>
              <a:t> </a:t>
            </a:r>
            <a:r>
              <a:rPr lang="ru-RU" sz="3200" dirty="0" err="1"/>
              <a:t>перевірку</a:t>
            </a:r>
            <a:r>
              <a:rPr lang="ru-RU" sz="3200" dirty="0"/>
              <a:t> </a:t>
            </a:r>
            <a:r>
              <a:rPr lang="ru-RU" sz="3200" dirty="0" err="1"/>
              <a:t>гіпотез</a:t>
            </a:r>
            <a:r>
              <a:rPr lang="ru-RU" sz="3200" dirty="0"/>
              <a:t> і </a:t>
            </a:r>
            <a:r>
              <a:rPr lang="ru-RU" sz="3200" dirty="0" err="1"/>
              <a:t>теорій</a:t>
            </a:r>
            <a:r>
              <a:rPr lang="ru-RU" sz="3200" dirty="0"/>
              <a:t>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формування</a:t>
            </a:r>
            <a:r>
              <a:rPr lang="ru-RU" sz="3200" dirty="0"/>
              <a:t> </a:t>
            </a:r>
            <a:r>
              <a:rPr lang="ru-RU" sz="3200" dirty="0" err="1"/>
              <a:t>нових</a:t>
            </a:r>
            <a:r>
              <a:rPr lang="ru-RU" sz="3200" dirty="0"/>
              <a:t>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/>
              <a:t>концепцій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96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FFFF00"/>
                </a:solidFill>
              </a:rPr>
              <a:t>Методи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емпіричного</a:t>
            </a:r>
            <a:r>
              <a:rPr lang="ru-RU" b="1" i="1" dirty="0">
                <a:solidFill>
                  <a:srgbClr val="FFFF00"/>
                </a:solidFill>
              </a:rPr>
              <a:t> дослідження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735" y="1744390"/>
            <a:ext cx="10101354" cy="4499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/>
              <a:t>експерименти</a:t>
            </a:r>
            <a:r>
              <a:rPr lang="ru-RU" dirty="0"/>
              <a:t>: </a:t>
            </a:r>
            <a:r>
              <a:rPr lang="ru-RU" b="1" i="1" dirty="0" err="1">
                <a:solidFill>
                  <a:srgbClr val="FFFF00"/>
                </a:solidFill>
              </a:rPr>
              <a:t>дослідницький</a:t>
            </a:r>
            <a:r>
              <a:rPr lang="ru-RU" b="1" i="1" dirty="0">
                <a:solidFill>
                  <a:srgbClr val="FFFF00"/>
                </a:solidFill>
              </a:rPr>
              <a:t> (</a:t>
            </a:r>
            <a:r>
              <a:rPr lang="ru-RU" b="1" i="1" dirty="0" err="1">
                <a:solidFill>
                  <a:srgbClr val="FFFF00"/>
                </a:solidFill>
              </a:rPr>
              <a:t>пошуковий</a:t>
            </a:r>
            <a:r>
              <a:rPr lang="ru-RU" b="1" i="1" dirty="0">
                <a:solidFill>
                  <a:srgbClr val="FFFF00"/>
                </a:solidFill>
              </a:rPr>
              <a:t>), </a:t>
            </a:r>
            <a:r>
              <a:rPr lang="ru-RU" b="1" i="1" dirty="0" err="1">
                <a:solidFill>
                  <a:srgbClr val="FFFF00"/>
                </a:solidFill>
              </a:rPr>
              <a:t>перевірочний</a:t>
            </a:r>
            <a:r>
              <a:rPr lang="ru-RU" b="1" i="1" dirty="0">
                <a:solidFill>
                  <a:srgbClr val="FFFF00"/>
                </a:solidFill>
              </a:rPr>
              <a:t> (</a:t>
            </a:r>
            <a:r>
              <a:rPr lang="ru-RU" b="1" i="1" dirty="0" err="1">
                <a:solidFill>
                  <a:srgbClr val="FFFF00"/>
                </a:solidFill>
              </a:rPr>
              <a:t>контрольний</a:t>
            </a:r>
            <a:r>
              <a:rPr lang="ru-RU" b="1" i="1" dirty="0">
                <a:solidFill>
                  <a:srgbClr val="FFFF00"/>
                </a:solidFill>
              </a:rPr>
              <a:t>), </a:t>
            </a:r>
            <a:r>
              <a:rPr lang="ru-RU" b="1" i="1" dirty="0" err="1">
                <a:solidFill>
                  <a:srgbClr val="FFFF00"/>
                </a:solidFill>
              </a:rPr>
              <a:t>відтворюючий</a:t>
            </a:r>
            <a:r>
              <a:rPr lang="ru-RU" b="1" i="1" dirty="0">
                <a:solidFill>
                  <a:srgbClr val="FFFF00"/>
                </a:solidFill>
              </a:rPr>
              <a:t>, </a:t>
            </a:r>
            <a:r>
              <a:rPr lang="ru-RU" b="1" i="1" dirty="0" err="1">
                <a:solidFill>
                  <a:srgbClr val="FFFF00"/>
                </a:solidFill>
              </a:rPr>
              <a:t>ізольований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dirty="0" err="1"/>
              <a:t>тощо</a:t>
            </a:r>
            <a:r>
              <a:rPr lang="ru-RU" dirty="0"/>
              <a:t>, а у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об’єктів</a:t>
            </a:r>
            <a:r>
              <a:rPr lang="ru-RU" dirty="0"/>
              <a:t> — </a:t>
            </a:r>
            <a:r>
              <a:rPr lang="ru-RU" dirty="0" err="1"/>
              <a:t>фізичні</a:t>
            </a:r>
            <a:r>
              <a:rPr lang="ru-RU" dirty="0"/>
              <a:t>, </a:t>
            </a:r>
            <a:r>
              <a:rPr lang="ru-RU" dirty="0" err="1"/>
              <a:t>хімічні</a:t>
            </a:r>
            <a:r>
              <a:rPr lang="ru-RU" dirty="0"/>
              <a:t>, </a:t>
            </a:r>
            <a:r>
              <a:rPr lang="ru-RU" dirty="0" err="1"/>
              <a:t>біологічні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і </a:t>
            </a:r>
            <a:r>
              <a:rPr lang="ru-RU" dirty="0" err="1"/>
              <a:t>т.ін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експеримент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емпіричний</a:t>
            </a:r>
            <a:r>
              <a:rPr lang="ru-RU" dirty="0"/>
              <a:t> метод </a:t>
            </a:r>
            <a:r>
              <a:rPr lang="ru-RU" dirty="0" err="1"/>
              <a:t>пізнання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й </a:t>
            </a:r>
            <a:r>
              <a:rPr lang="ru-RU" dirty="0" err="1"/>
              <a:t>вимірювання</a:t>
            </a:r>
            <a:r>
              <a:rPr lang="ru-RU" dirty="0"/>
              <a:t>, а й </a:t>
            </a:r>
            <a:r>
              <a:rPr lang="ru-RU" dirty="0" err="1"/>
              <a:t>здійснює</a:t>
            </a:r>
            <a:r>
              <a:rPr lang="ru-RU" dirty="0"/>
              <a:t> перестановку,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дослідження </a:t>
            </a:r>
            <a:r>
              <a:rPr lang="ru-RU" dirty="0" err="1"/>
              <a:t>тощо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методі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одного </a:t>
            </a:r>
            <a:r>
              <a:rPr lang="ru-RU" dirty="0" err="1"/>
              <a:t>чинника</a:t>
            </a:r>
            <a:r>
              <a:rPr lang="ru-RU" dirty="0"/>
              <a:t> на </a:t>
            </a:r>
            <a:r>
              <a:rPr lang="ru-RU" dirty="0" err="1"/>
              <a:t>інший</a:t>
            </a:r>
            <a:r>
              <a:rPr lang="ru-RU" dirty="0"/>
              <a:t>. </a:t>
            </a:r>
            <a:r>
              <a:rPr lang="ru-RU" dirty="0" err="1"/>
              <a:t>Емпіричні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роль у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. Вони не </a:t>
            </a:r>
            <a:r>
              <a:rPr lang="ru-RU" dirty="0" err="1"/>
              <a:t>лише</a:t>
            </a:r>
            <a:r>
              <a:rPr lang="ru-RU" dirty="0"/>
              <a:t> є основою для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передумов</a:t>
            </a:r>
            <a:r>
              <a:rPr lang="ru-RU" dirty="0"/>
              <a:t>, а й часто </a:t>
            </a:r>
            <a:r>
              <a:rPr lang="ru-RU" dirty="0" err="1"/>
              <a:t>становлять</a:t>
            </a:r>
            <a:r>
              <a:rPr lang="ru-RU" dirty="0"/>
              <a:t> предмет нового </a:t>
            </a:r>
            <a:r>
              <a:rPr lang="ru-RU" dirty="0" err="1"/>
              <a:t>відкриття</a:t>
            </a:r>
            <a:r>
              <a:rPr lang="ru-RU" dirty="0"/>
              <a:t>, нового </a:t>
            </a:r>
            <a:r>
              <a:rPr lang="ru-RU" dirty="0" err="1"/>
              <a:t>наукового</a:t>
            </a:r>
            <a:r>
              <a:rPr lang="ru-RU" dirty="0"/>
              <a:t>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272224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4440" y="0"/>
            <a:ext cx="9905998" cy="1478570"/>
          </a:xfrm>
        </p:spPr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FFFF00"/>
                </a:solidFill>
              </a:rPr>
              <a:t>Методи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емпіричного</a:t>
            </a:r>
            <a:r>
              <a:rPr lang="ru-RU" b="1" i="1" dirty="0">
                <a:solidFill>
                  <a:srgbClr val="FFFF00"/>
                </a:solidFill>
              </a:rPr>
              <a:t> дослідження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731" y="1550126"/>
            <a:ext cx="10685417" cy="4990011"/>
          </a:xfrm>
        </p:spPr>
        <p:txBody>
          <a:bodyPr>
            <a:normAutofit fontScale="92500"/>
          </a:bodyPr>
          <a:lstStyle/>
          <a:p>
            <a:r>
              <a:rPr lang="ru-RU" b="1" i="1" dirty="0" err="1">
                <a:solidFill>
                  <a:srgbClr val="FFFF00"/>
                </a:solidFill>
              </a:rPr>
              <a:t>Порівняння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пізнавальна</a:t>
            </a:r>
            <a:r>
              <a:rPr lang="ru-RU" dirty="0"/>
              <a:t> </a:t>
            </a:r>
            <a:r>
              <a:rPr lang="ru-RU" dirty="0" err="1"/>
              <a:t>операція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умовиводів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схожості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ступенів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одного й того ж </a:t>
            </a:r>
            <a:r>
              <a:rPr lang="ru-RU" dirty="0" err="1"/>
              <a:t>об’єкта</a:t>
            </a:r>
            <a:r>
              <a:rPr lang="ru-RU" dirty="0"/>
              <a:t>).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якісні</a:t>
            </a:r>
            <a:r>
              <a:rPr lang="ru-RU" dirty="0"/>
              <a:t> й </a:t>
            </a:r>
            <a:r>
              <a:rPr lang="ru-RU" dirty="0" err="1"/>
              <a:t>кількісні</a:t>
            </a:r>
            <a:r>
              <a:rPr lang="ru-RU" dirty="0"/>
              <a:t> характеристики </a:t>
            </a:r>
            <a:r>
              <a:rPr lang="ru-RU" dirty="0" err="1"/>
              <a:t>предметів</a:t>
            </a:r>
            <a:r>
              <a:rPr lang="ru-RU" dirty="0"/>
              <a:t>. </a:t>
            </a:r>
            <a:r>
              <a:rPr lang="ru-RU" dirty="0" err="1"/>
              <a:t>Найпростішим</a:t>
            </a:r>
            <a:r>
              <a:rPr lang="ru-RU" dirty="0"/>
              <a:t> і </a:t>
            </a:r>
            <a:r>
              <a:rPr lang="ru-RU" dirty="0" err="1"/>
              <a:t>важливим</a:t>
            </a:r>
            <a:r>
              <a:rPr lang="ru-RU" dirty="0"/>
              <a:t> типом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, є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/>
              <a:t>тотожності</a:t>
            </a:r>
            <a:r>
              <a:rPr lang="ru-RU" dirty="0"/>
              <a:t> й </a:t>
            </a:r>
            <a:r>
              <a:rPr lang="ru-RU" dirty="0" err="1"/>
              <a:t>відмінності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смисл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сукупності</a:t>
            </a:r>
            <a:r>
              <a:rPr lang="ru-RU" dirty="0"/>
              <a:t> «</a:t>
            </a:r>
            <a:r>
              <a:rPr lang="ru-RU" dirty="0" err="1"/>
              <a:t>однорідних</a:t>
            </a:r>
            <a:r>
              <a:rPr lang="ru-RU" dirty="0"/>
              <a:t>»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є основою такого 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як </a:t>
            </a:r>
            <a:r>
              <a:rPr lang="ru-RU" dirty="0" err="1"/>
              <a:t>аналогія</a:t>
            </a:r>
            <a:r>
              <a:rPr lang="ru-RU" dirty="0"/>
              <a:t> і є </a:t>
            </a:r>
            <a:r>
              <a:rPr lang="ru-RU" dirty="0" err="1"/>
              <a:t>вихідним</a:t>
            </a:r>
            <a:r>
              <a:rPr lang="ru-RU" dirty="0"/>
              <a:t> пунктом </a:t>
            </a:r>
            <a:r>
              <a:rPr lang="ru-RU" dirty="0" err="1"/>
              <a:t>порівняльно-історичного</a:t>
            </a:r>
            <a:r>
              <a:rPr lang="ru-RU" dirty="0"/>
              <a:t> методу. </a:t>
            </a:r>
            <a:r>
              <a:rPr lang="ru-RU" dirty="0" err="1"/>
              <a:t>Останній</a:t>
            </a:r>
            <a:r>
              <a:rPr lang="ru-RU" dirty="0"/>
              <a:t> є таким,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шляхом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загальне</a:t>
            </a:r>
            <a:r>
              <a:rPr lang="ru-RU" dirty="0"/>
              <a:t> і </a:t>
            </a:r>
            <a:r>
              <a:rPr lang="ru-RU" dirty="0" err="1"/>
              <a:t>особливе</a:t>
            </a:r>
            <a:r>
              <a:rPr lang="ru-RU" dirty="0"/>
              <a:t> в </a:t>
            </a:r>
            <a:r>
              <a:rPr lang="ru-RU" dirty="0" err="1"/>
              <a:t>історичних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явищах</a:t>
            </a:r>
            <a:r>
              <a:rPr lang="ru-RU" dirty="0"/>
              <a:t>,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ступенів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одного і того ж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і </a:t>
            </a:r>
            <a:r>
              <a:rPr lang="ru-RU" dirty="0" err="1"/>
              <a:t>співставити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вивчається</a:t>
            </a:r>
            <a:r>
              <a:rPr lang="ru-RU" dirty="0"/>
              <a:t>,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7748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24</TotalTime>
  <Words>867</Words>
  <Application>Microsoft Office PowerPoint</Application>
  <PresentationFormat>Широкоэкранный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Контур</vt:lpstr>
      <vt:lpstr>Методологія і методи наукових досліджень</vt:lpstr>
      <vt:lpstr>Специфіка наукової діяльності</vt:lpstr>
      <vt:lpstr>Методологія</vt:lpstr>
      <vt:lpstr>Методика</vt:lpstr>
      <vt:lpstr>Загальнонаукові методи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</vt:vector>
  </TitlesOfParts>
  <Company>ZNU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Методологія і методи наукових досліджень</dc:title>
  <dc:creator>Роман Клопов</dc:creator>
  <cp:lastModifiedBy>Роман Клопов</cp:lastModifiedBy>
  <cp:revision>8</cp:revision>
  <dcterms:created xsi:type="dcterms:W3CDTF">2021-02-17T10:36:19Z</dcterms:created>
  <dcterms:modified xsi:type="dcterms:W3CDTF">2021-02-17T12:04:35Z</dcterms:modified>
</cp:coreProperties>
</file>