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1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3" r:id="rId4"/>
    <p:sldId id="310" r:id="rId5"/>
    <p:sldId id="276" r:id="rId6"/>
    <p:sldId id="309" r:id="rId7"/>
    <p:sldId id="277" r:id="rId8"/>
    <p:sldId id="278" r:id="rId9"/>
    <p:sldId id="279" r:id="rId10"/>
    <p:sldId id="283" r:id="rId11"/>
    <p:sldId id="284" r:id="rId12"/>
    <p:sldId id="261" r:id="rId13"/>
    <p:sldId id="271" r:id="rId14"/>
    <p:sldId id="291" r:id="rId15"/>
    <p:sldId id="306" r:id="rId16"/>
    <p:sldId id="30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Лист1!$D$5:$D$7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Лист1!$E$5:$E$7</c:f>
              <c:numCache>
                <c:formatCode>General</c:formatCode>
                <c:ptCount val="3"/>
                <c:pt idx="0">
                  <c:v>0.66666666666666663</c:v>
                </c:pt>
                <c:pt idx="1">
                  <c:v>0.55555555555555558</c:v>
                </c:pt>
                <c:pt idx="2">
                  <c:v>0.61111111111111116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4C-4EB4-BCCD-BDB8355C9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805856"/>
        <c:axId val="1158284272"/>
      </c:scatterChart>
      <c:valAx>
        <c:axId val="1160805856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положення скіпа на прямолінийних  розвантажувальних кривих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58284272"/>
        <c:crosses val="autoZero"/>
        <c:crossBetween val="midCat"/>
        <c:majorUnit val="1"/>
      </c:valAx>
      <c:valAx>
        <c:axId val="1158284272"/>
        <c:scaling>
          <c:orientation val="minMax"/>
          <c:max val="0.7000000000000000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Відносна</a:t>
                </a:r>
                <a:r>
                  <a:rPr lang="ru-RU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ила натягу в канаті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60805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Лист1!$D$20:$D$22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Лист1!$E$20:$E$22</c:f>
              <c:numCache>
                <c:formatCode>General</c:formatCode>
                <c:ptCount val="3"/>
                <c:pt idx="0">
                  <c:v>0.63888888888888884</c:v>
                </c:pt>
                <c:pt idx="1">
                  <c:v>0.6333333333333333</c:v>
                </c:pt>
                <c:pt idx="2">
                  <c:v>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5F-4A01-AEFE-21BD0930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805856"/>
        <c:axId val="1158284272"/>
      </c:scatterChart>
      <c:valAx>
        <c:axId val="1160805856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положення скіпа на криволінійним  розвантажувальних кривих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58284272"/>
        <c:crosses val="autoZero"/>
        <c:crossBetween val="midCat"/>
        <c:majorUnit val="1"/>
      </c:valAx>
      <c:valAx>
        <c:axId val="1158284272"/>
        <c:scaling>
          <c:orientation val="minMax"/>
          <c:max val="0.7000000000000000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Відносна</a:t>
                </a:r>
                <a:r>
                  <a:rPr lang="ru-RU" sz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ru-RU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ила натягу в канаті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60805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5314-4314-477D-A7AF-0E86AE458089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2BFE3-1294-4064-86BC-3F1554310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BFE3-1294-4064-86BC-3F1554310C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1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DE68-D24D-4D91-A9D7-49098F6D7A9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6696-6D0B-45CD-BCE6-DCD79A31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9A90-E2DE-4353-984B-B5D635640BF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DEC4-0248-4D1B-984B-8755DDC8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3A21-5B63-4E0E-8672-FD78465FE01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1D69-97FA-4B9A-8D40-D3BA67C8D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DC16-602B-436D-A3F1-26E20E7C47A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5B16-B7FC-4164-B4D0-AEF5585FA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03A2-D281-4729-B2E0-43D2B8D52E87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29FE-288A-45AD-8404-7A715DFBD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67D2-8845-4D65-947F-C0B4F080E7F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CA8E-3E14-4B38-8134-F59F43C8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1F1-F9E9-4474-9DD5-601656B4E823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412E-1E40-4B01-99CE-5DA9CE7B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57C0-D42C-475C-8746-3CCB51610D58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BE0A-DC55-4B84-91EE-302D66D24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FFE0-4390-4D19-854D-0E53F3867746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4DD0-B5F6-4923-AD2E-883716185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3060-2330-41A6-BB8C-A4712A4E518B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2654-5A36-4235-9B6A-5FC567333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6853-5C70-41BB-8984-82EF891FDE92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9727-136C-4CA9-99ED-B357D1E8B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5FA1F-662B-488F-90F7-5BAF093CFC51}" type="datetime1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9CBE0-E79F-4CD6-A0B9-9DEE7F282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39552" y="1990091"/>
            <a:ext cx="7772400" cy="2519363"/>
          </a:xfrm>
        </p:spPr>
        <p:txBody>
          <a:bodyPr/>
          <a:lstStyle/>
          <a:p>
            <a:pPr eaLnBrk="1" hangingPunct="1"/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ПРЕЗЕНТАЦІЯ КУРСУ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Механічне обладнання металургійних заводів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Обладнання для виробництва металів і плавів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3350" y="512763"/>
            <a:ext cx="70564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Запорізький національний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університет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Інженерний навчально-науковий інститут ім. Ю.М. Потебні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>
                <a:latin typeface="Times New Roman" pitchFamily="18" charset="0"/>
                <a:cs typeface="Times New Roman" pitchFamily="18" charset="0"/>
              </a:rPr>
              <a:t>кафедра МО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43608" y="4324788"/>
            <a:ext cx="7056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Спеціальність – 133 «Галузеве машинобудування»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BFBDD8-0D1B-42C6-9EB7-92704C9CAFB3}"/>
              </a:ext>
            </a:extLst>
          </p:cNvPr>
          <p:cNvSpPr/>
          <p:nvPr/>
        </p:nvSpPr>
        <p:spPr>
          <a:xfrm>
            <a:off x="179512" y="3094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Схема </a:t>
            </a:r>
            <a:r>
              <a:rPr lang="uk-UA" sz="2000" b="1" dirty="0"/>
              <a:t>п</a:t>
            </a:r>
            <a:r>
              <a:rPr lang="uk-UA" sz="2000" b="1" dirty="0" smtClean="0"/>
              <a:t>о </a:t>
            </a:r>
            <a:r>
              <a:rPr lang="uk-UA" sz="2000" b="1" dirty="0"/>
              <a:t>перевірці можливості опускання порожнього скіпа з розвантажувальних кривих</a:t>
            </a:r>
            <a:endParaRPr lang="ru-RU" sz="2000" b="1" dirty="0"/>
          </a:p>
        </p:txBody>
      </p:sp>
      <p:pic>
        <p:nvPicPr>
          <p:cNvPr id="8" name="Рисунок 7" descr="G:\vbv.PNG"/>
          <p:cNvPicPr/>
          <p:nvPr/>
        </p:nvPicPr>
        <p:blipFill rotWithShape="1">
          <a:blip r:embed="rId2" cstate="print"/>
          <a:srcRect b="1679"/>
          <a:stretch/>
        </p:blipFill>
        <p:spPr bwMode="auto">
          <a:xfrm>
            <a:off x="539552" y="1484784"/>
            <a:ext cx="5539189" cy="3895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948264" y="1484784"/>
                <a:ext cx="1130643" cy="574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Мдв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484784"/>
                <a:ext cx="1130643" cy="574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662363" y="3033355"/>
            <a:ext cx="15257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r">
              <a:lnSpc>
                <a:spcPct val="150000"/>
              </a:lnSpc>
              <a:spcAft>
                <a:spcPts val="0"/>
              </a:spcAft>
            </a:pP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uk-UA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5432" y="4551804"/>
            <a:ext cx="346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F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(МА) + F</a:t>
            </a:r>
            <a:r>
              <a:rPr lang="uk-UA" spc="15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320C0E-8B6D-4D05-BABB-A919F2A01A87}"/>
              </a:ext>
            </a:extLst>
          </p:cNvPr>
          <p:cNvSpPr/>
          <p:nvPr/>
        </p:nvSpPr>
        <p:spPr>
          <a:xfrm>
            <a:off x="287524" y="217216"/>
            <a:ext cx="4356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графіків зусиль в канатах при русі порожнього скіпа 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прямолінійних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напрямним вниз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8414"/>
            <a:ext cx="3312368" cy="517963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94434"/>
            <a:ext cx="3456384" cy="4952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21721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 графіків зусиль в канатах при русі порожнього скіпа по криволінійних напрямним вниз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143000"/>
          </a:xfrm>
        </p:spPr>
        <p:txBody>
          <a:bodyPr rtlCol="0"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відносної сили натягу в канаті від положення скіпа на розвантажувальних кривих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4356201"/>
              </p:ext>
            </p:extLst>
          </p:nvPr>
        </p:nvGraphicFramePr>
        <p:xfrm>
          <a:off x="2275205" y="1120775"/>
          <a:ext cx="45935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06552553"/>
              </p:ext>
            </p:extLst>
          </p:nvPr>
        </p:nvGraphicFramePr>
        <p:xfrm>
          <a:off x="2255797" y="3863975"/>
          <a:ext cx="45935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6CA8E-3E14-4B38-8134-F59F43C8D0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F97386-7CFF-4CA5-81DC-2A6939731CE2}"/>
              </a:ext>
            </a:extLst>
          </p:cNvPr>
          <p:cNvSpPr/>
          <p:nvPr/>
        </p:nvSpPr>
        <p:spPr>
          <a:xfrm>
            <a:off x="395536" y="40466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Експериментальні дослідження працездатності скіпового підйомника</a:t>
            </a:r>
            <a:endParaRPr lang="ru-RU" sz="22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748" y="368663"/>
            <a:ext cx="5112568" cy="6624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635635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Експериментальна модель скіпового підйомника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6BB574-E7E3-46E2-8687-9F95A7E79F73}"/>
              </a:ext>
            </a:extLst>
          </p:cNvPr>
          <p:cNvSpPr/>
          <p:nvPr/>
        </p:nvSpPr>
        <p:spPr>
          <a:xfrm>
            <a:off x="728662" y="188640"/>
            <a:ext cx="7803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Схема  </a:t>
            </a:r>
            <a:r>
              <a:rPr lang="uk-UA" sz="2000" b="1" dirty="0" err="1"/>
              <a:t>реєструючої</a:t>
            </a:r>
            <a:r>
              <a:rPr lang="uk-UA" sz="2000" b="1" dirty="0"/>
              <a:t> апаратури</a:t>
            </a:r>
            <a:endParaRPr lang="ru-RU" sz="20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/>
          <a:stretch/>
        </p:blipFill>
        <p:spPr bwMode="auto">
          <a:xfrm>
            <a:off x="899592" y="715862"/>
            <a:ext cx="2914650" cy="1403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8" r="23145"/>
          <a:stretch/>
        </p:blipFill>
        <p:spPr bwMode="auto">
          <a:xfrm rot="5400000">
            <a:off x="5984468" y="-61211"/>
            <a:ext cx="1000760" cy="2566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071" y="2019674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схема з’єднання тензометричних датчиків, б – загальний вид комплексу MIC-018-3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" y="2527505"/>
            <a:ext cx="1820545" cy="245947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22445" r="4630" b="21993"/>
          <a:stretch/>
        </p:blipFill>
        <p:spPr bwMode="auto">
          <a:xfrm rot="5400000">
            <a:off x="2890958" y="2812973"/>
            <a:ext cx="2587160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9486" r="55589" b="4739"/>
          <a:stretch/>
        </p:blipFill>
        <p:spPr bwMode="auto">
          <a:xfrm>
            <a:off x="6193829" y="2463663"/>
            <a:ext cx="1756023" cy="2587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335" y="5244147"/>
            <a:ext cx="8550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схема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силовимірювача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 – лабораторній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силовимірювач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 -  тензометричні датчикі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робочі дротяні датчики; 2 - сталева тонкостінна трубка; 3 - компенсаційні датчики; 4 – не навантажені пластинки; 5 - кулькові шарніри.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3.2 Вимірювачі силові  з тензометричними датчиками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6BB574-E7E3-46E2-8687-9F95A7E79F73}"/>
              </a:ext>
            </a:extLst>
          </p:cNvPr>
          <p:cNvSpPr/>
          <p:nvPr/>
        </p:nvSpPr>
        <p:spPr>
          <a:xfrm>
            <a:off x="728662" y="188640"/>
            <a:ext cx="7803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Осцилограма зусиль в канаті  при русі  скіпа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(</a:t>
            </a:r>
            <a:r>
              <a:rPr lang="uk-UA" sz="2000" b="1" dirty="0"/>
              <a:t>а) вниз, (б) вгору</a:t>
            </a:r>
            <a:endParaRPr lang="ru-RU" sz="2000" b="1" dirty="0"/>
          </a:p>
        </p:txBody>
      </p:sp>
      <p:pic>
        <p:nvPicPr>
          <p:cNvPr id="8" name="Рисунок 7" descr="G:\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4" y="1556792"/>
            <a:ext cx="4624492" cy="367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asd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552484" cy="35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13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712968" cy="441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Рекомендована література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вказівки до лабораторного практикуму з дисципліни «Механічне обладнання металургійних заводів», Частина 2 «Обладнання для виробництва металів та сплавів» /Укладачі: Жук А.Я., Коваль М.В.,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Хімін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В.М. - Запоріжжя, 2012.- 76с.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Жук А.Я.,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Желябина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Н.К. Механічне устаткування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цехів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виробництву металів та сплавів: Навчальний посібник. /Запоріжжя: Видавництво ЗДІА, 1998,- 216с.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Жук А.Я.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Механическое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заводов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цветной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металлургического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передела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Запорожье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ЗГИА, 2004.- 199с.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для виробництва металів і сплавів. Збірник задач і тестів для студентів ЗДІА спеціальності 7.090218 «Металургійне обладнання» 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А.Я.Жук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К.В.Таратута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А.О.Власов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Запоріжжя, 2007.- 172с.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для виробництва металів і сплавів. Методичні вказівки до контрольних та самостійних робіт для студентів ЗДІА напряму підготовки -Машинобудування 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укл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К.В.Таратута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О.М. Гречаний – Запоріжжя, 2016.- 52с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7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uk-UA" sz="3600" b="1" dirty="0" smtClean="0"/>
              <a:t>Мета курсу</a:t>
            </a:r>
            <a:endParaRPr lang="uk-UA" sz="3600" dirty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uk-UA" smtClean="0"/>
              <a:pPr>
                <a:defRPr/>
              </a:pPr>
              <a:t>2</a:t>
            </a:fld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05557"/>
            <a:ext cx="8229600" cy="4525963"/>
          </a:xfrm>
        </p:spPr>
        <p:txBody>
          <a:bodyPr/>
          <a:lstStyle/>
          <a:p>
            <a:r>
              <a:rPr lang="uk-UA" sz="1800" dirty="0"/>
              <a:t>Дисципліна " Механічне обладнання металургійних заводів. Частина 2. Обладнання для виробництва металів і сплавів " - є однією із основних спеціалізованих дисциплін, що розглядає конструкцію та методику розрахунку обладнання для виробництва металів і сплавів.</a:t>
            </a:r>
            <a:endParaRPr lang="en-US" sz="1800" dirty="0"/>
          </a:p>
          <a:p>
            <a:r>
              <a:rPr lang="uk-UA" sz="1800" dirty="0"/>
              <a:t>Основна</a:t>
            </a:r>
            <a:r>
              <a:rPr lang="uk-UA" sz="1800" b="1" dirty="0"/>
              <a:t> мета </a:t>
            </a:r>
            <a:r>
              <a:rPr lang="uk-UA" sz="1800" dirty="0"/>
              <a:t>дисципліни</a:t>
            </a:r>
            <a:r>
              <a:rPr lang="uk-UA" sz="1800" b="1" dirty="0"/>
              <a:t> </a:t>
            </a:r>
            <a:r>
              <a:rPr lang="uk-UA" sz="1800" dirty="0"/>
              <a:t>є підготовка фахівця для виробничої, проектно – конструкторської і дослідницької діяльності в сфері створення, удосконалення та експлуатації механічного обладнання металургійних заводів.</a:t>
            </a:r>
            <a:endParaRPr lang="en-US" sz="1800" dirty="0"/>
          </a:p>
          <a:p>
            <a:r>
              <a:rPr lang="uk-UA" sz="1800" dirty="0"/>
              <a:t>Основними </a:t>
            </a:r>
            <a:r>
              <a:rPr lang="uk-UA" sz="1800" b="1" dirty="0"/>
              <a:t>завданнями</a:t>
            </a:r>
            <a:r>
              <a:rPr lang="uk-UA" sz="1800" dirty="0"/>
              <a:t> вивчення дисципліни є оволодіння студентами питаннями призначення, будови та умов роботи металургійного обладнання, виявлення його позитивних та негативних якостей, основ механіки машин та розрахунків металургійного обладнання і його техніко – економічних показників.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5939"/>
            <a:ext cx="8496944" cy="5955536"/>
          </a:xfrm>
        </p:spPr>
        <p:txBody>
          <a:bodyPr/>
          <a:lstStyle/>
          <a:p>
            <a:r>
              <a:rPr lang="uk-UA" sz="1200" dirty="0" smtClean="0"/>
              <a:t>Тема </a:t>
            </a:r>
            <a:r>
              <a:rPr lang="uk-UA" sz="1200" dirty="0"/>
              <a:t>1. Загальні відомості про плавильне устаткування.</a:t>
            </a:r>
            <a:endParaRPr lang="en-US" sz="1200" dirty="0"/>
          </a:p>
          <a:p>
            <a:r>
              <a:rPr lang="uk-UA" sz="1200" i="1" dirty="0"/>
              <a:t>Загальні відомості про плавильне обладнання. Ресурсозбереження. </a:t>
            </a:r>
            <a:endParaRPr lang="en-US" sz="1200" dirty="0"/>
          </a:p>
          <a:p>
            <a:r>
              <a:rPr lang="uk-UA" sz="1200" dirty="0"/>
              <a:t>Тема 2. Визначення центрів тяжіння ємності з металом і рідиною.</a:t>
            </a:r>
            <a:endParaRPr lang="en-US" sz="1200" dirty="0"/>
          </a:p>
          <a:p>
            <a:r>
              <a:rPr lang="uk-UA" sz="1200" i="1" dirty="0"/>
              <a:t>Методика визначення центрів тяжіння графічним методом. Методика визначення центрів тяжіння </a:t>
            </a:r>
            <a:r>
              <a:rPr lang="uk-UA" sz="1200" i="1" dirty="0" err="1"/>
              <a:t>графічо</a:t>
            </a:r>
            <a:r>
              <a:rPr lang="uk-UA" sz="1200" i="1" dirty="0"/>
              <a:t>-аналітичним методом. Методика визначення центрів тяжіння аналітичним методом.</a:t>
            </a:r>
            <a:endParaRPr lang="en-US" sz="1200" dirty="0"/>
          </a:p>
          <a:p>
            <a:r>
              <a:rPr lang="uk-UA" sz="1200" dirty="0"/>
              <a:t>Тема 3. Розрахунки важільних систем.</a:t>
            </a:r>
            <a:endParaRPr lang="en-US" sz="1200" dirty="0"/>
          </a:p>
          <a:p>
            <a:r>
              <a:rPr lang="uk-UA" sz="1200" i="1" dirty="0"/>
              <a:t>Розрахунок </a:t>
            </a:r>
            <a:r>
              <a:rPr lang="uk-UA" sz="1200" i="1" dirty="0" err="1"/>
              <a:t>кривошипно</a:t>
            </a:r>
            <a:r>
              <a:rPr lang="uk-UA" sz="1200" i="1" dirty="0"/>
              <a:t>-шатунного механізму. Розрахунок </a:t>
            </a:r>
            <a:r>
              <a:rPr lang="uk-UA" sz="1200" i="1" dirty="0" err="1"/>
              <a:t>кривошипно-коромислового</a:t>
            </a:r>
            <a:r>
              <a:rPr lang="uk-UA" sz="1200" i="1" dirty="0"/>
              <a:t> механізму.</a:t>
            </a:r>
            <a:endParaRPr lang="en-US" sz="1200" dirty="0"/>
          </a:p>
          <a:p>
            <a:r>
              <a:rPr lang="uk-UA" sz="1200" dirty="0" smtClean="0"/>
              <a:t>Тема </a:t>
            </a:r>
            <a:r>
              <a:rPr lang="uk-UA" sz="1200" dirty="0"/>
              <a:t>4 .Обладнання відбивних та шахтних печей.</a:t>
            </a:r>
            <a:endParaRPr lang="en-US" sz="1200" dirty="0"/>
          </a:p>
          <a:p>
            <a:r>
              <a:rPr lang="uk-UA" sz="1200" i="1" dirty="0"/>
              <a:t>Устаткування відбивних та мартенівських печей. Устаткування шахтних і доменних печей. Устаткування для маневрування конусами завантажувальних пристроїв.</a:t>
            </a:r>
            <a:endParaRPr lang="en-US" sz="1200" dirty="0"/>
          </a:p>
          <a:p>
            <a:r>
              <a:rPr lang="uk-UA" sz="1200" dirty="0"/>
              <a:t>Тема 5. Обладнання міксерного відділення сталеплавильних </a:t>
            </a:r>
            <a:r>
              <a:rPr lang="uk-UA" sz="1200" dirty="0" err="1"/>
              <a:t>цехів</a:t>
            </a:r>
            <a:r>
              <a:rPr lang="uk-UA" sz="1200" dirty="0"/>
              <a:t>.</a:t>
            </a:r>
            <a:endParaRPr lang="en-US" sz="1200" dirty="0"/>
          </a:p>
          <a:p>
            <a:r>
              <a:rPr lang="uk-UA" sz="1200" i="1" dirty="0"/>
              <a:t>Призначення та конструкція міксерів. Методика розрахунку приводу міксерів. </a:t>
            </a:r>
            <a:endParaRPr lang="en-US" sz="1200" dirty="0"/>
          </a:p>
          <a:p>
            <a:r>
              <a:rPr lang="uk-UA" sz="1200" dirty="0"/>
              <a:t>Тема 6. Обладнання горизонтальних конвертерів.</a:t>
            </a:r>
            <a:endParaRPr lang="en-US" sz="1200" dirty="0"/>
          </a:p>
          <a:p>
            <a:r>
              <a:rPr lang="uk-UA" sz="1200" i="1" dirty="0"/>
              <a:t>Конструкція горизонтальних конверторів. Методика розрахунку приводу горизонтальних конверторів. </a:t>
            </a:r>
            <a:endParaRPr lang="en-US" sz="1200" dirty="0"/>
          </a:p>
          <a:p>
            <a:r>
              <a:rPr lang="uk-UA" sz="1200" dirty="0"/>
              <a:t>Тема 7. Обладнання вертикальних конвертерів.</a:t>
            </a:r>
            <a:endParaRPr lang="en-US" sz="1200" dirty="0"/>
          </a:p>
          <a:p>
            <a:r>
              <a:rPr lang="uk-UA" sz="1200" i="1" dirty="0"/>
              <a:t>Конструкція вертикальних конверторів. Методика розрахунку приводу вертикальних конверторів. Фурмені установки та їх розрахунок.</a:t>
            </a:r>
            <a:endParaRPr lang="en-US" sz="1200" dirty="0"/>
          </a:p>
          <a:p>
            <a:r>
              <a:rPr lang="uk-UA" sz="1200" dirty="0"/>
              <a:t>Тема 8. Обладнання руднотермічних печей.</a:t>
            </a:r>
            <a:endParaRPr lang="en-US" sz="1200" dirty="0"/>
          </a:p>
          <a:p>
            <a:r>
              <a:rPr lang="uk-UA" sz="1200" i="1" dirty="0"/>
              <a:t>Конструкція руднотермічних печей. Розрахунок механізму переміщення електродів. Розрахунок механізму перепуску електродів. Розрахунок механізму обертання ванни</a:t>
            </a:r>
            <a:endParaRPr lang="en-US" sz="1200" dirty="0"/>
          </a:p>
          <a:p>
            <a:r>
              <a:rPr lang="uk-UA" sz="1200" dirty="0"/>
              <a:t>Тема 9. Обладнання дугових електропечей.</a:t>
            </a:r>
            <a:endParaRPr lang="en-US" sz="1200" dirty="0"/>
          </a:p>
          <a:p>
            <a:r>
              <a:rPr lang="uk-UA" sz="1200" i="1" dirty="0"/>
              <a:t>Конструкція </a:t>
            </a:r>
            <a:r>
              <a:rPr lang="uk-UA" sz="1200" dirty="0"/>
              <a:t>дугових електропечей.</a:t>
            </a:r>
            <a:r>
              <a:rPr lang="uk-UA" sz="1200" i="1" dirty="0"/>
              <a:t> Розрахунок механізму підйому і повороту склепіння. Розрахунок механізму переміщення електродів. Розрахунок механізму нахилу печі. </a:t>
            </a:r>
            <a:endParaRPr lang="en-US" sz="1200" dirty="0"/>
          </a:p>
          <a:p>
            <a:r>
              <a:rPr lang="uk-UA" sz="1200" dirty="0"/>
              <a:t>Тема 10. Обладнання для завантаження печей шахтного типу.</a:t>
            </a:r>
            <a:endParaRPr lang="en-US" sz="1200" dirty="0"/>
          </a:p>
          <a:p>
            <a:r>
              <a:rPr lang="uk-UA" sz="1200" i="1" dirty="0"/>
              <a:t>Класифікація обладнання для завантаження печей шахтного типу. Конструкція скіпового підйомника. Визначення стійкості с кіпа на похилому мосту. Визначення умов само повороту скіпа на розвантажувальній ділянці мосту. Визначення потужності двигуна лебідки скіпового підйомника.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04664"/>
            <a:ext cx="206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Програма курсу</a:t>
            </a:r>
            <a:r>
              <a:rPr lang="uk-U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9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-1"/>
            <a:ext cx="8496944" cy="6721475"/>
          </a:xfrm>
        </p:spPr>
        <p:txBody>
          <a:bodyPr/>
          <a:lstStyle/>
          <a:p>
            <a:r>
              <a:rPr lang="uk-UA" sz="1200" dirty="0" smtClean="0"/>
              <a:t>Тема </a:t>
            </a:r>
            <a:r>
              <a:rPr lang="uk-UA" sz="1200" dirty="0"/>
              <a:t>11. Обладнання для завантаження відбивних і електричних дугових печей.</a:t>
            </a:r>
            <a:endParaRPr lang="en-US" sz="1200" dirty="0"/>
          </a:p>
          <a:p>
            <a:r>
              <a:rPr lang="uk-UA" sz="1200" i="1" dirty="0"/>
              <a:t>Класифікація обладнання для завантаження відбивних і електричних дугових печей. Розрахунок механізму обертання колони кранової завантажувальної машини. Розрахунок тиску на ходові колеса  кранової завантажувальної машини. Розрахунок наземної завалювальної машини.</a:t>
            </a:r>
            <a:endParaRPr lang="en-US" sz="1200" dirty="0"/>
          </a:p>
          <a:p>
            <a:r>
              <a:rPr lang="uk-UA" sz="1200" dirty="0"/>
              <a:t>Тема 12. Обладнання для завантаження конверторів скрапом і електропечей матеріалом.</a:t>
            </a:r>
            <a:endParaRPr lang="en-US" sz="1200" dirty="0"/>
          </a:p>
          <a:p>
            <a:r>
              <a:rPr lang="uk-UA" sz="1200" i="1" dirty="0"/>
              <a:t>Класифікація та конструкція основного обладнання для завантаження конверторів скрапом і електропечей матеріалом.</a:t>
            </a:r>
            <a:endParaRPr lang="en-US" sz="1200" dirty="0"/>
          </a:p>
          <a:p>
            <a:r>
              <a:rPr lang="uk-UA" sz="1200" dirty="0" smtClean="0"/>
              <a:t>Тема </a:t>
            </a:r>
            <a:r>
              <a:rPr lang="uk-UA" sz="1200" dirty="0"/>
              <a:t>13. Обладнання для обслуговування печей.</a:t>
            </a:r>
            <a:endParaRPr lang="en-US" sz="1200" dirty="0"/>
          </a:p>
          <a:p>
            <a:r>
              <a:rPr lang="uk-UA" sz="1200" i="1" dirty="0"/>
              <a:t>Класифікація та розрахунок приводу обладнання для обслуговування печей.</a:t>
            </a:r>
            <a:endParaRPr lang="en-US" sz="1200" dirty="0"/>
          </a:p>
          <a:p>
            <a:r>
              <a:rPr lang="uk-UA" sz="1200" dirty="0"/>
              <a:t>Тема 14. Обладнання для ремонту і заміни футеровки.</a:t>
            </a:r>
            <a:endParaRPr lang="en-US" sz="1200" dirty="0"/>
          </a:p>
          <a:p>
            <a:r>
              <a:rPr lang="uk-UA" sz="1200" i="1" dirty="0"/>
              <a:t>Класифікація та розрахунок приводу</a:t>
            </a:r>
            <a:r>
              <a:rPr lang="uk-UA" sz="1200" dirty="0"/>
              <a:t> </a:t>
            </a:r>
            <a:r>
              <a:rPr lang="uk-UA" sz="1200" i="1" dirty="0"/>
              <a:t>обладнання для ремонту і заміни футеровки.</a:t>
            </a:r>
            <a:endParaRPr lang="en-US" sz="1200" dirty="0"/>
          </a:p>
          <a:p>
            <a:r>
              <a:rPr lang="uk-UA" sz="1200" dirty="0"/>
              <a:t>Тема 15. Обладнання вакуумно – дугових печей.</a:t>
            </a:r>
            <a:endParaRPr lang="en-US" sz="1200" dirty="0"/>
          </a:p>
          <a:p>
            <a:r>
              <a:rPr lang="uk-UA" sz="1200" i="1" dirty="0"/>
              <a:t>Класифікація та розрахунок</a:t>
            </a:r>
            <a:r>
              <a:rPr lang="uk-UA" sz="1200" dirty="0"/>
              <a:t> </a:t>
            </a:r>
            <a:r>
              <a:rPr lang="uk-UA" sz="1200" i="1" dirty="0"/>
              <a:t>обладнання вакуумно – дугових печей.</a:t>
            </a:r>
            <a:endParaRPr lang="en-US" sz="1200" dirty="0"/>
          </a:p>
          <a:p>
            <a:r>
              <a:rPr lang="uk-UA" sz="1200" dirty="0"/>
              <a:t>Тема 16. Обладнання електрошлакових печей.</a:t>
            </a:r>
            <a:endParaRPr lang="en-US" sz="1200" dirty="0"/>
          </a:p>
          <a:p>
            <a:r>
              <a:rPr lang="uk-UA" sz="1200" i="1" dirty="0"/>
              <a:t>Класифікація та розрахунок</a:t>
            </a:r>
            <a:r>
              <a:rPr lang="uk-UA" sz="1200" dirty="0"/>
              <a:t> </a:t>
            </a:r>
            <a:r>
              <a:rPr lang="uk-UA" sz="1200" i="1" dirty="0"/>
              <a:t>обладнання</a:t>
            </a:r>
            <a:r>
              <a:rPr lang="uk-UA" sz="1200" dirty="0"/>
              <a:t> </a:t>
            </a:r>
            <a:r>
              <a:rPr lang="uk-UA" sz="1200" i="1" dirty="0"/>
              <a:t>електрошлакових печей.</a:t>
            </a:r>
            <a:endParaRPr lang="en-US" sz="1200" dirty="0"/>
          </a:p>
          <a:p>
            <a:r>
              <a:rPr lang="uk-UA" sz="1200" dirty="0"/>
              <a:t>Тема 17. Обладнання </a:t>
            </a:r>
            <a:r>
              <a:rPr lang="uk-UA" sz="1200" dirty="0" err="1"/>
              <a:t>електропроменевих</a:t>
            </a:r>
            <a:r>
              <a:rPr lang="uk-UA" sz="1200" dirty="0"/>
              <a:t> і плазмових печей.</a:t>
            </a:r>
            <a:endParaRPr lang="en-US" sz="1200" dirty="0"/>
          </a:p>
          <a:p>
            <a:r>
              <a:rPr lang="uk-UA" sz="1200" i="1" dirty="0"/>
              <a:t>Класифікація та розрахунок</a:t>
            </a:r>
            <a:r>
              <a:rPr lang="uk-UA" sz="1200" dirty="0"/>
              <a:t> </a:t>
            </a:r>
            <a:r>
              <a:rPr lang="uk-UA" sz="1200" i="1" dirty="0"/>
              <a:t>обладнання </a:t>
            </a:r>
            <a:r>
              <a:rPr lang="uk-UA" sz="1200" i="1" dirty="0" err="1"/>
              <a:t>електропроменевих</a:t>
            </a:r>
            <a:r>
              <a:rPr lang="uk-UA" sz="1200" i="1" dirty="0"/>
              <a:t> і плазмових печей.</a:t>
            </a:r>
            <a:endParaRPr lang="en-US" sz="1200" dirty="0"/>
          </a:p>
          <a:p>
            <a:r>
              <a:rPr lang="uk-UA" sz="1200" dirty="0"/>
              <a:t>Тема 18. Обладнання електролізного виробництва.</a:t>
            </a:r>
            <a:endParaRPr lang="en-US" sz="1200" dirty="0"/>
          </a:p>
          <a:p>
            <a:r>
              <a:rPr lang="uk-UA" sz="1200" i="1" dirty="0"/>
              <a:t>Устаткування </a:t>
            </a:r>
            <a:r>
              <a:rPr lang="uk-UA" sz="1200" i="1" dirty="0" err="1"/>
              <a:t>цехів</a:t>
            </a:r>
            <a:r>
              <a:rPr lang="uk-UA" sz="1200" i="1" dirty="0"/>
              <a:t> електролітичного рафінування міді і нікелю. Устаткування </a:t>
            </a:r>
            <a:r>
              <a:rPr lang="uk-UA" sz="1200" i="1" dirty="0" err="1"/>
              <a:t>цехів</a:t>
            </a:r>
            <a:r>
              <a:rPr lang="uk-UA" sz="1200" i="1" dirty="0"/>
              <a:t> електролізу алюмінію. Машини і механізми обробки алюмінієвих електролізерів.</a:t>
            </a:r>
            <a:endParaRPr lang="en-US" sz="1200" dirty="0"/>
          </a:p>
          <a:p>
            <a:r>
              <a:rPr lang="uk-UA" sz="1200" dirty="0"/>
              <a:t>Тема 19. Обладнання для транспортування металів і шлаків.</a:t>
            </a:r>
            <a:endParaRPr lang="en-US" sz="1200" dirty="0"/>
          </a:p>
          <a:p>
            <a:r>
              <a:rPr lang="uk-UA" sz="1200" i="1" dirty="0"/>
              <a:t>Конструкція металургійних </a:t>
            </a:r>
            <a:r>
              <a:rPr lang="uk-UA" sz="1200" i="1" dirty="0" err="1"/>
              <a:t>ковшів</a:t>
            </a:r>
            <a:r>
              <a:rPr lang="uk-UA" sz="1200" i="1" dirty="0"/>
              <a:t>. Насоси для перекачування рідких металів. Конструкція чавуновозів та шлаковозів.</a:t>
            </a:r>
            <a:endParaRPr lang="en-US" sz="1200" dirty="0"/>
          </a:p>
          <a:p>
            <a:r>
              <a:rPr lang="uk-UA" sz="1200" dirty="0"/>
              <a:t>Тема 20. Обладнання для розливання сталі у виливниці.</a:t>
            </a:r>
            <a:endParaRPr lang="en-US" sz="1200" dirty="0"/>
          </a:p>
          <a:p>
            <a:r>
              <a:rPr lang="uk-UA" sz="1200" i="1" dirty="0"/>
              <a:t>Устаткування для чищення і змазування виливниць. Обладнання для виймання злитків. Розливні крани. Штовхачі поїздів з виливницями.</a:t>
            </a:r>
            <a:endParaRPr lang="en-US" sz="1200" dirty="0"/>
          </a:p>
          <a:p>
            <a:r>
              <a:rPr lang="uk-UA" sz="1200" dirty="0"/>
              <a:t>Тема 21. Обладнання для розливання металів в чушках і на аноди.</a:t>
            </a:r>
            <a:endParaRPr lang="en-US" sz="1200" dirty="0"/>
          </a:p>
          <a:p>
            <a:r>
              <a:rPr lang="uk-UA" sz="1200" i="1" dirty="0"/>
              <a:t>Карусельні машини для розливання свинцю в чушки. Карусельні машини для розливання металу на аноди. Карусельні машини для розливання катодного цинку. Конструкція механізованої лінії розливання чорнової міді. Стрічкові розливні машини.</a:t>
            </a:r>
            <a:endParaRPr lang="en-US" sz="1200" dirty="0"/>
          </a:p>
          <a:p>
            <a:r>
              <a:rPr lang="uk-UA" sz="1200" dirty="0"/>
              <a:t>Тема 22. Обладнання установок </a:t>
            </a:r>
            <a:r>
              <a:rPr lang="uk-UA" sz="1200" dirty="0" err="1"/>
              <a:t>напівбезперервного</a:t>
            </a:r>
            <a:r>
              <a:rPr lang="uk-UA" sz="1200" dirty="0"/>
              <a:t> лиття.</a:t>
            </a:r>
            <a:endParaRPr lang="en-US" sz="1200" dirty="0"/>
          </a:p>
          <a:p>
            <a:r>
              <a:rPr lang="uk-UA" sz="1200" i="1" dirty="0"/>
              <a:t>Класифікація та розрахунок</a:t>
            </a:r>
            <a:r>
              <a:rPr lang="uk-UA" sz="1200" dirty="0"/>
              <a:t> </a:t>
            </a:r>
            <a:r>
              <a:rPr lang="uk-UA" sz="1200" i="1" dirty="0"/>
              <a:t>обладнання</a:t>
            </a:r>
            <a:r>
              <a:rPr lang="uk-UA" sz="1200" dirty="0"/>
              <a:t> </a:t>
            </a:r>
            <a:r>
              <a:rPr lang="uk-UA" sz="1200" i="1" dirty="0"/>
              <a:t>установок </a:t>
            </a:r>
            <a:r>
              <a:rPr lang="uk-UA" sz="1200" i="1" dirty="0" err="1"/>
              <a:t>напівбезперервного</a:t>
            </a:r>
            <a:r>
              <a:rPr lang="uk-UA" sz="1200" i="1" dirty="0"/>
              <a:t> лиття.</a:t>
            </a:r>
            <a:endParaRPr lang="en-US" sz="1200" dirty="0"/>
          </a:p>
          <a:p>
            <a:r>
              <a:rPr lang="uk-UA" sz="1200" dirty="0"/>
              <a:t>Тема 23. Обладнання установок безперервного лиття.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2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uk-UA" sz="3000" dirty="0" smtClean="0"/>
              <a:t>Доменна </a:t>
            </a:r>
            <a:r>
              <a:rPr lang="uk-UA" sz="3000" dirty="0" err="1" smtClean="0"/>
              <a:t>пічь</a:t>
            </a:r>
            <a:endParaRPr lang="uk-UA" sz="3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20089" r="2437" b="16492"/>
          <a:stretch/>
        </p:blipFill>
        <p:spPr bwMode="auto">
          <a:xfrm>
            <a:off x="1259632" y="980728"/>
            <a:ext cx="6912767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14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uk-UA" sz="3000" dirty="0"/>
              <a:t>Скіповий підйомник доменної печі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544616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6FAB8F-A9E4-46BE-937D-6DD3F08C8698}"/>
              </a:ext>
            </a:extLst>
          </p:cNvPr>
          <p:cNvSpPr/>
          <p:nvPr/>
        </p:nvSpPr>
        <p:spPr>
          <a:xfrm>
            <a:off x="467544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Скіп та розвантажувальна ділянка</a:t>
            </a:r>
            <a:endParaRPr lang="ru-RU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246C0-E78A-4A12-A748-F9E20A25CA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8437"/>
          <a:stretch/>
        </p:blipFill>
        <p:spPr bwMode="auto">
          <a:xfrm>
            <a:off x="539552" y="2276872"/>
            <a:ext cx="4176187" cy="2909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888432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4224C1-FC54-4A33-A3D6-A507010BB16D}"/>
              </a:ext>
            </a:extLst>
          </p:cNvPr>
          <p:cNvSpPr/>
          <p:nvPr/>
        </p:nvSpPr>
        <p:spPr>
          <a:xfrm>
            <a:off x="251520" y="262851"/>
            <a:ext cx="843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Розрахункова схема скіпового підйомника</a:t>
            </a:r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96074"/>
            <a:ext cx="6377508" cy="56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C5B16-B7FC-4164-B4D0-AEF5585FA2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666CF7-E53C-4B9C-989D-1C4E1A2E0EF0}"/>
              </a:ext>
            </a:extLst>
          </p:cNvPr>
          <p:cNvSpPr/>
          <p:nvPr/>
        </p:nvSpPr>
        <p:spPr>
          <a:xfrm>
            <a:off x="251520" y="136313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Навантажувальна діаграма роботи лебідки скіпового підйомника</a:t>
            </a:r>
            <a:endParaRPr lang="ru-RU" sz="2000" b="1" dirty="0"/>
          </a:p>
        </p:txBody>
      </p:sp>
      <p:pic>
        <p:nvPicPr>
          <p:cNvPr id="5" name="Рисунок 4" descr="C:\Users\Сашка\Desktop\Графики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r="12263" b="9204"/>
          <a:stretch>
            <a:fillRect/>
          </a:stretch>
        </p:blipFill>
        <p:spPr bwMode="auto">
          <a:xfrm>
            <a:off x="971600" y="836712"/>
            <a:ext cx="453650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57816" y="2430724"/>
            <a:ext cx="3234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швидкість скіпа;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– статичний момент у функції часу; 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динамічний момент у функції часу;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 – сумарний момент у функції часу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79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1100</Words>
  <Application>Microsoft Office PowerPoint</Application>
  <PresentationFormat>Экран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Тема Office</vt:lpstr>
      <vt:lpstr>ПРЕЗЕНТАЦІЯ КУРСУ  Механічне обладнання металургійних заводів Обладнання для виробництва металів і плавів</vt:lpstr>
      <vt:lpstr>Мета курсу</vt:lpstr>
      <vt:lpstr>Презентация PowerPoint</vt:lpstr>
      <vt:lpstr>Презентация PowerPoint</vt:lpstr>
      <vt:lpstr>Доменна пічь</vt:lpstr>
      <vt:lpstr>Скіповий підйомник доменної печі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Залежність відносної сили натягу в канаті від положення скіпа на розвантажувальних кривих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магістерська робота на тему  «ДОСЛІДЖЕННЯ ТА УДОСКОНАЛЕННЯ ВУЗЛІВ ВАЛКОВОГО БРИКЕТ-ПРЕСА»</dc:title>
  <dc:creator>audit</dc:creator>
  <cp:lastModifiedBy>ITAR</cp:lastModifiedBy>
  <cp:revision>83</cp:revision>
  <dcterms:created xsi:type="dcterms:W3CDTF">2018-01-01T21:39:39Z</dcterms:created>
  <dcterms:modified xsi:type="dcterms:W3CDTF">2023-02-27T09:53:57Z</dcterms:modified>
</cp:coreProperties>
</file>