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57" r:id="rId4"/>
    <p:sldId id="272" r:id="rId5"/>
    <p:sldId id="283" r:id="rId6"/>
    <p:sldId id="284" r:id="rId7"/>
    <p:sldId id="259" r:id="rId8"/>
    <p:sldId id="258" r:id="rId9"/>
    <p:sldId id="287" r:id="rId10"/>
    <p:sldId id="280" r:id="rId11"/>
  </p:sldIdLst>
  <p:sldSz cx="18288000" cy="10287000"/>
  <p:notesSz cx="6858000" cy="9144000"/>
  <p:embeddedFontLst>
    <p:embeddedFont>
      <p:font typeface="Lato" panose="020B0604020202020204" charset="0"/>
      <p:regular r:id="rId12"/>
    </p:embeddedFont>
    <p:embeddedFont>
      <p:font typeface="Roca One" panose="020B0604020202020204" charset="-52"/>
      <p:regular r:id="rId13"/>
    </p:embeddedFont>
    <p:embeddedFont>
      <p:font typeface="League Sparta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gali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64181" y="2037774"/>
            <a:ext cx="12583225" cy="4987533"/>
          </a:xfrm>
          <a:custGeom>
            <a:avLst/>
            <a:gdLst/>
            <a:ahLst/>
            <a:cxnLst/>
            <a:rect l="l" t="t" r="r" b="b"/>
            <a:pathLst>
              <a:path w="12583225" h="4987533">
                <a:moveTo>
                  <a:pt x="0" y="0"/>
                </a:moveTo>
                <a:lnTo>
                  <a:pt x="12583225" y="0"/>
                </a:lnTo>
                <a:lnTo>
                  <a:pt x="12583225" y="4987533"/>
                </a:lnTo>
                <a:lnTo>
                  <a:pt x="0" y="498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02769" y="3772772"/>
            <a:ext cx="15482463" cy="1638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9"/>
              </a:lnSpc>
            </a:pPr>
            <a:r>
              <a:rPr lang="en-US" sz="10407">
                <a:solidFill>
                  <a:srgbClr val="163C3F"/>
                </a:solidFill>
                <a:latin typeface="Roca One"/>
                <a:ea typeface="Roca One"/>
                <a:cs typeface="Roca One"/>
                <a:sym typeface="Roca One"/>
              </a:rPr>
              <a:t>ФЕМІНІЗМ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7084432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52388" y="2567505"/>
            <a:ext cx="12583225" cy="4987533"/>
          </a:xfrm>
          <a:custGeom>
            <a:avLst/>
            <a:gdLst/>
            <a:ahLst/>
            <a:cxnLst/>
            <a:rect l="l" t="t" r="r" b="b"/>
            <a:pathLst>
              <a:path w="12583225" h="4987533">
                <a:moveTo>
                  <a:pt x="0" y="0"/>
                </a:moveTo>
                <a:lnTo>
                  <a:pt x="12583224" y="0"/>
                </a:lnTo>
                <a:lnTo>
                  <a:pt x="12583224" y="4987533"/>
                </a:lnTo>
                <a:lnTo>
                  <a:pt x="0" y="498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77296" y="3673126"/>
            <a:ext cx="15133407" cy="224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0"/>
              </a:lnSpc>
            </a:pPr>
            <a:r>
              <a:rPr lang="en-US" sz="1307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6022208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089180" y="7581900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6400" y="775993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2476500"/>
            <a:ext cx="135636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Політичний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лексикон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цілі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сучасного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фемінізму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ведуть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свій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початок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від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французької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революції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Просвітництва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ctr"/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У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Європі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впливом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Просвітництва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почали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формуватися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ідеї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рівності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які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стосувалися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не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тільки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прав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людини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але й прав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мислителі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як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Мері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Волстонкрафт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авторка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"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Виправдання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прав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", 1792), ставили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сумнів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патріархальну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структуру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суспільства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та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вимагали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доступу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до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освіти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поваги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до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їхніх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прав</a:t>
            </a:r>
            <a:r>
              <a:rPr lang="ru-RU" sz="4400" dirty="0" smtClean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8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089180" y="7581900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6400" y="775993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64019" y="2224225"/>
            <a:ext cx="12382761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Протягом 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XVIII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століття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все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частіше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висловлювали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свої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вимоги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до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рівності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Революційні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події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як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Американська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та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Французька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революції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підштовхнули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ідею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що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заслуговують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ж права, як і </a:t>
            </a:r>
            <a:r>
              <a:rPr lang="ru-RU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чоловіки</a:t>
            </a:r>
            <a:r>
              <a:rPr lang="ru-RU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4400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lang="en-US" sz="4400" dirty="0" smtClean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-US" sz="4400" dirty="0" err="1" smtClean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Як</a:t>
            </a:r>
            <a:r>
              <a:rPr lang="en-US" sz="4400" dirty="0" smtClean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політичний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термін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фемінізм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з’явився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в ХІХ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ст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увійшов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повсякденного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вживання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лише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з 60-х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років</a:t>
            </a:r>
            <a:r>
              <a:rPr lang="en-US" sz="44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ХХ </a:t>
            </a:r>
            <a:r>
              <a:rPr lang="en-US" sz="44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ст</a:t>
            </a:r>
            <a:endParaRPr lang="en-US" sz="4400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02791" y="2844022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30463" y="3381826"/>
            <a:ext cx="4466854" cy="5800273"/>
            <a:chOff x="0" y="0"/>
            <a:chExt cx="1176455" cy="4031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71373" y="686834"/>
            <a:ext cx="1114525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Перша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хвиля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фемінізму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кінець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XIX – початок XX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століття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)</a:t>
            </a:r>
            <a:endParaRPr lang="en-US" sz="5000" b="1" dirty="0">
              <a:solidFill>
                <a:srgbClr val="163C3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88635" y="3687557"/>
            <a:ext cx="4160985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Права на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освіту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участь у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виборах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юридична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рівність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Головним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фокусом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першої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хвилі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стало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здобуття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жінками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права голосу.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Цей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рух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став </a:t>
            </a:r>
            <a:r>
              <a:rPr lang="ru-RU" sz="36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відомим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як "суфражизм".</a:t>
            </a:r>
            <a:endParaRPr lang="en-US" sz="36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910573" y="3504492"/>
            <a:ext cx="4466854" cy="5677607"/>
            <a:chOff x="0" y="0"/>
            <a:chExt cx="1176455" cy="403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F3B6C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6539" y="3811974"/>
            <a:ext cx="431798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У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Великій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Британії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та США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почали активно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боротися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за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політичні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права.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Провідні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активістки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як Сьюзен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Ентоні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в США та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Еммелін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Панкгерст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у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Великій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Британії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організовували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марші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мітинги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та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навіть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використовували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радикальні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методи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боротьби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2800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079595" y="3504492"/>
            <a:ext cx="4466854" cy="5677607"/>
            <a:chOff x="0" y="0"/>
            <a:chExt cx="1176455" cy="4031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467066" y="3504492"/>
            <a:ext cx="3624069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Рух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досяг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успіху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— у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багатьох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країнах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здобули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право голосу.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Наприклад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у США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жінкам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надали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виборчі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права у 1920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році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(19-а поправка до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Конституції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США), а у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Великій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Британії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— у 1918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році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02791" y="2844022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30463" y="3381826"/>
            <a:ext cx="4466854" cy="5800273"/>
            <a:chOff x="0" y="0"/>
            <a:chExt cx="1176455" cy="4031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71373" y="686834"/>
            <a:ext cx="1114525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Друга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хвиля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фемінізму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(1960-ті – 1980-ті роки)</a:t>
            </a:r>
            <a:endParaRPr lang="en-US" sz="5000" b="1" dirty="0">
              <a:solidFill>
                <a:srgbClr val="163C3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87066" y="3493201"/>
            <a:ext cx="4160985" cy="5632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Друга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хвиля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фемінізму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зосередилася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не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лише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політичних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правах, але й 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рівності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в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повсякденному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житті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Проблеми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як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нерівна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оплата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праці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сексуальні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домагання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контроль над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власним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тілом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(право 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аборти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та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контрацепцію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), стали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ключовими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темами</a:t>
            </a:r>
            <a:r>
              <a:rPr lang="ru-RU" sz="36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6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910573" y="3504492"/>
            <a:ext cx="4466854" cy="5677607"/>
            <a:chOff x="0" y="0"/>
            <a:chExt cx="1176455" cy="403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F3B6C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6539" y="3811974"/>
            <a:ext cx="431798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У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цей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період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фемінізм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починає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формуватися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як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ідеологія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багатьма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підходами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Поширюються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праці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Бетті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Фрідан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("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Таємниця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жіночності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"), яка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критикувала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традиційну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роль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домогосподарки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та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Сімони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де Бовуар ("Друга стать"), де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аналізувалися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причини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підпорядкування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2800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079595" y="3504492"/>
            <a:ext cx="4466854" cy="5677607"/>
            <a:chOff x="0" y="0"/>
            <a:chExt cx="1176455" cy="4031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467066" y="3819749"/>
            <a:ext cx="3624069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Створюються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потужні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організації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такі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як NOW (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Національна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організація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) у США,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що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активно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боролися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за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реформування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законодавства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соціальні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зміни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01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02791" y="2844022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30463" y="3381826"/>
            <a:ext cx="4466854" cy="5800273"/>
            <a:chOff x="0" y="0"/>
            <a:chExt cx="1176455" cy="4031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71373" y="686834"/>
            <a:ext cx="1114525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Третя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хвиля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ru-RU" sz="5000" b="1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фемінізму</a:t>
            </a:r>
            <a:r>
              <a:rPr lang="ru-RU" sz="5000" b="1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(1990-ті – 2000-ті роки)</a:t>
            </a:r>
            <a:endParaRPr lang="en-US" sz="5000" b="1" dirty="0">
              <a:solidFill>
                <a:srgbClr val="163C3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84460" y="3381826"/>
            <a:ext cx="4412857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Феміністки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третьої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хвилі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акцентували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увагу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різних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формах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пригнічення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що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перетинаються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(раса,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клас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сексуальна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орієнтація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національність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Виникла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інтерсекційність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як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концепція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що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наголошує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важливості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врахування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комплексної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0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ідентичності</a:t>
            </a:r>
            <a:r>
              <a:rPr lang="ru-RU" sz="30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6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910573" y="3504492"/>
            <a:ext cx="4466854" cy="5677607"/>
            <a:chOff x="0" y="0"/>
            <a:chExt cx="1176455" cy="403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F3B6C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6539" y="3811974"/>
            <a:ext cx="431798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У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цей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період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фемінізм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починає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формуватися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як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ідеологія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багатьма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підходами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Поширюються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праці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Бетті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Фрідан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("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Таємниця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жіночності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"), яка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критикувала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традиційну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роль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домогосподарки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та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Сімони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де Бовуар ("Друга стать"), де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аналізувалися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причини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підпорядкування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800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2800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2800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079595" y="3504492"/>
            <a:ext cx="4466854" cy="5677607"/>
            <a:chOff x="0" y="0"/>
            <a:chExt cx="1176455" cy="4031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6455" cy="403124"/>
            </a:xfrm>
            <a:custGeom>
              <a:avLst/>
              <a:gdLst/>
              <a:ahLst/>
              <a:cxnLst/>
              <a:rect l="l" t="t" r="r" b="b"/>
              <a:pathLst>
                <a:path w="1176455" h="403124">
                  <a:moveTo>
                    <a:pt x="0" y="0"/>
                  </a:moveTo>
                  <a:lnTo>
                    <a:pt x="1176455" y="0"/>
                  </a:lnTo>
                  <a:lnTo>
                    <a:pt x="1176455" y="403124"/>
                  </a:lnTo>
                  <a:lnTo>
                    <a:pt x="0" y="403124"/>
                  </a:lnTo>
                  <a:close/>
                </a:path>
              </a:pathLst>
            </a:custGeom>
            <a:solidFill>
              <a:srgbClr val="163C3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76455" cy="44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467066" y="3819749"/>
            <a:ext cx="3624069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Феміністки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третьої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хвилі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активно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критикували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стереотипи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щодо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жінок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та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нав’язані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ролі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виступаючи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за право на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самовизначення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 та свободу </a:t>
            </a:r>
            <a:r>
              <a:rPr lang="ru-RU" sz="3200" dirty="0" err="1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самовираження</a:t>
            </a:r>
            <a:r>
              <a:rPr lang="ru-RU" sz="3200" dirty="0">
                <a:solidFill>
                  <a:srgbClr val="DCE3E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rgbClr val="DCE3E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105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50406" y="306116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6400" y="3425917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59722" y="2097861"/>
            <a:ext cx="701287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4000" dirty="0" smtClean="0">
                <a:solidFill>
                  <a:srgbClr val="163C3F"/>
                </a:solidFill>
                <a:latin typeface="Gagalin"/>
                <a:ea typeface="Gagalin"/>
                <a:cs typeface="Gagalin"/>
                <a:sym typeface="Gagalin"/>
              </a:rPr>
              <a:t>публічний/приватний поділ</a:t>
            </a:r>
            <a:endParaRPr lang="en-US" sz="4000" dirty="0">
              <a:solidFill>
                <a:srgbClr val="163C3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2521" y="4205661"/>
            <a:ext cx="6848621" cy="4923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Традиційно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публічна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сфера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життя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</a:t>
            </a:r>
          </a:p>
          <a:p>
            <a:pPr algn="just"/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пов’язана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політикою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мистецтвом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літературою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належала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чоловікам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тоді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як</a:t>
            </a:r>
          </a:p>
          <a:p>
            <a:pPr algn="just"/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жінки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були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обмежені</a:t>
            </a:r>
            <a:r>
              <a:rPr lang="ru-RU" sz="3999" dirty="0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 абсолютно приватною сферою </a:t>
            </a:r>
            <a:r>
              <a:rPr lang="ru-RU" sz="3999" dirty="0" err="1">
                <a:solidFill>
                  <a:srgbClr val="163C3F"/>
                </a:solidFill>
                <a:latin typeface="Lato"/>
                <a:ea typeface="Lato"/>
                <a:cs typeface="Lato"/>
                <a:sym typeface="Lato"/>
              </a:rPr>
              <a:t>життя</a:t>
            </a:r>
            <a:endParaRPr lang="en-US" sz="3999" dirty="0">
              <a:solidFill>
                <a:srgbClr val="163C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66601" y="2097861"/>
            <a:ext cx="6165298" cy="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5000" dirty="0" smtClean="0">
                <a:solidFill>
                  <a:srgbClr val="163C3F"/>
                </a:solidFill>
                <a:latin typeface="Gagalin"/>
                <a:ea typeface="Gagalin"/>
                <a:cs typeface="Gagalin"/>
                <a:sym typeface="Gagalin"/>
              </a:rPr>
              <a:t>Стать та </a:t>
            </a:r>
            <a:r>
              <a:rPr lang="uk-UA" sz="5000" dirty="0" err="1" smtClean="0">
                <a:solidFill>
                  <a:srgbClr val="163C3F"/>
                </a:solidFill>
                <a:latin typeface="Gagalin"/>
                <a:ea typeface="Gagalin"/>
                <a:cs typeface="Gagalin"/>
                <a:sym typeface="Gagalin"/>
              </a:rPr>
              <a:t>гендер</a:t>
            </a:r>
            <a:endParaRPr lang="en-US" sz="5000" dirty="0">
              <a:solidFill>
                <a:srgbClr val="163C3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648200" y="468658"/>
            <a:ext cx="8839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6000" dirty="0" smtClean="0">
                <a:solidFill>
                  <a:srgbClr val="163C3F"/>
                </a:solidFill>
                <a:latin typeface="Gagalin"/>
                <a:ea typeface="Gagalin"/>
                <a:cs typeface="Gagalin"/>
                <a:sym typeface="Gagalin"/>
              </a:rPr>
              <a:t>Базові засади фемінізму</a:t>
            </a:r>
            <a:endParaRPr lang="en-US" sz="6000" dirty="0">
              <a:solidFill>
                <a:srgbClr val="163C3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9233832" y="4191799"/>
            <a:ext cx="684862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600" dirty="0">
                <a:solidFill>
                  <a:srgbClr val="1C4162"/>
                </a:solidFill>
              </a:rPr>
              <a:t>Стать </a:t>
            </a:r>
            <a:r>
              <a:rPr lang="ru-RU" sz="3600" dirty="0" err="1">
                <a:solidFill>
                  <a:srgbClr val="1C4162"/>
                </a:solidFill>
              </a:rPr>
              <a:t>відносить</a:t>
            </a:r>
            <a:r>
              <a:rPr lang="ru-RU" sz="3600" dirty="0">
                <a:solidFill>
                  <a:srgbClr val="1C4162"/>
                </a:solidFill>
              </a:rPr>
              <a:t> до </a:t>
            </a:r>
            <a:r>
              <a:rPr lang="ru-RU" sz="3600" dirty="0" err="1">
                <a:solidFill>
                  <a:srgbClr val="1C4162"/>
                </a:solidFill>
              </a:rPr>
              <a:t>біологічного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поняття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відмінності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між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чоловіками</a:t>
            </a:r>
            <a:r>
              <a:rPr lang="ru-RU" sz="3600" dirty="0">
                <a:solidFill>
                  <a:srgbClr val="1C4162"/>
                </a:solidFill>
              </a:rPr>
              <a:t> та </a:t>
            </a:r>
            <a:r>
              <a:rPr lang="ru-RU" sz="3600" dirty="0" err="1">
                <a:solidFill>
                  <a:srgbClr val="1C4162"/>
                </a:solidFill>
              </a:rPr>
              <a:t>жінками</a:t>
            </a:r>
            <a:r>
              <a:rPr lang="ru-RU" sz="3600" dirty="0">
                <a:solidFill>
                  <a:srgbClr val="1C4162"/>
                </a:solidFill>
              </a:rPr>
              <a:t>, </a:t>
            </a:r>
            <a:r>
              <a:rPr lang="ru-RU" sz="3600" dirty="0" err="1">
                <a:solidFill>
                  <a:srgbClr val="1C4162"/>
                </a:solidFill>
              </a:rPr>
              <a:t>ці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відмінності</a:t>
            </a:r>
            <a:r>
              <a:rPr lang="ru-RU" sz="3600" dirty="0">
                <a:solidFill>
                  <a:srgbClr val="1C4162"/>
                </a:solidFill>
              </a:rPr>
              <a:t> є </a:t>
            </a:r>
            <a:r>
              <a:rPr lang="ru-RU" sz="3600" dirty="0" err="1">
                <a:solidFill>
                  <a:srgbClr val="1C4162"/>
                </a:solidFill>
              </a:rPr>
              <a:t>природними</a:t>
            </a:r>
            <a:r>
              <a:rPr lang="ru-RU" sz="3600" dirty="0">
                <a:solidFill>
                  <a:srgbClr val="1C4162"/>
                </a:solidFill>
              </a:rPr>
              <a:t> і </a:t>
            </a:r>
            <a:r>
              <a:rPr lang="ru-RU" sz="3600" dirty="0" err="1">
                <a:solidFill>
                  <a:srgbClr val="1C4162"/>
                </a:solidFill>
              </a:rPr>
              <a:t>незмінними</a:t>
            </a:r>
            <a:r>
              <a:rPr lang="ru-RU" sz="3600" dirty="0" smtClean="0">
                <a:solidFill>
                  <a:srgbClr val="1C4162"/>
                </a:solidFill>
              </a:rPr>
              <a:t>.</a:t>
            </a:r>
          </a:p>
          <a:p>
            <a:pPr algn="just"/>
            <a:r>
              <a:rPr lang="ru-RU" sz="3600" dirty="0" smtClean="0">
                <a:solidFill>
                  <a:srgbClr val="1C4162"/>
                </a:solidFill>
              </a:rPr>
              <a:t>Гендер </a:t>
            </a:r>
            <a:r>
              <a:rPr lang="ru-RU" sz="3600" dirty="0">
                <a:solidFill>
                  <a:srgbClr val="1C4162"/>
                </a:solidFill>
              </a:rPr>
              <a:t>же </a:t>
            </a:r>
            <a:r>
              <a:rPr lang="ru-RU" sz="3600" dirty="0" err="1" smtClean="0">
                <a:solidFill>
                  <a:srgbClr val="1C4162"/>
                </a:solidFill>
              </a:rPr>
              <a:t>відноситься</a:t>
            </a:r>
            <a:r>
              <a:rPr lang="ru-RU" sz="3600" dirty="0" smtClean="0">
                <a:solidFill>
                  <a:srgbClr val="1C4162"/>
                </a:solidFill>
              </a:rPr>
              <a:t> </a:t>
            </a:r>
            <a:r>
              <a:rPr lang="ru-RU" sz="3600" dirty="0">
                <a:solidFill>
                  <a:srgbClr val="1C4162"/>
                </a:solidFill>
              </a:rPr>
              <a:t>до </a:t>
            </a:r>
            <a:r>
              <a:rPr lang="ru-RU" sz="3600" dirty="0" err="1">
                <a:solidFill>
                  <a:srgbClr val="1C4162"/>
                </a:solidFill>
              </a:rPr>
              <a:t>поняття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культурологічного</a:t>
            </a:r>
            <a:r>
              <a:rPr lang="ru-RU" sz="3600" dirty="0">
                <a:solidFill>
                  <a:srgbClr val="1C4162"/>
                </a:solidFill>
              </a:rPr>
              <a:t> і </a:t>
            </a:r>
            <a:r>
              <a:rPr lang="ru-RU" sz="3600" dirty="0" err="1">
                <a:solidFill>
                  <a:srgbClr val="1C4162"/>
                </a:solidFill>
              </a:rPr>
              <a:t>відображає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різні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ролі</a:t>
            </a:r>
            <a:r>
              <a:rPr lang="ru-RU" sz="3600" dirty="0">
                <a:solidFill>
                  <a:srgbClr val="1C4162"/>
                </a:solidFill>
              </a:rPr>
              <a:t>, </a:t>
            </a:r>
            <a:r>
              <a:rPr lang="ru-RU" sz="3600" dirty="0" err="1">
                <a:solidFill>
                  <a:srgbClr val="1C4162"/>
                </a:solidFill>
              </a:rPr>
              <a:t>які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суспільство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приписує</a:t>
            </a:r>
            <a:r>
              <a:rPr lang="ru-RU" sz="3600" dirty="0">
                <a:solidFill>
                  <a:srgbClr val="1C4162"/>
                </a:solidFill>
              </a:rPr>
              <a:t> </a:t>
            </a:r>
            <a:r>
              <a:rPr lang="ru-RU" sz="3600" dirty="0" err="1">
                <a:solidFill>
                  <a:srgbClr val="1C4162"/>
                </a:solidFill>
              </a:rPr>
              <a:t>чоловікам</a:t>
            </a:r>
            <a:r>
              <a:rPr lang="ru-RU" sz="3600" dirty="0">
                <a:solidFill>
                  <a:srgbClr val="1C4162"/>
                </a:solidFill>
              </a:rPr>
              <a:t> і </a:t>
            </a:r>
            <a:r>
              <a:rPr lang="ru-RU" sz="3600" dirty="0" err="1">
                <a:solidFill>
                  <a:srgbClr val="1C4162"/>
                </a:solidFill>
              </a:rPr>
              <a:t>жінкам</a:t>
            </a:r>
            <a:r>
              <a:rPr lang="ru-RU" sz="3600" dirty="0">
                <a:solidFill>
                  <a:srgbClr val="1C4162"/>
                </a:solidFill>
              </a:rPr>
              <a:t>.</a:t>
            </a:r>
            <a:endParaRPr lang="en-US" sz="3600" dirty="0">
              <a:solidFill>
                <a:srgbClr val="1C416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24053" y="6210300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38800" y="1498671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97788"/>
            <a:ext cx="12003134" cy="1038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24053" y="6210300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38800" y="1498671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9"/>
          <p:cNvSpPr txBox="1"/>
          <p:nvPr/>
        </p:nvSpPr>
        <p:spPr>
          <a:xfrm>
            <a:off x="2438400" y="1810853"/>
            <a:ext cx="13868400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Ліберальні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феміністки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борються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за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законну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та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політичну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рівність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із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чоловіками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Вони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підтримують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ідею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рівноправності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яка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дасть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змогу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жінкам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змагатися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з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чоловіками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в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публічному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житті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на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рівних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правах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незалежно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від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статі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  <a:endParaRPr lang="ru-RU" sz="3200" dirty="0" smtClean="0">
              <a:solidFill>
                <a:srgbClr val="163C3F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algn="just"/>
            <a:endParaRPr lang="uk-UA" sz="3200" dirty="0">
              <a:solidFill>
                <a:srgbClr val="163C3F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algn="just"/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Соціалістичні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феміністки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: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рівні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права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можуть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бути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марними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якщо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жінки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не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користуватимуться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такою 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самою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соціальною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рівністю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В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цьому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плані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рівність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означає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передусім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поняття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економічного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характеру,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акцентуючи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увагу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на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власності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і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поняттях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розрізнення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оплачуваної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та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неоплачуваної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праці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  <a:endParaRPr lang="ru-RU" sz="3200" dirty="0" smtClean="0">
              <a:solidFill>
                <a:srgbClr val="163C3F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algn="just"/>
            <a:endParaRPr lang="ru-RU" sz="3200" dirty="0">
              <a:solidFill>
                <a:srgbClr val="163C3F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algn="just"/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Радикальні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феміністки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-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здебільшого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занепокоєні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рівними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позиціями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в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сім’ї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та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особистому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житті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В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цьому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випадку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поняття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рівності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присутнє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в аспектах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виховання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дітей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та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інших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домашніх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обов’язків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контроль за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власним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тілом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статеве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 err="1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задоволення</a:t>
            </a:r>
            <a:r>
              <a:rPr lang="ru-RU" sz="3200" dirty="0" smtClean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та </a:t>
            </a:r>
            <a:r>
              <a:rPr lang="ru-RU" sz="3200" dirty="0" err="1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самовираження</a:t>
            </a:r>
            <a:r>
              <a:rPr lang="ru-RU" sz="3200" dirty="0">
                <a:solidFill>
                  <a:srgbClr val="163C3F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3200" dirty="0">
              <a:solidFill>
                <a:srgbClr val="163C3F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6215" y="271913"/>
            <a:ext cx="7337305" cy="101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4400" dirty="0" smtClean="0">
                <a:solidFill>
                  <a:srgbClr val="163C3F"/>
                </a:solidFill>
                <a:latin typeface="Gagalin"/>
                <a:ea typeface="Gagalin"/>
                <a:cs typeface="Gagalin"/>
                <a:sym typeface="Gagalin"/>
              </a:rPr>
              <a:t>Рівність та відмінність</a:t>
            </a:r>
            <a:endParaRPr lang="en-US" sz="4400" dirty="0">
              <a:solidFill>
                <a:srgbClr val="163C3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</p:spTree>
    <p:extLst>
      <p:ext uri="{BB962C8B-B14F-4D97-AF65-F5344CB8AC3E}">
        <p14:creationId xmlns:p14="http://schemas.microsoft.com/office/powerpoint/2010/main" val="180661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658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Lato</vt:lpstr>
      <vt:lpstr>Roca One</vt:lpstr>
      <vt:lpstr>League Spartan</vt:lpstr>
      <vt:lpstr>Calibri</vt:lpstr>
      <vt:lpstr>Arial</vt:lpstr>
      <vt:lpstr>Gagalin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Teal Modern Simple Research Project Presentation, копия</dc:title>
  <cp:lastModifiedBy>DDD</cp:lastModifiedBy>
  <cp:revision>15</cp:revision>
  <dcterms:created xsi:type="dcterms:W3CDTF">2006-08-16T00:00:00Z</dcterms:created>
  <dcterms:modified xsi:type="dcterms:W3CDTF">2024-11-06T19:16:54Z</dcterms:modified>
  <dc:identifier>DAGU_iFD9fQ</dc:identifier>
</cp:coreProperties>
</file>