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7" r:id="rId5"/>
  </p:sldMasterIdLst>
  <p:sldIdLst>
    <p:sldId id="258" r:id="rId6"/>
    <p:sldId id="260" r:id="rId7"/>
    <p:sldId id="259" r:id="rId8"/>
    <p:sldId id="282" r:id="rId9"/>
    <p:sldId id="264" r:id="rId10"/>
    <p:sldId id="283" r:id="rId11"/>
    <p:sldId id="261" r:id="rId12"/>
    <p:sldId id="256" r:id="rId13"/>
    <p:sldId id="262" r:id="rId14"/>
    <p:sldId id="343" r:id="rId15"/>
    <p:sldId id="344" r:id="rId16"/>
    <p:sldId id="338" r:id="rId17"/>
    <p:sldId id="342" r:id="rId18"/>
    <p:sldId id="341" r:id="rId19"/>
    <p:sldId id="269" r:id="rId2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9FE8C-0CEA-BD95-BA70-42204FE89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C937511-86CD-2D2F-75DB-9580BF558F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7B9F82-F9FF-45B3-5288-001BA5995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59AB-246F-426D-A875-84C02BAEDAF9}" type="datetimeFigureOut">
              <a:rPr lang="uk-UA" smtClean="0"/>
              <a:t>07.03.2024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91C7BA-63CE-C7D3-2103-A27B7A4A5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09D4C21-EB83-7252-816D-99E4DC262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04BF-9436-487E-B6E2-A7681E20B5C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6436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2AB978-2F51-D0EF-E8C6-40B31F485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EC3311B-8EE6-4F43-2C8E-D119473E3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9F333B-46C4-8E94-5EE4-B7AE3FF52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59AB-246F-426D-A875-84C02BAEDAF9}" type="datetimeFigureOut">
              <a:rPr lang="uk-UA" smtClean="0"/>
              <a:t>07.03.2024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B2E78AC-BF00-7733-2E0A-E0E2DAB33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6F85D41-BFA0-80FF-C736-DDDB8CF60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04BF-9436-487E-B6E2-A7681E20B5C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1746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E27D18C-C524-3BA0-A1F5-2B6DBFEC10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FEA217D-8F72-47E9-12C1-062308A61E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A71F3A8-6A4A-2DFC-9268-AF0B2390D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59AB-246F-426D-A875-84C02BAEDAF9}" type="datetimeFigureOut">
              <a:rPr lang="uk-UA" smtClean="0"/>
              <a:t>07.03.2024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183D3F9-77D9-A277-6D9A-EDA46C9E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76D6264-36F9-8422-2FEE-E871A1BE7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04BF-9436-487E-B6E2-A7681E20B5C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3099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CEF38-E9DB-46AA-8950-5B998AD2E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A7DF7F-6FB9-4855-BC41-9E783756E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B8DAE4-DC09-4BF3-91C9-23E498143E88}" type="slidenum">
              <a:rPr lang="uk-UA" altLang="uk-UA"/>
              <a:pPr/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21258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5A153E-6E5E-46AC-88E8-03840195D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EB18-9AFD-4180-B2DC-F29393406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7B29D-A6B4-4ABA-8EA5-3D69B839ADC1}" type="slidenum">
              <a:rPr lang="uk-UA" altLang="uk-UA"/>
              <a:pPr/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4200258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5EE627-654B-429A-961B-A69069F3F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8B36A9-8F44-4FAA-909A-9C216DBC5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82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73F05A-1901-4DAD-BD42-A103EBCF66B4}" type="slidenum">
              <a:rPr lang="uk-UA" altLang="uk-UA"/>
              <a:pPr/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942799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25082A-4D2E-41A7-9C86-BE35EF684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CA279B-65BF-4DD2-9F46-4E7102F51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D40518-61B4-4DBC-BE58-75928C5BA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43233-EEE4-4217-BDCB-B54152B5B6B3}" type="slidenum">
              <a:rPr lang="uk-UA" altLang="uk-UA"/>
              <a:pPr/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4107437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A2D3C-FC83-45B3-8550-6388CA28F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D90F71-26D1-4E59-9AB8-D4B920831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7EC61D-3073-45BB-970E-8ACECF406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2652066-7F3E-4FEF-AB7E-E2EBBC9F6C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47932C-D3D9-4D6B-824D-9FFB0078D3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CA6FD9-8BA2-4CAB-AFF1-04B0A86BBE60}" type="slidenum">
              <a:rPr lang="uk-UA" altLang="uk-UA"/>
              <a:pPr/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918973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9A2DBB-05EF-48FA-A161-834B349B5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3A956D-E47F-4E0C-AF30-5CD4385895E6}" type="slidenum">
              <a:rPr lang="uk-UA" altLang="uk-UA"/>
              <a:pPr/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90627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08BB51-9CCC-40A2-ABAD-8D9F56BC12E4}" type="slidenum">
              <a:rPr lang="uk-UA" altLang="uk-UA"/>
              <a:pPr/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941537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8EEB67-D009-45C9-BB39-F6CDD576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35EC1-8C10-4B22-882C-9D7CB1A67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D84E98-F513-474B-931B-F03E6843C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21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8CA01C-AFDF-4FAC-93AA-B3BE8CB84CF3}" type="slidenum">
              <a:rPr lang="uk-UA" altLang="uk-UA"/>
              <a:pPr/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735395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3D81EF-7286-91D5-3021-6B9112635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C150AE1-4C15-AA14-DF8D-D369867DA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2FDCF80-755E-E6A5-8C24-7A7ADFDC8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59AB-246F-426D-A875-84C02BAEDAF9}" type="datetimeFigureOut">
              <a:rPr lang="uk-UA" smtClean="0"/>
              <a:t>07.03.2024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2F2CD4-DC9B-2E1B-D395-C8CE8ED9D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6869AE8-4357-BD56-31AB-E36E7237A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04BF-9436-487E-B6E2-A7681E20B5C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59638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6DCB9-067B-42C7-A79A-22D967E45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0E8C6F-DA30-4BFE-BF3E-022F516C35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x-none" noProof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810C0F-8E3B-4917-BF01-A28A410F4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21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B78CC-F1F1-498C-861B-6383E6AEB3ED}" type="slidenum">
              <a:rPr lang="uk-UA" altLang="uk-UA"/>
              <a:pPr/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440953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627B90-1F9E-49C6-9255-E2CBD4276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C94414-B965-401C-895F-506752010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EB739D-D2DD-4D2B-A654-BC6913B0A222}" type="slidenum">
              <a:rPr lang="uk-UA" altLang="uk-UA"/>
              <a:pPr/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603312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7AEA3C5-5873-4429-89CD-EF8988F926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AA04DD-519E-4C3B-8AA1-25DD8F6D42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EC95AA-AE58-448D-9A9E-CC9A8EA60610}" type="slidenum">
              <a:rPr lang="uk-UA" altLang="uk-UA"/>
              <a:pPr/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3180916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0132-711A-4077-B51A-98324E5374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07.03.2024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D66EFB6C-444E-4686-AC16-0C6DA50ABC6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173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0132-711A-4077-B51A-98324E5374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07.03.2024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D66EFB6C-444E-4686-AC16-0C6DA50ABC6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4135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Franklin Gothic Book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0132-711A-4077-B51A-98324E5374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07.03.2024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EFB6C-444E-4686-AC16-0C6DA50ABC6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25426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0132-711A-4077-B51A-98324E5374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07.03.2024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EFB6C-444E-4686-AC16-0C6DA50ABC6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102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0132-711A-4077-B51A-98324E5374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07.03.2024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D66EFB6C-444E-4686-AC16-0C6DA50ABC6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1558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0132-711A-4077-B51A-98324E5374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07.03.2024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EFB6C-444E-4686-AC16-0C6DA50ABC6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6741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0132-711A-4077-B51A-98324E5374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07.03.2024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EFB6C-444E-4686-AC16-0C6DA50ABC6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202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4C87C8-7026-5878-9063-1DADA3907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CBDFBBD-C378-110D-95DC-1E1FECA0C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2AE97E3-85A3-F398-3AB5-D916F3D2F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59AB-246F-426D-A875-84C02BAEDAF9}" type="datetimeFigureOut">
              <a:rPr lang="uk-UA" smtClean="0"/>
              <a:t>07.03.2024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C7FE32-399F-D4EF-019A-2E38D6F45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877C098-F048-18FC-EDED-06D29781A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04BF-9436-487E-B6E2-A7681E20B5C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4189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0132-711A-4077-B51A-98324E5374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07.03.2024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EFB6C-444E-4686-AC16-0C6DA50ABC6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6665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0132-711A-4077-B51A-98324E5374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07.03.2024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EFB6C-444E-4686-AC16-0C6DA50ABC6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65843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0132-711A-4077-B51A-98324E5374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07.03.2024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EFB6C-444E-4686-AC16-0C6DA50ABC6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143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0132-711A-4077-B51A-98324E5374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07.03.2024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EFB6C-444E-4686-AC16-0C6DA50ABC6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2128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00C1-D070-482E-8203-90E418EABE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6A8-5848-41BF-B758-7D91255DBD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1367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00C1-D070-482E-8203-90E418EABE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6A8-5848-41BF-B758-7D91255DBD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0398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00C1-D070-482E-8203-90E418EABE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6A8-5848-41BF-B758-7D91255DBD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5706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00C1-D070-482E-8203-90E418EABE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6A8-5848-41BF-B758-7D91255DBD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3515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00C1-D070-482E-8203-90E418EABE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6A8-5848-41BF-B758-7D91255DBD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3699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00C1-D070-482E-8203-90E418EABE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6A8-5848-41BF-B758-7D91255DBD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56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EDEF75-811B-213C-9584-576496A76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888516E-597E-C930-15C9-4B8541A795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10D7AA1-A3E4-FB82-F3F4-D74AACBCB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9AED1DD-4FB7-FB0D-8D97-412BB2151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59AB-246F-426D-A875-84C02BAEDAF9}" type="datetimeFigureOut">
              <a:rPr lang="uk-UA" smtClean="0"/>
              <a:t>07.03.2024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D453EA0-BC69-4000-060D-749C1D795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031D5C6-661B-D5AD-CD78-2A7B4CC74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04BF-9436-487E-B6E2-A7681E20B5C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16705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00C1-D070-482E-8203-90E418EABE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6A8-5848-41BF-B758-7D91255DBD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8226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00C1-D070-482E-8203-90E418EABE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6A8-5848-41BF-B758-7D91255DBD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068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00C1-D070-482E-8203-90E418EABE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6A8-5848-41BF-B758-7D91255DBD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5965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00C1-D070-482E-8203-90E418EABE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6A8-5848-41BF-B758-7D91255DBD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244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00C1-D070-482E-8203-90E418EABE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6A8-5848-41BF-B758-7D91255DBD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2909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B8641584-5064-4618-8B92-9E3D117DB5A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32101"/>
      </p:ext>
    </p:extLst>
  </p:cSld>
  <p:clrMapOvr>
    <a:masterClrMapping/>
  </p:clrMapOvr>
  <p:transition advClick="0" advTm="3000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0202-3B8C-4F86-B7A9-FD5DC9B6A3DD}" type="datetimeFigureOut">
              <a:rPr lang="uk-UA" smtClean="0"/>
              <a:t>07.03.2024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4F27-50F4-46F0-B864-EEC23BE90CA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20597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0202-3B8C-4F86-B7A9-FD5DC9B6A3DD}" type="datetimeFigureOut">
              <a:rPr lang="uk-UA" smtClean="0"/>
              <a:t>07.03.2024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4F27-50F4-46F0-B864-EEC23BE90CA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16431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0202-3B8C-4F86-B7A9-FD5DC9B6A3DD}" type="datetimeFigureOut">
              <a:rPr lang="uk-UA" smtClean="0"/>
              <a:t>07.03.2024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4F27-50F4-46F0-B864-EEC23BE90CA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1192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0202-3B8C-4F86-B7A9-FD5DC9B6A3DD}" type="datetimeFigureOut">
              <a:rPr lang="uk-UA" smtClean="0"/>
              <a:t>07.03.2024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4F27-50F4-46F0-B864-EEC23BE90CA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7408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A5BB0-2252-1E29-E893-A4B389907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525C72C-6B78-69BE-6178-954D085EC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F354F65-75CA-0F9E-B2DE-49A015C73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04B6A78-57A4-F6B9-52A4-E269370B98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71FB3D8-4B3E-1A18-6FF2-663A33E55C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EDD9341B-91CA-322D-B75D-39A23852E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59AB-246F-426D-A875-84C02BAEDAF9}" type="datetimeFigureOut">
              <a:rPr lang="uk-UA" smtClean="0"/>
              <a:t>07.03.2024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9B9C5CD-A04D-1FD7-843E-9A6A5B02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C6FDB5F-4900-352E-D7E8-C9EC4A7E9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04BF-9436-487E-B6E2-A7681E20B5C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83838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0202-3B8C-4F86-B7A9-FD5DC9B6A3DD}" type="datetimeFigureOut">
              <a:rPr lang="uk-UA" smtClean="0"/>
              <a:t>07.03.2024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4F27-50F4-46F0-B864-EEC23BE90CA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39900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0202-3B8C-4F86-B7A9-FD5DC9B6A3DD}" type="datetimeFigureOut">
              <a:rPr lang="uk-UA" smtClean="0"/>
              <a:t>07.03.2024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4F27-50F4-46F0-B864-EEC23BE90CA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99048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0202-3B8C-4F86-B7A9-FD5DC9B6A3DD}" type="datetimeFigureOut">
              <a:rPr lang="uk-UA" smtClean="0"/>
              <a:t>07.03.2024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4F27-50F4-46F0-B864-EEC23BE90CA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17832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0202-3B8C-4F86-B7A9-FD5DC9B6A3DD}" type="datetimeFigureOut">
              <a:rPr lang="uk-UA" smtClean="0"/>
              <a:t>07.03.2024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4F27-50F4-46F0-B864-EEC23BE90CA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91384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0202-3B8C-4F86-B7A9-FD5DC9B6A3DD}" type="datetimeFigureOut">
              <a:rPr lang="uk-UA" smtClean="0"/>
              <a:t>07.03.2024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4F27-50F4-46F0-B864-EEC23BE90CA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92991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0202-3B8C-4F86-B7A9-FD5DC9B6A3DD}" type="datetimeFigureOut">
              <a:rPr lang="uk-UA" smtClean="0"/>
              <a:t>07.03.2024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4F27-50F4-46F0-B864-EEC23BE90CA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1950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0202-3B8C-4F86-B7A9-FD5DC9B6A3DD}" type="datetimeFigureOut">
              <a:rPr lang="uk-UA" smtClean="0"/>
              <a:t>07.03.2024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4F27-50F4-46F0-B864-EEC23BE90CA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7227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02FE01-13A3-B1D6-E0A6-A737207B4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FC2D4C3-1DEC-C01B-F18A-B14C0C00C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59AB-246F-426D-A875-84C02BAEDAF9}" type="datetimeFigureOut">
              <a:rPr lang="uk-UA" smtClean="0"/>
              <a:t>07.03.2024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4A82173-1DF3-F885-56E0-66B2A2EB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528C2C1-B941-9AB0-AA9F-9AC0A5911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04BF-9436-487E-B6E2-A7681E20B5C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1714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F7438F9-A858-B9AD-6B03-5B912150D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59AB-246F-426D-A875-84C02BAEDAF9}" type="datetimeFigureOut">
              <a:rPr lang="uk-UA" smtClean="0"/>
              <a:t>07.03.2024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53F7997-002C-F8C2-6EA5-C14AC5630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59B17FF-1498-6C6D-453F-2AB4D93AA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04BF-9436-487E-B6E2-A7681E20B5C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645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57DF4A-3762-D03C-E72C-EB97CBD6B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6DC4419-6180-B5ED-E773-B628128C4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9A02DC8-6FF7-3F54-A27F-D1E4D2664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2B5B3B2-FEE2-AA91-6316-2151C319A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59AB-246F-426D-A875-84C02BAEDAF9}" type="datetimeFigureOut">
              <a:rPr lang="uk-UA" smtClean="0"/>
              <a:t>07.03.2024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BFB11CF-9D19-1833-A98C-0FD9A7A5F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CF39531-864F-D2F1-F9F3-FDA409EE3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04BF-9436-487E-B6E2-A7681E20B5C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3844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7AAA74-6DF8-24E5-63D2-A241E7161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C06CE0B-B789-F0C9-4CC6-B3AF30EB7A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8EB7152-FD0B-5842-F0A8-188D2AD1C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E345D5-A2CF-A952-83F4-9384075DD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59AB-246F-426D-A875-84C02BAEDAF9}" type="datetimeFigureOut">
              <a:rPr lang="uk-UA" smtClean="0"/>
              <a:t>07.03.2024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660F7CE-6897-C3BF-C036-DCBED3789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EA5EBAC-D7F6-23FC-3FCF-88123D928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04BF-9436-487E-B6E2-A7681E20B5C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08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8152467-4505-393A-7559-0CD622203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E080F2B-572B-E151-009F-305404646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3F2FC7-5F51-4B25-A5D6-455AC539EB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B59AB-246F-426D-A875-84C02BAEDAF9}" type="datetimeFigureOut">
              <a:rPr lang="uk-UA" smtClean="0"/>
              <a:t>07.03.2024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06C2598-27F6-F559-EA7B-DC97986874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FF43280-8C2A-26A1-47CD-8C5CB4DE88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404BF-9436-487E-B6E2-A7681E20B5C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913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/>
              <a:t>Зразок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/>
              <a:t>Зразок тексту</a:t>
            </a:r>
          </a:p>
          <a:p>
            <a:pPr lvl="1"/>
            <a:r>
              <a:rPr lang="uk-UA" altLang="uk-UA"/>
              <a:t>Другий рівень</a:t>
            </a:r>
          </a:p>
          <a:p>
            <a:pPr lvl="2"/>
            <a:r>
              <a:rPr lang="uk-UA" altLang="uk-UA"/>
              <a:t>Третій рівень</a:t>
            </a:r>
          </a:p>
          <a:p>
            <a:pPr lvl="3"/>
            <a:r>
              <a:rPr lang="uk-UA" altLang="uk-UA"/>
              <a:t>Четвертий рівень</a:t>
            </a:r>
          </a:p>
          <a:p>
            <a:pPr lvl="4"/>
            <a:r>
              <a:rPr lang="uk-UA" altLang="uk-UA"/>
              <a:t>П'ятий рівень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uk-UA" altLang="x-non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uk-UA" altLang="x-non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CD33E0B-104F-47C9-94B3-36E9DEC0C23F}" type="slidenum">
              <a:rPr lang="uk-UA" altLang="uk-UA"/>
              <a:pPr/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599181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3A70132-711A-4077-B51A-98324E5374C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07.03.2024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66EFB6C-444E-4686-AC16-0C6DA50ABC6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08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100C1-D070-482E-8203-90E418EABE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6A8-5848-41BF-B758-7D91255DBD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0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70202-3B8C-4F86-B7A9-FD5DC9B6A3DD}" type="datetimeFigureOut">
              <a:rPr lang="uk-UA" smtClean="0"/>
              <a:t>07.03.2024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A4F27-50F4-46F0-B864-EEC23BE90CA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768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3D15-9259-CDC8-9214-EC9490C0B8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433127"/>
            <a:ext cx="12009863" cy="1655762"/>
          </a:xfrm>
        </p:spPr>
        <p:txBody>
          <a:bodyPr>
            <a:normAutofit/>
          </a:bodyPr>
          <a:lstStyle/>
          <a:p>
            <a:pPr marL="228600" indent="-228600">
              <a:spcBef>
                <a:spcPts val="1000"/>
              </a:spcBef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Дискурс в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літературознавстві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5717B4-D082-3186-4C85-10E10199D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043" y="3414551"/>
            <a:ext cx="4932909" cy="3282627"/>
          </a:xfrm>
          <a:prstGeom prst="rect">
            <a:avLst/>
          </a:prstGeom>
        </p:spPr>
      </p:pic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62EF066-F324-1A70-438D-DE90598F35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0449" y="557755"/>
            <a:ext cx="9898566" cy="1655762"/>
          </a:xfrm>
        </p:spPr>
        <p:txBody>
          <a:bodyPr>
            <a:normAutofit/>
          </a:bodyPr>
          <a:lstStyle/>
          <a:p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uk-UA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1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78DE57-3C78-9180-FFCD-59CE3A3C9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2B6FC-11C6-2634-87A9-E6AA3376A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571"/>
            <a:ext cx="10515600" cy="1315845"/>
          </a:xfrm>
        </p:spPr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Засновник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дискурсивності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(термін Мішеля Фуко)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3FDEABF-5D37-8EBA-DFBE-48A1DB7E41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9490" y="1630496"/>
            <a:ext cx="6267842" cy="5037933"/>
          </a:xfrm>
        </p:spPr>
        <p:txBody>
          <a:bodyPr>
            <a:normAutofit/>
          </a:bodyPr>
          <a:lstStyle/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effectLst/>
                <a:latin typeface="Times New Roman"/>
                <a:ea typeface="Calibri"/>
                <a:cs typeface="Times New Roman"/>
              </a:rPr>
              <a:t>Мислитель, що створив гіпотетичну можливість появи таких нових ідей, образів і навіть смислових концептів, які: </a:t>
            </a:r>
            <a:endParaRPr lang="uk-UA" sz="2000" dirty="0">
              <a:latin typeface="Calibri"/>
              <a:ea typeface="Calibri"/>
              <a:cs typeface="Times New Roman"/>
            </a:endParaRPr>
          </a:p>
          <a:p>
            <a:pPr indent="450215">
              <a:spcBef>
                <a:spcPts val="0"/>
              </a:spcBef>
              <a:spcAft>
                <a:spcPts val="0"/>
              </a:spcAft>
            </a:pPr>
            <a:r>
              <a:rPr lang="uk-UA" dirty="0">
                <a:effectLst/>
                <a:latin typeface="Times New Roman"/>
                <a:ea typeface="Calibri"/>
                <a:cs typeface="Times New Roman"/>
              </a:rPr>
              <a:t>гносеологічно укорінені в його власній творчості, </a:t>
            </a:r>
            <a:endParaRPr lang="uk-UA" sz="2000" dirty="0">
              <a:latin typeface="Calibri"/>
              <a:ea typeface="Calibri"/>
              <a:cs typeface="Times New Roman"/>
            </a:endParaRPr>
          </a:p>
          <a:p>
            <a:pPr indent="450215">
              <a:spcBef>
                <a:spcPts val="0"/>
              </a:spcBef>
              <a:spcAft>
                <a:spcPts val="0"/>
              </a:spcAft>
            </a:pPr>
            <a:r>
              <a:rPr lang="uk-UA" dirty="0">
                <a:effectLst/>
                <a:latin typeface="Times New Roman"/>
                <a:ea typeface="Calibri"/>
                <a:cs typeface="Times New Roman"/>
              </a:rPr>
              <a:t>наділені певною самобутністю, </a:t>
            </a:r>
          </a:p>
          <a:p>
            <a:pPr indent="450215">
              <a:spcBef>
                <a:spcPts val="0"/>
              </a:spcBef>
              <a:spcAft>
                <a:spcPts val="0"/>
              </a:spcAft>
            </a:pPr>
            <a:r>
              <a:rPr lang="uk-UA" dirty="0">
                <a:effectLst/>
                <a:latin typeface="Times New Roman"/>
                <a:ea typeface="Calibri"/>
              </a:rPr>
              <a:t>являють собою крок у розвитку </a:t>
            </a: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latin typeface="Times New Roman"/>
                <a:ea typeface="Calibri"/>
              </a:rPr>
              <a:t>     </a:t>
            </a:r>
            <a:r>
              <a:rPr lang="uk-UA" dirty="0" err="1">
                <a:effectLst/>
                <a:latin typeface="Times New Roman"/>
                <a:ea typeface="Calibri"/>
              </a:rPr>
              <a:t>інтелектуально</a:t>
            </a:r>
            <a:r>
              <a:rPr lang="uk-UA" dirty="0">
                <a:effectLst/>
                <a:latin typeface="Times New Roman"/>
                <a:ea typeface="Calibri"/>
              </a:rPr>
              <a:t>-духовної традиції.</a:t>
            </a: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err="1">
                <a:latin typeface="Times New Roman"/>
              </a:rPr>
              <a:t>Засновникидискурсивності</a:t>
            </a:r>
            <a:r>
              <a:rPr lang="uk-UA" dirty="0">
                <a:latin typeface="Times New Roman"/>
              </a:rPr>
              <a:t>: Карл Маркс, </a:t>
            </a:r>
            <a:r>
              <a:rPr lang="uk-UA" dirty="0" err="1">
                <a:latin typeface="Times New Roman"/>
              </a:rPr>
              <a:t>Зігмунд</a:t>
            </a:r>
            <a:r>
              <a:rPr lang="uk-UA" dirty="0">
                <a:latin typeface="Times New Roman"/>
              </a:rPr>
              <a:t> </a:t>
            </a:r>
            <a:r>
              <a:rPr lang="uk-UA" dirty="0" err="1">
                <a:latin typeface="Times New Roman"/>
              </a:rPr>
              <a:t>Фройд</a:t>
            </a:r>
            <a:endParaRPr lang="uk-UA" dirty="0"/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Місце для вмісту 12">
            <a:extLst>
              <a:ext uri="{FF2B5EF4-FFF2-40B4-BE49-F238E27FC236}">
                <a16:creationId xmlns:a16="http://schemas.microsoft.com/office/drawing/2014/main" id="{3F7E2FE2-4972-A69B-4B13-94873C624B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73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91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1C1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EF95F3-1DDA-E1FA-078C-7DAD045EA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4236"/>
            <a:ext cx="10972800" cy="936434"/>
          </a:xfrm>
        </p:spPr>
        <p:txBody>
          <a:bodyPr/>
          <a:lstStyle/>
          <a:p>
            <a:r>
              <a:rPr kumimoji="0" lang="uk-UA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Шекспір як засновник </a:t>
            </a:r>
            <a:r>
              <a:rPr kumimoji="0" lang="uk-UA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дискурсивності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99C3D07-85D0-513F-7112-537971573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388" y="1244907"/>
            <a:ext cx="11754998" cy="5338456"/>
          </a:xfrm>
        </p:spPr>
        <p:txBody>
          <a:bodyPr/>
          <a:lstStyle/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Вільям Шекспір посідає особливе місце в історії Західної цивілізації: він постає не просто як автор одного чи декількох геніальних творів, як неперевершений поет, в творчості якого органічно поєдналися невичерпна глибина філософських смислів і мистецька віртуозність, але як творець чогось значно більшого, ніж тексти, образи чи ідеї. 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Він виступає своєрідним інтелектуальним натхненником, чия постать і художня спадщина стимулюють подальше невпинне розгортання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мисленнєвої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стихії. Дискусії стосовно його особистості та написаних ним художніх текстів спричинюють появу інших нових текстів (літературних творів, інтерпретацій та перетлумачень), сприяють народженню суголосних, чи навпаки, принципово контрастних думок, ідей, концепцій. 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Масштабність постаті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В.Шекспіра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потужність впливу, який продовжує здійснювати його слово на розвиток світової культури, дає підстави говорити про існування такого соціокультурного рецептивного феномену, як шекспірівський дискурс.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71065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18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D42D8B-15FB-B86F-B80A-DF8EFE366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A21D6-233F-E08B-2D3C-3AF66DAEC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Шекспірівський дискурс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EB07DD-3543-B9A2-B770-9A52E09C8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Шекспірівський дискурс 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це сукупність інтерпретаційних стратегій,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мисленнєвих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практик,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інтелектуально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-духовних продуктів (літературних творів, сценічних вистав,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кіноверсій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інших артефактів, найрізноманітніших проявів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інтертекстуальності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філософських, естетичних, психологічних, соціально-політичних та ін. ідей), що з’явилися і продовжують з’являтися в процесі комунікації, породжуваної Шекспіровим словом. </a:t>
            </a: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93141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err="1">
                <a:effectLst/>
                <a:latin typeface="Times New Roman"/>
                <a:ea typeface="Calibri"/>
              </a:rPr>
              <a:t>Шекспірознавчий</a:t>
            </a:r>
            <a:r>
              <a:rPr lang="uk-UA" b="1" dirty="0">
                <a:effectLst/>
                <a:latin typeface="Times New Roman"/>
                <a:ea typeface="Calibri"/>
              </a:rPr>
              <a:t> дискурс 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4231" y="2027104"/>
            <a:ext cx="10576193" cy="4127660"/>
          </a:xfrm>
        </p:spPr>
        <p:txBody>
          <a:bodyPr>
            <a:normAutofit/>
          </a:bodyPr>
          <a:lstStyle/>
          <a:p>
            <a:r>
              <a:rPr lang="uk-UA" sz="4000" dirty="0">
                <a:latin typeface="Times New Roman"/>
                <a:ea typeface="Calibri"/>
              </a:rPr>
              <a:t>Процес аналітичного осмислення творчості В. Шекспіра та породжуваного нею культурного резонансу, а також інтелектуальний продукт, що створюється в процесі такого осмислення.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2972067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9720" y="407624"/>
            <a:ext cx="8458200" cy="2160539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Вольтер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versus </a:t>
            </a:r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Шекспір: парадокси рецепції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3629" y="2171954"/>
            <a:ext cx="3298651" cy="4235767"/>
          </a:xfrm>
          <a:prstGeom prst="rect">
            <a:avLst/>
          </a:prstGeom>
        </p:spPr>
      </p:pic>
      <p:pic>
        <p:nvPicPr>
          <p:cNvPr id="5" name="Рисунок 4" descr="3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7103" y="2098345"/>
            <a:ext cx="3525397" cy="437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12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rs-Shakespear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3270504" cy="5401056"/>
          </a:xfrm>
          <a:prstGeom prst="rect">
            <a:avLst/>
          </a:prstGeom>
        </p:spPr>
      </p:pic>
      <p:pic>
        <p:nvPicPr>
          <p:cNvPr id="5" name="Рисунок 4" descr="3864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2500" y="0"/>
            <a:ext cx="3365500" cy="5080000"/>
          </a:xfrm>
          <a:prstGeom prst="rect">
            <a:avLst/>
          </a:prstGeom>
        </p:spPr>
      </p:pic>
      <p:pic>
        <p:nvPicPr>
          <p:cNvPr id="6" name="Рисунок 5" descr="41H5j-3YbmL._SX331_BO1,204,203,200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52927" y="2105026"/>
            <a:ext cx="317182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9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F58DF-36CE-DCCE-D846-1F83DFF79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706E2C3-128A-7FFC-84D8-AD16253EF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375" y="2040673"/>
            <a:ext cx="10983951" cy="4348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1.Дискурс в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літературний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дискурс: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спільності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відмінності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2.Поняття «дискурс» в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літературознавчих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студіях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Юрія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Черняка).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3.Хто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такий«засновник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дискурсивності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Мішеля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Фуко).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4.Шекспір як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засновник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дискурсивності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9912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7B71FE-6878-8AEB-9AA9-F6532AF64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177"/>
            <a:ext cx="10515600" cy="110397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Дискурс в літературі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літературний дискурс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8610694-B94A-6747-BB19-800974A5A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444" y="1825624"/>
            <a:ext cx="11485756" cy="494316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категоріальній сітці науки про літературу поняття “дискурс” є надзвичайно багатозначним 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поліфункціональним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Цей термін, як зазначає Ю.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Борєв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“не має оціночного значення. Література – сукупність різних дискурсів, а у своїй цілісності – сама по собі дискурс, що використовує певні види мови”.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 огляду на характер базового концепту всю сукупність дискурсів, які генетично чи функціонально пов’язані з мистецтвом слова, можна поділити на дві групи – загальнокультурні і власне літературні. Базовим в першій групі виступає певний </a:t>
            </a:r>
            <a:r>
              <a:rPr lang="uk-UA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філософський (світоглядний)</a:t>
            </a:r>
            <a:r>
              <a:rPr lang="uk-UA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онтологічний, естетичний чи інший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позалітературний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концепт, який знаходить осмислення і розвиток в літературній творчості письменників і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оприявлюється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художніх текстах. Прикладом такого дискурсу є, приміром, дискурс свободи в ліриці Василя Стуса, дискурс вічної жіночності в поезії Олександра Блока, дискурс волі до життя у творчості Джека Лондона, дискурс музики в новелістиці доби Романтизму та ін. До другої групи відносимо дискурси, базові концепти яких </a:t>
            </a:r>
            <a:r>
              <a:rPr lang="uk-UA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генетично укорінені безпосередньо в літературі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Такі дискурси можна поділити на авторські, біля витоків яких стоїть творча особистість, та текстові, чиї базові концепти сформовані певним художнім образом (гамлетівський дискурс), мотивом (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фаустівський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дискурс), а інколи навіть авторським </a:t>
            </a:r>
            <a:r>
              <a:rPr lang="uk-UA" sz="2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крилатим висловом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або а</a:t>
            </a:r>
            <a:r>
              <a:rPr lang="uk-UA" sz="2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форизмом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429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8E10B-D3A1-0A76-39D7-4A5698049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86" y="189571"/>
            <a:ext cx="12070814" cy="1319740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 комунікативної ситуації Юрія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Лотмана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0767EC4-0898-73FC-840F-DE79BAA76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0507" y="1586429"/>
            <a:ext cx="7403334" cy="5082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структуруванні літературного дискурсу завжди задіяні як елементи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герменевтичного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трикутника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(автор – текст – читач), так і власне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комунікативна ситуація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набуває тут особливого статусу.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відміну від традиційної рецепції (за Ю.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Лотманом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перша комунікативна ситуація), комунікативна ситуація обов’язково наділена самостійною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смислогенеруючою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функцією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тобто здатністю запускати механізм активного залучення свідомості, що сприймає, до діалогу з так званим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“джерелом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дискурсивності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певним літературним артефактом або явищем). </a:t>
            </a:r>
          </a:p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традиційна рецепція тексту, за влучною характеристикою Ю.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Лотмана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відбувається в режимі “статичний стан – запуск – дія” , то у випадку з дискурсом ім’я автора чи створений ним текст опиняються в коловороті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взаємостимулюючого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обміну елементами, спроможними виконати роль пускового механізму – запустити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мисленнєвий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 як на рівні індивідуальної свідомості (читач, критик, інтерпретатор, інший автор), так і на рівні свідомості колективної.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2E25D401-BEAF-B2FE-3068-1E4E5BF414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104830" y="2536164"/>
            <a:ext cx="3756663" cy="261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73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E3B81F-E94D-824C-FA80-E18C4BDC1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305"/>
            <a:ext cx="10515600" cy="1492384"/>
          </a:xfrm>
        </p:spPr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Літературний дискурс </a:t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(концепція Юрія Черняка)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CFC8FFF-3FD9-8AF2-24E9-976D713F1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93" y="1825625"/>
            <a:ext cx="10836007" cy="4834070"/>
          </a:xfrm>
        </p:spPr>
        <p:txBody>
          <a:bodyPr>
            <a:norm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літературний дискурс – це комунікативний феномен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оприявнення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функціонування літературного конструкту або явища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(художнього твору, образу, концепту або мотиву, творчості конкретного автора, мистецької течії, напряму, літературної епохи, національної літературної традиції тощо)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соціокультурній сфері.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детермінований як чинниками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комунікативно-рецептивного плану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(характер репрезентації артефакту, інтенція автора, компетенція реципієнта тощо), так і певними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позалітературними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контекстами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(історичним, соціальним, політичними, естетичним, культурним, ідеологічним, релігійним), які увиразнюють ті аспекти смислового поля, що є особливо актуальними в конкретній комунікативній ситуації.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30023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62745-FA97-4986-D6F4-172941DBF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Літературний дискурс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298532B-79EE-7721-812B-C020769C7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літературні дискурси генетично укорінені в царині мистецтва слова та функціонують у просторі різнохарактерних контекстів, формуючи при цьому власний комунікативний простір.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 літературних дискурсів і літератури як дискурсу дає змогу не лише виявити “символічний масштаб історичної практики та історичний масштаб символічної практики” , а й продемонструвати комунікативну природу мистецтва слова, його здатність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тематизувати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конфліктні зони, в яких здійснюється пошук консенсусу стосовно значущих, як правило,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аксіологічно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маркованих проблем.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34150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298174-F5BB-B07D-1A78-4015596B4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7B238F-94E9-155F-0B35-592BD5A96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815"/>
            <a:ext cx="10515600" cy="115515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Тематизація</a:t>
            </a:r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конфліктних зон у дискурсі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6E92038-9F2A-D7CF-E157-461F536F2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489" y="1410159"/>
            <a:ext cx="11601165" cy="53140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Комунікативна ситуація, яка, по суті, є контекстом для розгортання діалогу, детермінує при цьому ті конфліктні зони, що потребують осмислення, а отже, спроможні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тематизуватися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Саме вона задає вектори інтерпретації вихідного тексту, тобто сприяє виокремленню із загального кола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ідейно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-смислових концептів тих, що суголосні її власним запитам. Перетворюючись у процесі розгортання дискурсу на домінантні, такі концепти можуть суттєво трансформуватися та включатися в сучасну інтерпретуючу свідомість світоглядну модель, аксіологічну парадигму або навіть в абсолютно чужий для вихідного тексту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ідеаріум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2769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947235-640A-8C51-0DF1-4C34FE8F8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368" y="1090670"/>
            <a:ext cx="7080174" cy="531013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32" y="103777"/>
            <a:ext cx="4422254" cy="6452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607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2BFE24-2EA4-B7F2-6C83-831C5DF93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989" y="301083"/>
            <a:ext cx="11641873" cy="1003611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«Венеціанський купець» в різних контекстах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849C24B-21B8-6E81-2EAA-408C61A47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107" y="1427356"/>
            <a:ext cx="11485755" cy="5018049"/>
          </a:xfrm>
        </p:spPr>
        <p:txBody>
          <a:bodyPr>
            <a:normAutofit lnSpcReduction="10000"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Ілюстрацією цієї тези може служити, приміром, ситуація з “використанням” п’єс Шекспіра в Німеччині за часів Третього рейху. Як зазначає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Гросс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гітлерівській Німеччині протягом 1933–1939 рр. було здійснено майже 50 антисемітських постановок “Венеціанського купця”, в яких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Шейлок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перетворювався на жахливого злодія, котрий заслуговує найсуворішого покарання.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Натомість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болгарська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п’єси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1938 р.,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навпаки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“пре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нтувала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Шейлока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трагічного героя, що, зазнаючи несправедливого утиску, зберігав почуття власної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гідності”.Виконавець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головної ролі, відомий болгарський актор Любомир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Золотович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інтерв’ю журналістам відверто заявив: “На прикладі шекспірівського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Шейлока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намагаємося показати трагічну долю переслідуваної людини в світі, де одна нація полює на іншу. Скупість героя при цьому набуває другорядного значення”</a:t>
            </a:r>
          </a:p>
        </p:txBody>
      </p:sp>
    </p:spTree>
    <p:extLst>
      <p:ext uri="{BB962C8B-B14F-4D97-AF65-F5344CB8AC3E}">
        <p14:creationId xmlns:p14="http://schemas.microsoft.com/office/powerpoint/2010/main" val="3597050435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формлення за замовчуванням">
  <a:themeElements>
    <a:clrScheme name="Оформлення за замовчуванням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ня за замовчуванням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ня за замовчуванням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1137</Words>
  <Application>Microsoft Office PowerPoint</Application>
  <PresentationFormat>Широкий екран</PresentationFormat>
  <Paragraphs>42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5</vt:i4>
      </vt:variant>
      <vt:variant>
        <vt:lpstr>Заголовки слайдів</vt:lpstr>
      </vt:variant>
      <vt:variant>
        <vt:i4>15</vt:i4>
      </vt:variant>
    </vt:vector>
  </HeadingPairs>
  <TitlesOfParts>
    <vt:vector size="27" baseType="lpstr">
      <vt:lpstr>Arial</vt:lpstr>
      <vt:lpstr>Calibri</vt:lpstr>
      <vt:lpstr>Calibri Light</vt:lpstr>
      <vt:lpstr>Franklin Gothic Book</vt:lpstr>
      <vt:lpstr>Franklin Gothic Medium</vt:lpstr>
      <vt:lpstr>Times New Roman</vt:lpstr>
      <vt:lpstr>Wingdings 2</vt:lpstr>
      <vt:lpstr>Тема Office</vt:lpstr>
      <vt:lpstr>Оформлення за замовчуванням</vt:lpstr>
      <vt:lpstr>Трек</vt:lpstr>
      <vt:lpstr>1_Тема Office</vt:lpstr>
      <vt:lpstr>2_Тема Office</vt:lpstr>
      <vt:lpstr>Дискурс в літературознавстві</vt:lpstr>
      <vt:lpstr>  План</vt:lpstr>
      <vt:lpstr>Дискурс в літературі  та літературний дискурс</vt:lpstr>
      <vt:lpstr>Концепція комунікативної ситуації Юрія Лотмана</vt:lpstr>
      <vt:lpstr>Літературний дискурс  (концепція Юрія Черняка)</vt:lpstr>
      <vt:lpstr>Літературний дискурс</vt:lpstr>
      <vt:lpstr>Тематизація конфліктних зон у дискурсі</vt:lpstr>
      <vt:lpstr>Презентація PowerPoint</vt:lpstr>
      <vt:lpstr>«Венеціанський купець» в різних контекстах</vt:lpstr>
      <vt:lpstr>Засновник дискурсивності (термін Мішеля Фуко)</vt:lpstr>
      <vt:lpstr>Шекспір як засновник дискурсивності</vt:lpstr>
      <vt:lpstr>Шекспірівський дискурс</vt:lpstr>
      <vt:lpstr>Шекспірознавчий дискурс 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Дискурс в літературознавстві</dc:title>
  <dc:creator>Nataliya Torkut</dc:creator>
  <cp:lastModifiedBy>Nataliya Torkut</cp:lastModifiedBy>
  <cp:revision>6</cp:revision>
  <dcterms:created xsi:type="dcterms:W3CDTF">2024-02-26T09:00:32Z</dcterms:created>
  <dcterms:modified xsi:type="dcterms:W3CDTF">2024-03-06T22:51:29Z</dcterms:modified>
</cp:coreProperties>
</file>