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29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7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 п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оложення </a:t>
            </a:r>
            <a:r>
              <a:rPr lang="uk-UA" sz="4400" b="1" i="1" u="sng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теорії 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оптимізації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836712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Процес, у якому максимізується кількісна характеристика бажаної властивості машини або мінімізується кількісна характеристика її небажаної властивості, називається оптимізацією. Розділ математики, присвячений вивченню максимумів і мінімумів, а також їхньому кількісному визначенню, одержав назву </a:t>
            </a:r>
            <a:r>
              <a:rPr lang="uk-UA" sz="2800" b="1" i="1" dirty="0" smtClean="0"/>
              <a:t>теорії оптимізації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836712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Змістовна</a:t>
            </a:r>
            <a:r>
              <a:rPr lang="ru-RU" sz="2800" dirty="0" smtClean="0"/>
              <a:t> основа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оптимізації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поставити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в один ряд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математичними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дисциплінами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сформувалася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останнім</a:t>
            </a:r>
            <a:r>
              <a:rPr lang="ru-RU" sz="2800" dirty="0" smtClean="0"/>
              <a:t> часом,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математичні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уявлення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</a:t>
            </a:r>
            <a:r>
              <a:rPr lang="uk-UA" sz="2800" dirty="0" smtClean="0"/>
              <a:t>’</a:t>
            </a:r>
            <a:r>
              <a:rPr lang="ru-RU" sz="2800" dirty="0" err="1" smtClean="0"/>
              <a:t>язані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оптимізацією</a:t>
            </a:r>
            <a:r>
              <a:rPr lang="ru-RU" sz="2800" dirty="0" smtClean="0"/>
              <a:t>, </a:t>
            </a:r>
            <a:r>
              <a:rPr lang="ru-RU" sz="2800" dirty="0" err="1" smtClean="0"/>
              <a:t>з</a:t>
            </a:r>
            <a:r>
              <a:rPr lang="uk-UA" sz="2800" dirty="0" smtClean="0"/>
              <a:t>’</a:t>
            </a:r>
            <a:r>
              <a:rPr lang="ru-RU" sz="2800" dirty="0" err="1" smtClean="0"/>
              <a:t>явилися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в </a:t>
            </a:r>
            <a:r>
              <a:rPr lang="ru-RU" sz="2800" dirty="0" err="1" smtClean="0"/>
              <a:t>часи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Древньої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Греції</a:t>
            </a:r>
            <a:r>
              <a:rPr lang="ru-RU" sz="2800" dirty="0" smtClean="0"/>
              <a:t>.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аксіома</a:t>
            </a:r>
            <a:r>
              <a:rPr lang="ru-RU" sz="2800" dirty="0" smtClean="0"/>
              <a:t> </a:t>
            </a:r>
            <a:r>
              <a:rPr lang="ru-RU" sz="2800" dirty="0" err="1" smtClean="0"/>
              <a:t>Евкліда</a:t>
            </a:r>
            <a:r>
              <a:rPr lang="ru-RU" sz="2800" dirty="0" smtClean="0"/>
              <a:t>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найкоротшою</a:t>
            </a:r>
            <a:r>
              <a:rPr lang="ru-RU" sz="2800" dirty="0" smtClean="0"/>
              <a:t> </a:t>
            </a:r>
            <a:r>
              <a:rPr lang="ru-RU" sz="2800" dirty="0" err="1" smtClean="0"/>
              <a:t>лінією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двома</a:t>
            </a:r>
            <a:r>
              <a:rPr lang="ru-RU" sz="2800" dirty="0" smtClean="0"/>
              <a:t> точками </a:t>
            </a:r>
            <a:r>
              <a:rPr lang="ru-RU" sz="2800" dirty="0" err="1" smtClean="0"/>
              <a:t>є</a:t>
            </a:r>
            <a:r>
              <a:rPr lang="ru-RU" sz="2800" dirty="0" smtClean="0"/>
              <a:t> пряма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76672"/>
            <a:ext cx="77048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Найбільш ранній приклад формулювання основних положень теорії оптимізації, використаних для виявлення наявності оптимуму, відноситься до Х</a:t>
            </a:r>
            <a:r>
              <a:rPr lang="en-US" sz="2800" dirty="0" smtClean="0"/>
              <a:t>V</a:t>
            </a:r>
            <a:r>
              <a:rPr lang="ru-RU" sz="2800" dirty="0" smtClean="0"/>
              <a:t>II</a:t>
            </a:r>
            <a:r>
              <a:rPr lang="uk-UA" sz="2800" dirty="0" smtClean="0"/>
              <a:t> ст. й пов’язаний з ім’ям Ферма, який у процесі числових розрахунків установив закономірність, суть якої полягає в тому, що при наближенні до точок максимуму й мінімуму швидкість зміни функцій падає до нуля. </a:t>
            </a:r>
            <a:r>
              <a:rPr lang="ru-RU" sz="2800" dirty="0" smtClean="0"/>
              <a:t>Цей закон, </a:t>
            </a:r>
            <a:r>
              <a:rPr lang="ru-RU" sz="2800" dirty="0" err="1" smtClean="0"/>
              <a:t>підтверджений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надалі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розробкою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апарата</a:t>
            </a:r>
            <a:r>
              <a:rPr lang="ru-RU" sz="2800" dirty="0" smtClean="0"/>
              <a:t> </a:t>
            </a:r>
            <a:r>
              <a:rPr lang="ru-RU" sz="2800" dirty="0" err="1" smtClean="0"/>
              <a:t>диференціального</a:t>
            </a:r>
            <a:r>
              <a:rPr lang="ru-RU" sz="2800" dirty="0" smtClean="0"/>
              <a:t> </a:t>
            </a:r>
            <a:r>
              <a:rPr lang="uk-UA" sz="2800" dirty="0" smtClean="0"/>
              <a:t>числення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використаний</a:t>
            </a:r>
            <a:r>
              <a:rPr lang="ru-RU" sz="2800" dirty="0" smtClean="0"/>
              <a:t> при </a:t>
            </a:r>
            <a:r>
              <a:rPr lang="uk-UA" sz="2800" dirty="0" smtClean="0"/>
              <a:t>ви</a:t>
            </a:r>
            <a:r>
              <a:rPr lang="ru-RU" sz="2800" dirty="0" err="1" smtClean="0"/>
              <a:t>рішенні</a:t>
            </a:r>
            <a:r>
              <a:rPr lang="uk-UA" sz="2800" dirty="0" smtClean="0"/>
              <a:t> </a:t>
            </a:r>
            <a:r>
              <a:rPr lang="uk-UA" sz="2800" dirty="0" err="1" smtClean="0"/>
              <a:t>ізопериметричних</a:t>
            </a:r>
            <a:r>
              <a:rPr lang="uk-UA" sz="2800" dirty="0" smtClean="0"/>
              <a:t> задач, які</a:t>
            </a:r>
            <a:r>
              <a:rPr lang="ru-RU" sz="2800" dirty="0" smtClean="0"/>
              <a:t> широко </a:t>
            </a:r>
            <a:r>
              <a:rPr lang="ru-RU" sz="2800" dirty="0" err="1" smtClean="0"/>
              <a:t>обговорювалися</a:t>
            </a:r>
            <a:r>
              <a:rPr lang="ru-RU" sz="2800" dirty="0" smtClean="0"/>
              <a:t> в ХVIII </a:t>
            </a:r>
            <a:r>
              <a:rPr lang="ru-RU" sz="2800" dirty="0" err="1" smtClean="0"/>
              <a:t>ст</a:t>
            </a:r>
            <a:r>
              <a:rPr lang="uk-UA" sz="2800" dirty="0" err="1" smtClean="0"/>
              <a:t>оріччі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11560" y="548680"/>
            <a:ext cx="77768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Успішний розвиток лінійного програмування дозволив фахівцям в області дослідження операцій розробити нові методи оптимізації.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Р.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Беллман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розробив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метод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динамічного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програмування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орієнтований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на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ви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рішення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оптимізаційних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завдань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’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язаних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дослідженням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динамічних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систем,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тобто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таких систем, характеристики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залежать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часу.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Подальший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розвиток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апарата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варіаційного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числення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’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язан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роботами Л.С.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Понтрягіна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прив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формулювання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, принципу максимуму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математичної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теорії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оптимальних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процесів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дозволило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подолати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істотні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труднощі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теоретичного характеру,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виникли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створенні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технічних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засобів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вивчення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космічного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Cambria" pitchFamily="18" charset="0"/>
              </a:rPr>
              <a:t> простору.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9552" y="620688"/>
            <a:ext cx="77048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Задачу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будемо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розглядати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математичну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Однак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 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багатьох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нших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математичних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задач, вона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особлив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 допуска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множину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рішень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Ц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’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язано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задачах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ic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y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як правило,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багато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способів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орган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зац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будь-якого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я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приводять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досягнення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поставлено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мети. Так, при запуску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ракети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 М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іс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яць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вибрати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pi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ктор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польоту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Тому задачу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було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ставити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як задачу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знаходження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хоча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б одного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можливих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способів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досягнення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поставлено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мети.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постановк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питания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бува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недостатньою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80728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Математичний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вираз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да</a:t>
            </a:r>
            <a:r>
              <a:rPr lang="uk-UA" sz="2800" dirty="0" smtClean="0"/>
              <a:t>є</a:t>
            </a:r>
            <a:r>
              <a:rPr lang="ru-RU" sz="2800" dirty="0" smtClean="0"/>
              <a:t> к</a:t>
            </a:r>
            <a:r>
              <a:rPr lang="uk-UA" sz="2800" dirty="0" err="1" smtClean="0"/>
              <a:t>іль</a:t>
            </a:r>
            <a:r>
              <a:rPr lang="ru-RU" sz="2800" dirty="0" smtClean="0"/>
              <a:t>к</a:t>
            </a:r>
            <a:r>
              <a:rPr lang="uk-UA" sz="2800" dirty="0" err="1" smtClean="0"/>
              <a:t>іс</a:t>
            </a:r>
            <a:r>
              <a:rPr lang="ru-RU" sz="2800" dirty="0" smtClean="0"/>
              <a:t>ну о</a:t>
            </a:r>
            <a:r>
              <a:rPr lang="uk-UA" sz="2800" dirty="0" smtClean="0"/>
              <a:t>ці</a:t>
            </a:r>
            <a:r>
              <a:rPr lang="ru-RU" sz="2800" dirty="0" err="1" smtClean="0"/>
              <a:t>нку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ступеня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накладених</a:t>
            </a:r>
            <a:r>
              <a:rPr lang="ru-RU" sz="2800" dirty="0" smtClean="0"/>
              <a:t> на </a:t>
            </a:r>
            <a:r>
              <a:rPr lang="uk-UA" sz="2800" dirty="0" smtClean="0"/>
              <a:t>спосіб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вимог</a:t>
            </a:r>
            <a:r>
              <a:rPr lang="uk-UA" sz="2800" dirty="0" smtClean="0"/>
              <a:t>,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називають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крите</a:t>
            </a:r>
            <a:r>
              <a:rPr lang="uk-UA" sz="2800" b="1" i="1" dirty="0" err="1" smtClean="0"/>
              <a:t>рієм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якост</a:t>
            </a:r>
            <a:r>
              <a:rPr lang="uk-UA" sz="2800" b="1" i="1" dirty="0" smtClean="0"/>
              <a:t>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керування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Найб</a:t>
            </a:r>
            <a:r>
              <a:rPr lang="uk-UA" sz="2800" dirty="0" err="1" smtClean="0"/>
              <a:t>іл</a:t>
            </a:r>
            <a:r>
              <a:rPr lang="ru-RU" sz="2800" dirty="0" err="1" smtClean="0"/>
              <a:t>ьш</a:t>
            </a:r>
            <a:r>
              <a:rPr lang="ru-RU" sz="2800" dirty="0" smtClean="0"/>
              <a:t> </a:t>
            </a:r>
            <a:r>
              <a:rPr lang="ru-RU" sz="2800" dirty="0" err="1" smtClean="0"/>
              <a:t>доц</a:t>
            </a:r>
            <a:r>
              <a:rPr lang="uk-UA" sz="2800" dirty="0" smtClean="0"/>
              <a:t>і</a:t>
            </a:r>
            <a:r>
              <a:rPr lang="ru-RU" sz="2800" dirty="0" smtClean="0"/>
              <a:t>л</a:t>
            </a:r>
            <a:r>
              <a:rPr lang="uk-UA" sz="2800" dirty="0" smtClean="0"/>
              <a:t>ь</a:t>
            </a:r>
            <a:r>
              <a:rPr lang="ru-RU" sz="2800" dirty="0" smtClean="0"/>
              <a:t>ним,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оптимальним</a:t>
            </a:r>
            <a:r>
              <a:rPr lang="uk-UA" sz="2800" dirty="0" smtClean="0"/>
              <a:t>,</a:t>
            </a:r>
            <a:r>
              <a:rPr lang="ru-RU" sz="2800" dirty="0" smtClean="0"/>
              <a:t> способом </a:t>
            </a:r>
            <a:r>
              <a:rPr lang="ru-RU" sz="2800" dirty="0" err="1" smtClean="0"/>
              <a:t>керування</a:t>
            </a:r>
            <a:r>
              <a:rPr lang="ru-RU" sz="2800" dirty="0" smtClean="0"/>
              <a:t> буде </a:t>
            </a:r>
            <a:r>
              <a:rPr lang="ru-RU" sz="2800" dirty="0" err="1" smtClean="0"/>
              <a:t>такий</a:t>
            </a:r>
            <a:r>
              <a:rPr lang="ru-RU" sz="2800" dirty="0" smtClean="0"/>
              <a:t>, при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критер</a:t>
            </a:r>
            <a:r>
              <a:rPr lang="uk-UA" sz="2800" dirty="0" err="1" smtClean="0"/>
              <a:t>ій</a:t>
            </a:r>
            <a:r>
              <a:rPr lang="uk-UA" sz="2800" dirty="0" smtClean="0"/>
              <a:t> якості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досяга</a:t>
            </a:r>
            <a:r>
              <a:rPr lang="uk-UA" sz="2800" dirty="0" smtClean="0"/>
              <a:t>є</a:t>
            </a:r>
            <a:r>
              <a:rPr lang="ru-RU" sz="2800" dirty="0" smtClean="0"/>
              <a:t> м</a:t>
            </a:r>
            <a:r>
              <a:rPr lang="uk-UA" sz="2800" dirty="0" smtClean="0"/>
              <a:t>і</a:t>
            </a:r>
            <a:r>
              <a:rPr lang="ru-RU" sz="2800" dirty="0" err="1" smtClean="0"/>
              <a:t>н</a:t>
            </a:r>
            <a:r>
              <a:rPr lang="uk-UA" sz="2800" dirty="0" smtClean="0"/>
              <a:t>і</a:t>
            </a:r>
            <a:r>
              <a:rPr lang="ru-RU" sz="2800" dirty="0" err="1" smtClean="0"/>
              <a:t>мального</a:t>
            </a:r>
            <a:r>
              <a:rPr lang="ru-RU" sz="2800" dirty="0" smtClean="0"/>
              <a:t> (максимального) значения.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764704"/>
            <a:ext cx="820891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Оскільки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режими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механізм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та машин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функціональними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залежностями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переміщень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швидкостей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прискорень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ланок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механізму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просторового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та часового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аргументів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протягом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критерій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повинен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вигляд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інтегрального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функціоналу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того, процедура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порівняння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допустимих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режимів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можлива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коли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критерій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вигляд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скалярної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величини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для кожного режиму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набуває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конкретного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механізму (машини)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залежності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кінематичних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характеристик ланок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додатні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від’ємні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тому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вирази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критеріїв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вони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повинні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входити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квадратичному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вигляді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08125" y="4724400"/>
          <a:ext cx="6661150" cy="1152525"/>
        </p:xfrm>
        <a:graphic>
          <a:graphicData uri="http://schemas.openxmlformats.org/presentationml/2006/ole">
            <p:oleObj spid="_x0000_s5122" name="Формула" r:id="rId3" imgW="2654280" imgH="495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620688"/>
            <a:ext cx="82444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розв’зуванні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задачі керування неможливо не враховувати т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обставини, що рух будь-якої системи завжди підлягає різного роду обмеженням.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Для б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ільш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уявлення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розглянемо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конкретний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приклад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автомоб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ем.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Зд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йснюючи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вод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повинен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рахуватися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автомоб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потуж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ні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двигуна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значить,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везти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вантаж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граничною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швид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кі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Завдяки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шв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идкіс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автомоб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напрямок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можу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зм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ін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юватись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прискоренням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значить,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неможливо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митт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зупинити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митт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зм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інити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напрямок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випадку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виникнення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непередбачено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ситуац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в свою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чергу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швидк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іс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руху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вибор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маршруту вод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вимушений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рахуватися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обмеженим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запасом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палива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баку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необх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ідністю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поповнення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запасу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дороз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 тощо.</a:t>
            </a: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Arial" pitchFamily="34" charset="0"/>
                <a:ea typeface="Times New Roman" pitchFamily="18" charset="0"/>
              </a:rPr>
              <a:t>Спосіб керування, який задовольняє в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</a:rPr>
              <a:t>ci</a:t>
            </a:r>
            <a:r>
              <a:rPr lang="uk-UA" sz="2000" dirty="0" smtClean="0">
                <a:latin typeface="Arial" pitchFamily="34" charset="0"/>
                <a:ea typeface="Times New Roman" pitchFamily="18" charset="0"/>
              </a:rPr>
              <a:t> поставлені обмеження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</a:rPr>
              <a:t>i</a:t>
            </a:r>
            <a:r>
              <a:rPr lang="uk-UA" sz="2000" dirty="0" smtClean="0">
                <a:latin typeface="Arial" pitchFamily="34" charset="0"/>
                <a:ea typeface="Times New Roman" pitchFamily="18" charset="0"/>
              </a:rPr>
              <a:t> зводить до мінімуму (максимуму) критерій якості керування, називають оптимальним керуванням</a:t>
            </a:r>
            <a:r>
              <a:rPr lang="uk-UA" sz="2000" dirty="0" smtClean="0">
                <a:latin typeface="Arial" pitchFamily="34" charset="0"/>
                <a:ea typeface="Times New Roman" pitchFamily="18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505</TotalTime>
  <Words>774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Исполнительная</vt:lpstr>
      <vt:lpstr>Microsoft Equation 3.0</vt:lpstr>
      <vt:lpstr>Лекція №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51</cp:revision>
  <dcterms:created xsi:type="dcterms:W3CDTF">2014-05-12T08:14:55Z</dcterms:created>
  <dcterms:modified xsi:type="dcterms:W3CDTF">2016-01-25T18:27:08Z</dcterms:modified>
</cp:coreProperties>
</file>