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372" r:id="rId7"/>
    <p:sldId id="412" r:id="rId8"/>
    <p:sldId id="261" r:id="rId9"/>
    <p:sldId id="262" r:id="rId10"/>
    <p:sldId id="413" r:id="rId11"/>
    <p:sldId id="414" r:id="rId12"/>
    <p:sldId id="384" r:id="rId13"/>
    <p:sldId id="391" r:id="rId14"/>
    <p:sldId id="392" r:id="rId15"/>
    <p:sldId id="411" r:id="rId16"/>
    <p:sldId id="393" r:id="rId17"/>
    <p:sldId id="397" r:id="rId18"/>
    <p:sldId id="395" r:id="rId19"/>
    <p:sldId id="402" r:id="rId20"/>
    <p:sldId id="263" r:id="rId21"/>
    <p:sldId id="416" r:id="rId22"/>
    <p:sldId id="415" r:id="rId2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81861-B8E9-4706-AC17-E076BACE1C30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88404F19-12C4-4CF4-A363-6DFAE70B399F}">
      <dgm:prSet phldrT="[Текст]" custT="1"/>
      <dgm:spPr/>
      <dgm:t>
        <a:bodyPr/>
        <a:lstStyle/>
        <a:p>
          <a:r>
            <a:rPr lang="uk-UA" sz="2800" b="1" dirty="0">
              <a:highlight>
                <a:srgbClr val="FF00FF"/>
              </a:highlight>
            </a:rPr>
            <a:t>Центр голоду (латеральне ядро)</a:t>
          </a:r>
          <a:endParaRPr lang="ru-UA" sz="2800" b="1" dirty="0">
            <a:highlight>
              <a:srgbClr val="FF00FF"/>
            </a:highlight>
          </a:endParaRPr>
        </a:p>
      </dgm:t>
    </dgm:pt>
    <dgm:pt modelId="{AB4E1862-746B-40C8-BA4E-BCE985190A85}" type="parTrans" cxnId="{0C7FF2E6-C8E1-4F4A-B1E0-696E9C9C192A}">
      <dgm:prSet/>
      <dgm:spPr/>
      <dgm:t>
        <a:bodyPr/>
        <a:lstStyle/>
        <a:p>
          <a:endParaRPr lang="ru-UA"/>
        </a:p>
      </dgm:t>
    </dgm:pt>
    <dgm:pt modelId="{4260DE2A-3092-4D9A-BC15-27AA8C776F67}" type="sibTrans" cxnId="{0C7FF2E6-C8E1-4F4A-B1E0-696E9C9C192A}">
      <dgm:prSet/>
      <dgm:spPr/>
      <dgm:t>
        <a:bodyPr/>
        <a:lstStyle/>
        <a:p>
          <a:endParaRPr lang="ru-UA"/>
        </a:p>
      </dgm:t>
    </dgm:pt>
    <dgm:pt modelId="{48BAEC82-C142-45AD-B020-E6D780FE30A4}">
      <dgm:prSet phldrT="[Текст]" custT="1"/>
      <dgm:spPr/>
      <dgm:t>
        <a:bodyPr/>
        <a:lstStyle/>
        <a:p>
          <a:r>
            <a:rPr lang="uk-UA" sz="2800" b="1" dirty="0">
              <a:solidFill>
                <a:schemeClr val="tx1"/>
              </a:solidFill>
              <a:highlight>
                <a:srgbClr val="FFFF00"/>
              </a:highlight>
            </a:rPr>
            <a:t>Центр насичення (</a:t>
          </a:r>
          <a:r>
            <a:rPr lang="uk-UA" sz="2800" b="1" dirty="0" err="1">
              <a:solidFill>
                <a:schemeClr val="tx1"/>
              </a:solidFill>
              <a:highlight>
                <a:srgbClr val="FFFF00"/>
              </a:highlight>
            </a:rPr>
            <a:t>вентромедиальне</a:t>
          </a:r>
          <a:r>
            <a:rPr lang="uk-UA" sz="2800" b="1" dirty="0">
              <a:solidFill>
                <a:schemeClr val="tx1"/>
              </a:solidFill>
              <a:highlight>
                <a:srgbClr val="FFFF00"/>
              </a:highlight>
            </a:rPr>
            <a:t> ядро)</a:t>
          </a:r>
        </a:p>
        <a:p>
          <a:endParaRPr lang="ru-UA" sz="1400" dirty="0"/>
        </a:p>
      </dgm:t>
    </dgm:pt>
    <dgm:pt modelId="{6B042E8C-494F-4268-B67B-821B5CC77F65}" type="parTrans" cxnId="{44EEB26D-B630-4628-8782-794B2EB78615}">
      <dgm:prSet/>
      <dgm:spPr/>
      <dgm:t>
        <a:bodyPr/>
        <a:lstStyle/>
        <a:p>
          <a:endParaRPr lang="ru-UA"/>
        </a:p>
      </dgm:t>
    </dgm:pt>
    <dgm:pt modelId="{7FEC80B7-D9FE-4F56-BF3B-93104D9756E9}" type="sibTrans" cxnId="{44EEB26D-B630-4628-8782-794B2EB78615}">
      <dgm:prSet/>
      <dgm:spPr/>
      <dgm:t>
        <a:bodyPr/>
        <a:lstStyle/>
        <a:p>
          <a:endParaRPr lang="ru-UA"/>
        </a:p>
      </dgm:t>
    </dgm:pt>
    <dgm:pt modelId="{1C89FD69-A35B-42CF-ABC3-46F2ACE4A442}" type="pres">
      <dgm:prSet presAssocID="{14F81861-B8E9-4706-AC17-E076BACE1C30}" presName="compositeShape" presStyleCnt="0">
        <dgm:presLayoutVars>
          <dgm:chMax val="2"/>
          <dgm:dir/>
          <dgm:resizeHandles val="exact"/>
        </dgm:presLayoutVars>
      </dgm:prSet>
      <dgm:spPr/>
    </dgm:pt>
    <dgm:pt modelId="{2BD27360-B277-4A98-A6F5-3370347E583A}" type="pres">
      <dgm:prSet presAssocID="{14F81861-B8E9-4706-AC17-E076BACE1C30}" presName="divider" presStyleLbl="fgShp" presStyleIdx="0" presStyleCnt="1"/>
      <dgm:spPr/>
    </dgm:pt>
    <dgm:pt modelId="{9DBDA09F-93BD-4581-A0F6-DB37E58740AF}" type="pres">
      <dgm:prSet presAssocID="{88404F19-12C4-4CF4-A363-6DFAE70B399F}" presName="downArrow" presStyleLbl="node1" presStyleIdx="0" presStyleCnt="2" custLinFactNeighborX="-19595" custLinFactNeighborY="-3696"/>
      <dgm:spPr/>
    </dgm:pt>
    <dgm:pt modelId="{0C091C4F-16B7-433B-816E-00696268EF44}" type="pres">
      <dgm:prSet presAssocID="{88404F19-12C4-4CF4-A363-6DFAE70B399F}" presName="downArrowText" presStyleLbl="revTx" presStyleIdx="0" presStyleCnt="2" custScaleX="236206">
        <dgm:presLayoutVars>
          <dgm:bulletEnabled val="1"/>
        </dgm:presLayoutVars>
      </dgm:prSet>
      <dgm:spPr/>
    </dgm:pt>
    <dgm:pt modelId="{3034695D-3089-4A4A-8E35-3F6174585F02}" type="pres">
      <dgm:prSet presAssocID="{48BAEC82-C142-45AD-B020-E6D780FE30A4}" presName="upArrow" presStyleLbl="node1" presStyleIdx="1" presStyleCnt="2" custLinFactNeighborX="18615" custLinFactNeighborY="3305"/>
      <dgm:spPr/>
    </dgm:pt>
    <dgm:pt modelId="{0EA0F5AA-B927-40A2-8352-76E5E45454E5}" type="pres">
      <dgm:prSet presAssocID="{48BAEC82-C142-45AD-B020-E6D780FE30A4}" presName="upArrowText" presStyleLbl="revTx" presStyleIdx="1" presStyleCnt="2" custScaleX="219583" custLinFactNeighborX="3731" custLinFactNeighborY="15230">
        <dgm:presLayoutVars>
          <dgm:bulletEnabled val="1"/>
        </dgm:presLayoutVars>
      </dgm:prSet>
      <dgm:spPr/>
    </dgm:pt>
  </dgm:ptLst>
  <dgm:cxnLst>
    <dgm:cxn modelId="{44EEB26D-B630-4628-8782-794B2EB78615}" srcId="{14F81861-B8E9-4706-AC17-E076BACE1C30}" destId="{48BAEC82-C142-45AD-B020-E6D780FE30A4}" srcOrd="1" destOrd="0" parTransId="{6B042E8C-494F-4268-B67B-821B5CC77F65}" sibTransId="{7FEC80B7-D9FE-4F56-BF3B-93104D9756E9}"/>
    <dgm:cxn modelId="{72F60D70-5626-4F3C-853F-AE13C8F8B865}" type="presOf" srcId="{88404F19-12C4-4CF4-A363-6DFAE70B399F}" destId="{0C091C4F-16B7-433B-816E-00696268EF44}" srcOrd="0" destOrd="0" presId="urn:microsoft.com/office/officeart/2005/8/layout/arrow3"/>
    <dgm:cxn modelId="{1CF510B2-6EFD-4D8D-80A9-FA91B80F87AB}" type="presOf" srcId="{14F81861-B8E9-4706-AC17-E076BACE1C30}" destId="{1C89FD69-A35B-42CF-ABC3-46F2ACE4A442}" srcOrd="0" destOrd="0" presId="urn:microsoft.com/office/officeart/2005/8/layout/arrow3"/>
    <dgm:cxn modelId="{912BBFB4-8FE3-44EF-8578-D989A467D23B}" type="presOf" srcId="{48BAEC82-C142-45AD-B020-E6D780FE30A4}" destId="{0EA0F5AA-B927-40A2-8352-76E5E45454E5}" srcOrd="0" destOrd="0" presId="urn:microsoft.com/office/officeart/2005/8/layout/arrow3"/>
    <dgm:cxn modelId="{0C7FF2E6-C8E1-4F4A-B1E0-696E9C9C192A}" srcId="{14F81861-B8E9-4706-AC17-E076BACE1C30}" destId="{88404F19-12C4-4CF4-A363-6DFAE70B399F}" srcOrd="0" destOrd="0" parTransId="{AB4E1862-746B-40C8-BA4E-BCE985190A85}" sibTransId="{4260DE2A-3092-4D9A-BC15-27AA8C776F67}"/>
    <dgm:cxn modelId="{8B0BF222-E67A-4A29-B615-509282BA79BE}" type="presParOf" srcId="{1C89FD69-A35B-42CF-ABC3-46F2ACE4A442}" destId="{2BD27360-B277-4A98-A6F5-3370347E583A}" srcOrd="0" destOrd="0" presId="urn:microsoft.com/office/officeart/2005/8/layout/arrow3"/>
    <dgm:cxn modelId="{87495E8B-D810-41CB-A76C-600D20B04731}" type="presParOf" srcId="{1C89FD69-A35B-42CF-ABC3-46F2ACE4A442}" destId="{9DBDA09F-93BD-4581-A0F6-DB37E58740AF}" srcOrd="1" destOrd="0" presId="urn:microsoft.com/office/officeart/2005/8/layout/arrow3"/>
    <dgm:cxn modelId="{863693EC-7793-441D-AD27-3BD4BB6BC9A7}" type="presParOf" srcId="{1C89FD69-A35B-42CF-ABC3-46F2ACE4A442}" destId="{0C091C4F-16B7-433B-816E-00696268EF44}" srcOrd="2" destOrd="0" presId="urn:microsoft.com/office/officeart/2005/8/layout/arrow3"/>
    <dgm:cxn modelId="{FAE399DF-2596-4D84-85E5-2D4855B8C624}" type="presParOf" srcId="{1C89FD69-A35B-42CF-ABC3-46F2ACE4A442}" destId="{3034695D-3089-4A4A-8E35-3F6174585F02}" srcOrd="3" destOrd="0" presId="urn:microsoft.com/office/officeart/2005/8/layout/arrow3"/>
    <dgm:cxn modelId="{351E1E9B-416E-46B5-B0A0-D761B0DD36C3}" type="presParOf" srcId="{1C89FD69-A35B-42CF-ABC3-46F2ACE4A442}" destId="{0EA0F5AA-B927-40A2-8352-76E5E45454E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CEC9E-BE29-4908-B785-B97E92DA72E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15EE39E-445B-4C70-B111-9699AF9369BD}">
      <dgm:prSet phldrT="[Текст]" custT="1"/>
      <dgm:spPr/>
      <dgm:t>
        <a:bodyPr/>
        <a:lstStyle/>
        <a:p>
          <a:r>
            <a:rPr lang="uk-UA" sz="2400" dirty="0"/>
            <a:t>Рецептори</a:t>
          </a:r>
          <a:endParaRPr lang="ru-UA" sz="2400" dirty="0"/>
        </a:p>
      </dgm:t>
    </dgm:pt>
    <dgm:pt modelId="{A7101BF8-C5A8-4AF3-B5BF-5CEC46E6415C}" type="parTrans" cxnId="{BFA6E180-A3A3-4060-8BC0-B956685236F6}">
      <dgm:prSet/>
      <dgm:spPr/>
      <dgm:t>
        <a:bodyPr/>
        <a:lstStyle/>
        <a:p>
          <a:endParaRPr lang="ru-UA"/>
        </a:p>
      </dgm:t>
    </dgm:pt>
    <dgm:pt modelId="{80192F9B-7E07-48F5-974E-6CF691D97C6C}" type="sibTrans" cxnId="{BFA6E180-A3A3-4060-8BC0-B956685236F6}">
      <dgm:prSet/>
      <dgm:spPr/>
      <dgm:t>
        <a:bodyPr/>
        <a:lstStyle/>
        <a:p>
          <a:endParaRPr lang="ru-UA"/>
        </a:p>
      </dgm:t>
    </dgm:pt>
    <dgm:pt modelId="{6274B100-1563-405A-8E12-0B5B3AF9C287}">
      <dgm:prSet phldrT="[Текст]" custT="1"/>
      <dgm:spPr/>
      <dgm:t>
        <a:bodyPr/>
        <a:lstStyle/>
        <a:p>
          <a:r>
            <a:rPr lang="uk-UA" sz="1800" b="1" dirty="0"/>
            <a:t>Смакові центри довгастого </a:t>
          </a:r>
          <a:r>
            <a:rPr lang="uk-UA" sz="1800" b="1" dirty="0" err="1"/>
            <a:t>мозгу</a:t>
          </a:r>
          <a:r>
            <a:rPr lang="uk-UA" sz="1800" b="1" dirty="0"/>
            <a:t> (запуск харчових або захисних </a:t>
          </a:r>
          <a:r>
            <a:rPr lang="uk-UA" sz="1800" dirty="0"/>
            <a:t>рефлексів)</a:t>
          </a:r>
          <a:endParaRPr lang="ru-UA" sz="1800" dirty="0"/>
        </a:p>
      </dgm:t>
    </dgm:pt>
    <dgm:pt modelId="{5C6A6755-6C3D-4977-9853-963672BC1BA2}" type="parTrans" cxnId="{F9B67901-F468-4F19-A4DF-23111CC84BB5}">
      <dgm:prSet/>
      <dgm:spPr/>
      <dgm:t>
        <a:bodyPr/>
        <a:lstStyle/>
        <a:p>
          <a:endParaRPr lang="ru-UA"/>
        </a:p>
      </dgm:t>
    </dgm:pt>
    <dgm:pt modelId="{E2847621-5202-4CCE-9E29-560AC7A3E0CA}" type="sibTrans" cxnId="{F9B67901-F468-4F19-A4DF-23111CC84BB5}">
      <dgm:prSet/>
      <dgm:spPr/>
      <dgm:t>
        <a:bodyPr/>
        <a:lstStyle/>
        <a:p>
          <a:endParaRPr lang="ru-UA"/>
        </a:p>
      </dgm:t>
    </dgm:pt>
    <dgm:pt modelId="{802886C0-0EDF-4842-BF48-43857E5F0598}">
      <dgm:prSet phldrT="[Текст]" custT="1"/>
      <dgm:spPr/>
      <dgm:t>
        <a:bodyPr/>
        <a:lstStyle/>
        <a:p>
          <a:r>
            <a:rPr lang="uk-UA" sz="1800" dirty="0"/>
            <a:t>Смакові центри гіпоталамусу (емоції, харчові переваги, центр голоду)</a:t>
          </a:r>
          <a:endParaRPr lang="ru-UA" sz="1800" dirty="0"/>
        </a:p>
      </dgm:t>
    </dgm:pt>
    <dgm:pt modelId="{6FF99949-364A-4C20-93DF-87128C33270C}" type="parTrans" cxnId="{95964D50-4D8E-4DC7-8D17-7970F15E5315}">
      <dgm:prSet/>
      <dgm:spPr/>
      <dgm:t>
        <a:bodyPr/>
        <a:lstStyle/>
        <a:p>
          <a:endParaRPr lang="ru-UA"/>
        </a:p>
      </dgm:t>
    </dgm:pt>
    <dgm:pt modelId="{245BD950-D2B5-44DF-B7A9-83316A011CB8}" type="sibTrans" cxnId="{95964D50-4D8E-4DC7-8D17-7970F15E5315}">
      <dgm:prSet/>
      <dgm:spPr/>
      <dgm:t>
        <a:bodyPr/>
        <a:lstStyle/>
        <a:p>
          <a:endParaRPr lang="ru-UA"/>
        </a:p>
      </dgm:t>
    </dgm:pt>
    <dgm:pt modelId="{78F70D9A-929F-48E5-B7D0-5CADFC7D966E}">
      <dgm:prSet custT="1"/>
      <dgm:spPr/>
      <dgm:t>
        <a:bodyPr/>
        <a:lstStyle/>
        <a:p>
          <a:r>
            <a:rPr lang="uk-UA" sz="1500" dirty="0"/>
            <a:t>Коркові центри смаку (поєднання смакових, тактильних та нюхових сигналів</a:t>
          </a:r>
        </a:p>
        <a:p>
          <a:endParaRPr lang="ru-UA" sz="1500" dirty="0"/>
        </a:p>
      </dgm:t>
    </dgm:pt>
    <dgm:pt modelId="{3569EFB7-31B2-4943-97F8-1A0F6C7310D0}" type="parTrans" cxnId="{D698A8C3-3681-46A3-88FA-FE18A5660700}">
      <dgm:prSet/>
      <dgm:spPr/>
      <dgm:t>
        <a:bodyPr/>
        <a:lstStyle/>
        <a:p>
          <a:endParaRPr lang="ru-UA"/>
        </a:p>
      </dgm:t>
    </dgm:pt>
    <dgm:pt modelId="{88239B2D-25F4-4983-B571-36DC433723CB}" type="sibTrans" cxnId="{D698A8C3-3681-46A3-88FA-FE18A5660700}">
      <dgm:prSet/>
      <dgm:spPr/>
      <dgm:t>
        <a:bodyPr/>
        <a:lstStyle/>
        <a:p>
          <a:endParaRPr lang="ru-UA"/>
        </a:p>
      </dgm:t>
    </dgm:pt>
    <dgm:pt modelId="{E90231F9-3A31-465F-9DE5-19A5F3BAD3A1}" type="pres">
      <dgm:prSet presAssocID="{6C1CEC9E-BE29-4908-B785-B97E92DA72E8}" presName="Name0" presStyleCnt="0">
        <dgm:presLayoutVars>
          <dgm:dir/>
          <dgm:animLvl val="lvl"/>
          <dgm:resizeHandles val="exact"/>
        </dgm:presLayoutVars>
      </dgm:prSet>
      <dgm:spPr/>
    </dgm:pt>
    <dgm:pt modelId="{2EEB48B4-81D4-4F60-BCFC-2B35D4A1E053}" type="pres">
      <dgm:prSet presAssocID="{715EE39E-445B-4C70-B111-9699AF9369BD}" presName="parTxOnly" presStyleLbl="node1" presStyleIdx="0" presStyleCnt="4" custLinFactY="-260" custLinFactNeighborX="32825" custLinFactNeighborY="-100000">
        <dgm:presLayoutVars>
          <dgm:chMax val="0"/>
          <dgm:chPref val="0"/>
          <dgm:bulletEnabled val="1"/>
        </dgm:presLayoutVars>
      </dgm:prSet>
      <dgm:spPr/>
    </dgm:pt>
    <dgm:pt modelId="{232B5A92-5431-4CA6-8918-1E0D9654C80B}" type="pres">
      <dgm:prSet presAssocID="{80192F9B-7E07-48F5-974E-6CF691D97C6C}" presName="parTxOnlySpace" presStyleCnt="0"/>
      <dgm:spPr/>
    </dgm:pt>
    <dgm:pt modelId="{89000C7C-7A00-4B6A-90C6-F556DC4C8894}" type="pres">
      <dgm:prSet presAssocID="{6274B100-1563-405A-8E12-0B5B3AF9C287}" presName="parTxOnly" presStyleLbl="node1" presStyleIdx="1" presStyleCnt="4" custLinFactY="-1026" custLinFactNeighborX="-20461" custLinFactNeighborY="-100000">
        <dgm:presLayoutVars>
          <dgm:chMax val="0"/>
          <dgm:chPref val="0"/>
          <dgm:bulletEnabled val="1"/>
        </dgm:presLayoutVars>
      </dgm:prSet>
      <dgm:spPr/>
    </dgm:pt>
    <dgm:pt modelId="{CC2C4E84-F682-4C9A-834F-63958769F4CC}" type="pres">
      <dgm:prSet presAssocID="{E2847621-5202-4CCE-9E29-560AC7A3E0CA}" presName="parTxOnlySpace" presStyleCnt="0"/>
      <dgm:spPr/>
    </dgm:pt>
    <dgm:pt modelId="{615D33FE-8029-453D-B0E4-B634BB597363}" type="pres">
      <dgm:prSet presAssocID="{802886C0-0EDF-4842-BF48-43857E5F0598}" presName="parTxOnly" presStyleLbl="node1" presStyleIdx="2" presStyleCnt="4" custLinFactY="-1026" custLinFactNeighborX="-15346" custLinFactNeighborY="-100000">
        <dgm:presLayoutVars>
          <dgm:chMax val="0"/>
          <dgm:chPref val="0"/>
          <dgm:bulletEnabled val="1"/>
        </dgm:presLayoutVars>
      </dgm:prSet>
      <dgm:spPr/>
    </dgm:pt>
    <dgm:pt modelId="{4D95D16B-7717-46E8-95A3-0D18F1849BD4}" type="pres">
      <dgm:prSet presAssocID="{245BD950-D2B5-44DF-B7A9-83316A011CB8}" presName="parTxOnlySpace" presStyleCnt="0"/>
      <dgm:spPr/>
    </dgm:pt>
    <dgm:pt modelId="{FB401EDE-5F9B-4C32-9EF4-4AC351E85892}" type="pres">
      <dgm:prSet presAssocID="{78F70D9A-929F-48E5-B7D0-5CADFC7D966E}" presName="parTxOnly" presStyleLbl="node1" presStyleIdx="3" presStyleCnt="4" custLinFactY="-387" custLinFactNeighborX="-17479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F9B67901-F468-4F19-A4DF-23111CC84BB5}" srcId="{6C1CEC9E-BE29-4908-B785-B97E92DA72E8}" destId="{6274B100-1563-405A-8E12-0B5B3AF9C287}" srcOrd="1" destOrd="0" parTransId="{5C6A6755-6C3D-4977-9853-963672BC1BA2}" sibTransId="{E2847621-5202-4CCE-9E29-560AC7A3E0CA}"/>
    <dgm:cxn modelId="{904A510B-347D-4FE5-B900-50B68C40B605}" type="presOf" srcId="{78F70D9A-929F-48E5-B7D0-5CADFC7D966E}" destId="{FB401EDE-5F9B-4C32-9EF4-4AC351E85892}" srcOrd="0" destOrd="0" presId="urn:microsoft.com/office/officeart/2005/8/layout/chevron1"/>
    <dgm:cxn modelId="{820F1C1B-99A7-4350-8793-9EC746B86855}" type="presOf" srcId="{6274B100-1563-405A-8E12-0B5B3AF9C287}" destId="{89000C7C-7A00-4B6A-90C6-F556DC4C8894}" srcOrd="0" destOrd="0" presId="urn:microsoft.com/office/officeart/2005/8/layout/chevron1"/>
    <dgm:cxn modelId="{9BF16236-C043-4B33-A820-109AC02ABAF2}" type="presOf" srcId="{6C1CEC9E-BE29-4908-B785-B97E92DA72E8}" destId="{E90231F9-3A31-465F-9DE5-19A5F3BAD3A1}" srcOrd="0" destOrd="0" presId="urn:microsoft.com/office/officeart/2005/8/layout/chevron1"/>
    <dgm:cxn modelId="{95964D50-4D8E-4DC7-8D17-7970F15E5315}" srcId="{6C1CEC9E-BE29-4908-B785-B97E92DA72E8}" destId="{802886C0-0EDF-4842-BF48-43857E5F0598}" srcOrd="2" destOrd="0" parTransId="{6FF99949-364A-4C20-93DF-87128C33270C}" sibTransId="{245BD950-D2B5-44DF-B7A9-83316A011CB8}"/>
    <dgm:cxn modelId="{1E577B7C-417F-4CFE-9299-E75322730BF2}" type="presOf" srcId="{715EE39E-445B-4C70-B111-9699AF9369BD}" destId="{2EEB48B4-81D4-4F60-BCFC-2B35D4A1E053}" srcOrd="0" destOrd="0" presId="urn:microsoft.com/office/officeart/2005/8/layout/chevron1"/>
    <dgm:cxn modelId="{BFA6E180-A3A3-4060-8BC0-B956685236F6}" srcId="{6C1CEC9E-BE29-4908-B785-B97E92DA72E8}" destId="{715EE39E-445B-4C70-B111-9699AF9369BD}" srcOrd="0" destOrd="0" parTransId="{A7101BF8-C5A8-4AF3-B5BF-5CEC46E6415C}" sibTransId="{80192F9B-7E07-48F5-974E-6CF691D97C6C}"/>
    <dgm:cxn modelId="{A3531B9D-70B8-4E98-A3E5-AC73AF90EC21}" type="presOf" srcId="{802886C0-0EDF-4842-BF48-43857E5F0598}" destId="{615D33FE-8029-453D-B0E4-B634BB597363}" srcOrd="0" destOrd="0" presId="urn:microsoft.com/office/officeart/2005/8/layout/chevron1"/>
    <dgm:cxn modelId="{D698A8C3-3681-46A3-88FA-FE18A5660700}" srcId="{6C1CEC9E-BE29-4908-B785-B97E92DA72E8}" destId="{78F70D9A-929F-48E5-B7D0-5CADFC7D966E}" srcOrd="3" destOrd="0" parTransId="{3569EFB7-31B2-4943-97F8-1A0F6C7310D0}" sibTransId="{88239B2D-25F4-4983-B571-36DC433723CB}"/>
    <dgm:cxn modelId="{13D0BD58-E90A-4C26-82A6-2333B7851027}" type="presParOf" srcId="{E90231F9-3A31-465F-9DE5-19A5F3BAD3A1}" destId="{2EEB48B4-81D4-4F60-BCFC-2B35D4A1E053}" srcOrd="0" destOrd="0" presId="urn:microsoft.com/office/officeart/2005/8/layout/chevron1"/>
    <dgm:cxn modelId="{D967D136-0D64-4EEB-9DA2-4ABC0FCBA20A}" type="presParOf" srcId="{E90231F9-3A31-465F-9DE5-19A5F3BAD3A1}" destId="{232B5A92-5431-4CA6-8918-1E0D9654C80B}" srcOrd="1" destOrd="0" presId="urn:microsoft.com/office/officeart/2005/8/layout/chevron1"/>
    <dgm:cxn modelId="{B47C0970-0898-41D4-9EBE-3F094320FEC4}" type="presParOf" srcId="{E90231F9-3A31-465F-9DE5-19A5F3BAD3A1}" destId="{89000C7C-7A00-4B6A-90C6-F556DC4C8894}" srcOrd="2" destOrd="0" presId="urn:microsoft.com/office/officeart/2005/8/layout/chevron1"/>
    <dgm:cxn modelId="{550444B3-862E-4A7C-9778-1D3CF4C09319}" type="presParOf" srcId="{E90231F9-3A31-465F-9DE5-19A5F3BAD3A1}" destId="{CC2C4E84-F682-4C9A-834F-63958769F4CC}" srcOrd="3" destOrd="0" presId="urn:microsoft.com/office/officeart/2005/8/layout/chevron1"/>
    <dgm:cxn modelId="{CADC75E3-1380-4002-8F91-79E85A4F6A3E}" type="presParOf" srcId="{E90231F9-3A31-465F-9DE5-19A5F3BAD3A1}" destId="{615D33FE-8029-453D-B0E4-B634BB597363}" srcOrd="4" destOrd="0" presId="urn:microsoft.com/office/officeart/2005/8/layout/chevron1"/>
    <dgm:cxn modelId="{2093600F-02F2-47A1-8110-E688166C52C4}" type="presParOf" srcId="{E90231F9-3A31-465F-9DE5-19A5F3BAD3A1}" destId="{4D95D16B-7717-46E8-95A3-0D18F1849BD4}" srcOrd="5" destOrd="0" presId="urn:microsoft.com/office/officeart/2005/8/layout/chevron1"/>
    <dgm:cxn modelId="{CEFEE462-2E55-41F6-B31B-E0FBE5B10E00}" type="presParOf" srcId="{E90231F9-3A31-465F-9DE5-19A5F3BAD3A1}" destId="{FB401EDE-5F9B-4C32-9EF4-4AC351E8589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27360-B277-4A98-A6F5-3370347E583A}">
      <dsp:nvSpPr>
        <dsp:cNvPr id="0" name=""/>
        <dsp:cNvSpPr/>
      </dsp:nvSpPr>
      <dsp:spPr>
        <a:xfrm rot="21300000">
          <a:off x="17047" y="1340611"/>
          <a:ext cx="5521247" cy="632266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DA09F-93BD-4581-A0F6-DB37E58740AF}">
      <dsp:nvSpPr>
        <dsp:cNvPr id="0" name=""/>
        <dsp:cNvSpPr/>
      </dsp:nvSpPr>
      <dsp:spPr>
        <a:xfrm>
          <a:off x="340070" y="116687"/>
          <a:ext cx="1666602" cy="132539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91C4F-16B7-433B-816E-00696268EF44}">
      <dsp:nvSpPr>
        <dsp:cNvPr id="0" name=""/>
        <dsp:cNvSpPr/>
      </dsp:nvSpPr>
      <dsp:spPr>
        <a:xfrm>
          <a:off x="1733658" y="0"/>
          <a:ext cx="4199057" cy="1391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highlight>
                <a:srgbClr val="FF00FF"/>
              </a:highlight>
            </a:rPr>
            <a:t>Центр голоду (латеральне ядро)</a:t>
          </a:r>
          <a:endParaRPr lang="ru-UA" sz="2800" b="1" kern="1200" dirty="0">
            <a:highlight>
              <a:srgbClr val="FF00FF"/>
            </a:highlight>
          </a:endParaRPr>
        </a:p>
      </dsp:txBody>
      <dsp:txXfrm>
        <a:off x="1733658" y="0"/>
        <a:ext cx="4199057" cy="1391665"/>
      </dsp:txXfrm>
    </dsp:sp>
    <dsp:sp modelId="{3034695D-3089-4A4A-8E35-3F6174585F02}">
      <dsp:nvSpPr>
        <dsp:cNvPr id="0" name=""/>
        <dsp:cNvSpPr/>
      </dsp:nvSpPr>
      <dsp:spPr>
        <a:xfrm>
          <a:off x="3532337" y="1866223"/>
          <a:ext cx="1666602" cy="132539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0F5AA-B927-40A2-8352-76E5E45454E5}">
      <dsp:nvSpPr>
        <dsp:cNvPr id="0" name=""/>
        <dsp:cNvSpPr/>
      </dsp:nvSpPr>
      <dsp:spPr>
        <a:xfrm>
          <a:off x="-163291" y="1921824"/>
          <a:ext cx="3903548" cy="1391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tx1"/>
              </a:solidFill>
              <a:highlight>
                <a:srgbClr val="FFFF00"/>
              </a:highlight>
            </a:rPr>
            <a:t>Центр насичення (</a:t>
          </a:r>
          <a:r>
            <a:rPr lang="uk-UA" sz="2800" b="1" kern="1200" dirty="0" err="1">
              <a:solidFill>
                <a:schemeClr val="tx1"/>
              </a:solidFill>
              <a:highlight>
                <a:srgbClr val="FFFF00"/>
              </a:highlight>
            </a:rPr>
            <a:t>вентромедиальне</a:t>
          </a:r>
          <a:r>
            <a:rPr lang="uk-UA" sz="2800" b="1" kern="1200" dirty="0">
              <a:solidFill>
                <a:schemeClr val="tx1"/>
              </a:solidFill>
              <a:highlight>
                <a:srgbClr val="FFFF00"/>
              </a:highlight>
            </a:rPr>
            <a:t> ядро)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400" kern="1200" dirty="0"/>
        </a:p>
      </dsp:txBody>
      <dsp:txXfrm>
        <a:off x="-163291" y="1921824"/>
        <a:ext cx="3903548" cy="1391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B48B4-81D4-4F60-BCFC-2B35D4A1E053}">
      <dsp:nvSpPr>
        <dsp:cNvPr id="0" name=""/>
        <dsp:cNvSpPr/>
      </dsp:nvSpPr>
      <dsp:spPr>
        <a:xfrm>
          <a:off x="110265" y="1420589"/>
          <a:ext cx="3192140" cy="1276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Рецептори</a:t>
          </a:r>
          <a:endParaRPr lang="ru-UA" sz="2400" kern="1200" dirty="0"/>
        </a:p>
      </dsp:txBody>
      <dsp:txXfrm>
        <a:off x="748693" y="1420589"/>
        <a:ext cx="1915284" cy="1276856"/>
      </dsp:txXfrm>
    </dsp:sp>
    <dsp:sp modelId="{89000C7C-7A00-4B6A-90C6-F556DC4C8894}">
      <dsp:nvSpPr>
        <dsp:cNvPr id="0" name=""/>
        <dsp:cNvSpPr/>
      </dsp:nvSpPr>
      <dsp:spPr>
        <a:xfrm>
          <a:off x="2813095" y="1410808"/>
          <a:ext cx="3192140" cy="1276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Смакові центри довгастого </a:t>
          </a:r>
          <a:r>
            <a:rPr lang="uk-UA" sz="1800" b="1" kern="1200" dirty="0" err="1"/>
            <a:t>мозгу</a:t>
          </a:r>
          <a:r>
            <a:rPr lang="uk-UA" sz="1800" b="1" kern="1200" dirty="0"/>
            <a:t> (запуск харчових або захисних </a:t>
          </a:r>
          <a:r>
            <a:rPr lang="uk-UA" sz="1800" kern="1200" dirty="0"/>
            <a:t>рефлексів)</a:t>
          </a:r>
          <a:endParaRPr lang="ru-UA" sz="1800" kern="1200" dirty="0"/>
        </a:p>
      </dsp:txBody>
      <dsp:txXfrm>
        <a:off x="3451523" y="1410808"/>
        <a:ext cx="1915284" cy="1276856"/>
      </dsp:txXfrm>
    </dsp:sp>
    <dsp:sp modelId="{615D33FE-8029-453D-B0E4-B634BB597363}">
      <dsp:nvSpPr>
        <dsp:cNvPr id="0" name=""/>
        <dsp:cNvSpPr/>
      </dsp:nvSpPr>
      <dsp:spPr>
        <a:xfrm>
          <a:off x="5702349" y="1410808"/>
          <a:ext cx="3192140" cy="1276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Смакові центри гіпоталамусу (емоції, харчові переваги, центр голоду)</a:t>
          </a:r>
          <a:endParaRPr lang="ru-UA" sz="1800" kern="1200" dirty="0"/>
        </a:p>
      </dsp:txBody>
      <dsp:txXfrm>
        <a:off x="6340777" y="1410808"/>
        <a:ext cx="1915284" cy="1276856"/>
      </dsp:txXfrm>
    </dsp:sp>
    <dsp:sp modelId="{FB401EDE-5F9B-4C32-9EF4-4AC351E85892}">
      <dsp:nvSpPr>
        <dsp:cNvPr id="0" name=""/>
        <dsp:cNvSpPr/>
      </dsp:nvSpPr>
      <dsp:spPr>
        <a:xfrm>
          <a:off x="8568466" y="1418967"/>
          <a:ext cx="3192140" cy="1276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Коркові центри смаку (поєднання смакових, тактильних та нюхових сигналів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500" kern="1200" dirty="0"/>
        </a:p>
      </dsp:txBody>
      <dsp:txXfrm>
        <a:off x="9206894" y="1418967"/>
        <a:ext cx="1915284" cy="1276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A25F1-F5B0-419D-AEDF-1AC05B1CE935}" type="datetimeFigureOut">
              <a:rPr lang="ru-UA" smtClean="0"/>
              <a:t>05.06.2021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C55C5-09FE-4163-B9DE-BABEAE35A68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584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DF3B9-D7A7-42E1-92CC-13F8F3DEE87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5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5D925-90C2-4EE9-A380-D50983355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D6E1C3-71E9-444F-9BD0-84D1782B7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D53BA-CA5C-415C-A531-E6669434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4AD6-2F7C-49F6-8AFE-F6CDD538D5DB}" type="datetimeFigureOut">
              <a:rPr lang="ru-UA" smtClean="0"/>
              <a:t>05.06.2021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82AC40-AC8E-48C7-8AD4-1A26D16F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890BD-E034-4C28-86A3-14B5D73E3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1375-8541-487B-BB40-9018600E27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567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3D7FF-ECFA-4716-BD6B-FD05D1D1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0AA351-724D-4439-B8D8-759D6C26E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88B8FD-33C9-42F2-AB1F-D45467A5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4AD6-2F7C-49F6-8AFE-F6CDD538D5DB}" type="datetimeFigureOut">
              <a:rPr lang="ru-UA" smtClean="0"/>
              <a:t>05.06.2021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28EF71-04DC-4E78-8547-8AC55BE2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2DE9C8-63DE-46DA-ADF0-D1E248CF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1375-8541-487B-BB40-9018600E27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74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88AEFC-2795-4914-814E-4737B406B3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090F0C-0683-4805-B7B4-9C069A700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6E0261-869B-4D1B-9D5F-80F1DDD3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4AD6-2F7C-49F6-8AFE-F6CDD538D5DB}" type="datetimeFigureOut">
              <a:rPr lang="ru-UA" smtClean="0"/>
              <a:t>05.06.2021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8325C0-751D-43E4-BDA9-B4AE2F76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45A3AE-EA3E-4C0D-9527-FC8B09A7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1375-8541-487B-BB40-9018600E27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2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CD0DD-06D3-4363-A09D-B2A154FE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4BC728-0E08-4082-8728-0CCE15042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7FF34-2CA5-403D-A5AF-7B6348140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4AD6-2F7C-49F6-8AFE-F6CDD538D5DB}" type="datetimeFigureOut">
              <a:rPr lang="ru-UA" smtClean="0"/>
              <a:t>05.06.2021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A1B54C-0D68-450B-9AD3-692C97EA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FE9048-DFBC-4EA0-A299-CA67E2DD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1375-8541-487B-BB40-9018600E27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76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86A35-7DDB-4ECA-97A8-99654533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B4A8BE-D3E0-4130-A9BC-8BBB03A2E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3AEB0F-EB6C-4590-A8ED-808E9409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4AD6-2F7C-49F6-8AFE-F6CDD538D5DB}" type="datetimeFigureOut">
              <a:rPr lang="ru-UA" smtClean="0"/>
              <a:t>05.06.2021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FAB22-BAA0-4F14-97D7-DB5111FB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9CF999-E8DB-43B2-87BE-2D29EF9F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1375-8541-487B-BB40-9018600E27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23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E346D-BA1C-4F2D-82D5-038A703A3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2C085-5812-4863-9B9C-7A4E20C8E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1D574E-E62B-44B2-8B22-31971F389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312D8E-39C5-4545-830E-4C03A472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4AD6-2F7C-49F6-8AFE-F6CDD538D5DB}" type="datetimeFigureOut">
              <a:rPr lang="ru-UA" smtClean="0"/>
              <a:t>05.06.2021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BB189E-E3BC-4294-89D4-3B05FB45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078C3-4208-4133-8B76-2C0B7450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1375-8541-487B-BB40-9018600E27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095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11DF3-AB96-4143-AABB-A18CA0383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DBDC33-913F-4184-B023-F594BF292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7226E9-9B30-46C3-BF3A-8D5D260D3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F83D8B-B18B-4896-B2A1-47B5EBD0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D719CD-C18F-446A-BB1D-B85DF241D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4FF1C2-F7D9-4229-BB99-C8D50EB16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4AD6-2F7C-49F6-8AFE-F6CDD538D5DB}" type="datetimeFigureOut">
              <a:rPr lang="ru-UA" smtClean="0"/>
              <a:t>05.06.2021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A73DD5-B7BC-477B-B8E6-DB1CEAA6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46D2D8-A4E5-45DC-999B-DED705F9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1375-8541-487B-BB40-9018600E27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478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1FC19-3002-4AFD-9C53-6A767162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72F66D-63CE-41AE-A1F8-3D79D831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4AD6-2F7C-49F6-8AFE-F6CDD538D5DB}" type="datetimeFigureOut">
              <a:rPr lang="ru-UA" smtClean="0"/>
              <a:t>05.06.2021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E4E5FE-F985-4691-974D-C73E800C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B429E5-21BA-4F74-B8BC-24E26339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1375-8541-487B-BB40-9018600E27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019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62A481-05C0-4A11-B6D3-05311AEF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4AD6-2F7C-49F6-8AFE-F6CDD538D5DB}" type="datetimeFigureOut">
              <a:rPr lang="ru-UA" smtClean="0"/>
              <a:t>05.06.2021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1DD2FB-B4AE-4DB3-9714-FE0C84F6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EF418B-5F3F-484D-AB9D-725D5B42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1375-8541-487B-BB40-9018600E27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126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52C9F-81D3-4B1E-A260-3D40EF56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5D143C-81C9-45B6-952E-C6C04B62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482930-1039-4574-ADF5-2178FE7D0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11516-2BE6-4952-B8CA-8F1D4A96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4AD6-2F7C-49F6-8AFE-F6CDD538D5DB}" type="datetimeFigureOut">
              <a:rPr lang="ru-UA" smtClean="0"/>
              <a:t>05.06.2021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17346D-40FC-4F64-BE72-2A707B82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AF2418-F956-41C5-AE9C-48FEEF1D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1375-8541-487B-BB40-9018600E27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295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27AA5-4C87-4B76-B3CC-61FCA8DB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B1B604-5817-418F-B31A-6BD24240F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D0F1B2-133F-4D52-BE2B-421D841B5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804469-F27E-4D16-9CD6-8F39496B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4AD6-2F7C-49F6-8AFE-F6CDD538D5DB}" type="datetimeFigureOut">
              <a:rPr lang="ru-UA" smtClean="0"/>
              <a:t>05.06.2021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1EB045-7988-4559-96A8-47D0FA4DC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DB6121-C0DF-48C9-B7CA-DAF6EBC2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1375-8541-487B-BB40-9018600E27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73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F62AD-3A97-4393-AA2A-47C8AC6B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3B67B3-F7C3-4B69-AD89-3B7510DF9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DC7E0E-7933-4197-A53F-82D2F6252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84AD6-2F7C-49F6-8AFE-F6CDD538D5DB}" type="datetimeFigureOut">
              <a:rPr lang="ru-UA" smtClean="0"/>
              <a:t>05.06.2021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5B7B85-A83B-40A3-9161-EE84E9CA1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45AB0-19D3-4667-8FFC-467CC6575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71375-8541-487B-BB40-9018600E27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227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06638-C095-416B-9602-E149C48C5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0274" y="2316163"/>
            <a:ext cx="8879393" cy="1108407"/>
          </a:xfrm>
          <a:solidFill>
            <a:srgbClr val="FFFFCC"/>
          </a:solidFill>
        </p:spPr>
        <p:txBody>
          <a:bodyPr/>
          <a:lstStyle/>
          <a:p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Фізіологія травлення</a:t>
            </a:r>
            <a:endParaRPr lang="ru-UA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42694D-25DB-49CA-8446-423CAD445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3714" y="660401"/>
            <a:ext cx="9144000" cy="1655762"/>
          </a:xfrm>
        </p:spPr>
        <p:txBody>
          <a:bodyPr/>
          <a:lstStyle/>
          <a:p>
            <a:pPr algn="r"/>
            <a:r>
              <a:rPr lang="uk-UA" dirty="0"/>
              <a:t>Лекція 7</a:t>
            </a:r>
          </a:p>
          <a:p>
            <a:endParaRPr lang="ru-UA" dirty="0"/>
          </a:p>
        </p:txBody>
      </p:sp>
      <p:pic>
        <p:nvPicPr>
          <p:cNvPr id="12290" name="Picture 2" descr="Продукты, которые без вреда для здоровья снижают аппетит и вес – Новости  Салехарда и ЯНАО – Вести. Ямал. Актуальные новости Ямала">
            <a:extLst>
              <a:ext uri="{FF2B5EF4-FFF2-40B4-BE49-F238E27FC236}">
                <a16:creationId xmlns:a16="http://schemas.microsoft.com/office/drawing/2014/main" id="{7C2913B9-EBB7-4FAA-A41C-83345625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25" y="125068"/>
            <a:ext cx="3819210" cy="213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Сколько переваривается еда в желудке">
            <a:extLst>
              <a:ext uri="{FF2B5EF4-FFF2-40B4-BE49-F238E27FC236}">
                <a16:creationId xmlns:a16="http://schemas.microsoft.com/office/drawing/2014/main" id="{9DD64C58-B554-4AE1-96B6-29513959E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66" y="3828422"/>
            <a:ext cx="4064083" cy="270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Переваривание пищевых веществ и их всасывание в разных отделах  желудочно-кишечного тракта | Tervisliku toitumise informatsioon">
            <a:extLst>
              <a:ext uri="{FF2B5EF4-FFF2-40B4-BE49-F238E27FC236}">
                <a16:creationId xmlns:a16="http://schemas.microsoft.com/office/drawing/2014/main" id="{12563DE6-4B85-4995-917C-DE63BF017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34" y="3433431"/>
            <a:ext cx="4997380" cy="333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Мозг и голод. Почему сложно остановиться есть сладости?">
            <a:extLst>
              <a:ext uri="{FF2B5EF4-FFF2-40B4-BE49-F238E27FC236}">
                <a16:creationId xmlns:a16="http://schemas.microsoft.com/office/drawing/2014/main" id="{07DE3442-7E5F-4AFC-9127-CFA45191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5" y="348085"/>
            <a:ext cx="2162071" cy="156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3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70EEA-8448-49CE-B8A7-FF7E7402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7" y="29708"/>
            <a:ext cx="1839686" cy="1325563"/>
          </a:xfrm>
        </p:spPr>
        <p:txBody>
          <a:bodyPr/>
          <a:lstStyle/>
          <a:p>
            <a:r>
              <a:rPr lang="ru-RU" b="1" i="1" dirty="0" err="1">
                <a:solidFill>
                  <a:srgbClr val="7030A0"/>
                </a:solidFill>
                <a:highlight>
                  <a:srgbClr val="00FFFF"/>
                </a:highlight>
              </a:rPr>
              <a:t>Слина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8A1B6-61F2-46CD-8C44-10BEC3101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72" y="1355271"/>
            <a:ext cx="6836228" cy="5048478"/>
          </a:xfrm>
        </p:spPr>
        <p:txBody>
          <a:bodyPr>
            <a:normAutofit/>
          </a:bodyPr>
          <a:lstStyle/>
          <a:p>
            <a:r>
              <a:rPr lang="uk-UA" dirty="0"/>
              <a:t>0,5-2 л</a:t>
            </a:r>
          </a:p>
          <a:p>
            <a:r>
              <a:rPr lang="uk-UA" dirty="0" err="1"/>
              <a:t>рН</a:t>
            </a:r>
            <a:r>
              <a:rPr lang="uk-UA" dirty="0"/>
              <a:t> = 6,8 -7,4</a:t>
            </a:r>
          </a:p>
          <a:p>
            <a:pPr marL="0" indent="0">
              <a:buNone/>
            </a:pPr>
            <a:r>
              <a:rPr lang="uk-UA" b="1" i="1" dirty="0"/>
              <a:t>Функції:  -</a:t>
            </a:r>
            <a:r>
              <a:rPr lang="ru-UA" b="1" i="1" dirty="0" err="1"/>
              <a:t>гідролітичн</a:t>
            </a:r>
            <a:r>
              <a:rPr lang="uk-UA" b="1" i="1" dirty="0"/>
              <a:t>а</a:t>
            </a:r>
            <a:r>
              <a:rPr lang="ru-UA" b="1" i="1" dirty="0"/>
              <a:t> </a:t>
            </a:r>
            <a:r>
              <a:rPr lang="ru-UA" dirty="0"/>
              <a:t>- </a:t>
            </a:r>
            <a:r>
              <a:rPr lang="ru-UA" dirty="0" err="1"/>
              <a:t>розщеплення</a:t>
            </a:r>
            <a:r>
              <a:rPr lang="ru-UA" dirty="0"/>
              <a:t> </a:t>
            </a:r>
            <a:r>
              <a:rPr lang="ru-UA" dirty="0" err="1"/>
              <a:t>вуглеводів</a:t>
            </a:r>
            <a:r>
              <a:rPr lang="uk-UA" dirty="0"/>
              <a:t> (амілаза, </a:t>
            </a:r>
            <a:r>
              <a:rPr lang="uk-UA" dirty="0" err="1"/>
              <a:t>мальтаза</a:t>
            </a:r>
            <a:r>
              <a:rPr lang="uk-UA" dirty="0"/>
              <a:t>); </a:t>
            </a:r>
          </a:p>
          <a:p>
            <a:pPr marL="0" indent="0">
              <a:buNone/>
            </a:pPr>
            <a:r>
              <a:rPr lang="uk-UA" dirty="0"/>
              <a:t> -</a:t>
            </a:r>
            <a:r>
              <a:rPr lang="ru-UA" b="1" i="1" dirty="0"/>
              <a:t> </a:t>
            </a:r>
            <a:r>
              <a:rPr lang="ru-UA" b="1" i="1" dirty="0" err="1"/>
              <a:t>бактерицидн</a:t>
            </a:r>
            <a:r>
              <a:rPr lang="uk-UA" i="1" dirty="0"/>
              <a:t>а</a:t>
            </a:r>
            <a:r>
              <a:rPr lang="ru-UA" dirty="0"/>
              <a:t> - </a:t>
            </a:r>
            <a:r>
              <a:rPr lang="ru-UA" dirty="0" err="1"/>
              <a:t>завдяки</a:t>
            </a:r>
            <a:r>
              <a:rPr lang="ru-UA" dirty="0"/>
              <a:t> </a:t>
            </a:r>
            <a:r>
              <a:rPr lang="ru-UA" dirty="0" err="1"/>
              <a:t>вмісту</a:t>
            </a:r>
            <a:r>
              <a:rPr lang="ru-UA" dirty="0"/>
              <a:t> </a:t>
            </a:r>
            <a:r>
              <a:rPr lang="ru-UA" dirty="0" err="1"/>
              <a:t>лізоциму</a:t>
            </a:r>
            <a:r>
              <a:rPr lang="ru-UA" dirty="0"/>
              <a:t>;</a:t>
            </a:r>
            <a:r>
              <a:rPr lang="uk-UA" dirty="0"/>
              <a:t> </a:t>
            </a:r>
          </a:p>
          <a:p>
            <a:pPr>
              <a:buFontTx/>
              <a:buChar char="-"/>
            </a:pPr>
            <a:r>
              <a:rPr lang="ru-UA" b="1" i="1" dirty="0" err="1"/>
              <a:t>захисн</a:t>
            </a:r>
            <a:r>
              <a:rPr lang="uk-UA" b="1" i="1" dirty="0"/>
              <a:t>а</a:t>
            </a:r>
            <a:r>
              <a:rPr lang="ru-UA" b="1" i="1" dirty="0"/>
              <a:t> </a:t>
            </a:r>
            <a:r>
              <a:rPr lang="ru-UA" dirty="0"/>
              <a:t>- </a:t>
            </a:r>
            <a:r>
              <a:rPr lang="ru-UA" dirty="0" err="1"/>
              <a:t>сприяє</a:t>
            </a:r>
            <a:r>
              <a:rPr lang="ru-UA" dirty="0"/>
              <a:t> </a:t>
            </a:r>
            <a:r>
              <a:rPr lang="ru-UA" dirty="0" err="1"/>
              <a:t>виведенню</a:t>
            </a:r>
            <a:r>
              <a:rPr lang="ru-UA" dirty="0"/>
              <a:t> </a:t>
            </a:r>
            <a:r>
              <a:rPr lang="ru-UA" dirty="0" err="1"/>
              <a:t>нехарчових</a:t>
            </a:r>
            <a:r>
              <a:rPr lang="ru-UA" dirty="0"/>
              <a:t> та </a:t>
            </a:r>
            <a:r>
              <a:rPr lang="ru-UA" dirty="0" err="1"/>
              <a:t>шкідливих</a:t>
            </a:r>
            <a:r>
              <a:rPr lang="ru-UA" dirty="0"/>
              <a:t> </a:t>
            </a:r>
            <a:r>
              <a:rPr lang="ru-UA" dirty="0" err="1"/>
              <a:t>речовин</a:t>
            </a:r>
            <a:r>
              <a:rPr lang="ru-UA" dirty="0"/>
              <a:t>;</a:t>
            </a:r>
            <a:r>
              <a:rPr lang="uk-UA" dirty="0"/>
              <a:t> </a:t>
            </a:r>
          </a:p>
          <a:p>
            <a:pPr>
              <a:buFontTx/>
              <a:buChar char="-"/>
            </a:pPr>
            <a:r>
              <a:rPr lang="ru-UA" b="1" i="1" dirty="0" err="1"/>
              <a:t>рухов</a:t>
            </a:r>
            <a:r>
              <a:rPr lang="uk-UA" b="1" i="1" dirty="0"/>
              <a:t>а</a:t>
            </a:r>
            <a:r>
              <a:rPr lang="ru-UA" b="1" i="1" dirty="0"/>
              <a:t> </a:t>
            </a:r>
            <a:r>
              <a:rPr lang="ru-UA" dirty="0"/>
              <a:t>- </a:t>
            </a:r>
            <a:r>
              <a:rPr lang="ru-UA" dirty="0" err="1"/>
              <a:t>змочує</a:t>
            </a:r>
            <a:r>
              <a:rPr lang="ru-UA" dirty="0"/>
              <a:t> і </a:t>
            </a:r>
            <a:r>
              <a:rPr lang="ru-UA" dirty="0" err="1"/>
              <a:t>вкриває</a:t>
            </a:r>
            <a:r>
              <a:rPr lang="ru-UA" dirty="0"/>
              <a:t> </a:t>
            </a:r>
            <a:r>
              <a:rPr lang="ru-UA" dirty="0" err="1"/>
              <a:t>слиною</a:t>
            </a:r>
            <a:r>
              <a:rPr lang="ru-UA" dirty="0"/>
              <a:t> </a:t>
            </a:r>
            <a:r>
              <a:rPr lang="ru-UA" dirty="0" err="1"/>
              <a:t>їжу</a:t>
            </a:r>
            <a:r>
              <a:rPr lang="ru-UA" dirty="0"/>
              <a:t> та </a:t>
            </a:r>
            <a:r>
              <a:rPr lang="ru-UA" dirty="0" err="1"/>
              <a:t>забезпечує</a:t>
            </a:r>
            <a:r>
              <a:rPr lang="ru-UA" dirty="0"/>
              <a:t> </a:t>
            </a:r>
            <a:r>
              <a:rPr lang="ru-UA" dirty="0" err="1"/>
              <a:t>ковтання</a:t>
            </a:r>
            <a:r>
              <a:rPr lang="ru-UA" dirty="0"/>
              <a:t>.</a:t>
            </a:r>
          </a:p>
          <a:p>
            <a:endParaRPr lang="ru-UA" dirty="0"/>
          </a:p>
        </p:txBody>
      </p:sp>
      <p:pic>
        <p:nvPicPr>
          <p:cNvPr id="7170" name="Picture 2" descr="Тимофєєв 1-3 том / том 2 / 23. непухлинних захворювань СЛИННИХ ЖЕЛЕЗ /  23.1. АНАТОМІЯ І ФІЗІОЛОГІЯ ВЕЛИКИХ СЛИННИХ ЖЕЛЕЗ">
            <a:extLst>
              <a:ext uri="{FF2B5EF4-FFF2-40B4-BE49-F238E27FC236}">
                <a16:creationId xmlns:a16="http://schemas.microsoft.com/office/drawing/2014/main" id="{A5F7C6E8-F2BD-4844-A5CC-A52D0DF27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9" r="-1925" b="8066"/>
          <a:stretch/>
        </p:blipFill>
        <p:spPr bwMode="auto">
          <a:xfrm>
            <a:off x="6841672" y="454252"/>
            <a:ext cx="4593772" cy="390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45F74D-B0DB-494C-B9FC-0DBD6143F16B}"/>
              </a:ext>
            </a:extLst>
          </p:cNvPr>
          <p:cNvSpPr txBox="1"/>
          <p:nvPr/>
        </p:nvSpPr>
        <p:spPr>
          <a:xfrm>
            <a:off x="7707086" y="4604657"/>
            <a:ext cx="372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Слинні залози</a:t>
            </a:r>
            <a:endParaRPr lang="ru-UA" sz="2400" b="1" dirty="0"/>
          </a:p>
        </p:txBody>
      </p:sp>
    </p:spTree>
    <p:extLst>
      <p:ext uri="{BB962C8B-B14F-4D97-AF65-F5344CB8AC3E}">
        <p14:creationId xmlns:p14="http://schemas.microsoft.com/office/powerpoint/2010/main" val="125263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Урок &quot;Травлення в шлунку та кишечнику&quot;">
            <a:extLst>
              <a:ext uri="{FF2B5EF4-FFF2-40B4-BE49-F238E27FC236}">
                <a16:creationId xmlns:a16="http://schemas.microsoft.com/office/drawing/2014/main" id="{5FB30F99-F93F-439D-8441-EA01542FC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1" r="3508" b="9064"/>
          <a:stretch/>
        </p:blipFill>
        <p:spPr bwMode="auto">
          <a:xfrm>
            <a:off x="114300" y="1445306"/>
            <a:ext cx="6286500" cy="393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Будова шлунку - online presentation">
            <a:extLst>
              <a:ext uri="{FF2B5EF4-FFF2-40B4-BE49-F238E27FC236}">
                <a16:creationId xmlns:a16="http://schemas.microsoft.com/office/drawing/2014/main" id="{06DCB52D-A9EF-4F46-AE33-F31201C529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972" y="417346"/>
            <a:ext cx="4771574" cy="357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1384D2-6366-4848-BD03-DF71425210D3}"/>
              </a:ext>
            </a:extLst>
          </p:cNvPr>
          <p:cNvSpPr/>
          <p:nvPr/>
        </p:nvSpPr>
        <p:spPr>
          <a:xfrm>
            <a:off x="976163" y="193900"/>
            <a:ext cx="3661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>
                <a:solidFill>
                  <a:srgbClr val="7030A0"/>
                </a:solidFill>
                <a:highlight>
                  <a:srgbClr val="00FFFF"/>
                </a:highlight>
              </a:rPr>
              <a:t>Шлунок</a:t>
            </a:r>
            <a:endParaRPr lang="ru-UA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FDE20-070A-4314-8B23-89BD699EC6A3}"/>
              </a:ext>
            </a:extLst>
          </p:cNvPr>
          <p:cNvSpPr txBox="1"/>
          <p:nvPr/>
        </p:nvSpPr>
        <p:spPr>
          <a:xfrm>
            <a:off x="6841671" y="4490357"/>
            <a:ext cx="5061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Шлунковий сік: </a:t>
            </a:r>
          </a:p>
          <a:p>
            <a:pPr algn="r"/>
            <a:r>
              <a:rPr lang="uk-UA" sz="2400" dirty="0"/>
              <a:t>1,5-2,5 л</a:t>
            </a:r>
          </a:p>
          <a:p>
            <a:pPr algn="r"/>
            <a:r>
              <a:rPr lang="uk-UA" sz="2400" dirty="0" err="1"/>
              <a:t>рН</a:t>
            </a:r>
            <a:r>
              <a:rPr lang="uk-UA" sz="2400" dirty="0"/>
              <a:t>= 1,8-2,0</a:t>
            </a:r>
          </a:p>
          <a:p>
            <a:pPr algn="r"/>
            <a:r>
              <a:rPr lang="uk-UA" sz="2400" dirty="0"/>
              <a:t>1год-12 годин</a:t>
            </a:r>
          </a:p>
          <a:p>
            <a:pPr algn="r"/>
            <a:r>
              <a:rPr lang="uk-UA" sz="2400" dirty="0"/>
              <a:t>Вміст шлунку – </a:t>
            </a:r>
            <a:r>
              <a:rPr lang="uk-UA" sz="2400" dirty="0" err="1"/>
              <a:t>хімус</a:t>
            </a:r>
            <a:endParaRPr lang="uk-UA" sz="2400" dirty="0"/>
          </a:p>
          <a:p>
            <a:pPr algn="r"/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177834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283" y="233363"/>
            <a:ext cx="8229600" cy="7969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uk-UA" sz="4000" b="1" dirty="0">
                <a:solidFill>
                  <a:srgbClr val="C00000"/>
                </a:solidFill>
                <a:highlight>
                  <a:srgbClr val="00FFFF"/>
                </a:highlight>
                <a:latin typeface="Times New Roman" pitchFamily="18" charset="0"/>
                <a:cs typeface="Times New Roman" pitchFamily="18" charset="0"/>
              </a:rPr>
              <a:t>Тонкий кишечник</a:t>
            </a:r>
            <a:endParaRPr lang="ru-RU" sz="4000" b="1" dirty="0">
              <a:solidFill>
                <a:srgbClr val="C00000"/>
              </a:solidFill>
              <a:highlight>
                <a:srgbClr val="00FFFF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9751" y="1428751"/>
            <a:ext cx="4786313" cy="461486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Рисунок 5" descr="0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1772" y="518717"/>
            <a:ext cx="2170239" cy="250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38610" y="1229314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Дванадцятипала, порожниста, клубова кишки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Тонкий кишечник Відділи Будова стінки Процеси травлення Порожнинне ...">
            <a:extLst>
              <a:ext uri="{FF2B5EF4-FFF2-40B4-BE49-F238E27FC236}">
                <a16:creationId xmlns:a16="http://schemas.microsoft.com/office/drawing/2014/main" id="{10808CF5-CE87-4A59-9A92-0C49526D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36" y="2394637"/>
            <a:ext cx="6436206" cy="411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Травлення в шлунку, кишечнику">
            <a:extLst>
              <a:ext uri="{FF2B5EF4-FFF2-40B4-BE49-F238E27FC236}">
                <a16:creationId xmlns:a16="http://schemas.microsoft.com/office/drawing/2014/main" id="{6C077334-47AE-491B-B951-8DD8573E2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39" b="-2932"/>
          <a:stretch/>
        </p:blipFill>
        <p:spPr bwMode="auto">
          <a:xfrm>
            <a:off x="7974819" y="3429000"/>
            <a:ext cx="3385525" cy="30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440623"/>
      </p:ext>
    </p:extLst>
  </p:cSld>
  <p:clrMapOvr>
    <a:masterClrMapping/>
  </p:clrMapOvr>
  <p:transition spd="med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192" y="0"/>
            <a:ext cx="10515600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ТРАВЛЕННЯ В ДВАНАДЦАТИПАЛІЙ КИШЦІ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6957" y="1600201"/>
            <a:ext cx="602105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i="1" dirty="0">
                <a:solidFill>
                  <a:srgbClr val="7030A0"/>
                </a:solidFill>
              </a:rPr>
              <a:t>Відбувається за допомогою:</a:t>
            </a:r>
          </a:p>
          <a:p>
            <a:pPr marL="0" indent="0">
              <a:buNone/>
            </a:pPr>
            <a:r>
              <a:rPr lang="uk-UA" sz="3600" b="1" dirty="0">
                <a:solidFill>
                  <a:srgbClr val="002060"/>
                </a:solidFill>
              </a:rPr>
              <a:t>1. Соку підшлункової залози;</a:t>
            </a:r>
          </a:p>
          <a:p>
            <a:pPr marL="0" indent="0">
              <a:buNone/>
            </a:pPr>
            <a:r>
              <a:rPr lang="uk-UA" sz="3600" b="1" dirty="0">
                <a:solidFill>
                  <a:srgbClr val="002060"/>
                </a:solidFill>
              </a:rPr>
              <a:t>2. </a:t>
            </a:r>
            <a:r>
              <a:rPr lang="uk-UA" sz="3600" b="1" dirty="0" err="1">
                <a:solidFill>
                  <a:srgbClr val="002060"/>
                </a:solidFill>
              </a:rPr>
              <a:t>Жовчи</a:t>
            </a:r>
            <a:r>
              <a:rPr lang="uk-UA" sz="3600" b="1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uk-UA" sz="3600" b="1" dirty="0">
                <a:solidFill>
                  <a:srgbClr val="002060"/>
                </a:solidFill>
              </a:rPr>
              <a:t>3. Соку тонкої кишки.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Объект 5" descr="http://vidimed.ru/images/uzi-liver-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470" y="1240974"/>
            <a:ext cx="5314731" cy="529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416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3804"/>
            <a:ext cx="91440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 ПІДШЛУНКОВОГО СОКА (Панкреатин)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762000" y="1211489"/>
            <a:ext cx="3250704" cy="4683124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>
                <a:solidFill>
                  <a:srgbClr val="C00000"/>
                </a:solidFill>
              </a:rPr>
              <a:t>Na</a:t>
            </a:r>
            <a:r>
              <a:rPr lang="en-US" b="1" baseline="30000" dirty="0">
                <a:solidFill>
                  <a:srgbClr val="C00000"/>
                </a:solidFill>
              </a:rPr>
              <a:t>+</a:t>
            </a:r>
          </a:p>
          <a:p>
            <a:pPr lvl="0" algn="ctr"/>
            <a:r>
              <a:rPr lang="en-US" b="1" dirty="0">
                <a:solidFill>
                  <a:srgbClr val="C00000"/>
                </a:solidFill>
              </a:rPr>
              <a:t>K</a:t>
            </a:r>
            <a:r>
              <a:rPr lang="en-US" b="1" baseline="30000" dirty="0">
                <a:solidFill>
                  <a:srgbClr val="C00000"/>
                </a:solidFill>
              </a:rPr>
              <a:t>+</a:t>
            </a:r>
            <a:endParaRPr lang="ru-RU" b="1" dirty="0">
              <a:solidFill>
                <a:srgbClr val="C00000"/>
              </a:solidFill>
            </a:endParaRPr>
          </a:p>
          <a:p>
            <a:pPr lvl="0" algn="ctr"/>
            <a:r>
              <a:rPr lang="en-US" b="1" dirty="0">
                <a:solidFill>
                  <a:srgbClr val="C00000"/>
                </a:solidFill>
              </a:rPr>
              <a:t>Ca</a:t>
            </a:r>
            <a:r>
              <a:rPr lang="en-US" b="1" baseline="30000" dirty="0">
                <a:solidFill>
                  <a:srgbClr val="C00000"/>
                </a:solidFill>
              </a:rPr>
              <a:t>2+</a:t>
            </a:r>
            <a:endParaRPr lang="ru-RU" b="1" dirty="0">
              <a:solidFill>
                <a:srgbClr val="C00000"/>
              </a:solidFill>
            </a:endParaRPr>
          </a:p>
          <a:p>
            <a:pPr lvl="0" algn="ctr"/>
            <a:r>
              <a:rPr lang="en-US" b="1" dirty="0">
                <a:solidFill>
                  <a:srgbClr val="C00000"/>
                </a:solidFill>
              </a:rPr>
              <a:t>Mg</a:t>
            </a:r>
            <a:r>
              <a:rPr lang="en-US" b="1" baseline="30000" dirty="0">
                <a:solidFill>
                  <a:srgbClr val="C00000"/>
                </a:solidFill>
              </a:rPr>
              <a:t>2+</a:t>
            </a:r>
            <a:endParaRPr lang="ru-RU" b="1" dirty="0">
              <a:solidFill>
                <a:srgbClr val="C00000"/>
              </a:solidFill>
            </a:endParaRPr>
          </a:p>
          <a:p>
            <a:pPr lvl="0" algn="ctr"/>
            <a:r>
              <a:rPr lang="en-US" b="1" dirty="0">
                <a:solidFill>
                  <a:srgbClr val="002060"/>
                </a:solidFill>
              </a:rPr>
              <a:t>Cl</a:t>
            </a:r>
            <a:r>
              <a:rPr lang="en-US" b="1" baseline="30000" dirty="0">
                <a:solidFill>
                  <a:srgbClr val="002060"/>
                </a:solidFill>
              </a:rPr>
              <a:t>-</a:t>
            </a:r>
            <a:endParaRPr lang="ru-RU" b="1" dirty="0">
              <a:solidFill>
                <a:srgbClr val="002060"/>
              </a:solidFill>
            </a:endParaRPr>
          </a:p>
          <a:p>
            <a:pPr lvl="0" algn="ctr"/>
            <a:r>
              <a:rPr lang="en-US" b="1" dirty="0">
                <a:solidFill>
                  <a:srgbClr val="002060"/>
                </a:solidFill>
              </a:rPr>
              <a:t>HCO</a:t>
            </a:r>
            <a:r>
              <a:rPr lang="en-US" b="1" baseline="-25000" dirty="0">
                <a:solidFill>
                  <a:srgbClr val="002060"/>
                </a:solidFill>
              </a:rPr>
              <a:t>3</a:t>
            </a:r>
            <a:r>
              <a:rPr lang="en-US" b="1" baseline="30000" dirty="0">
                <a:solidFill>
                  <a:srgbClr val="002060"/>
                </a:solidFill>
              </a:rPr>
              <a:t>-</a:t>
            </a:r>
            <a:endParaRPr lang="ru-RU" b="1" dirty="0">
              <a:solidFill>
                <a:srgbClr val="002060"/>
              </a:solidFill>
            </a:endParaRPr>
          </a:p>
          <a:p>
            <a:pPr lvl="0" algn="ctr"/>
            <a:r>
              <a:rPr lang="en-US" b="1" dirty="0">
                <a:solidFill>
                  <a:srgbClr val="002060"/>
                </a:solidFill>
              </a:rPr>
              <a:t>HPO</a:t>
            </a:r>
            <a:r>
              <a:rPr lang="en-US" b="1" baseline="-25000" dirty="0">
                <a:solidFill>
                  <a:srgbClr val="002060"/>
                </a:solidFill>
              </a:rPr>
              <a:t>4</a:t>
            </a:r>
            <a:r>
              <a:rPr lang="en-US" b="1" baseline="30000" dirty="0">
                <a:solidFill>
                  <a:srgbClr val="002060"/>
                </a:solidFill>
              </a:rPr>
              <a:t>2-</a:t>
            </a:r>
            <a:endParaRPr lang="ru-RU" b="1" dirty="0">
              <a:solidFill>
                <a:srgbClr val="002060"/>
              </a:solidFill>
            </a:endParaRPr>
          </a:p>
          <a:p>
            <a:pPr lvl="0" algn="ctr"/>
            <a:r>
              <a:rPr lang="en-US" b="1" dirty="0">
                <a:solidFill>
                  <a:srgbClr val="002060"/>
                </a:solidFill>
              </a:rPr>
              <a:t>H</a:t>
            </a:r>
            <a:r>
              <a:rPr lang="en-US" b="1" baseline="-25000" dirty="0">
                <a:solidFill>
                  <a:srgbClr val="002060"/>
                </a:solidFill>
              </a:rPr>
              <a:t>2</a:t>
            </a:r>
            <a:r>
              <a:rPr lang="en-US" b="1" dirty="0">
                <a:solidFill>
                  <a:srgbClr val="002060"/>
                </a:solidFill>
              </a:rPr>
              <a:t>PO</a:t>
            </a:r>
            <a:r>
              <a:rPr lang="en-US" b="1" baseline="-25000" dirty="0">
                <a:solidFill>
                  <a:srgbClr val="002060"/>
                </a:solidFill>
              </a:rPr>
              <a:t>4</a:t>
            </a:r>
            <a:r>
              <a:rPr lang="en-US" b="1" baseline="30000" dirty="0">
                <a:solidFill>
                  <a:srgbClr val="002060"/>
                </a:solidFill>
              </a:rPr>
              <a:t>-</a:t>
            </a:r>
            <a:r>
              <a:rPr lang="uk-UA" b="1" baseline="30000" dirty="0">
                <a:solidFill>
                  <a:srgbClr val="002060"/>
                </a:solidFill>
              </a:rPr>
              <a:t> </a:t>
            </a:r>
            <a:r>
              <a:rPr lang="en-US" b="1" baseline="30000" dirty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2" name="Рисунок 11" descr="Вплив різних факторів на секреторну функцію підшлункової залози">
            <a:extLst>
              <a:ext uri="{FF2B5EF4-FFF2-40B4-BE49-F238E27FC236}">
                <a16:creationId xmlns:a16="http://schemas.microsoft.com/office/drawing/2014/main" id="{03A16FC1-B5D1-4098-A45F-A3CA0260C04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43" y="1583871"/>
            <a:ext cx="6645729" cy="35922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524001" y="1211489"/>
            <a:ext cx="4572000" cy="4928054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2060"/>
                </a:solidFill>
              </a:rPr>
              <a:t>Ферменти:</a:t>
            </a:r>
          </a:p>
          <a:p>
            <a:r>
              <a:rPr lang="uk-UA" dirty="0">
                <a:solidFill>
                  <a:srgbClr val="002060"/>
                </a:solidFill>
              </a:rPr>
              <a:t>Протеолітичні (трипсин, </a:t>
            </a:r>
            <a:r>
              <a:rPr lang="uk-UA" dirty="0" err="1">
                <a:solidFill>
                  <a:srgbClr val="002060"/>
                </a:solidFill>
              </a:rPr>
              <a:t>хемотрипсин</a:t>
            </a:r>
            <a:r>
              <a:rPr lang="uk-UA" dirty="0">
                <a:solidFill>
                  <a:srgbClr val="002060"/>
                </a:solidFill>
              </a:rPr>
              <a:t>, </a:t>
            </a:r>
            <a:r>
              <a:rPr lang="uk-UA" dirty="0" err="1">
                <a:solidFill>
                  <a:srgbClr val="002060"/>
                </a:solidFill>
              </a:rPr>
              <a:t>еластаза</a:t>
            </a:r>
            <a:r>
              <a:rPr lang="uk-UA" dirty="0">
                <a:solidFill>
                  <a:srgbClr val="002060"/>
                </a:solidFill>
              </a:rPr>
              <a:t>, </a:t>
            </a:r>
            <a:r>
              <a:rPr lang="uk-UA" dirty="0" err="1">
                <a:solidFill>
                  <a:srgbClr val="002060"/>
                </a:solidFill>
              </a:rPr>
              <a:t>колагеназа</a:t>
            </a:r>
            <a:r>
              <a:rPr lang="uk-UA" dirty="0">
                <a:solidFill>
                  <a:srgbClr val="002060"/>
                </a:solidFill>
              </a:rPr>
              <a:t>);</a:t>
            </a:r>
          </a:p>
          <a:p>
            <a:r>
              <a:rPr lang="uk-UA" dirty="0" err="1">
                <a:solidFill>
                  <a:srgbClr val="002060"/>
                </a:solidFill>
              </a:rPr>
              <a:t>Ліполітичні</a:t>
            </a:r>
            <a:r>
              <a:rPr lang="uk-UA" dirty="0">
                <a:solidFill>
                  <a:srgbClr val="002060"/>
                </a:solidFill>
              </a:rPr>
              <a:t> (ліпаза, фосфоліпаза, естераза);</a:t>
            </a:r>
          </a:p>
          <a:p>
            <a:r>
              <a:rPr lang="uk-UA" dirty="0" err="1">
                <a:solidFill>
                  <a:srgbClr val="002060"/>
                </a:solidFill>
              </a:rPr>
              <a:t>Амілолітичні</a:t>
            </a:r>
            <a:r>
              <a:rPr lang="uk-UA" dirty="0">
                <a:solidFill>
                  <a:srgbClr val="002060"/>
                </a:solidFill>
              </a:rPr>
              <a:t> (амілаза, </a:t>
            </a:r>
            <a:r>
              <a:rPr lang="uk-UA" dirty="0" err="1">
                <a:solidFill>
                  <a:srgbClr val="002060"/>
                </a:solidFill>
              </a:rPr>
              <a:t>мальтаза</a:t>
            </a:r>
            <a:r>
              <a:rPr lang="uk-UA" dirty="0">
                <a:solidFill>
                  <a:srgbClr val="002060"/>
                </a:solidFill>
              </a:rPr>
              <a:t>, сахараза, лактаза, </a:t>
            </a:r>
            <a:r>
              <a:rPr lang="uk-UA" dirty="0" err="1">
                <a:solidFill>
                  <a:srgbClr val="002060"/>
                </a:solidFill>
              </a:rPr>
              <a:t>галактаза</a:t>
            </a:r>
            <a:r>
              <a:rPr lang="uk-UA" dirty="0">
                <a:solidFill>
                  <a:srgbClr val="002060"/>
                </a:solidFill>
              </a:rPr>
              <a:t>);</a:t>
            </a:r>
          </a:p>
          <a:p>
            <a:r>
              <a:rPr lang="uk-UA" dirty="0" err="1">
                <a:solidFill>
                  <a:srgbClr val="002060"/>
                </a:solidFill>
              </a:rPr>
              <a:t>Нуклеолітичні</a:t>
            </a:r>
            <a:r>
              <a:rPr lang="uk-UA" dirty="0">
                <a:solidFill>
                  <a:srgbClr val="002060"/>
                </a:solidFill>
              </a:rPr>
              <a:t> (</a:t>
            </a:r>
            <a:r>
              <a:rPr lang="uk-UA" dirty="0" err="1">
                <a:solidFill>
                  <a:srgbClr val="002060"/>
                </a:solidFill>
              </a:rPr>
              <a:t>ДНКаза</a:t>
            </a:r>
            <a:r>
              <a:rPr lang="uk-UA" dirty="0">
                <a:solidFill>
                  <a:srgbClr val="002060"/>
                </a:solidFill>
              </a:rPr>
              <a:t>, </a:t>
            </a:r>
            <a:r>
              <a:rPr lang="uk-UA" dirty="0" err="1">
                <a:solidFill>
                  <a:srgbClr val="002060"/>
                </a:solidFill>
              </a:rPr>
              <a:t>РНКаза</a:t>
            </a:r>
            <a:r>
              <a:rPr lang="uk-UA" dirty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0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ддержка печени: Ацетилцистеин (NAC) или У... | htbooks.net">
            <a:extLst>
              <a:ext uri="{FF2B5EF4-FFF2-40B4-BE49-F238E27FC236}">
                <a16:creationId xmlns:a16="http://schemas.microsoft.com/office/drawing/2014/main" id="{A015FB71-B82A-4882-B74B-CA217F479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27" y="523330"/>
            <a:ext cx="4686565" cy="29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8049BA-F7A8-4198-A190-EFA4ED0F868E}"/>
              </a:ext>
            </a:extLst>
          </p:cNvPr>
          <p:cNvSpPr txBox="1"/>
          <p:nvPr/>
        </p:nvSpPr>
        <p:spPr>
          <a:xfrm>
            <a:off x="3445302" y="359167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highlight>
                  <a:srgbClr val="00FFFF"/>
                </a:highlight>
              </a:rPr>
              <a:t>Печінка</a:t>
            </a:r>
            <a:endParaRPr lang="ru-UA" sz="2800" b="1" dirty="0">
              <a:highlight>
                <a:srgbClr val="00FFFF"/>
              </a:highlight>
            </a:endParaRPr>
          </a:p>
        </p:txBody>
      </p:sp>
      <p:pic>
        <p:nvPicPr>
          <p:cNvPr id="6148" name="Picture 4" descr="Печінка">
            <a:extLst>
              <a:ext uri="{FF2B5EF4-FFF2-40B4-BE49-F238E27FC236}">
                <a16:creationId xmlns:a16="http://schemas.microsoft.com/office/drawing/2014/main" id="{D85F105E-5EDB-4C7F-AED2-9DCABB2C9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5" b="1797"/>
          <a:stretch/>
        </p:blipFill>
        <p:spPr bwMode="auto">
          <a:xfrm>
            <a:off x="8213270" y="359167"/>
            <a:ext cx="3978729" cy="324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Функції печінки">
            <a:extLst>
              <a:ext uri="{FF2B5EF4-FFF2-40B4-BE49-F238E27FC236}">
                <a16:creationId xmlns:a16="http://schemas.microsoft.com/office/drawing/2014/main" id="{36C24F36-3A8B-4DAC-B4C5-15330F3D1A7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32" y="2579915"/>
            <a:ext cx="6823211" cy="4043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133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059" y="-192087"/>
            <a:ext cx="10515600" cy="1325563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itchFamily="18" charset="0"/>
                <a:cs typeface="Times New Roman" pitchFamily="18" charset="0"/>
              </a:rPr>
              <a:t>СКЛАД ЖОВЧИ</a:t>
            </a:r>
            <a:endParaRPr lang="ru-RU" sz="2800" b="1" dirty="0">
              <a:solidFill>
                <a:srgbClr val="FF0000"/>
              </a:solidFill>
              <a:highlight>
                <a:srgbClr val="00FFFF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1701" y="1231447"/>
            <a:ext cx="1609498" cy="368458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lvl="0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HPO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2-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981199" y="1231448"/>
            <a:ext cx="4041775" cy="3684588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Жовчні кислоти (</a:t>
            </a:r>
            <a:r>
              <a:rPr lang="uk-UA" b="1" dirty="0" err="1">
                <a:solidFill>
                  <a:srgbClr val="C00000"/>
                </a:solidFill>
              </a:rPr>
              <a:t>холієві</a:t>
            </a:r>
            <a:r>
              <a:rPr lang="uk-UA" b="1" dirty="0">
                <a:solidFill>
                  <a:srgbClr val="C00000"/>
                </a:solidFill>
              </a:rPr>
              <a:t>),</a:t>
            </a:r>
          </a:p>
          <a:p>
            <a:r>
              <a:rPr lang="uk-UA" b="1" dirty="0">
                <a:solidFill>
                  <a:srgbClr val="C00000"/>
                </a:solidFill>
              </a:rPr>
              <a:t>Жовчні пігменти (білірубін),</a:t>
            </a:r>
          </a:p>
          <a:p>
            <a:r>
              <a:rPr lang="uk-UA" b="1" dirty="0" err="1">
                <a:solidFill>
                  <a:srgbClr val="C00000"/>
                </a:solidFill>
              </a:rPr>
              <a:t>Холестерін</a:t>
            </a:r>
            <a:r>
              <a:rPr lang="uk-UA" b="1" dirty="0">
                <a:solidFill>
                  <a:srgbClr val="C00000"/>
                </a:solidFill>
              </a:rPr>
              <a:t>,</a:t>
            </a:r>
          </a:p>
          <a:p>
            <a:r>
              <a:rPr lang="uk-UA" dirty="0" err="1"/>
              <a:t>Лецітин</a:t>
            </a:r>
            <a:r>
              <a:rPr lang="uk-UA" dirty="0"/>
              <a:t>,</a:t>
            </a:r>
          </a:p>
          <a:p>
            <a:r>
              <a:rPr lang="uk-UA" dirty="0"/>
              <a:t>Амінокислоти,</a:t>
            </a:r>
          </a:p>
          <a:p>
            <a:r>
              <a:rPr lang="uk-UA" dirty="0"/>
              <a:t>Жирні кислоти,</a:t>
            </a:r>
          </a:p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endParaRPr lang="ru-RU" dirty="0"/>
          </a:p>
        </p:txBody>
      </p:sp>
      <p:pic>
        <p:nvPicPr>
          <p:cNvPr id="9218" name="Picture 2" descr="좋은 콜레스테롤 나쁜 콜레스테롤? 그런 건 없다 : 네이버 블로그">
            <a:extLst>
              <a:ext uri="{FF2B5EF4-FFF2-40B4-BE49-F238E27FC236}">
                <a16:creationId xmlns:a16="http://schemas.microsoft.com/office/drawing/2014/main" id="{61A3EECA-D933-4713-944F-E164F5672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31" y="90601"/>
            <a:ext cx="55245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0439097-87F6-4C2D-AA3A-F7AA10AF3F56}"/>
              </a:ext>
            </a:extLst>
          </p:cNvPr>
          <p:cNvSpPr txBox="1">
            <a:spLocks/>
          </p:cNvSpPr>
          <p:nvPr/>
        </p:nvSpPr>
        <p:spPr>
          <a:xfrm>
            <a:off x="8028214" y="39064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err="1">
                <a:solidFill>
                  <a:srgbClr val="FF0000"/>
                </a:solidFill>
                <a:highlight>
                  <a:srgbClr val="00FFFF"/>
                </a:highlight>
                <a:latin typeface="Times New Roman" pitchFamily="18" charset="0"/>
                <a:cs typeface="Times New Roman" pitchFamily="18" charset="0"/>
              </a:rPr>
              <a:t>Хіломікрон</a:t>
            </a:r>
            <a:endParaRPr lang="uk-UA" sz="2800" b="1" dirty="0">
              <a:solidFill>
                <a:srgbClr val="FF0000"/>
              </a:solidFill>
              <a:highlight>
                <a:srgbClr val="00FFFF"/>
              </a:highligh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FF0000"/>
              </a:solidFill>
              <a:highlight>
                <a:srgbClr val="00FFFF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17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036496" cy="823912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itchFamily="18" charset="0"/>
                <a:cs typeface="Times New Roman" pitchFamily="18" charset="0"/>
              </a:rPr>
              <a:t>ВИДИ ТРАВЛЕННЯ В ТОНКИЙ КИШЦІ</a:t>
            </a:r>
            <a:endParaRPr lang="ru-RU" sz="3200" b="1" dirty="0">
              <a:solidFill>
                <a:srgbClr val="FF0000"/>
              </a:solidFill>
              <a:highlight>
                <a:srgbClr val="00FFFF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ПОЛОСНЕ ТРАВЛЕННЯ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За рахунок підшлункових ферментів,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олігопродуктів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проміжних продуктів, які накопичуються в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хімусу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Інтенсивність помірна,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Гальмується по мірі руху по кишці.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ПРИСТІНКОВЕ ТРАВЛЕННЯ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За рахунок кишкових ферментів,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До кінцевих продуктів гідролізу, які всмоктуються в кров,</a:t>
            </a:r>
          </a:p>
          <a:p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Високоінтенсивне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Прискорюється по мірі руху по кишці.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229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785" y="-13804"/>
            <a:ext cx="10515600" cy="1325563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itchFamily="18" charset="0"/>
                <a:cs typeface="Times New Roman" pitchFamily="18" charset="0"/>
              </a:rPr>
              <a:t>Всмоктування  речовин у тонкому кишечнику </a:t>
            </a:r>
            <a:endParaRPr lang="ru-RU" sz="4000" b="1" dirty="0">
              <a:solidFill>
                <a:srgbClr val="FF0000"/>
              </a:solidFill>
              <a:highlight>
                <a:srgbClr val="00FFFF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0629" y="1586608"/>
            <a:ext cx="7527471" cy="2710543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Структура тонкої кишки має ворсинки для збільшення площі контакту з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хімусом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konspekta.net/vikidalka/baza3/2090986703.files/image046.gif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29" y="2686307"/>
            <a:ext cx="6662056" cy="371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Травлення у Кишечнику. Функції печінки - online presentation">
            <a:extLst>
              <a:ext uri="{FF2B5EF4-FFF2-40B4-BE49-F238E27FC236}">
                <a16:creationId xmlns:a16="http://schemas.microsoft.com/office/drawing/2014/main" id="{08969F27-D041-460E-BD0C-AEB08AC7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83" y="1751247"/>
            <a:ext cx="5272388" cy="394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24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6007"/>
            <a:ext cx="9144000" cy="88921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itchFamily="18" charset="0"/>
                <a:cs typeface="Times New Roman" pitchFamily="18" charset="0"/>
              </a:rPr>
              <a:t>ТРАВЛЕННЯ В ТОВСТІЙ КИШЦІ</a:t>
            </a:r>
            <a:endParaRPr lang="ru-RU" sz="3200" b="1" dirty="0">
              <a:solidFill>
                <a:srgbClr val="FF0000"/>
              </a:solidFill>
              <a:highlight>
                <a:srgbClr val="00FFFF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3" y="1005219"/>
            <a:ext cx="11266715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Специфічна функція товстої кишки – всмоктування води, утворення калових мас. </a:t>
            </a:r>
            <a:endParaRPr lang="ru-RU" dirty="0"/>
          </a:p>
        </p:txBody>
      </p:sp>
      <p:pic>
        <p:nvPicPr>
          <p:cNvPr id="4" name="Рисунок 3" descr="http://konspekta.net/infopediasu/baza3/2142153021310.files/image1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5307" y="2079859"/>
            <a:ext cx="3953921" cy="334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Огляд системи травлення">
            <a:extLst>
              <a:ext uri="{FF2B5EF4-FFF2-40B4-BE49-F238E27FC236}">
                <a16:creationId xmlns:a16="http://schemas.microsoft.com/office/drawing/2014/main" id="{6CA97B63-655C-449C-8321-97E51B517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68" y="1894431"/>
            <a:ext cx="4696815" cy="35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Апендикс — Вікіпедія">
            <a:extLst>
              <a:ext uri="{FF2B5EF4-FFF2-40B4-BE49-F238E27FC236}">
                <a16:creationId xmlns:a16="http://schemas.microsoft.com/office/drawing/2014/main" id="{DFFFB69F-CB61-45D1-B698-2D700E9E7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6" y="4857450"/>
            <a:ext cx="1975778" cy="155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3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A37DE-F3C7-4B3E-AA75-5D71C49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9" y="267154"/>
            <a:ext cx="11566071" cy="1558471"/>
          </a:xfrm>
        </p:spPr>
        <p:txBody>
          <a:bodyPr>
            <a:normAutofit/>
          </a:bodyPr>
          <a:lstStyle/>
          <a:p>
            <a:pPr algn="just"/>
            <a:r>
              <a:rPr lang="uk-UA" sz="3100" b="1" dirty="0">
                <a:highlight>
                  <a:srgbClr val="FFFF00"/>
                </a:highlight>
              </a:rPr>
              <a:t>Нервові </a:t>
            </a:r>
            <a:r>
              <a:rPr lang="uk-UA" sz="3100" b="1" dirty="0">
                <a:solidFill>
                  <a:srgbClr val="FF0000"/>
                </a:solidFill>
                <a:highlight>
                  <a:srgbClr val="FFFF00"/>
                </a:highlight>
              </a:rPr>
              <a:t>центри голоду, спраги та насичення</a:t>
            </a:r>
            <a:r>
              <a:rPr lang="uk-UA" sz="3100" b="1" dirty="0">
                <a:highlight>
                  <a:srgbClr val="FFFF00"/>
                </a:highlight>
              </a:rPr>
              <a:t> розташовані у </a:t>
            </a:r>
            <a:r>
              <a:rPr lang="uk-UA" sz="3100" b="1" dirty="0">
                <a:solidFill>
                  <a:srgbClr val="00B050"/>
                </a:solidFill>
                <a:highlight>
                  <a:srgbClr val="FFFF00"/>
                </a:highlight>
              </a:rPr>
              <a:t>гіпоталамусі</a:t>
            </a:r>
            <a:r>
              <a:rPr lang="uk-UA" sz="3100" b="1" dirty="0">
                <a:highlight>
                  <a:srgbClr val="FFFF00"/>
                </a:highlight>
              </a:rPr>
              <a:t> (частина проміжного мозку)</a:t>
            </a:r>
            <a:br>
              <a:rPr lang="uk-UA" sz="3100" b="1" dirty="0">
                <a:highlight>
                  <a:srgbClr val="FFFF00"/>
                </a:highlight>
              </a:rPr>
            </a:br>
            <a:r>
              <a:rPr lang="uk-UA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AAB499-E37E-457B-9842-82AFDA21F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0490" y="1825625"/>
            <a:ext cx="3331028" cy="3306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/>
              <a:t>Гіпоталамус – центр біологічних потреб та пов'язаних з ними емоцій: </a:t>
            </a:r>
          </a:p>
          <a:p>
            <a:pPr marL="0" indent="0">
              <a:buNone/>
            </a:pPr>
            <a:r>
              <a:rPr lang="uk-UA" dirty="0"/>
              <a:t>1- статеве та батьківська мотивація; </a:t>
            </a:r>
          </a:p>
          <a:p>
            <a:pPr marL="0" indent="0">
              <a:buNone/>
            </a:pPr>
            <a:r>
              <a:rPr lang="uk-UA" dirty="0"/>
              <a:t>2 – потреба у їжі та воді; </a:t>
            </a:r>
          </a:p>
          <a:p>
            <a:pPr marL="0" indent="0">
              <a:buNone/>
            </a:pPr>
            <a:r>
              <a:rPr lang="uk-UA" dirty="0"/>
              <a:t>3 – агресія та страх</a:t>
            </a:r>
            <a:endParaRPr lang="ru-UA" dirty="0"/>
          </a:p>
        </p:txBody>
      </p:sp>
      <p:pic>
        <p:nvPicPr>
          <p:cNvPr id="1026" name="Picture 2" descr="Гипофиз и Гипоталамус: poslednei_geroi — LiveJournal">
            <a:extLst>
              <a:ext uri="{FF2B5EF4-FFF2-40B4-BE49-F238E27FC236}">
                <a16:creationId xmlns:a16="http://schemas.microsoft.com/office/drawing/2014/main" id="{0C5D4B08-59CD-4758-845B-4F9BB8839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9" y="1329190"/>
            <a:ext cx="6126389" cy="419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ипоталамус и гипофиз: нейроэндокринная регуляция. Либерины, статины,  тропные гормоны. Влияние гормонов на функции ЦНС - online presentation">
            <a:extLst>
              <a:ext uri="{FF2B5EF4-FFF2-40B4-BE49-F238E27FC236}">
                <a16:creationId xmlns:a16="http://schemas.microsoft.com/office/drawing/2014/main" id="{C9904C38-1B0D-4B27-A62A-74BF1E406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9" t="56190" r="32584"/>
          <a:stretch/>
        </p:blipFill>
        <p:spPr bwMode="auto">
          <a:xfrm>
            <a:off x="6413271" y="3004456"/>
            <a:ext cx="1779815" cy="30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EF572A-97CE-4E56-98FF-8DA8BCA4218B}"/>
              </a:ext>
            </a:extLst>
          </p:cNvPr>
          <p:cNvSpPr txBox="1"/>
          <p:nvPr/>
        </p:nvSpPr>
        <p:spPr>
          <a:xfrm>
            <a:off x="6694714" y="3869871"/>
            <a:ext cx="24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</a:t>
            </a:r>
            <a:endParaRPr lang="ru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48E3A-76A2-42A4-816F-53A0D485B698}"/>
              </a:ext>
            </a:extLst>
          </p:cNvPr>
          <p:cNvSpPr txBox="1"/>
          <p:nvPr/>
        </p:nvSpPr>
        <p:spPr>
          <a:xfrm>
            <a:off x="7028315" y="3685205"/>
            <a:ext cx="24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2</a:t>
            </a:r>
            <a:endParaRPr lang="ru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950715-2BBB-4B2C-8F6C-09F3B3D91B7C}"/>
              </a:ext>
            </a:extLst>
          </p:cNvPr>
          <p:cNvSpPr txBox="1"/>
          <p:nvPr/>
        </p:nvSpPr>
        <p:spPr>
          <a:xfrm>
            <a:off x="7765823" y="3722913"/>
            <a:ext cx="24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3</a:t>
            </a:r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D38A6-B00A-4A47-B626-34996FA4DAD9}"/>
              </a:ext>
            </a:extLst>
          </p:cNvPr>
          <p:cNvSpPr txBox="1"/>
          <p:nvPr/>
        </p:nvSpPr>
        <p:spPr>
          <a:xfrm>
            <a:off x="8703581" y="6452346"/>
            <a:ext cx="4918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/>
              <a:t>1 та 3 – разом з </a:t>
            </a:r>
            <a:r>
              <a:rPr lang="uk-UA" sz="1200" dirty="0" err="1"/>
              <a:t>міндалиною</a:t>
            </a:r>
            <a:r>
              <a:rPr lang="uk-UA" sz="1200" dirty="0"/>
              <a:t> (інша частина мозку)</a:t>
            </a:r>
            <a:endParaRPr lang="ru-UA" sz="1200" dirty="0"/>
          </a:p>
        </p:txBody>
      </p:sp>
    </p:spTree>
    <p:extLst>
      <p:ext uri="{BB962C8B-B14F-4D97-AF65-F5344CB8AC3E}">
        <p14:creationId xmlns:p14="http://schemas.microsoft.com/office/powerpoint/2010/main" val="1721742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CE7DE-3960-4233-8F3D-0BB9073E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500062"/>
            <a:ext cx="11353800" cy="1325563"/>
          </a:xfrm>
        </p:spPr>
        <p:txBody>
          <a:bodyPr/>
          <a:lstStyle/>
          <a:p>
            <a:r>
              <a:rPr lang="uk-UA" dirty="0"/>
              <a:t>Крім того, в товстій кишці мешкає </a:t>
            </a:r>
            <a:r>
              <a:rPr lang="uk-UA" b="1" dirty="0">
                <a:highlight>
                  <a:srgbClr val="00FFFF"/>
                </a:highlight>
              </a:rPr>
              <a:t>мікрофлора</a:t>
            </a:r>
            <a:endParaRPr lang="ru-UA" b="1" dirty="0">
              <a:highlight>
                <a:srgbClr val="00FFFF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BAE93D-EF91-4494-A6E2-99F184E4A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57" y="1825625"/>
            <a:ext cx="11206843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Вона забезпечує травну, регуляторну, захисну та синтетичну функції. Але розглянемо ми їх не зараз, бо це ОКРЕМА ТЕМА.</a:t>
            </a:r>
            <a:endParaRPr lang="ru-UA" dirty="0"/>
          </a:p>
        </p:txBody>
      </p:sp>
      <p:pic>
        <p:nvPicPr>
          <p:cNvPr id="11266" name="Picture 2" descr="Мікробіота кишечнику та здоров'я людини | Центр Валео">
            <a:extLst>
              <a:ext uri="{FF2B5EF4-FFF2-40B4-BE49-F238E27FC236}">
                <a16:creationId xmlns:a16="http://schemas.microsoft.com/office/drawing/2014/main" id="{3D79D98A-1DCF-434D-BF83-F20B36EF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757488"/>
            <a:ext cx="6629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911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A33DF-2803-4FEF-AB83-2AE88EBE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i="1" dirty="0">
                <a:highlight>
                  <a:srgbClr val="00FFFF"/>
                </a:highlight>
              </a:rPr>
              <a:t>Розщеплення</a:t>
            </a:r>
            <a:endParaRPr lang="ru-UA" b="1" i="1" dirty="0">
              <a:highlight>
                <a:srgbClr val="00FFFF"/>
              </a:highlight>
            </a:endParaRPr>
          </a:p>
        </p:txBody>
      </p:sp>
      <p:pic>
        <p:nvPicPr>
          <p:cNvPr id="4" name="Рисунок 3" descr="Загальна схема процесів травлення">
            <a:extLst>
              <a:ext uri="{FF2B5EF4-FFF2-40B4-BE49-F238E27FC236}">
                <a16:creationId xmlns:a16="http://schemas.microsoft.com/office/drawing/2014/main" id="{98BA6919-EE53-449F-B78D-E86890523D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" y="272369"/>
            <a:ext cx="6106886" cy="6313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083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8234B-38F6-488A-A700-261DF89A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i="1" dirty="0">
                <a:highlight>
                  <a:srgbClr val="00FFFF"/>
                </a:highlight>
              </a:rPr>
              <a:t>Всмоктування</a:t>
            </a:r>
            <a:endParaRPr lang="ru-UA" b="1" i="1" dirty="0">
              <a:highlight>
                <a:srgbClr val="00FFFF"/>
              </a:highlight>
            </a:endParaRPr>
          </a:p>
        </p:txBody>
      </p:sp>
      <p:pic>
        <p:nvPicPr>
          <p:cNvPr id="4" name="Рисунок 3" descr="Процеси всмоктування харчових речовин">
            <a:extLst>
              <a:ext uri="{FF2B5EF4-FFF2-40B4-BE49-F238E27FC236}">
                <a16:creationId xmlns:a16="http://schemas.microsoft.com/office/drawing/2014/main" id="{32DEADFC-206B-4856-BB16-15BD760D6B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-135846"/>
            <a:ext cx="6117772" cy="687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91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C5041F-699F-4C4B-8E9F-82F354033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389919"/>
            <a:ext cx="5932715" cy="18662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dirty="0"/>
              <a:t>Центи голоду та харчового насичення розташовані у латеральному  та </a:t>
            </a:r>
            <a:r>
              <a:rPr lang="uk-UA" b="1" dirty="0" err="1"/>
              <a:t>нижньоцентральному</a:t>
            </a:r>
            <a:r>
              <a:rPr lang="uk-UA" b="1" dirty="0"/>
              <a:t> ядрах гіпоталамуса</a:t>
            </a:r>
            <a:endParaRPr lang="ru-UA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72D884-7F85-4E64-9D52-3E2292BF6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75" r="12947" b="55714"/>
          <a:stretch/>
        </p:blipFill>
        <p:spPr>
          <a:xfrm>
            <a:off x="6096000" y="2762720"/>
            <a:ext cx="5932715" cy="3678284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D51C6B5F-7094-4EDF-97F8-9737AED56C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27978"/>
              </p:ext>
            </p:extLst>
          </p:nvPr>
        </p:nvGraphicFramePr>
        <p:xfrm>
          <a:off x="540656" y="599394"/>
          <a:ext cx="5555343" cy="331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9FB610-F449-4E77-966A-A8BD20123168}"/>
              </a:ext>
            </a:extLst>
          </p:cNvPr>
          <p:cNvSpPr txBox="1"/>
          <p:nvPr/>
        </p:nvSpPr>
        <p:spPr>
          <a:xfrm>
            <a:off x="2351315" y="6038045"/>
            <a:ext cx="321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highlight>
                  <a:srgbClr val="00FF00"/>
                </a:highlight>
              </a:rPr>
              <a:t>Що є сигналом???</a:t>
            </a:r>
            <a:endParaRPr lang="ru-UA" sz="2800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1010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A9B6689-467B-4C46-BAFA-2463BC680CA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740682"/>
            <a:ext cx="4016829" cy="557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2.4. Голод и насыщение - Мой лучший друг – желудок. Еда для умных людей -  Елена Валерьевна Мотова - rutlib5.com - Ваша домашняя библиотека">
            <a:extLst>
              <a:ext uri="{FF2B5EF4-FFF2-40B4-BE49-F238E27FC236}">
                <a16:creationId xmlns:a16="http://schemas.microsoft.com/office/drawing/2014/main" id="{AC026EF9-D1D1-473E-A2EE-6AC25CC82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97" y="2082572"/>
            <a:ext cx="6386361" cy="417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18EBBD-3254-4C91-A7DF-E109C9A8521C}"/>
              </a:ext>
            </a:extLst>
          </p:cNvPr>
          <p:cNvSpPr txBox="1"/>
          <p:nvPr/>
        </p:nvSpPr>
        <p:spPr>
          <a:xfrm>
            <a:off x="4180115" y="244223"/>
            <a:ext cx="47842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1. Концентрація глюкози.</a:t>
            </a:r>
          </a:p>
          <a:p>
            <a:r>
              <a:rPr lang="uk-UA" sz="2800" b="1" dirty="0"/>
              <a:t>2. Інсулін.</a:t>
            </a:r>
          </a:p>
          <a:p>
            <a:r>
              <a:rPr lang="uk-UA" sz="2800" b="1" dirty="0"/>
              <a:t>3. </a:t>
            </a:r>
            <a:r>
              <a:rPr lang="uk-UA" sz="2800" b="1" dirty="0" err="1"/>
              <a:t>Грелін</a:t>
            </a:r>
            <a:r>
              <a:rPr lang="uk-UA" sz="2800" b="1" dirty="0"/>
              <a:t> («пустий шлунок»)</a:t>
            </a:r>
          </a:p>
          <a:p>
            <a:r>
              <a:rPr lang="uk-UA" sz="2800" b="1" dirty="0"/>
              <a:t>4. </a:t>
            </a:r>
            <a:r>
              <a:rPr lang="uk-UA" sz="2800" b="1" dirty="0" err="1"/>
              <a:t>Лептин</a:t>
            </a:r>
            <a:r>
              <a:rPr lang="uk-UA" sz="2800" b="1" dirty="0"/>
              <a:t> (</a:t>
            </a:r>
            <a:r>
              <a:rPr lang="uk-UA" sz="2800" b="1" dirty="0" err="1"/>
              <a:t>адипоцити</a:t>
            </a:r>
            <a:r>
              <a:rPr lang="uk-UA" sz="2800" b="1" dirty="0"/>
              <a:t>)</a:t>
            </a:r>
          </a:p>
          <a:p>
            <a:r>
              <a:rPr lang="uk-UA" sz="2800" b="1" dirty="0"/>
              <a:t>5. Окремі гормони кишечника.</a:t>
            </a:r>
            <a:endParaRPr lang="ru-UA" sz="2800" b="1" dirty="0"/>
          </a:p>
        </p:txBody>
      </p:sp>
    </p:spTree>
    <p:extLst>
      <p:ext uri="{BB962C8B-B14F-4D97-AF65-F5344CB8AC3E}">
        <p14:creationId xmlns:p14="http://schemas.microsoft.com/office/powerpoint/2010/main" val="282021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токовые векторные изображения Гормон | Depositphotos®">
            <a:extLst>
              <a:ext uri="{FF2B5EF4-FFF2-40B4-BE49-F238E27FC236}">
                <a16:creationId xmlns:a16="http://schemas.microsoft.com/office/drawing/2014/main" id="{71070DEF-0B59-478D-BC46-ADC0D23F9D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t="3270" r="4227" b="10639"/>
          <a:stretch/>
        </p:blipFill>
        <p:spPr bwMode="auto">
          <a:xfrm>
            <a:off x="6438447" y="0"/>
            <a:ext cx="5824511" cy="52904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ормоны голода: лептин, грелин, нейропептид Y | ВКонтакте">
            <a:extLst>
              <a:ext uri="{FF2B5EF4-FFF2-40B4-BE49-F238E27FC236}">
                <a16:creationId xmlns:a16="http://schemas.microsoft.com/office/drawing/2014/main" id="{D0A6399F-E417-4EC7-BF85-3C001297E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4" t="-541" r="33011" b="3784"/>
          <a:stretch/>
        </p:blipFill>
        <p:spPr bwMode="auto">
          <a:xfrm>
            <a:off x="657384" y="376588"/>
            <a:ext cx="1506059" cy="212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оль лептинорезистентності в патогенезі ожиріння">
            <a:extLst>
              <a:ext uri="{FF2B5EF4-FFF2-40B4-BE49-F238E27FC236}">
                <a16:creationId xmlns:a16="http://schemas.microsoft.com/office/drawing/2014/main" id="{C2098FBD-7716-4328-9F53-B59C20FE6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27385" r="7473" b="7283"/>
          <a:stretch/>
        </p:blipFill>
        <p:spPr bwMode="auto">
          <a:xfrm>
            <a:off x="128996" y="3220105"/>
            <a:ext cx="5878285" cy="32986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979C1B25-125A-411E-970F-8534DDFD268E}"/>
              </a:ext>
            </a:extLst>
          </p:cNvPr>
          <p:cNvSpPr/>
          <p:nvPr/>
        </p:nvSpPr>
        <p:spPr>
          <a:xfrm>
            <a:off x="2594609" y="1359395"/>
            <a:ext cx="947057" cy="58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80" name="Picture 8" descr="Leptin Molecule Photograph by Laguna Design">
            <a:extLst>
              <a:ext uri="{FF2B5EF4-FFF2-40B4-BE49-F238E27FC236}">
                <a16:creationId xmlns:a16="http://schemas.microsoft.com/office/drawing/2014/main" id="{AD1D42C3-34FE-49CE-AE42-9D0493A20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14" y="566628"/>
            <a:ext cx="1828627" cy="154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02F38B-3B57-4DEF-8D54-FD499035AC31}"/>
              </a:ext>
            </a:extLst>
          </p:cNvPr>
          <p:cNvSpPr txBox="1"/>
          <p:nvPr/>
        </p:nvSpPr>
        <p:spPr>
          <a:xfrm>
            <a:off x="3808715" y="1915550"/>
            <a:ext cx="2314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>
                <a:highlight>
                  <a:srgbClr val="00FF00"/>
                </a:highlight>
              </a:rPr>
              <a:t>Лептин</a:t>
            </a:r>
            <a:r>
              <a:rPr lang="uk-UA" dirty="0"/>
              <a:t> – білок з 167 амінокислот</a:t>
            </a:r>
          </a:p>
          <a:p>
            <a:endParaRPr lang="ru-UA" dirty="0"/>
          </a:p>
        </p:txBody>
      </p:sp>
      <p:pic>
        <p:nvPicPr>
          <p:cNvPr id="3082" name="Picture 10" descr="Лептин — Вікіпедія">
            <a:extLst>
              <a:ext uri="{FF2B5EF4-FFF2-40B4-BE49-F238E27FC236}">
                <a16:creationId xmlns:a16="http://schemas.microsoft.com/office/drawing/2014/main" id="{A11DD8FA-388C-478F-AAB7-24A923930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98" y="5437695"/>
            <a:ext cx="1910444" cy="129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3995F6-01E4-4704-891C-A165DD9971C3}"/>
              </a:ext>
            </a:extLst>
          </p:cNvPr>
          <p:cNvSpPr txBox="1"/>
          <p:nvPr/>
        </p:nvSpPr>
        <p:spPr>
          <a:xfrm>
            <a:off x="9006644" y="5887767"/>
            <a:ext cx="27662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Миша з нокаутом гену синтезу </a:t>
            </a:r>
            <a:r>
              <a:rPr lang="uk-UA" sz="2000" dirty="0" err="1"/>
              <a:t>лептина</a:t>
            </a:r>
            <a:endParaRPr lang="uk-UA" sz="2000" dirty="0"/>
          </a:p>
          <a:p>
            <a:endParaRPr lang="uk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8998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3001" y="18797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Травна система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02" y="665127"/>
            <a:ext cx="5488927" cy="601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5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2BDD61-E003-4441-8229-B43CA0F2F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86" y="1825625"/>
            <a:ext cx="742950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UA" b="1" dirty="0" err="1"/>
              <a:t>Ферменти</a:t>
            </a:r>
            <a:r>
              <a:rPr lang="ru-UA" b="1" dirty="0"/>
              <a:t> </a:t>
            </a:r>
            <a:r>
              <a:rPr lang="ru-UA" b="1" dirty="0" err="1"/>
              <a:t>травних</a:t>
            </a:r>
            <a:r>
              <a:rPr lang="ru-UA" b="1" dirty="0"/>
              <a:t> </a:t>
            </a:r>
            <a:r>
              <a:rPr lang="ru-UA" b="1" dirty="0" err="1"/>
              <a:t>соків</a:t>
            </a:r>
            <a:r>
              <a:rPr lang="ru-UA" dirty="0"/>
              <a:t> :</a:t>
            </a:r>
          </a:p>
          <a:p>
            <a:pPr marL="0" indent="0">
              <a:buNone/>
            </a:pPr>
            <a:r>
              <a:rPr lang="ru-RU" b="1" i="1" dirty="0"/>
              <a:t>- </a:t>
            </a:r>
            <a:r>
              <a:rPr lang="ru-UA" b="1" i="1" dirty="0" err="1"/>
              <a:t>протеолітичні</a:t>
            </a:r>
            <a:r>
              <a:rPr lang="ru-UA" b="1" i="1" dirty="0"/>
              <a:t>: </a:t>
            </a:r>
            <a:r>
              <a:rPr lang="ru-UA" dirty="0" err="1"/>
              <a:t>протеази</a:t>
            </a:r>
            <a:r>
              <a:rPr lang="ru-UA" dirty="0"/>
              <a:t>, </a:t>
            </a:r>
            <a:r>
              <a:rPr lang="ru-UA" dirty="0" err="1"/>
              <a:t>пептидази</a:t>
            </a:r>
            <a:r>
              <a:rPr lang="ru-UA" dirty="0"/>
              <a:t> (пепсин, трипсин, хемо-трипсин, </a:t>
            </a:r>
            <a:r>
              <a:rPr lang="ru-UA" dirty="0" err="1"/>
              <a:t>желатиназа</a:t>
            </a:r>
            <a:r>
              <a:rPr lang="ru-UA" dirty="0"/>
              <a:t>, </a:t>
            </a:r>
            <a:r>
              <a:rPr lang="ru-UA" dirty="0" err="1"/>
              <a:t>еластаза</a:t>
            </a:r>
            <a:r>
              <a:rPr lang="ru-UA" dirty="0"/>
              <a:t>, </a:t>
            </a:r>
            <a:r>
              <a:rPr lang="ru-UA" dirty="0" err="1"/>
              <a:t>амінопептидаза</a:t>
            </a:r>
            <a:r>
              <a:rPr lang="ru-UA" dirty="0"/>
              <a:t>), </a:t>
            </a:r>
            <a:r>
              <a:rPr lang="ru-UA" dirty="0" err="1"/>
              <a:t>що</a:t>
            </a:r>
            <a:r>
              <a:rPr lang="ru-UA" dirty="0"/>
              <a:t> </a:t>
            </a:r>
            <a:r>
              <a:rPr lang="ru-UA" dirty="0" err="1"/>
              <a:t>розщеплюють</a:t>
            </a:r>
            <a:r>
              <a:rPr lang="ru-UA" dirty="0"/>
              <a:t> </a:t>
            </a:r>
            <a:r>
              <a:rPr lang="ru-UA" dirty="0" err="1"/>
              <a:t>білки</a:t>
            </a:r>
            <a:r>
              <a:rPr lang="ru-UA" dirty="0"/>
              <a:t> і </a:t>
            </a:r>
            <a:r>
              <a:rPr lang="ru-UA" dirty="0" err="1"/>
              <a:t>проміжні</a:t>
            </a:r>
            <a:r>
              <a:rPr lang="ru-UA" dirty="0"/>
              <a:t> </a:t>
            </a:r>
            <a:r>
              <a:rPr lang="ru-UA" dirty="0" err="1"/>
              <a:t>продукти</a:t>
            </a:r>
            <a:r>
              <a:rPr lang="ru-UA" dirty="0"/>
              <a:t> </a:t>
            </a:r>
            <a:r>
              <a:rPr lang="ru-UA" dirty="0" err="1"/>
              <a:t>розщеплення</a:t>
            </a:r>
            <a:r>
              <a:rPr lang="ru-UA" dirty="0"/>
              <a:t> </a:t>
            </a:r>
            <a:r>
              <a:rPr lang="ru-UA" dirty="0" err="1"/>
              <a:t>білків</a:t>
            </a:r>
            <a:r>
              <a:rPr lang="ru-UA" dirty="0"/>
              <a:t>;</a:t>
            </a:r>
          </a:p>
          <a:p>
            <a:pPr marL="0" indent="0">
              <a:buNone/>
            </a:pPr>
            <a:r>
              <a:rPr lang="ru-RU" b="1" i="1" dirty="0"/>
              <a:t>- </a:t>
            </a:r>
            <a:r>
              <a:rPr lang="ru-UA" b="1" i="1" dirty="0" err="1"/>
              <a:t>ліполітичні</a:t>
            </a:r>
            <a:r>
              <a:rPr lang="ru-UA" b="1" i="1" dirty="0"/>
              <a:t>: </a:t>
            </a:r>
            <a:r>
              <a:rPr lang="ru-UA" dirty="0" err="1"/>
              <a:t>ліпази</a:t>
            </a:r>
            <a:r>
              <a:rPr lang="ru-UA" dirty="0"/>
              <a:t> (</a:t>
            </a:r>
            <a:r>
              <a:rPr lang="ru-UA" dirty="0" err="1"/>
              <a:t>ліпаза</a:t>
            </a:r>
            <a:r>
              <a:rPr lang="ru-UA" dirty="0"/>
              <a:t>, </a:t>
            </a:r>
            <a:r>
              <a:rPr lang="ru-UA" dirty="0" err="1"/>
              <a:t>фосфоліпаза</a:t>
            </a:r>
            <a:r>
              <a:rPr lang="ru-UA" dirty="0"/>
              <a:t>, </a:t>
            </a:r>
            <a:r>
              <a:rPr lang="ru-UA" dirty="0" err="1"/>
              <a:t>холінестераза</a:t>
            </a:r>
            <a:r>
              <a:rPr lang="ru-UA" dirty="0"/>
              <a:t>), </a:t>
            </a:r>
            <a:r>
              <a:rPr lang="ru-UA" dirty="0" err="1"/>
              <a:t>що</a:t>
            </a:r>
            <a:r>
              <a:rPr lang="ru-UA" dirty="0"/>
              <a:t> </a:t>
            </a:r>
            <a:r>
              <a:rPr lang="ru-UA" dirty="0" err="1"/>
              <a:t>розщеплюють</a:t>
            </a:r>
            <a:r>
              <a:rPr lang="ru-UA" dirty="0"/>
              <a:t> </a:t>
            </a:r>
            <a:r>
              <a:rPr lang="ru-UA" dirty="0" err="1"/>
              <a:t>жири</a:t>
            </a:r>
            <a:r>
              <a:rPr lang="ru-UA" dirty="0"/>
              <a:t>, </a:t>
            </a:r>
            <a:r>
              <a:rPr lang="ru-UA" dirty="0" err="1"/>
              <a:t>фосфоліпіди</a:t>
            </a:r>
            <a:r>
              <a:rPr lang="ru-UA" dirty="0"/>
              <a:t> і </a:t>
            </a:r>
            <a:r>
              <a:rPr lang="ru-UA" dirty="0" err="1"/>
              <a:t>стерини</a:t>
            </a:r>
            <a:r>
              <a:rPr lang="ru-UA" dirty="0"/>
              <a:t>;</a:t>
            </a:r>
          </a:p>
          <a:p>
            <a:pPr marL="0" indent="0">
              <a:buNone/>
            </a:pPr>
            <a:r>
              <a:rPr lang="ru-RU" b="1" i="1" dirty="0"/>
              <a:t>- </a:t>
            </a:r>
            <a:r>
              <a:rPr lang="ru-UA" b="1" i="1" dirty="0" err="1"/>
              <a:t>амілолітичні</a:t>
            </a:r>
            <a:r>
              <a:rPr lang="ru-UA" b="1" i="1" dirty="0"/>
              <a:t>: </a:t>
            </a:r>
            <a:r>
              <a:rPr lang="ru-UA" dirty="0" err="1"/>
              <a:t>амілаза</a:t>
            </a:r>
            <a:r>
              <a:rPr lang="ru-UA" dirty="0"/>
              <a:t>, </a:t>
            </a:r>
            <a:r>
              <a:rPr lang="ru-UA" dirty="0" err="1"/>
              <a:t>мальтаза</a:t>
            </a:r>
            <a:r>
              <a:rPr lang="ru-UA" dirty="0"/>
              <a:t>, сахараза, </a:t>
            </a:r>
            <a:r>
              <a:rPr lang="ru-UA" dirty="0" err="1"/>
              <a:t>лактаза</a:t>
            </a:r>
            <a:r>
              <a:rPr lang="ru-UA" dirty="0"/>
              <a:t>, </a:t>
            </a:r>
            <a:r>
              <a:rPr lang="ru-UA" dirty="0" err="1"/>
              <a:t>що</a:t>
            </a:r>
            <a:r>
              <a:rPr lang="ru-UA" dirty="0"/>
              <a:t> </a:t>
            </a:r>
            <a:r>
              <a:rPr lang="ru-UA" dirty="0" err="1"/>
              <a:t>розщеплюють</a:t>
            </a:r>
            <a:r>
              <a:rPr lang="ru-UA" dirty="0"/>
              <a:t> </a:t>
            </a:r>
            <a:r>
              <a:rPr lang="ru-UA" dirty="0" err="1"/>
              <a:t>вуглеводи</a:t>
            </a:r>
            <a:r>
              <a:rPr lang="ru-UA" dirty="0"/>
              <a:t>;</a:t>
            </a:r>
          </a:p>
          <a:p>
            <a:pPr marL="0" indent="0">
              <a:buNone/>
            </a:pPr>
            <a:r>
              <a:rPr lang="ru-RU" b="1" i="1" dirty="0"/>
              <a:t>- </a:t>
            </a:r>
            <a:r>
              <a:rPr lang="ru-UA" b="1" i="1" dirty="0" err="1"/>
              <a:t>інші</a:t>
            </a:r>
            <a:r>
              <a:rPr lang="ru-UA" b="1" i="1" dirty="0"/>
              <a:t>: </a:t>
            </a:r>
            <a:r>
              <a:rPr lang="ru-UA" dirty="0" err="1"/>
              <a:t>уреази</a:t>
            </a:r>
            <a:r>
              <a:rPr lang="ru-UA" dirty="0"/>
              <a:t>, </a:t>
            </a:r>
            <a:r>
              <a:rPr lang="ru-UA" dirty="0" err="1"/>
              <a:t>нуклеази</a:t>
            </a:r>
            <a:r>
              <a:rPr lang="ru-UA" dirty="0"/>
              <a:t> (</a:t>
            </a:r>
            <a:r>
              <a:rPr lang="ru-UA" dirty="0" err="1"/>
              <a:t>рибо</a:t>
            </a:r>
            <a:r>
              <a:rPr lang="ru-UA" dirty="0"/>
              <a:t>- і </a:t>
            </a:r>
            <a:r>
              <a:rPr lang="ru-UA" dirty="0" err="1"/>
              <a:t>дезоксирибонуклеаза</a:t>
            </a:r>
            <a:r>
              <a:rPr lang="ru-UA" dirty="0"/>
              <a:t>), </a:t>
            </a:r>
            <a:r>
              <a:rPr lang="ru-UA" dirty="0" err="1"/>
              <a:t>що</a:t>
            </a:r>
            <a:r>
              <a:rPr lang="ru-UA" dirty="0"/>
              <a:t> </a:t>
            </a:r>
            <a:r>
              <a:rPr lang="ru-UA" dirty="0" err="1"/>
              <a:t>розщеплюють</a:t>
            </a:r>
            <a:r>
              <a:rPr lang="ru-UA" dirty="0"/>
              <a:t> </a:t>
            </a:r>
            <a:r>
              <a:rPr lang="ru-UA" dirty="0" err="1"/>
              <a:t>сечовину</a:t>
            </a:r>
            <a:r>
              <a:rPr lang="ru-UA" dirty="0"/>
              <a:t>, </a:t>
            </a:r>
            <a:r>
              <a:rPr lang="ru-UA" dirty="0" err="1"/>
              <a:t>нуклеїнові</a:t>
            </a:r>
            <a:r>
              <a:rPr lang="ru-UA" dirty="0"/>
              <a:t> </a:t>
            </a:r>
            <a:r>
              <a:rPr lang="ru-UA" dirty="0" err="1"/>
              <a:t>кислоти</a:t>
            </a:r>
            <a:r>
              <a:rPr lang="ru-UA" dirty="0"/>
              <a:t>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876615-3182-48D1-BE91-B0C519946F4F}"/>
              </a:ext>
            </a:extLst>
          </p:cNvPr>
          <p:cNvSpPr/>
          <p:nvPr/>
        </p:nvSpPr>
        <p:spPr>
          <a:xfrm>
            <a:off x="277586" y="365125"/>
            <a:ext cx="11397343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UA" sz="2400" b="1" i="1" dirty="0" err="1">
                <a:solidFill>
                  <a:srgbClr val="222222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Травлення</a:t>
            </a:r>
            <a:r>
              <a:rPr lang="ru-UA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</a:t>
            </a:r>
            <a:r>
              <a:rPr lang="ru-UA" sz="2400" dirty="0" err="1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сукупність</a:t>
            </a:r>
            <a:r>
              <a:rPr lang="ru-UA" sz="24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фізичних</a:t>
            </a:r>
            <a:r>
              <a:rPr lang="ru-UA" sz="24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хімічних</a:t>
            </a:r>
            <a:r>
              <a:rPr lang="ru-UA" sz="24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UA" sz="2400" dirty="0" err="1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фізіологічних</a:t>
            </a:r>
            <a:r>
              <a:rPr lang="ru-UA" sz="24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процесів</a:t>
            </a:r>
            <a:r>
              <a:rPr lang="ru-UA" sz="24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UA" sz="24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забезпечують</a:t>
            </a:r>
            <a:r>
              <a:rPr lang="ru-UA" sz="24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обробку</a:t>
            </a:r>
            <a:r>
              <a:rPr lang="ru-UA" sz="24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UA" sz="2400" dirty="0" err="1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перетворення</a:t>
            </a:r>
            <a:r>
              <a:rPr lang="ru-UA" sz="24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харчових</a:t>
            </a:r>
            <a:r>
              <a:rPr lang="ru-UA" sz="24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продуктів</a:t>
            </a:r>
            <a:r>
              <a:rPr lang="ru-UA" sz="24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UA" sz="2400" dirty="0" err="1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прості</a:t>
            </a:r>
            <a:r>
              <a:rPr lang="ru-UA" sz="24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хімічні</a:t>
            </a:r>
            <a:r>
              <a:rPr lang="ru-UA" sz="24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сполуки</a:t>
            </a:r>
            <a:r>
              <a:rPr lang="ru-UA" sz="24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</a:t>
            </a:r>
            <a:r>
              <a:rPr lang="ru-UA" sz="24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засвоюватися</a:t>
            </a:r>
            <a:r>
              <a:rPr lang="ru-UA" sz="24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клітинами</a:t>
            </a:r>
            <a:r>
              <a:rPr lang="ru-UA" sz="24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організму</a:t>
            </a:r>
            <a:r>
              <a:rPr lang="ru-UA" sz="2400" dirty="0">
                <a:solidFill>
                  <a:srgbClr val="22222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Белки, ферменты - презентация онлайн">
            <a:extLst>
              <a:ext uri="{FF2B5EF4-FFF2-40B4-BE49-F238E27FC236}">
                <a16:creationId xmlns:a16="http://schemas.microsoft.com/office/drawing/2014/main" id="{964C23A3-A5F1-42B1-B034-721253648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t="29674" r="3590" b="8201"/>
          <a:stretch/>
        </p:blipFill>
        <p:spPr bwMode="auto">
          <a:xfrm>
            <a:off x="7462157" y="1400169"/>
            <a:ext cx="3984171" cy="202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09290C-433E-4413-8A3E-15493547E020}"/>
              </a:ext>
            </a:extLst>
          </p:cNvPr>
          <p:cNvSpPr txBox="1"/>
          <p:nvPr/>
        </p:nvSpPr>
        <p:spPr>
          <a:xfrm>
            <a:off x="7837714" y="4159250"/>
            <a:ext cx="3396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1 – специфічність</a:t>
            </a:r>
          </a:p>
          <a:p>
            <a:r>
              <a:rPr lang="uk-UA" sz="2400" dirty="0"/>
              <a:t>2 – працездатність</a:t>
            </a:r>
          </a:p>
          <a:p>
            <a:r>
              <a:rPr lang="uk-UA" sz="2400" dirty="0"/>
              <a:t>3- сталі умови (</a:t>
            </a:r>
            <a:r>
              <a:rPr lang="uk-UA" sz="2400" dirty="0" err="1"/>
              <a:t>рН</a:t>
            </a:r>
            <a:r>
              <a:rPr lang="uk-UA" sz="2400" dirty="0"/>
              <a:t>, температура)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7263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33B56-7FA9-44DF-A75C-CD470F92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10442" y="266127"/>
            <a:ext cx="10515600" cy="5329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solidFill>
                  <a:srgbClr val="7030A0"/>
                </a:solidFill>
                <a:highlight>
                  <a:srgbClr val="00FFFF"/>
                </a:highlight>
              </a:rPr>
              <a:t>Рецепція</a:t>
            </a:r>
            <a:r>
              <a:rPr lang="ru-RU" b="1" i="1" dirty="0">
                <a:solidFill>
                  <a:srgbClr val="7030A0"/>
                </a:solidFill>
                <a:highlight>
                  <a:srgbClr val="00FFFF"/>
                </a:highlight>
              </a:rPr>
              <a:t> </a:t>
            </a:r>
            <a:r>
              <a:rPr lang="ru-RU" b="1" i="1" dirty="0" err="1">
                <a:solidFill>
                  <a:srgbClr val="7030A0"/>
                </a:solidFill>
                <a:highlight>
                  <a:srgbClr val="00FFFF"/>
                </a:highlight>
              </a:rPr>
              <a:t>смаків</a:t>
            </a:r>
            <a:endParaRPr lang="ru-UA" b="1" i="1" dirty="0">
              <a:solidFill>
                <a:srgbClr val="7030A0"/>
              </a:solidFill>
              <a:highlight>
                <a:srgbClr val="00FFFF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082571-9BE5-4077-AEA0-04CB85F11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2" y="1065200"/>
            <a:ext cx="5161005" cy="2906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Язик – смакові сосочки – смакові бруньки – клітини-рецептори з </a:t>
            </a:r>
            <a:r>
              <a:rPr lang="uk-UA" sz="2400" dirty="0" err="1"/>
              <a:t>мікроворсинками</a:t>
            </a:r>
            <a:r>
              <a:rPr lang="uk-UA" sz="2400" dirty="0"/>
              <a:t>, на яких білки-рецептори розпізнають певні хімічні речовини</a:t>
            </a:r>
            <a:endParaRPr lang="ru-UA" sz="2400" dirty="0"/>
          </a:p>
        </p:txBody>
      </p:sp>
      <p:pic>
        <p:nvPicPr>
          <p:cNvPr id="5122" name="Picture 2" descr="Смаковий аналізатор » Допомога учням">
            <a:extLst>
              <a:ext uri="{FF2B5EF4-FFF2-40B4-BE49-F238E27FC236}">
                <a16:creationId xmlns:a16="http://schemas.microsoft.com/office/drawing/2014/main" id="{8CAF6DED-0868-4DFA-AB1C-B81089EE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93" y="3429000"/>
            <a:ext cx="6972719" cy="330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Як і чому ми відчуваємо смак? – Tokar.ua">
            <a:extLst>
              <a:ext uri="{FF2B5EF4-FFF2-40B4-BE49-F238E27FC236}">
                <a16:creationId xmlns:a16="http://schemas.microsoft.com/office/drawing/2014/main" id="{7BA5CD9A-7931-40A8-9E3D-C722DB365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153" y="177567"/>
            <a:ext cx="5161005" cy="325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5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F4E64966-5056-4488-9AB0-0434C2801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858888"/>
              </p:ext>
            </p:extLst>
          </p:nvPr>
        </p:nvGraphicFramePr>
        <p:xfrm>
          <a:off x="212271" y="-1289957"/>
          <a:ext cx="11821886" cy="6678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B60CAD-BCE9-47D5-8147-10462E9024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553" t="17253" r="41841" b="45944"/>
          <a:stretch/>
        </p:blipFill>
        <p:spPr>
          <a:xfrm>
            <a:off x="4024990" y="1731250"/>
            <a:ext cx="4702629" cy="4505842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A9631C2-D1DD-4613-A3C5-E52DE0E4E3EB}"/>
              </a:ext>
            </a:extLst>
          </p:cNvPr>
          <p:cNvCxnSpPr/>
          <p:nvPr/>
        </p:nvCxnSpPr>
        <p:spPr>
          <a:xfrm>
            <a:off x="10221686" y="898071"/>
            <a:ext cx="3102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DFF89B3-7CE3-4CF9-9359-0ED592A83DD3}"/>
              </a:ext>
            </a:extLst>
          </p:cNvPr>
          <p:cNvSpPr txBox="1"/>
          <p:nvPr/>
        </p:nvSpPr>
        <p:spPr>
          <a:xfrm>
            <a:off x="8617402" y="5290458"/>
            <a:ext cx="143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смак</a:t>
            </a:r>
            <a:endParaRPr lang="ru-UA" sz="32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0CCE6E4-83E4-46E1-833E-6E51DE8D74F9}"/>
              </a:ext>
            </a:extLst>
          </p:cNvPr>
          <p:cNvSpPr/>
          <p:nvPr/>
        </p:nvSpPr>
        <p:spPr>
          <a:xfrm>
            <a:off x="7511143" y="4947557"/>
            <a:ext cx="1126671" cy="5551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52A255-CD96-4E47-9FF4-30D9F8FF430E}"/>
              </a:ext>
            </a:extLst>
          </p:cNvPr>
          <p:cNvSpPr txBox="1"/>
          <p:nvPr/>
        </p:nvSpPr>
        <p:spPr>
          <a:xfrm>
            <a:off x="212272" y="2645229"/>
            <a:ext cx="3812718" cy="3816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/>
              <a:t>Поз</a:t>
            </a:r>
            <a:r>
              <a:rPr lang="uk-UA" sz="3200" dirty="0" err="1"/>
              <a:t>итивні</a:t>
            </a:r>
            <a:r>
              <a:rPr lang="uk-UA" sz="3200" dirty="0"/>
              <a:t> емоції, пов'язані з їжею, дуже важливі. При їх дефіциті можлива депресія.</a:t>
            </a:r>
          </a:p>
          <a:p>
            <a:r>
              <a:rPr lang="uk-UA" sz="3200" dirty="0"/>
              <a:t>Отже, </a:t>
            </a:r>
            <a:r>
              <a:rPr lang="uk-UA" sz="3200" dirty="0">
                <a:highlight>
                  <a:srgbClr val="FFFF00"/>
                </a:highlight>
              </a:rPr>
              <a:t>їжа – антидепресант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88506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516</Words>
  <Application>Microsoft Office PowerPoint</Application>
  <PresentationFormat>Широкоэкранный</PresentationFormat>
  <Paragraphs>115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Фізіологія травлення</vt:lpstr>
      <vt:lpstr>Нервові центри голоду, спраги та насичення розташовані у гіпоталамусі (частина проміжного мозку)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Рецепція смаків</vt:lpstr>
      <vt:lpstr>Презентация PowerPoint</vt:lpstr>
      <vt:lpstr>Слина</vt:lpstr>
      <vt:lpstr>Презентация PowerPoint</vt:lpstr>
      <vt:lpstr>Тонкий кишечник</vt:lpstr>
      <vt:lpstr>ТРАВЛЕННЯ В ДВАНАДЦАТИПАЛІЙ КИШЦІ</vt:lpstr>
      <vt:lpstr>СКЛАД ПІДШЛУНКОВОГО СОКА (Панкреатин)</vt:lpstr>
      <vt:lpstr>Презентация PowerPoint</vt:lpstr>
      <vt:lpstr>СКЛАД ЖОВЧИ</vt:lpstr>
      <vt:lpstr>ВИДИ ТРАВЛЕННЯ В ТОНКИЙ КИШЦІ</vt:lpstr>
      <vt:lpstr>Всмоктування  речовин у тонкому кишечнику </vt:lpstr>
      <vt:lpstr>ТРАВЛЕННЯ В ТОВСТІЙ КИШЦІ</vt:lpstr>
      <vt:lpstr>Крім того, в товстій кишці мешкає мікрофлора</vt:lpstr>
      <vt:lpstr>Розщеплення</vt:lpstr>
      <vt:lpstr>Всмоктування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Фізіологія травлення</dc:title>
  <dc:creator>helenVoit@gmail.com</dc:creator>
  <cp:lastModifiedBy>helenVoit@gmail.com</cp:lastModifiedBy>
  <cp:revision>27</cp:revision>
  <dcterms:created xsi:type="dcterms:W3CDTF">2020-10-03T08:13:15Z</dcterms:created>
  <dcterms:modified xsi:type="dcterms:W3CDTF">2021-06-05T03:43:28Z</dcterms:modified>
</cp:coreProperties>
</file>