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7" r:id="rId8"/>
    <p:sldId id="266" r:id="rId9"/>
    <p:sldId id="265" r:id="rId10"/>
    <p:sldId id="264" r:id="rId11"/>
    <p:sldId id="263" r:id="rId12"/>
    <p:sldId id="262" r:id="rId13"/>
    <p:sldId id="268" r:id="rId14"/>
    <p:sldId id="275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2" r:id="rId36"/>
    <p:sldId id="290" r:id="rId37"/>
    <p:sldId id="291" r:id="rId38"/>
    <p:sldId id="293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C654FC-F54A-4815-9230-86977FCE8EB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F380BEB-C855-4B45-B5B6-B77CF233DA6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54FC-F54A-4815-9230-86977FCE8EB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0BEB-C855-4B45-B5B6-B77CF233DA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54FC-F54A-4815-9230-86977FCE8EB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0BEB-C855-4B45-B5B6-B77CF233DA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C654FC-F54A-4815-9230-86977FCE8EB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380BEB-C855-4B45-B5B6-B77CF233DA6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C654FC-F54A-4815-9230-86977FCE8EB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F380BEB-C855-4B45-B5B6-B77CF233DA6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54FC-F54A-4815-9230-86977FCE8EB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0BEB-C855-4B45-B5B6-B77CF233DA6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54FC-F54A-4815-9230-86977FCE8EB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0BEB-C855-4B45-B5B6-B77CF233DA6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C654FC-F54A-4815-9230-86977FCE8EB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380BEB-C855-4B45-B5B6-B77CF233DA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54FC-F54A-4815-9230-86977FCE8EB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80BEB-C855-4B45-B5B6-B77CF233DA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C654FC-F54A-4815-9230-86977FCE8EB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380BEB-C855-4B45-B5B6-B77CF233DA6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C654FC-F54A-4815-9230-86977FCE8EB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380BEB-C855-4B45-B5B6-B77CF233DA6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C654FC-F54A-4815-9230-86977FCE8EBF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380BEB-C855-4B45-B5B6-B77CF233DA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u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6429420" cy="592935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l"/>
            <a:r>
              <a:rPr lang="uk-UA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Тема </a:t>
            </a:r>
            <a:r>
              <a:rPr lang="uk-UA" sz="2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Основні ресурси підприємства туристичної </a:t>
            </a:r>
            <a:r>
              <a:rPr lang="uk-UA" sz="2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галузі</a:t>
            </a:r>
            <a:r>
              <a:rPr lang="uk-UA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Питання:</a:t>
            </a:r>
            <a:br>
              <a:rPr lang="uk-UA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Статутний 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капітал і майно підприємства туристичної галузі: поняття і склад. </a:t>
            </a: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Організація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оплата і ринок праці. </a:t>
            </a: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Склад 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 структура персоналу. </a:t>
            </a: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Принципи 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управління персоналом підприємства туристичної галузі. </a:t>
            </a: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Плинність 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кадрів. </a:t>
            </a: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Оплата 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 мотивація праці</a:t>
            </a: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Методи 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мотивації. </a:t>
            </a: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Елементи 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організації, форми та системи оплати праці. </a:t>
            </a: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Фонд 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заробітної платні. </a:t>
            </a: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Основні </a:t>
            </a:r>
            <a:r>
              <a:rPr lang="uk-U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напрями стимулювання праці.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693d120ee9e6df9303195a2d2503bc0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7222" y="4857760"/>
            <a:ext cx="2190733" cy="164305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slow">
    <p:wipe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467600" cy="418796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ринку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, в межах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поєднується</a:t>
            </a:r>
            <a:r>
              <a:rPr lang="ru-RU" dirty="0" smtClean="0"/>
              <a:t> </a:t>
            </a:r>
            <a:r>
              <a:rPr lang="ru-RU" dirty="0" err="1" smtClean="0"/>
              <a:t>внутрішньо</a:t>
            </a:r>
            <a:r>
              <a:rPr lang="ru-RU" dirty="0" smtClean="0"/>
              <a:t>- та </a:t>
            </a:r>
            <a:r>
              <a:rPr lang="ru-RU" dirty="0" err="1" smtClean="0"/>
              <a:t>зовнішньоекономічна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товару (</a:t>
            </a:r>
            <a:r>
              <a:rPr lang="ru-RU" dirty="0" err="1" smtClean="0"/>
              <a:t>послуги</a:t>
            </a:r>
            <a:r>
              <a:rPr lang="ru-RU" dirty="0" smtClean="0"/>
              <a:t>). </a:t>
            </a:r>
            <a:endParaRPr lang="ru-RU" dirty="0" smtClean="0"/>
          </a:p>
          <a:p>
            <a:r>
              <a:rPr lang="ru-RU" dirty="0" err="1" smtClean="0"/>
              <a:t>Світовий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структурується</a:t>
            </a:r>
            <a:r>
              <a:rPr lang="ru-RU" dirty="0" smtClean="0"/>
              <a:t> за формами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кінцевим</a:t>
            </a:r>
            <a:r>
              <a:rPr lang="ru-RU" dirty="0" smtClean="0"/>
              <a:t> продуктом, </a:t>
            </a:r>
            <a:r>
              <a:rPr lang="ru-RU" dirty="0" err="1" smtClean="0"/>
              <a:t>регіональними</a:t>
            </a:r>
            <a:r>
              <a:rPr lang="ru-RU" dirty="0" smtClean="0"/>
              <a:t> та </a:t>
            </a:r>
            <a:r>
              <a:rPr lang="ru-RU" dirty="0" err="1" smtClean="0"/>
              <a:t>соціально-економічними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resize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357166"/>
            <a:ext cx="2285995" cy="171449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slow"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ринку та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складової</a:t>
            </a:r>
            <a:r>
              <a:rPr lang="ru-RU" dirty="0" smtClean="0"/>
              <a:t> в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динамічних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змінних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кон'юнктура</a:t>
            </a:r>
            <a:r>
              <a:rPr lang="ru-RU" dirty="0" smtClean="0"/>
              <a:t> ринку.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Ринкова</a:t>
            </a:r>
            <a:r>
              <a:rPr lang="ru-RU" dirty="0" smtClean="0"/>
              <a:t> </a:t>
            </a:r>
            <a:r>
              <a:rPr lang="ru-RU" dirty="0" err="1" smtClean="0"/>
              <a:t>кон'юнктура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в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(</a:t>
            </a:r>
            <a:r>
              <a:rPr lang="ru-RU" dirty="0" err="1" smtClean="0"/>
              <a:t>соціально-економічних</a:t>
            </a:r>
            <a:r>
              <a:rPr lang="ru-RU" dirty="0" smtClean="0"/>
              <a:t>, </a:t>
            </a:r>
            <a:r>
              <a:rPr lang="ru-RU" dirty="0" err="1" smtClean="0"/>
              <a:t>політичних</a:t>
            </a:r>
            <a:r>
              <a:rPr lang="ru-RU" dirty="0" smtClean="0"/>
              <a:t>, </a:t>
            </a:r>
            <a:r>
              <a:rPr lang="ru-RU" dirty="0" err="1" smtClean="0"/>
              <a:t>регіональних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відбиває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/ </a:t>
            </a:r>
            <a:r>
              <a:rPr lang="ru-RU" dirty="0" err="1" smtClean="0"/>
              <a:t>пропозиції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коливаннях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Ціна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грошовим</a:t>
            </a:r>
            <a:r>
              <a:rPr lang="ru-RU" dirty="0" smtClean="0"/>
              <a:t> </a:t>
            </a:r>
            <a:r>
              <a:rPr lang="ru-RU" dirty="0" err="1" smtClean="0"/>
              <a:t>виразом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 товару.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Ринкова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 товару </a:t>
            </a:r>
            <a:r>
              <a:rPr lang="ru-RU" dirty="0" err="1" smtClean="0"/>
              <a:t>складається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конкуренції</a:t>
            </a:r>
            <a:r>
              <a:rPr lang="ru-RU" dirty="0" smtClean="0"/>
              <a:t> на ринку </a:t>
            </a:r>
            <a:r>
              <a:rPr lang="ru-RU" dirty="0" err="1" smtClean="0"/>
              <a:t>продавця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сферою </a:t>
            </a:r>
            <a:r>
              <a:rPr lang="ru-RU" dirty="0" err="1" smtClean="0"/>
              <a:t>діяльності</a:t>
            </a:r>
            <a:r>
              <a:rPr lang="ru-RU" dirty="0" smtClean="0"/>
              <a:t>, яка </a:t>
            </a:r>
            <a:r>
              <a:rPr lang="ru-RU" dirty="0" err="1" smtClean="0"/>
              <a:t>поєднує</a:t>
            </a:r>
            <a:r>
              <a:rPr lang="ru-RU" dirty="0" smtClean="0"/>
              <a:t> в </a:t>
            </a:r>
            <a:r>
              <a:rPr lang="ru-RU" dirty="0" err="1" smtClean="0"/>
              <a:t>певну</a:t>
            </a:r>
            <a:r>
              <a:rPr lang="ru-RU" dirty="0" smtClean="0"/>
              <a:t> систему </a:t>
            </a:r>
            <a:r>
              <a:rPr lang="ru-RU" dirty="0" err="1" smtClean="0"/>
              <a:t>виробництво</a:t>
            </a:r>
            <a:r>
              <a:rPr lang="ru-RU" dirty="0" smtClean="0"/>
              <a:t> та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подібної</a:t>
            </a:r>
            <a:r>
              <a:rPr lang="ru-RU" dirty="0" smtClean="0"/>
              <a:t> за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та </a:t>
            </a:r>
            <a:r>
              <a:rPr lang="ru-RU" dirty="0" err="1" smtClean="0"/>
              <a:t>призначенням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err="1" smtClean="0"/>
              <a:t>Ринок</a:t>
            </a:r>
            <a:r>
              <a:rPr lang="ru-RU" b="1" dirty="0" smtClean="0"/>
              <a:t> </a:t>
            </a:r>
            <a:r>
              <a:rPr lang="ru-RU" b="1" dirty="0" err="1" smtClean="0"/>
              <a:t>послуг</a:t>
            </a:r>
            <a:r>
              <a:rPr lang="ru-RU" dirty="0" smtClean="0"/>
              <a:t> як </a:t>
            </a:r>
            <a:r>
              <a:rPr lang="ru-RU" dirty="0" err="1" smtClean="0"/>
              <a:t>складова</a:t>
            </a:r>
            <a:r>
              <a:rPr lang="ru-RU" dirty="0" smtClean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ринку </a:t>
            </a:r>
            <a:r>
              <a:rPr lang="ru-RU" dirty="0" err="1" smtClean="0"/>
              <a:t>сформувався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виокремлення</a:t>
            </a:r>
            <a:r>
              <a:rPr lang="ru-RU" dirty="0" smtClean="0"/>
              <a:t> </a:t>
            </a:r>
            <a:r>
              <a:rPr lang="ru-RU" dirty="0" err="1" smtClean="0"/>
              <a:t>невиробничої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в </a:t>
            </a:r>
            <a:r>
              <a:rPr lang="ru-RU" dirty="0" err="1" smtClean="0"/>
              <a:t>окрему</a:t>
            </a:r>
            <a:r>
              <a:rPr lang="ru-RU" dirty="0" smtClean="0"/>
              <a:t> сферу </a:t>
            </a:r>
            <a:r>
              <a:rPr lang="ru-RU" dirty="0" err="1" smtClean="0"/>
              <a:t>господарства</a:t>
            </a:r>
            <a:r>
              <a:rPr lang="ru-RU" dirty="0" smtClean="0"/>
              <a:t> - </a:t>
            </a:r>
            <a:r>
              <a:rPr lang="ru-RU" dirty="0" err="1" smtClean="0"/>
              <a:t>сферу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об'єктивним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</a:t>
            </a:r>
            <a:r>
              <a:rPr lang="ru-RU" dirty="0" err="1" smtClean="0"/>
              <a:t>поглиблення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продуктивних</a:t>
            </a:r>
            <a:r>
              <a:rPr lang="ru-RU" dirty="0" smtClean="0"/>
              <a:t> сил та </a:t>
            </a:r>
            <a:r>
              <a:rPr lang="ru-RU" dirty="0" err="1" smtClean="0"/>
              <a:t>диверсифікації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329510" cy="575959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dirty="0" smtClean="0"/>
              <a:t>Закон </a:t>
            </a:r>
            <a:r>
              <a:rPr lang="ru-RU" dirty="0" err="1" smtClean="0"/>
              <a:t>України</a:t>
            </a:r>
            <a:r>
              <a:rPr lang="ru-RU" dirty="0" smtClean="0"/>
              <a:t> «Про оплату </a:t>
            </a:r>
            <a:r>
              <a:rPr lang="ru-RU" dirty="0" err="1" smtClean="0"/>
              <a:t>праці</a:t>
            </a:r>
            <a:r>
              <a:rPr lang="ru-RU" dirty="0" smtClean="0"/>
              <a:t>»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економічні</a:t>
            </a:r>
            <a:r>
              <a:rPr lang="ru-RU" dirty="0" smtClean="0"/>
              <a:t>, </a:t>
            </a:r>
            <a:r>
              <a:rPr lang="ru-RU" dirty="0" err="1" smtClean="0"/>
              <a:t>правові</a:t>
            </a:r>
            <a:r>
              <a:rPr lang="ru-RU" dirty="0" smtClean="0"/>
              <a:t> та </a:t>
            </a:r>
            <a:r>
              <a:rPr lang="ru-RU" dirty="0" err="1" smtClean="0"/>
              <a:t>організаційні</a:t>
            </a:r>
            <a:r>
              <a:rPr lang="ru-RU" dirty="0" smtClean="0"/>
              <a:t> засади оплати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відносинах</a:t>
            </a:r>
            <a:r>
              <a:rPr lang="ru-RU" dirty="0" smtClean="0"/>
              <a:t>, на </a:t>
            </a:r>
            <a:r>
              <a:rPr lang="ru-RU" dirty="0" err="1" smtClean="0"/>
              <a:t>підставі</a:t>
            </a:r>
            <a:r>
              <a:rPr lang="ru-RU" dirty="0" smtClean="0"/>
              <a:t> трудового договору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підприємствами</a:t>
            </a:r>
            <a:r>
              <a:rPr lang="ru-RU" dirty="0" smtClean="0"/>
              <a:t>, </a:t>
            </a:r>
            <a:r>
              <a:rPr lang="ru-RU" dirty="0" err="1" smtClean="0"/>
              <a:t>установами</a:t>
            </a:r>
            <a:r>
              <a:rPr lang="ru-RU" dirty="0" smtClean="0"/>
              <a:t>, </a:t>
            </a:r>
            <a:r>
              <a:rPr lang="ru-RU" dirty="0" err="1" smtClean="0"/>
              <a:t>організаціями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форм </a:t>
            </a:r>
            <a:r>
              <a:rPr lang="ru-RU" dirty="0" err="1" smtClean="0"/>
              <a:t>власності</a:t>
            </a:r>
            <a:r>
              <a:rPr lang="ru-RU" dirty="0" smtClean="0"/>
              <a:t> та </a:t>
            </a:r>
            <a:r>
              <a:rPr lang="ru-RU" dirty="0" err="1" smtClean="0"/>
              <a:t>господарювання</a:t>
            </a:r>
            <a:r>
              <a:rPr lang="ru-RU" dirty="0" smtClean="0"/>
              <a:t> (</a:t>
            </a:r>
            <a:r>
              <a:rPr lang="ru-RU" dirty="0" err="1" smtClean="0"/>
              <a:t>далі</a:t>
            </a:r>
            <a:r>
              <a:rPr lang="ru-RU" dirty="0" smtClean="0"/>
              <a:t> - </a:t>
            </a:r>
            <a:r>
              <a:rPr lang="ru-RU" dirty="0" err="1" smtClean="0"/>
              <a:t>підприємства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окремими</a:t>
            </a:r>
            <a:r>
              <a:rPr lang="ru-RU" dirty="0" smtClean="0"/>
              <a:t> </a:t>
            </a:r>
            <a:r>
              <a:rPr lang="ru-RU" dirty="0" err="1" smtClean="0"/>
              <a:t>громадянами</a:t>
            </a:r>
            <a:r>
              <a:rPr lang="ru-RU" dirty="0" smtClean="0"/>
              <a:t> та </a:t>
            </a:r>
            <a:r>
              <a:rPr lang="ru-RU" dirty="0" err="1" smtClean="0"/>
              <a:t>сфери</a:t>
            </a:r>
            <a:r>
              <a:rPr lang="ru-RU" dirty="0" smtClean="0"/>
              <a:t> державного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договірного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 оплати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спрямований</a:t>
            </a:r>
            <a:r>
              <a:rPr lang="ru-RU" dirty="0" smtClean="0"/>
              <a:t> на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відтворювальної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стимулюючої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плати.</a:t>
            </a:r>
            <a:endParaRPr lang="ru-RU" dirty="0"/>
          </a:p>
        </p:txBody>
      </p:sp>
      <p:pic>
        <p:nvPicPr>
          <p:cNvPr id="4" name="Рисунок 3" descr="завантаження (2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857760"/>
            <a:ext cx="2476500" cy="184785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slow"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500174"/>
            <a:ext cx="6643734" cy="440120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000" dirty="0"/>
              <a:t>З </a:t>
            </a:r>
            <a:r>
              <a:rPr lang="ru-RU" sz="2000" dirty="0" err="1"/>
              <a:t>усіх</a:t>
            </a:r>
            <a:r>
              <a:rPr lang="ru-RU" sz="2000" dirty="0"/>
              <a:t> </a:t>
            </a:r>
            <a:r>
              <a:rPr lang="ru-RU" sz="2000" dirty="0" err="1"/>
              <a:t>ресурсів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r>
              <a:rPr lang="ru-RU" sz="2000" dirty="0"/>
              <a:t> </a:t>
            </a:r>
            <a:r>
              <a:rPr lang="ru-RU" sz="2000" dirty="0" err="1"/>
              <a:t>особливе</a:t>
            </a:r>
            <a:r>
              <a:rPr lang="ru-RU" sz="2000" dirty="0"/>
              <a:t> </a:t>
            </a:r>
            <a:r>
              <a:rPr lang="ru-RU" sz="2000" dirty="0" err="1"/>
              <a:t>місце</a:t>
            </a:r>
            <a:r>
              <a:rPr lang="ru-RU" sz="2000" dirty="0"/>
              <a:t> </a:t>
            </a:r>
            <a:r>
              <a:rPr lang="ru-RU" sz="2000" dirty="0" err="1"/>
              <a:t>належить</a:t>
            </a:r>
            <a:r>
              <a:rPr lang="ru-RU" sz="2000" dirty="0"/>
              <a:t> </a:t>
            </a:r>
            <a:r>
              <a:rPr lang="ru-RU" sz="2000" dirty="0" err="1"/>
              <a:t>трудовим</a:t>
            </a:r>
            <a:r>
              <a:rPr lang="ru-RU" sz="2000" dirty="0"/>
              <a:t> ресурсам.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Вони </a:t>
            </a:r>
            <a:r>
              <a:rPr lang="ru-RU" sz="2000" dirty="0" err="1"/>
              <a:t>з'єднують</a:t>
            </a:r>
            <a:r>
              <a:rPr lang="ru-RU" sz="2000" dirty="0"/>
              <a:t> </a:t>
            </a:r>
            <a:r>
              <a:rPr lang="ru-RU" sz="2000" dirty="0" err="1"/>
              <a:t>матеріальні</a:t>
            </a:r>
            <a:r>
              <a:rPr lang="ru-RU" sz="2000" dirty="0"/>
              <a:t> та </a:t>
            </a:r>
            <a:r>
              <a:rPr lang="ru-RU" sz="2000" dirty="0" err="1"/>
              <a:t>фінансові</a:t>
            </a:r>
            <a:r>
              <a:rPr lang="ru-RU" sz="2000" dirty="0"/>
              <a:t> </a:t>
            </a:r>
            <a:r>
              <a:rPr lang="ru-RU" sz="2000" dirty="0" err="1"/>
              <a:t>фактори</a:t>
            </a:r>
            <a:r>
              <a:rPr lang="ru-RU" sz="2000" dirty="0"/>
              <a:t> </a:t>
            </a:r>
            <a:r>
              <a:rPr lang="ru-RU" sz="2000" dirty="0" err="1"/>
              <a:t>виробництва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на </a:t>
            </a:r>
            <a:r>
              <a:rPr lang="ru-RU" sz="2000" dirty="0" err="1"/>
              <a:t>рівні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r>
              <a:rPr lang="ru-RU" sz="2000" dirty="0"/>
              <a:t> </a:t>
            </a:r>
            <a:r>
              <a:rPr lang="ru-RU" sz="2000" dirty="0" err="1"/>
              <a:t>виступають</a:t>
            </a:r>
            <a:r>
              <a:rPr lang="ru-RU" sz="2000" dirty="0"/>
              <a:t> в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персоналу. 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i="1" dirty="0" smtClean="0"/>
              <a:t>Персонал </a:t>
            </a:r>
            <a:r>
              <a:rPr lang="ru-RU" sz="2000" b="1" i="1" dirty="0"/>
              <a:t>(</a:t>
            </a:r>
            <a:r>
              <a:rPr lang="ru-RU" sz="2000" b="1" i="1" dirty="0" err="1"/>
              <a:t>кадри</a:t>
            </a:r>
            <a:r>
              <a:rPr lang="ru-RU" sz="2000" b="1" i="1" dirty="0"/>
              <a:t>)</a:t>
            </a:r>
            <a:r>
              <a:rPr lang="ru-RU" sz="2000" dirty="0"/>
              <a:t> </a:t>
            </a:r>
            <a:r>
              <a:rPr lang="ru-RU" sz="2000" dirty="0" err="1"/>
              <a:t>підприємства</a:t>
            </a:r>
            <a:r>
              <a:rPr lang="ru-RU" sz="2000" dirty="0"/>
              <a:t> -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сукупність</a:t>
            </a:r>
            <a:r>
              <a:rPr lang="ru-RU" sz="2000" dirty="0"/>
              <a:t> </a:t>
            </a:r>
            <a:r>
              <a:rPr lang="ru-RU" sz="2000" dirty="0" err="1"/>
              <a:t>фізичних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, </a:t>
            </a:r>
            <a:r>
              <a:rPr lang="ru-RU" sz="2000" dirty="0" err="1"/>
              <a:t>пов'язаних</a:t>
            </a:r>
            <a:r>
              <a:rPr lang="ru-RU" sz="2000" dirty="0"/>
              <a:t> договором найму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підприємством</a:t>
            </a:r>
            <a:r>
              <a:rPr lang="ru-RU" sz="2000" dirty="0"/>
              <a:t> як </a:t>
            </a:r>
            <a:r>
              <a:rPr lang="ru-RU" sz="2000" dirty="0" err="1"/>
              <a:t>юридичною</a:t>
            </a:r>
            <a:r>
              <a:rPr lang="ru-RU" sz="2000" dirty="0"/>
              <a:t> особою.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/>
              <a:t>складається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працівників</a:t>
            </a:r>
            <a:r>
              <a:rPr lang="ru-RU" sz="2000" dirty="0"/>
              <a:t>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професій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спеціальностей</a:t>
            </a:r>
            <a:r>
              <a:rPr lang="ru-RU" sz="2000" dirty="0"/>
              <a:t>, </a:t>
            </a:r>
            <a:r>
              <a:rPr lang="ru-RU" sz="2000" dirty="0" err="1"/>
              <a:t>зайнятих</a:t>
            </a:r>
            <a:r>
              <a:rPr lang="ru-RU" sz="2000" dirty="0"/>
              <a:t> на </a:t>
            </a:r>
            <a:r>
              <a:rPr lang="ru-RU" sz="2000" dirty="0" err="1"/>
              <a:t>підприємстві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вхідних</a:t>
            </a:r>
            <a:r>
              <a:rPr lang="ru-RU" sz="2000" dirty="0"/>
              <a:t> у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обліковий</a:t>
            </a:r>
            <a:r>
              <a:rPr lang="ru-RU" sz="2000" dirty="0"/>
              <a:t> склад. 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7467600" cy="6540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Склад і структура персоналу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depositphotos_27256641-stock-photo-3d-small-concept-of-crea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85728"/>
            <a:ext cx="1857373" cy="185737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slow">
    <p:wipe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286808" cy="54024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 err="1" smtClean="0"/>
              <a:t>Кадровий</a:t>
            </a:r>
            <a:r>
              <a:rPr lang="ru-RU" sz="1900" dirty="0" smtClean="0"/>
              <a:t> </a:t>
            </a:r>
            <a:r>
              <a:rPr lang="ru-RU" sz="1900" dirty="0" err="1" smtClean="0"/>
              <a:t>потенціал</a:t>
            </a:r>
            <a:r>
              <a:rPr lang="ru-RU" sz="1900" dirty="0" smtClean="0"/>
              <a:t> </a:t>
            </a:r>
            <a:r>
              <a:rPr lang="ru-RU" sz="1900" dirty="0" err="1" smtClean="0"/>
              <a:t>підприємств</a:t>
            </a:r>
            <a:r>
              <a:rPr lang="ru-RU" sz="1900" dirty="0" smtClean="0"/>
              <a:t> </a:t>
            </a:r>
            <a:r>
              <a:rPr lang="ru-RU" sz="1900" dirty="0" err="1" smtClean="0"/>
              <a:t>готельно-ресторанного</a:t>
            </a:r>
            <a:r>
              <a:rPr lang="ru-RU" sz="1900" dirty="0" smtClean="0"/>
              <a:t> </a:t>
            </a:r>
            <a:r>
              <a:rPr lang="ru-RU" sz="1900" dirty="0" err="1" smtClean="0"/>
              <a:t>бізнесу</a:t>
            </a:r>
            <a:r>
              <a:rPr lang="ru-RU" sz="1900" dirty="0" smtClean="0"/>
              <a:t> </a:t>
            </a:r>
            <a:r>
              <a:rPr lang="ru-RU" sz="1900" dirty="0" err="1" smtClean="0"/>
              <a:t>має</a:t>
            </a:r>
            <a:r>
              <a:rPr lang="ru-RU" sz="1900" dirty="0" smtClean="0"/>
              <a:t> </a:t>
            </a:r>
            <a:r>
              <a:rPr lang="ru-RU" sz="1900" dirty="0" err="1" smtClean="0"/>
              <a:t>кількісні</a:t>
            </a:r>
            <a:r>
              <a:rPr lang="ru-RU" sz="1900" dirty="0" smtClean="0"/>
              <a:t>, </a:t>
            </a:r>
            <a:r>
              <a:rPr lang="ru-RU" sz="1900" dirty="0" err="1" smtClean="0"/>
              <a:t>якісні</a:t>
            </a:r>
            <a:r>
              <a:rPr lang="ru-RU" sz="1900" dirty="0" smtClean="0"/>
              <a:t> </a:t>
            </a:r>
            <a:r>
              <a:rPr lang="ru-RU" sz="1900" dirty="0" err="1" smtClean="0"/>
              <a:t>й</a:t>
            </a:r>
            <a:r>
              <a:rPr lang="ru-RU" sz="1900" dirty="0" smtClean="0"/>
              <a:t> </a:t>
            </a:r>
            <a:r>
              <a:rPr lang="ru-RU" sz="1900" dirty="0" err="1" smtClean="0"/>
              <a:t>структурні</a:t>
            </a:r>
            <a:r>
              <a:rPr lang="ru-RU" sz="1900" dirty="0" smtClean="0"/>
              <a:t> характеристики, </a:t>
            </a:r>
            <a:r>
              <a:rPr lang="ru-RU" sz="1900" dirty="0" err="1" smtClean="0"/>
              <a:t>які</a:t>
            </a:r>
            <a:r>
              <a:rPr lang="ru-RU" sz="1900" dirty="0" smtClean="0"/>
              <a:t> </a:t>
            </a:r>
            <a:r>
              <a:rPr lang="ru-RU" sz="1900" dirty="0" err="1" smtClean="0"/>
              <a:t>характеризуються</a:t>
            </a:r>
            <a:r>
              <a:rPr lang="ru-RU" sz="1900" dirty="0" smtClean="0"/>
              <a:t> </a:t>
            </a:r>
            <a:r>
              <a:rPr lang="ru-RU" sz="1900" dirty="0" smtClean="0"/>
              <a:t>такими </a:t>
            </a:r>
            <a:r>
              <a:rPr lang="ru-RU" sz="1900" dirty="0" err="1" smtClean="0"/>
              <a:t>абсолютними</a:t>
            </a:r>
            <a:r>
              <a:rPr lang="ru-RU" sz="1900" dirty="0" smtClean="0"/>
              <a:t> </a:t>
            </a:r>
            <a:r>
              <a:rPr lang="ru-RU" sz="1900" dirty="0" err="1" smtClean="0"/>
              <a:t>й</a:t>
            </a:r>
            <a:r>
              <a:rPr lang="ru-RU" sz="1900" dirty="0" smtClean="0"/>
              <a:t> </a:t>
            </a:r>
            <a:r>
              <a:rPr lang="ru-RU" sz="1900" dirty="0" err="1" smtClean="0"/>
              <a:t>відносними</a:t>
            </a:r>
            <a:r>
              <a:rPr lang="ru-RU" sz="1900" dirty="0" smtClean="0"/>
              <a:t> </a:t>
            </a:r>
            <a:r>
              <a:rPr lang="ru-RU" sz="1900" dirty="0" err="1" smtClean="0"/>
              <a:t>показниками</a:t>
            </a:r>
            <a:r>
              <a:rPr lang="ru-RU" sz="1900" dirty="0" smtClean="0"/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9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900" dirty="0" err="1" smtClean="0"/>
              <a:t>облікова</a:t>
            </a:r>
            <a:r>
              <a:rPr lang="ru-RU" sz="1900" dirty="0" smtClean="0"/>
              <a:t> </a:t>
            </a:r>
            <a:r>
              <a:rPr lang="ru-RU" sz="1900" dirty="0" err="1" smtClean="0"/>
              <a:t>й</a:t>
            </a:r>
            <a:r>
              <a:rPr lang="ru-RU" sz="1900" dirty="0" smtClean="0"/>
              <a:t> </a:t>
            </a:r>
            <a:r>
              <a:rPr lang="ru-RU" sz="1900" dirty="0" err="1" smtClean="0"/>
              <a:t>явочна</a:t>
            </a:r>
            <a:r>
              <a:rPr lang="ru-RU" sz="1900" dirty="0" smtClean="0"/>
              <a:t> </a:t>
            </a:r>
            <a:r>
              <a:rPr lang="ru-RU" sz="1900" dirty="0" err="1" smtClean="0"/>
              <a:t>чисельність</a:t>
            </a:r>
            <a:r>
              <a:rPr lang="ru-RU" sz="1900" dirty="0" smtClean="0"/>
              <a:t> </a:t>
            </a:r>
            <a:r>
              <a:rPr lang="ru-RU" sz="1900" dirty="0" err="1" smtClean="0"/>
              <a:t>працівників</a:t>
            </a:r>
            <a:r>
              <a:rPr lang="ru-RU" sz="1900" dirty="0" smtClean="0"/>
              <a:t> </a:t>
            </a:r>
            <a:r>
              <a:rPr lang="ru-RU" sz="1900" dirty="0" err="1" smtClean="0"/>
              <a:t>підприємства</a:t>
            </a:r>
            <a:r>
              <a:rPr lang="ru-RU" sz="1900" dirty="0" smtClean="0"/>
              <a:t> та </a:t>
            </a:r>
            <a:r>
              <a:rPr lang="ru-RU" sz="1900" dirty="0" err="1" smtClean="0"/>
              <a:t>його</a:t>
            </a:r>
            <a:r>
              <a:rPr lang="ru-RU" sz="1900" dirty="0" smtClean="0"/>
              <a:t> </a:t>
            </a:r>
            <a:r>
              <a:rPr lang="ru-RU" sz="1900" dirty="0" err="1" smtClean="0"/>
              <a:t>внутрішніх</a:t>
            </a:r>
            <a:r>
              <a:rPr lang="ru-RU" sz="1900" dirty="0" smtClean="0"/>
              <a:t> </a:t>
            </a:r>
            <a:r>
              <a:rPr lang="ru-RU" sz="1900" dirty="0" err="1" smtClean="0"/>
              <a:t>структурних</a:t>
            </a:r>
            <a:r>
              <a:rPr lang="ru-RU" sz="1900" dirty="0" smtClean="0"/>
              <a:t> </a:t>
            </a:r>
            <a:r>
              <a:rPr lang="ru-RU" sz="1900" dirty="0" err="1" smtClean="0"/>
              <a:t>підрозділів</a:t>
            </a:r>
            <a:r>
              <a:rPr lang="ru-RU" sz="1900" dirty="0" smtClean="0"/>
              <a:t>, </a:t>
            </a:r>
            <a:r>
              <a:rPr lang="ru-RU" sz="1900" dirty="0" err="1" smtClean="0"/>
              <a:t>окремих</a:t>
            </a:r>
            <a:r>
              <a:rPr lang="ru-RU" sz="1900" dirty="0" smtClean="0"/>
              <a:t> </a:t>
            </a:r>
            <a:r>
              <a:rPr lang="ru-RU" sz="1900" dirty="0" err="1" smtClean="0"/>
              <a:t>категорій</a:t>
            </a:r>
            <a:r>
              <a:rPr lang="ru-RU" sz="1900" dirty="0" smtClean="0"/>
              <a:t> </a:t>
            </a:r>
            <a:r>
              <a:rPr lang="ru-RU" sz="1900" dirty="0" err="1" smtClean="0"/>
              <a:t>і</a:t>
            </a:r>
            <a:r>
              <a:rPr lang="ru-RU" sz="1900" dirty="0" smtClean="0"/>
              <a:t> </a:t>
            </a:r>
            <a:r>
              <a:rPr lang="ru-RU" sz="1900" dirty="0" err="1" smtClean="0"/>
              <a:t>груп</a:t>
            </a:r>
            <a:r>
              <a:rPr lang="ru-RU" sz="1900" dirty="0" smtClean="0"/>
              <a:t> на </a:t>
            </a:r>
            <a:r>
              <a:rPr lang="ru-RU" sz="1900" dirty="0" err="1" smtClean="0"/>
              <a:t>певну</a:t>
            </a:r>
            <a:r>
              <a:rPr lang="ru-RU" sz="1900" dirty="0" smtClean="0"/>
              <a:t> дату</a:t>
            </a:r>
            <a:r>
              <a:rPr lang="ru-RU" sz="1900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900" dirty="0" err="1" smtClean="0"/>
              <a:t>середньооблікова</a:t>
            </a:r>
            <a:r>
              <a:rPr lang="ru-RU" sz="1900" dirty="0" smtClean="0"/>
              <a:t> </a:t>
            </a:r>
            <a:r>
              <a:rPr lang="ru-RU" sz="1900" dirty="0" err="1" smtClean="0"/>
              <a:t>чисельність</a:t>
            </a:r>
            <a:r>
              <a:rPr lang="ru-RU" sz="1900" dirty="0" smtClean="0"/>
              <a:t> </a:t>
            </a:r>
            <a:r>
              <a:rPr lang="ru-RU" sz="1900" dirty="0" smtClean="0"/>
              <a:t>у </a:t>
            </a:r>
            <a:r>
              <a:rPr lang="ru-RU" sz="1900" dirty="0" err="1" smtClean="0"/>
              <a:t>визначеному</a:t>
            </a:r>
            <a:r>
              <a:rPr lang="ru-RU" sz="1900" dirty="0" smtClean="0"/>
              <a:t> </a:t>
            </a:r>
            <a:r>
              <a:rPr lang="ru-RU" sz="1900" dirty="0" err="1" smtClean="0"/>
              <a:t>періоді</a:t>
            </a:r>
            <a:r>
              <a:rPr lang="ru-RU" sz="1900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900" dirty="0" err="1" smtClean="0"/>
              <a:t>питома</a:t>
            </a:r>
            <a:r>
              <a:rPr lang="ru-RU" sz="1900" dirty="0" smtClean="0"/>
              <a:t> </a:t>
            </a:r>
            <a:r>
              <a:rPr lang="ru-RU" sz="1900" dirty="0" smtClean="0"/>
              <a:t>вага </a:t>
            </a:r>
            <a:r>
              <a:rPr lang="ru-RU" sz="1900" dirty="0" err="1" smtClean="0"/>
              <a:t>окремих</a:t>
            </a:r>
            <a:r>
              <a:rPr lang="ru-RU" sz="1900" dirty="0" smtClean="0"/>
              <a:t> </a:t>
            </a:r>
            <a:r>
              <a:rPr lang="ru-RU" sz="1900" dirty="0" err="1" smtClean="0"/>
              <a:t>підрозділів</a:t>
            </a:r>
            <a:r>
              <a:rPr lang="ru-RU" sz="1900" dirty="0" smtClean="0"/>
              <a:t> (</a:t>
            </a:r>
            <a:r>
              <a:rPr lang="ru-RU" sz="1900" dirty="0" err="1" smtClean="0"/>
              <a:t>груп</a:t>
            </a:r>
            <a:r>
              <a:rPr lang="ru-RU" sz="1900" dirty="0" smtClean="0"/>
              <a:t>) у </a:t>
            </a:r>
            <a:r>
              <a:rPr lang="ru-RU" sz="1900" dirty="0" err="1" smtClean="0"/>
              <a:t>загальній</a:t>
            </a:r>
            <a:r>
              <a:rPr lang="ru-RU" sz="1900" dirty="0" smtClean="0"/>
              <a:t> </a:t>
            </a:r>
            <a:r>
              <a:rPr lang="ru-RU" sz="1900" dirty="0" err="1" smtClean="0"/>
              <a:t>чисельності</a:t>
            </a:r>
            <a:r>
              <a:rPr lang="ru-RU" sz="1900" dirty="0" smtClean="0"/>
              <a:t> </a:t>
            </a:r>
            <a:r>
              <a:rPr lang="ru-RU" sz="1900" dirty="0" err="1" smtClean="0"/>
              <a:t>працівників</a:t>
            </a:r>
            <a:r>
              <a:rPr lang="ru-RU" sz="1900" dirty="0" smtClean="0"/>
              <a:t> </a:t>
            </a:r>
            <a:r>
              <a:rPr lang="ru-RU" sz="1900" dirty="0" err="1" smtClean="0"/>
              <a:t>підприємства</a:t>
            </a:r>
            <a:r>
              <a:rPr lang="ru-RU" sz="1900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900" dirty="0" err="1" smtClean="0"/>
              <a:t>темпи</a:t>
            </a:r>
            <a:r>
              <a:rPr lang="ru-RU" sz="1900" dirty="0" smtClean="0"/>
              <a:t> </a:t>
            </a:r>
            <a:r>
              <a:rPr lang="ru-RU" sz="1900" dirty="0" err="1" smtClean="0"/>
              <a:t>збільшення</a:t>
            </a:r>
            <a:r>
              <a:rPr lang="ru-RU" sz="1900" dirty="0" smtClean="0"/>
              <a:t> </a:t>
            </a:r>
            <a:r>
              <a:rPr lang="ru-RU" sz="1900" dirty="0" err="1" smtClean="0"/>
              <a:t>чисельності</a:t>
            </a:r>
            <a:r>
              <a:rPr lang="ru-RU" sz="1900" dirty="0" smtClean="0"/>
              <a:t> </a:t>
            </a:r>
            <a:r>
              <a:rPr lang="ru-RU" sz="1900" dirty="0" err="1" smtClean="0"/>
              <a:t>працівників</a:t>
            </a:r>
            <a:r>
              <a:rPr lang="ru-RU" sz="1900" dirty="0" smtClean="0"/>
              <a:t> за </a:t>
            </a:r>
            <a:r>
              <a:rPr lang="ru-RU" sz="1900" dirty="0" err="1" smtClean="0"/>
              <a:t>визначений</a:t>
            </a:r>
            <a:r>
              <a:rPr lang="ru-RU" sz="1900" dirty="0" smtClean="0"/>
              <a:t> </a:t>
            </a:r>
            <a:r>
              <a:rPr lang="ru-RU" sz="1900" dirty="0" err="1" smtClean="0"/>
              <a:t>період</a:t>
            </a:r>
            <a:r>
              <a:rPr lang="ru-RU" sz="1900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900" dirty="0" err="1" smtClean="0"/>
              <a:t>середній</a:t>
            </a:r>
            <a:r>
              <a:rPr lang="ru-RU" sz="1900" dirty="0" smtClean="0"/>
              <a:t> </a:t>
            </a:r>
            <a:r>
              <a:rPr lang="ru-RU" sz="1900" dirty="0" smtClean="0"/>
              <a:t>стаж </a:t>
            </a:r>
            <a:r>
              <a:rPr lang="ru-RU" sz="1900" dirty="0" err="1" smtClean="0"/>
              <a:t>роботи</a:t>
            </a:r>
            <a:r>
              <a:rPr lang="ru-RU" sz="1900" dirty="0" smtClean="0"/>
              <a:t> за </a:t>
            </a:r>
            <a:r>
              <a:rPr lang="ru-RU" sz="1900" dirty="0" err="1" smtClean="0"/>
              <a:t>спеціальністю</a:t>
            </a:r>
            <a:r>
              <a:rPr lang="ru-RU" sz="1900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900" dirty="0" err="1" smtClean="0"/>
              <a:t>плинність</a:t>
            </a:r>
            <a:r>
              <a:rPr lang="ru-RU" sz="1900" dirty="0" smtClean="0"/>
              <a:t> </a:t>
            </a:r>
            <a:r>
              <a:rPr lang="ru-RU" sz="1900" dirty="0" err="1" smtClean="0"/>
              <a:t>кадрів</a:t>
            </a:r>
            <a:r>
              <a:rPr lang="ru-RU" sz="1900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900" dirty="0" err="1" smtClean="0"/>
              <a:t>фондоозброєність</a:t>
            </a:r>
            <a:r>
              <a:rPr lang="ru-RU" sz="1900" dirty="0" smtClean="0"/>
              <a:t> </a:t>
            </a:r>
            <a:r>
              <a:rPr lang="ru-RU" sz="1900" dirty="0" err="1" smtClean="0"/>
              <a:t>праці</a:t>
            </a:r>
            <a:r>
              <a:rPr lang="ru-RU" sz="1900" dirty="0" smtClean="0"/>
              <a:t>.</a:t>
            </a:r>
            <a:r>
              <a:rPr lang="ru-RU" sz="1900" dirty="0" smtClean="0"/>
              <a:t/>
            </a:r>
            <a:br>
              <a:rPr lang="ru-RU" sz="1900" dirty="0" smtClean="0"/>
            </a:br>
            <a:r>
              <a:rPr lang="ru-RU" sz="1900" dirty="0" smtClean="0"/>
              <a:t/>
            </a:r>
            <a:br>
              <a:rPr lang="ru-RU" sz="1900" dirty="0" smtClean="0"/>
            </a:br>
            <a:endParaRPr lang="ru-RU" sz="1900" dirty="0"/>
          </a:p>
        </p:txBody>
      </p:sp>
    </p:spTree>
  </p:cSld>
  <p:clrMapOvr>
    <a:masterClrMapping/>
  </p:clrMapOvr>
  <p:transition spd="slow">
    <p:wipe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571480"/>
            <a:ext cx="8215370" cy="5857916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err="1" smtClean="0"/>
              <a:t>Якісна</a:t>
            </a:r>
            <a:r>
              <a:rPr lang="ru-RU" dirty="0" smtClean="0"/>
              <a:t> характеристика</a:t>
            </a:r>
            <a:r>
              <a:rPr lang="ru-RU" b="1" dirty="0" smtClean="0"/>
              <a:t> </a:t>
            </a:r>
            <a:r>
              <a:rPr lang="ru-RU" dirty="0" smtClean="0"/>
              <a:t>кадрового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фаховою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кваліфікаційною</a:t>
            </a:r>
            <a:r>
              <a:rPr lang="ru-RU" dirty="0" smtClean="0"/>
              <a:t> </a:t>
            </a:r>
            <a:r>
              <a:rPr lang="ru-RU" dirty="0" err="1" smtClean="0"/>
              <a:t>відповідністю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виконуваних</a:t>
            </a:r>
            <a:r>
              <a:rPr lang="ru-RU" dirty="0" smtClean="0"/>
              <a:t> ними </a:t>
            </a:r>
            <a:r>
              <a:rPr lang="ru-RU" dirty="0" err="1" smtClean="0"/>
              <a:t>робіт</a:t>
            </a:r>
            <a:r>
              <a:rPr lang="ru-RU" dirty="0" smtClean="0"/>
              <a:t>. </a:t>
            </a:r>
            <a:r>
              <a:rPr lang="ru-RU" dirty="0" err="1" smtClean="0"/>
              <a:t>Якісну</a:t>
            </a:r>
            <a:r>
              <a:rPr lang="ru-RU" dirty="0" smtClean="0"/>
              <a:t> </a:t>
            </a:r>
            <a:r>
              <a:rPr lang="ru-RU" dirty="0" smtClean="0"/>
              <a:t>характеристику </a:t>
            </a:r>
            <a:r>
              <a:rPr lang="ru-RU" dirty="0" smtClean="0"/>
              <a:t>персоналу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оцінювати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складніше</a:t>
            </a:r>
            <a:r>
              <a:rPr lang="ru-RU" dirty="0" smtClean="0"/>
              <a:t>, </a:t>
            </a:r>
            <a:r>
              <a:rPr lang="ru-RU" dirty="0" smtClean="0"/>
              <a:t>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нині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готельно-ресторанного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 не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smtClean="0"/>
              <a:t>однозначного </a:t>
            </a:r>
            <a:r>
              <a:rPr lang="ru-RU" dirty="0" err="1" smtClean="0"/>
              <a:t>підходу</a:t>
            </a:r>
            <a:r>
              <a:rPr lang="ru-RU" dirty="0" smtClean="0"/>
              <a:t> до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/>
              <a:t>Спектр </a:t>
            </a:r>
            <a:r>
              <a:rPr lang="ru-RU" dirty="0" err="1" smtClean="0"/>
              <a:t>параметрів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характеристик,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досліджуються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умовно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поділити</a:t>
            </a:r>
            <a:r>
              <a:rPr lang="ru-RU" dirty="0" smtClean="0"/>
              <a:t> на</a:t>
            </a:r>
            <a:r>
              <a:rPr lang="ru-RU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/>
              <a:t>економічні</a:t>
            </a:r>
            <a:r>
              <a:rPr lang="ru-RU" dirty="0" smtClean="0"/>
              <a:t> (</a:t>
            </a:r>
            <a:r>
              <a:rPr lang="ru-RU" dirty="0" err="1" smtClean="0"/>
              <a:t>складність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кваліфікаційний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,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трудовий</a:t>
            </a:r>
            <a:r>
              <a:rPr lang="ru-RU" dirty="0" smtClean="0"/>
              <a:t> стаж);</a:t>
            </a:r>
            <a:br>
              <a:rPr lang="ru-RU" dirty="0" smtClean="0"/>
            </a:br>
            <a:r>
              <a:rPr lang="ru-RU" i="1" dirty="0" err="1" smtClean="0"/>
              <a:t>особистісні</a:t>
            </a:r>
            <a:r>
              <a:rPr lang="ru-RU" dirty="0" smtClean="0"/>
              <a:t> (</a:t>
            </a:r>
            <a:r>
              <a:rPr lang="ru-RU" dirty="0" err="1" smtClean="0"/>
              <a:t>дисциплінованість</a:t>
            </a:r>
            <a:r>
              <a:rPr lang="ru-RU" dirty="0" smtClean="0"/>
              <a:t>,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, </a:t>
            </a:r>
            <a:r>
              <a:rPr lang="ru-RU" dirty="0" err="1" smtClean="0"/>
              <a:t>оперативність</a:t>
            </a:r>
            <a:r>
              <a:rPr lang="ru-RU" dirty="0" smtClean="0"/>
              <a:t>, </a:t>
            </a:r>
            <a:r>
              <a:rPr lang="ru-RU" dirty="0" err="1" smtClean="0"/>
              <a:t>творча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ru-RU" i="1" dirty="0" err="1" smtClean="0"/>
              <a:t>організаційно-технічні</a:t>
            </a:r>
            <a:r>
              <a:rPr lang="ru-RU" dirty="0" smtClean="0"/>
              <a:t> (</a:t>
            </a:r>
            <a:r>
              <a:rPr lang="ru-RU" dirty="0" err="1" smtClean="0"/>
              <a:t>технічна</a:t>
            </a:r>
            <a:r>
              <a:rPr lang="ru-RU" dirty="0" smtClean="0"/>
              <a:t> </a:t>
            </a:r>
            <a:r>
              <a:rPr lang="ru-RU" dirty="0" err="1" smtClean="0"/>
              <a:t>обізнаність</a:t>
            </a:r>
            <a:r>
              <a:rPr lang="ru-RU" dirty="0" smtClean="0"/>
              <a:t>, </a:t>
            </a:r>
            <a:r>
              <a:rPr lang="ru-RU" dirty="0" err="1" smtClean="0"/>
              <a:t>застосовувані</a:t>
            </a:r>
            <a:r>
              <a:rPr lang="ru-RU" dirty="0" smtClean="0"/>
              <a:t> </a:t>
            </a:r>
            <a:r>
              <a:rPr lang="ru-RU" dirty="0" err="1" smtClean="0"/>
              <a:t>раціональні</a:t>
            </a:r>
            <a:r>
              <a:rPr lang="ru-RU" dirty="0" smtClean="0"/>
              <a:t> </a:t>
            </a:r>
            <a:r>
              <a:rPr lang="ru-RU" dirty="0" err="1" smtClean="0"/>
              <a:t>прийоми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ru-RU" i="1" dirty="0" err="1" smtClean="0"/>
              <a:t>соціально-культурні</a:t>
            </a:r>
            <a:r>
              <a:rPr lang="ru-RU" dirty="0" smtClean="0"/>
              <a:t> (</a:t>
            </a:r>
            <a:r>
              <a:rPr lang="ru-RU" dirty="0" err="1" smtClean="0"/>
              <a:t>колективізм</a:t>
            </a:r>
            <a:r>
              <a:rPr lang="ru-RU" dirty="0" smtClean="0"/>
              <a:t>,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, </a:t>
            </a:r>
            <a:r>
              <a:rPr lang="ru-RU" dirty="0" err="1" smtClean="0"/>
              <a:t>інтелектуальний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).</a:t>
            </a:r>
            <a:br>
              <a:rPr lang="ru-RU" dirty="0" smtClean="0"/>
            </a:br>
            <a:endParaRPr lang="ru-RU" dirty="0" smtClean="0"/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/>
              <a:t>Структурна </a:t>
            </a:r>
            <a:r>
              <a:rPr lang="ru-RU" dirty="0" smtClean="0"/>
              <a:t>характеристика 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складом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кількісним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співвідношенням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у </a:t>
            </a:r>
            <a:r>
              <a:rPr lang="ru-RU" dirty="0" err="1" smtClean="0"/>
              <a:t>структурних</a:t>
            </a:r>
            <a:r>
              <a:rPr lang="ru-RU" dirty="0" smtClean="0"/>
              <a:t> </a:t>
            </a:r>
            <a:r>
              <a:rPr lang="ru-RU" dirty="0" err="1" smtClean="0"/>
              <a:t>підрозділах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Структурні</a:t>
            </a:r>
            <a:r>
              <a:rPr lang="ru-RU" dirty="0" smtClean="0"/>
              <a:t> </a:t>
            </a:r>
            <a:r>
              <a:rPr lang="ru-RU" dirty="0" err="1" smtClean="0"/>
              <a:t>підрозділи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готельного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призначенням</a:t>
            </a:r>
            <a:r>
              <a:rPr lang="ru-RU" dirty="0" smtClean="0"/>
              <a:t> </a:t>
            </a:r>
            <a:r>
              <a:rPr lang="ru-RU" dirty="0" err="1" smtClean="0"/>
              <a:t>готелю</a:t>
            </a:r>
            <a:r>
              <a:rPr lang="ru-RU" dirty="0" smtClean="0"/>
              <a:t>,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, </a:t>
            </a:r>
            <a:r>
              <a:rPr lang="ru-RU" dirty="0" err="1" smtClean="0"/>
              <a:t>специфікою</a:t>
            </a:r>
            <a:r>
              <a:rPr lang="ru-RU" dirty="0" smtClean="0"/>
              <a:t> контингенту гостей та </a:t>
            </a:r>
            <a:r>
              <a:rPr lang="ru-RU" dirty="0" err="1" smtClean="0"/>
              <a:t>іншими</a:t>
            </a:r>
            <a:r>
              <a:rPr lang="ru-RU" dirty="0" smtClean="0"/>
              <a:t> факторами. </a:t>
            </a:r>
            <a:endParaRPr lang="ru-RU" dirty="0" smtClean="0"/>
          </a:p>
          <a:p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структурними</a:t>
            </a:r>
            <a:r>
              <a:rPr lang="ru-RU" dirty="0" smtClean="0"/>
              <a:t> </a:t>
            </a:r>
            <a:r>
              <a:rPr lang="ru-RU" dirty="0" err="1" smtClean="0"/>
              <a:t>підрозділами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є: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адміністративно-управлінський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- служба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номерним</a:t>
            </a:r>
            <a:r>
              <a:rPr lang="ru-RU" dirty="0" smtClean="0"/>
              <a:t> фондом;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об'єкти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комерційна</a:t>
            </a:r>
            <a:r>
              <a:rPr lang="ru-RU" dirty="0" smtClean="0"/>
              <a:t> служба;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інженерно-технічна</a:t>
            </a:r>
            <a:r>
              <a:rPr lang="ru-RU" dirty="0" smtClean="0"/>
              <a:t> служба.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 складу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кулінарної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(</a:t>
            </a:r>
            <a:r>
              <a:rPr lang="ru-RU" dirty="0" err="1" smtClean="0"/>
              <a:t>кухарі</a:t>
            </a:r>
            <a:r>
              <a:rPr lang="ru-RU" dirty="0" smtClean="0"/>
              <a:t>, </a:t>
            </a:r>
            <a:r>
              <a:rPr lang="ru-RU" dirty="0" err="1" smtClean="0"/>
              <a:t>завідуючі</a:t>
            </a:r>
            <a:r>
              <a:rPr lang="ru-RU" dirty="0" smtClean="0"/>
              <a:t> </a:t>
            </a:r>
            <a:r>
              <a:rPr lang="ru-RU" dirty="0" err="1" smtClean="0"/>
              <a:t>виробництвом</a:t>
            </a:r>
            <a:r>
              <a:rPr lang="ru-RU" dirty="0" smtClean="0"/>
              <a:t>, </a:t>
            </a:r>
            <a:r>
              <a:rPr lang="ru-RU" dirty="0" err="1" smtClean="0"/>
              <a:t>завідуючі</a:t>
            </a:r>
            <a:r>
              <a:rPr lang="ru-RU" dirty="0" smtClean="0"/>
              <a:t> цехами та </a:t>
            </a:r>
            <a:r>
              <a:rPr lang="ru-RU" dirty="0" err="1" smtClean="0"/>
              <a:t>їх</a:t>
            </a:r>
            <a:r>
              <a:rPr lang="ru-RU" dirty="0" smtClean="0"/>
              <a:t> заступники);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dirty="0" err="1" smtClean="0"/>
              <a:t>обслуговуючої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(</a:t>
            </a:r>
            <a:r>
              <a:rPr lang="ru-RU" dirty="0" err="1" smtClean="0"/>
              <a:t>адміністратори</a:t>
            </a:r>
            <a:r>
              <a:rPr lang="ru-RU" dirty="0" smtClean="0"/>
              <a:t>, </a:t>
            </a:r>
            <a:r>
              <a:rPr lang="ru-RU" dirty="0" err="1" smtClean="0"/>
              <a:t>офіціанти</a:t>
            </a:r>
            <a:r>
              <a:rPr lang="ru-RU" dirty="0" smtClean="0"/>
              <a:t>, </a:t>
            </a:r>
            <a:r>
              <a:rPr lang="ru-RU" dirty="0" err="1" smtClean="0"/>
              <a:t>прибиральниці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dirty="0" err="1" smtClean="0"/>
              <a:t>допоміжних</a:t>
            </a:r>
            <a:r>
              <a:rPr lang="ru-RU" dirty="0" smtClean="0"/>
              <a:t> служб (</a:t>
            </a:r>
            <a:r>
              <a:rPr lang="ru-RU" dirty="0" err="1" smtClean="0"/>
              <a:t>електрики</a:t>
            </a:r>
            <a:r>
              <a:rPr lang="ru-RU" dirty="0" smtClean="0"/>
              <a:t>, </a:t>
            </a:r>
            <a:r>
              <a:rPr lang="ru-RU" dirty="0" err="1" smtClean="0"/>
              <a:t>механіки</a:t>
            </a:r>
            <a:r>
              <a:rPr lang="ru-RU" dirty="0" smtClean="0"/>
              <a:t>, </a:t>
            </a:r>
            <a:r>
              <a:rPr lang="ru-RU" dirty="0" err="1" smtClean="0"/>
              <a:t>сан­техніки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dirty="0" err="1" smtClean="0"/>
              <a:t>Кадровий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готельно-ресторанного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особистих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ділових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 </a:t>
            </a:r>
            <a:r>
              <a:rPr lang="ru-RU" dirty="0" err="1" smtClean="0"/>
              <a:t>керівників</a:t>
            </a:r>
            <a:r>
              <a:rPr lang="ru-RU" dirty="0" smtClean="0"/>
              <a:t> та </a:t>
            </a:r>
            <a:r>
              <a:rPr lang="ru-RU" dirty="0" err="1" smtClean="0"/>
              <a:t>спеціалістів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загальноосвітнього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кваліфікаційного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,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 smtClean="0"/>
              <a:t>прийнятих</a:t>
            </a:r>
            <a:r>
              <a:rPr lang="ru-RU" dirty="0" smtClean="0"/>
              <a:t> </a:t>
            </a:r>
            <a:r>
              <a:rPr lang="ru-RU" dirty="0" err="1" smtClean="0"/>
              <a:t>управлінських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27f739b6771986a5787b733af2ac42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786322"/>
            <a:ext cx="2910651" cy="1877370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6500858" cy="917596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Статутний </a:t>
            </a:r>
            <a:r>
              <a:rPr lang="uk-U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капітал і майно підприємства туристичної галузі: поняття і </a:t>
            </a:r>
            <a:r>
              <a:rPr lang="uk-U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склад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7929618" cy="528641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lnSpcReduction="10000"/>
          </a:bodyPr>
          <a:lstStyle/>
          <a:p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фінансової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туристичного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належне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фінансування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Фінансова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туристичного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прибутковості</a:t>
            </a:r>
            <a:r>
              <a:rPr lang="ru-RU" dirty="0" smtClean="0"/>
              <a:t> та </a:t>
            </a:r>
            <a:r>
              <a:rPr lang="ru-RU" dirty="0" err="1" smtClean="0"/>
              <a:t>оборотності</a:t>
            </a:r>
            <a:r>
              <a:rPr lang="ru-RU" dirty="0" smtClean="0"/>
              <a:t> </a:t>
            </a:r>
            <a:r>
              <a:rPr lang="ru-RU" dirty="0" err="1" smtClean="0"/>
              <a:t>капіталу</a:t>
            </a:r>
            <a:r>
              <a:rPr lang="ru-RU" dirty="0" smtClean="0"/>
              <a:t>, </a:t>
            </a:r>
            <a:r>
              <a:rPr lang="ru-RU" dirty="0" err="1" smtClean="0"/>
              <a:t>фінансової</a:t>
            </a:r>
            <a:r>
              <a:rPr lang="ru-RU" dirty="0" smtClean="0"/>
              <a:t> </a:t>
            </a:r>
            <a:r>
              <a:rPr lang="ru-RU" dirty="0" err="1" smtClean="0"/>
              <a:t>стійкості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динаміки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фінансування</a:t>
            </a:r>
            <a:r>
              <a:rPr lang="ru-RU" dirty="0" smtClean="0"/>
              <a:t>, </a:t>
            </a:r>
            <a:r>
              <a:rPr lang="ru-RU" dirty="0" err="1" smtClean="0"/>
              <a:t>здатності</a:t>
            </a:r>
            <a:r>
              <a:rPr lang="ru-RU" dirty="0" smtClean="0"/>
              <a:t> </a:t>
            </a:r>
            <a:r>
              <a:rPr lang="ru-RU" dirty="0" err="1" smtClean="0"/>
              <a:t>розраховуватися</a:t>
            </a:r>
            <a:r>
              <a:rPr lang="ru-RU" dirty="0" smtClean="0"/>
              <a:t> за </a:t>
            </a:r>
            <a:r>
              <a:rPr lang="ru-RU" dirty="0" err="1" smtClean="0"/>
              <a:t>борговими</a:t>
            </a:r>
            <a:r>
              <a:rPr lang="ru-RU" dirty="0" smtClean="0"/>
              <a:t> </a:t>
            </a:r>
            <a:r>
              <a:rPr lang="ru-RU" dirty="0" err="1" smtClean="0"/>
              <a:t>зобов'язаннями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Правильна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та </a:t>
            </a:r>
            <a:r>
              <a:rPr lang="ru-RU" dirty="0" err="1" smtClean="0"/>
              <a:t>фінансово-економічного</a:t>
            </a:r>
            <a:r>
              <a:rPr lang="ru-RU" dirty="0" smtClean="0"/>
              <a:t> стану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першою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необхідною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керівництва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власників</a:t>
            </a:r>
            <a:r>
              <a:rPr lang="ru-RU" dirty="0" smtClean="0"/>
              <a:t>, </a:t>
            </a:r>
            <a:r>
              <a:rPr lang="ru-RU" dirty="0" smtClean="0"/>
              <a:t>та </a:t>
            </a:r>
            <a:r>
              <a:rPr lang="ru-RU" dirty="0" smtClean="0"/>
              <a:t>для </a:t>
            </a:r>
            <a:r>
              <a:rPr lang="ru-RU" dirty="0" err="1" smtClean="0"/>
              <a:t>інвесторів</a:t>
            </a:r>
            <a:r>
              <a:rPr lang="ru-RU" dirty="0" smtClean="0"/>
              <a:t>, </a:t>
            </a:r>
            <a:r>
              <a:rPr lang="ru-RU" dirty="0" err="1" smtClean="0"/>
              <a:t>партнерів</a:t>
            </a:r>
            <a:r>
              <a:rPr lang="ru-RU" dirty="0" smtClean="0"/>
              <a:t>, </a:t>
            </a:r>
            <a:r>
              <a:rPr lang="ru-RU" dirty="0" err="1" smtClean="0"/>
              <a:t>кредиторів</a:t>
            </a:r>
            <a:r>
              <a:rPr lang="ru-RU" dirty="0" smtClean="0"/>
              <a:t>,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Рисунок 4" descr="27f739b6771986a5787b733af2ac42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0"/>
            <a:ext cx="2215132" cy="1428760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Принципи управління персоналом підприємства туристичної галузі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i="1" dirty="0" err="1" smtClean="0"/>
              <a:t>Управління</a:t>
            </a:r>
            <a:r>
              <a:rPr lang="ru-RU" i="1" dirty="0" smtClean="0"/>
              <a:t> персоналом  </a:t>
            </a:r>
            <a:r>
              <a:rPr lang="ru-RU" i="1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специфічна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управлінської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об </a:t>
            </a:r>
            <a:r>
              <a:rPr lang="ru-RU" dirty="0" smtClean="0"/>
              <a:t>'</a:t>
            </a:r>
            <a:r>
              <a:rPr lang="ru-RU" dirty="0" err="1" smtClean="0"/>
              <a:t>єктом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smtClean="0"/>
              <a:t>люди,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у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трудові</a:t>
            </a:r>
            <a:r>
              <a:rPr lang="ru-RU" dirty="0" smtClean="0"/>
              <a:t> </a:t>
            </a:r>
            <a:r>
              <a:rPr lang="ru-RU" dirty="0" err="1" smtClean="0"/>
              <a:t>колективи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цілеспрямована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керуючої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на </a:t>
            </a:r>
            <a:r>
              <a:rPr lang="ru-RU" dirty="0" err="1" smtClean="0"/>
              <a:t>розробку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кадрової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,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персоналом</a:t>
            </a:r>
            <a:r>
              <a:rPr lang="ru-RU" dirty="0" smtClean="0"/>
              <a:t>.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endParaRPr lang="uk-UA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i="1" dirty="0" err="1" smtClean="0"/>
              <a:t>Управління</a:t>
            </a:r>
            <a:r>
              <a:rPr lang="ru-RU" i="1" dirty="0" smtClean="0"/>
              <a:t> персоналом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дільність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ефективне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персоналу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як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кожного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зокрема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7467600" cy="48737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lnSpcReduction="10000"/>
          </a:bodyPr>
          <a:lstStyle/>
          <a:p>
            <a:r>
              <a:rPr lang="ru-RU" dirty="0" err="1" smtClean="0"/>
              <a:t>Об'єктом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науки </a:t>
            </a:r>
            <a:r>
              <a:rPr lang="ru-RU" dirty="0" err="1" smtClean="0"/>
              <a:t>управління</a:t>
            </a:r>
            <a:r>
              <a:rPr lang="ru-RU" dirty="0" smtClean="0"/>
              <a:t> персоналом </a:t>
            </a:r>
            <a:r>
              <a:rPr lang="ru-RU" dirty="0" err="1" smtClean="0"/>
              <a:t>є</a:t>
            </a:r>
            <a:r>
              <a:rPr lang="ru-RU" dirty="0" smtClean="0"/>
              <a:t> система </a:t>
            </a:r>
            <a:r>
              <a:rPr lang="ru-RU" dirty="0" err="1" smtClean="0"/>
              <a:t>будь-якої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яка </a:t>
            </a:r>
            <a:r>
              <a:rPr lang="ru-RU" dirty="0" err="1" smtClean="0"/>
              <a:t>охоплює</a:t>
            </a:r>
            <a:r>
              <a:rPr lang="ru-RU" dirty="0" smtClean="0"/>
              <a:t> </a:t>
            </a:r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 smtClean="0"/>
              <a:t>,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структурний</a:t>
            </a:r>
            <a:r>
              <a:rPr lang="ru-RU" dirty="0" smtClean="0"/>
              <a:t> </a:t>
            </a:r>
            <a:r>
              <a:rPr lang="ru-RU" dirty="0" err="1" smtClean="0"/>
              <a:t>підрозділ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трудовий</a:t>
            </a:r>
            <a:r>
              <a:rPr lang="ru-RU" dirty="0" smtClean="0"/>
              <a:t> </a:t>
            </a:r>
            <a:r>
              <a:rPr lang="ru-RU" dirty="0" err="1" smtClean="0"/>
              <a:t>колектив</a:t>
            </a:r>
            <a:r>
              <a:rPr lang="ru-RU" dirty="0" smtClean="0"/>
              <a:t>, кожного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зокрема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Предметом </a:t>
            </a:r>
            <a:r>
              <a:rPr lang="ru-RU" dirty="0" err="1" smtClean="0"/>
              <a:t>вивчення</a:t>
            </a:r>
            <a:r>
              <a:rPr lang="ru-RU" dirty="0" smtClean="0"/>
              <a:t> науки </a:t>
            </a:r>
            <a:r>
              <a:rPr lang="ru-RU" dirty="0" err="1" smtClean="0"/>
              <a:t>управління</a:t>
            </a:r>
            <a:r>
              <a:rPr lang="ru-RU" dirty="0" smtClean="0"/>
              <a:t> персоналом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укомплектування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стимулювання</a:t>
            </a:r>
            <a:r>
              <a:rPr lang="ru-RU" dirty="0" smtClean="0"/>
              <a:t>,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високоефективних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висококваліфікованих</a:t>
            </a:r>
            <a:r>
              <a:rPr lang="ru-RU" dirty="0" smtClean="0"/>
              <a:t> </a:t>
            </a:r>
            <a:r>
              <a:rPr lang="ru-RU" dirty="0" err="1" smtClean="0"/>
              <a:t>колективів</a:t>
            </a:r>
            <a:r>
              <a:rPr lang="ru-RU" dirty="0" smtClean="0"/>
              <a:t>, </a:t>
            </a:r>
            <a:r>
              <a:rPr lang="ru-RU" dirty="0" err="1" smtClean="0"/>
              <a:t>стратегічного</a:t>
            </a:r>
            <a:r>
              <a:rPr lang="ru-RU" dirty="0" smtClean="0"/>
              <a:t> та оперативного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окремими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групами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ll dir="l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персоналом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персоналом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Принципи</a:t>
            </a:r>
            <a:r>
              <a:rPr lang="ru-RU" dirty="0" smtClean="0"/>
              <a:t> </a:t>
            </a:r>
            <a:r>
              <a:rPr lang="ru-RU" dirty="0" err="1" smtClean="0"/>
              <a:t>управління</a:t>
            </a:r>
            <a:r>
              <a:rPr lang="ru-RU" dirty="0" smtClean="0"/>
              <a:t> </a:t>
            </a:r>
            <a:r>
              <a:rPr lang="ru-RU" b="1" dirty="0" smtClean="0"/>
              <a:t>персоналом</a:t>
            </a:r>
            <a:r>
              <a:rPr lang="ru-RU" dirty="0" smtClean="0"/>
              <a:t> - </a:t>
            </a:r>
            <a:r>
              <a:rPr lang="ru-RU" dirty="0" err="1" smtClean="0"/>
              <a:t>це</a:t>
            </a:r>
            <a:r>
              <a:rPr lang="ru-RU" dirty="0" smtClean="0"/>
              <a:t> правила,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слідувати</a:t>
            </a:r>
            <a:r>
              <a:rPr lang="ru-RU" dirty="0" smtClean="0"/>
              <a:t> </a:t>
            </a:r>
            <a:r>
              <a:rPr lang="ru-RU" dirty="0" err="1" smtClean="0"/>
              <a:t>керівники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фахівці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персоналом. </a:t>
            </a:r>
            <a:r>
              <a:rPr lang="ru-RU" dirty="0" err="1" smtClean="0"/>
              <a:t>Відображають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 smtClean="0"/>
              <a:t>об'єктивно</a:t>
            </a:r>
            <a:r>
              <a:rPr lang="ru-RU" dirty="0" smtClean="0"/>
              <a:t> </a:t>
            </a:r>
            <a:r>
              <a:rPr lang="ru-RU" dirty="0" err="1" smtClean="0"/>
              <a:t>діючих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, тому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об'єктивними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6357950" cy="517064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200" b="1" dirty="0" err="1" smtClean="0"/>
              <a:t>Основні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принципи</a:t>
            </a:r>
            <a:r>
              <a:rPr lang="ru-RU" sz="2200" b="1" dirty="0" smtClean="0"/>
              <a:t> </a:t>
            </a:r>
            <a:r>
              <a:rPr lang="ru-RU" sz="2200" b="1" dirty="0" err="1"/>
              <a:t>управління</a:t>
            </a:r>
            <a:r>
              <a:rPr lang="ru-RU" sz="2200" b="1" dirty="0"/>
              <a:t> </a:t>
            </a:r>
            <a:r>
              <a:rPr lang="ru-RU" sz="2200" b="1" dirty="0" smtClean="0"/>
              <a:t>персоналом:</a:t>
            </a:r>
          </a:p>
          <a:p>
            <a:endParaRPr lang="ru-RU" sz="2200" dirty="0"/>
          </a:p>
          <a:p>
            <a:pPr>
              <a:buFont typeface="Wingdings" pitchFamily="2" charset="2"/>
              <a:buChar char="v"/>
            </a:pPr>
            <a:r>
              <a:rPr lang="ru-RU" sz="2200" i="1" dirty="0" smtClean="0"/>
              <a:t>принцип мети</a:t>
            </a:r>
            <a:r>
              <a:rPr lang="ru-RU" sz="2200" dirty="0" smtClean="0"/>
              <a:t>;</a:t>
            </a:r>
            <a:endParaRPr lang="ru-RU" sz="2200" dirty="0"/>
          </a:p>
          <a:p>
            <a:pPr>
              <a:buFont typeface="Wingdings" pitchFamily="2" charset="2"/>
              <a:buChar char="v"/>
            </a:pPr>
            <a:r>
              <a:rPr lang="ru-RU" sz="2200" i="1" dirty="0" smtClean="0"/>
              <a:t>принцип </a:t>
            </a:r>
            <a:r>
              <a:rPr lang="ru-RU" sz="2200" i="1" dirty="0" err="1"/>
              <a:t>правової</a:t>
            </a:r>
            <a:r>
              <a:rPr lang="ru-RU" sz="2200" i="1" dirty="0"/>
              <a:t> </a:t>
            </a:r>
            <a:r>
              <a:rPr lang="ru-RU" sz="2200" i="1" dirty="0" err="1"/>
              <a:t>захищеності</a:t>
            </a:r>
            <a:r>
              <a:rPr lang="ru-RU" sz="2200" i="1" dirty="0"/>
              <a:t> </a:t>
            </a:r>
            <a:r>
              <a:rPr lang="ru-RU" sz="2200" i="1" dirty="0" err="1"/>
              <a:t>управлінського</a:t>
            </a:r>
            <a:r>
              <a:rPr lang="ru-RU" sz="2200" i="1" dirty="0"/>
              <a:t> </a:t>
            </a:r>
            <a:r>
              <a:rPr lang="ru-RU" sz="2200" i="1" dirty="0" err="1" smtClean="0"/>
              <a:t>рішення</a:t>
            </a:r>
            <a:r>
              <a:rPr lang="ru-RU" sz="2200" dirty="0" smtClean="0"/>
              <a:t>;</a:t>
            </a:r>
            <a:endParaRPr lang="ru-RU" sz="2200" dirty="0"/>
          </a:p>
          <a:p>
            <a:pPr>
              <a:buFont typeface="Wingdings" pitchFamily="2" charset="2"/>
              <a:buChar char="v"/>
            </a:pPr>
            <a:r>
              <a:rPr lang="ru-RU" sz="2200" i="1" dirty="0" smtClean="0"/>
              <a:t>принцип </a:t>
            </a:r>
            <a:r>
              <a:rPr lang="ru-RU" sz="2200" i="1" dirty="0" err="1"/>
              <a:t>оптимізації</a:t>
            </a:r>
            <a:r>
              <a:rPr lang="ru-RU" sz="2200" i="1" dirty="0"/>
              <a:t> </a:t>
            </a:r>
            <a:r>
              <a:rPr lang="ru-RU" sz="2200" i="1" dirty="0" err="1" smtClean="0"/>
              <a:t>управління</a:t>
            </a:r>
            <a:r>
              <a:rPr lang="ru-RU" sz="2200" dirty="0" smtClean="0"/>
              <a:t>;</a:t>
            </a:r>
            <a:endParaRPr lang="ru-RU" sz="2200" dirty="0"/>
          </a:p>
          <a:p>
            <a:pPr>
              <a:buFont typeface="Wingdings" pitchFamily="2" charset="2"/>
              <a:buChar char="v"/>
            </a:pPr>
            <a:r>
              <a:rPr lang="ru-RU" sz="2200" i="1" dirty="0" smtClean="0"/>
              <a:t>принцип </a:t>
            </a:r>
            <a:r>
              <a:rPr lang="ru-RU" sz="2200" i="1" dirty="0" err="1"/>
              <a:t>дотримання</a:t>
            </a:r>
            <a:r>
              <a:rPr lang="ru-RU" sz="2200" i="1" dirty="0"/>
              <a:t> </a:t>
            </a:r>
            <a:r>
              <a:rPr lang="ru-RU" sz="2200" i="1" dirty="0" err="1"/>
              <a:t>норми</a:t>
            </a:r>
            <a:r>
              <a:rPr lang="ru-RU" sz="2200" i="1" dirty="0"/>
              <a:t> </a:t>
            </a:r>
            <a:r>
              <a:rPr lang="ru-RU" sz="2200" i="1" dirty="0" err="1" smtClean="0"/>
              <a:t>керованості</a:t>
            </a:r>
            <a:r>
              <a:rPr lang="ru-RU" sz="2200" dirty="0" smtClean="0"/>
              <a:t>;</a:t>
            </a:r>
            <a:endParaRPr lang="ru-RU" sz="2200" dirty="0"/>
          </a:p>
          <a:p>
            <a:pPr>
              <a:buFont typeface="Wingdings" pitchFamily="2" charset="2"/>
              <a:buChar char="v"/>
            </a:pPr>
            <a:r>
              <a:rPr lang="ru-RU" sz="2200" i="1" dirty="0" smtClean="0"/>
              <a:t>принцип </a:t>
            </a:r>
            <a:r>
              <a:rPr lang="ru-RU" sz="2200" i="1" dirty="0" err="1" smtClean="0"/>
              <a:t>відповідності</a:t>
            </a:r>
            <a:r>
              <a:rPr lang="ru-RU" sz="2200" dirty="0" smtClean="0"/>
              <a:t>;</a:t>
            </a:r>
            <a:endParaRPr lang="ru-RU" sz="2200" dirty="0"/>
          </a:p>
          <a:p>
            <a:pPr>
              <a:buFont typeface="Wingdings" pitchFamily="2" charset="2"/>
              <a:buChar char="v"/>
            </a:pPr>
            <a:r>
              <a:rPr lang="ru-RU" sz="2200" i="1" dirty="0" smtClean="0"/>
              <a:t>принцип </a:t>
            </a:r>
            <a:r>
              <a:rPr lang="ru-RU" sz="2200" i="1" dirty="0"/>
              <a:t>автоматичного </a:t>
            </a:r>
            <a:r>
              <a:rPr lang="ru-RU" sz="2200" i="1" dirty="0" err="1"/>
              <a:t>заміщення</a:t>
            </a:r>
            <a:r>
              <a:rPr lang="ru-RU" sz="2200" i="1" dirty="0"/>
              <a:t> </a:t>
            </a:r>
            <a:r>
              <a:rPr lang="ru-RU" sz="2200" i="1" dirty="0" err="1" smtClean="0"/>
              <a:t>відсутнього</a:t>
            </a:r>
            <a:r>
              <a:rPr lang="ru-RU" sz="2200" i="1" dirty="0" smtClean="0"/>
              <a:t>;</a:t>
            </a:r>
            <a:endParaRPr lang="ru-RU" sz="2200" dirty="0"/>
          </a:p>
          <a:p>
            <a:pPr>
              <a:buFont typeface="Wingdings" pitchFamily="2" charset="2"/>
              <a:buChar char="v"/>
            </a:pPr>
            <a:r>
              <a:rPr lang="ru-RU" sz="2200" i="1" dirty="0" smtClean="0"/>
              <a:t>принцип </a:t>
            </a:r>
            <a:r>
              <a:rPr lang="ru-RU" sz="2200" i="1" dirty="0" err="1"/>
              <a:t>першого</a:t>
            </a:r>
            <a:r>
              <a:rPr lang="ru-RU" sz="2200" i="1" dirty="0"/>
              <a:t> </a:t>
            </a:r>
            <a:r>
              <a:rPr lang="ru-RU" sz="2200" i="1" dirty="0" err="1" smtClean="0"/>
              <a:t>керівника</a:t>
            </a:r>
            <a:r>
              <a:rPr lang="ru-RU" sz="2200" i="1" dirty="0" smtClean="0"/>
              <a:t>;</a:t>
            </a:r>
            <a:endParaRPr lang="ru-RU" sz="2200" dirty="0"/>
          </a:p>
          <a:p>
            <a:pPr>
              <a:buFont typeface="Wingdings" pitchFamily="2" charset="2"/>
              <a:buChar char="v"/>
            </a:pPr>
            <a:r>
              <a:rPr lang="ru-RU" sz="2200" i="1" dirty="0" smtClean="0"/>
              <a:t>принцип </a:t>
            </a:r>
            <a:r>
              <a:rPr lang="ru-RU" sz="2200" i="1" dirty="0"/>
              <a:t>одноразового </a:t>
            </a:r>
            <a:r>
              <a:rPr lang="ru-RU" sz="2200" i="1" dirty="0" err="1"/>
              <a:t>введення</a:t>
            </a:r>
            <a:r>
              <a:rPr lang="ru-RU" sz="2200" i="1" dirty="0"/>
              <a:t> </a:t>
            </a:r>
            <a:r>
              <a:rPr lang="ru-RU" sz="2200" i="1" dirty="0" err="1" smtClean="0"/>
              <a:t>інформації</a:t>
            </a:r>
            <a:r>
              <a:rPr lang="ru-RU" sz="2200" i="1" dirty="0" smtClean="0"/>
              <a:t>;</a:t>
            </a:r>
            <a:endParaRPr lang="ru-RU" sz="2200" dirty="0"/>
          </a:p>
          <a:p>
            <a:pPr>
              <a:buFont typeface="Wingdings" pitchFamily="2" charset="2"/>
              <a:buChar char="v"/>
            </a:pPr>
            <a:r>
              <a:rPr lang="ru-RU" sz="2200" i="1" dirty="0" smtClean="0"/>
              <a:t>принцип </a:t>
            </a:r>
            <a:r>
              <a:rPr lang="ru-RU" sz="2200" i="1" dirty="0" err="1"/>
              <a:t>підвищення</a:t>
            </a:r>
            <a:r>
              <a:rPr lang="ru-RU" sz="2200" i="1" dirty="0"/>
              <a:t> </a:t>
            </a:r>
            <a:r>
              <a:rPr lang="ru-RU" sz="2200" i="1" dirty="0" err="1"/>
              <a:t>кваліфікації</a:t>
            </a:r>
            <a:r>
              <a:rPr lang="ru-RU" sz="2200" i="1" dirty="0"/>
              <a:t>.</a:t>
            </a:r>
            <a:r>
              <a:rPr lang="ru-RU" sz="2200" dirty="0"/>
              <a:t> </a:t>
            </a:r>
          </a:p>
        </p:txBody>
      </p:sp>
      <p:pic>
        <p:nvPicPr>
          <p:cNvPr id="5" name="Рисунок 4" descr="завантаження (1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357166"/>
            <a:ext cx="2162175" cy="211455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slow">
    <p:zoom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7467600" cy="48737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персоналом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правила,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слідувати</a:t>
            </a:r>
            <a:r>
              <a:rPr lang="ru-RU" dirty="0" smtClean="0"/>
              <a:t> </a:t>
            </a:r>
            <a:r>
              <a:rPr lang="ru-RU" dirty="0" err="1" smtClean="0"/>
              <a:t>керівники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фахівці</a:t>
            </a:r>
            <a:r>
              <a:rPr lang="ru-RU" dirty="0" smtClean="0"/>
              <a:t> </a:t>
            </a:r>
            <a:r>
              <a:rPr lang="ru-RU" dirty="0" err="1" smtClean="0"/>
              <a:t>підрозділів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персоналом при </a:t>
            </a:r>
            <a:r>
              <a:rPr lang="ru-RU" dirty="0" err="1" smtClean="0"/>
              <a:t>формуванні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персоналом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Являють</a:t>
            </a:r>
            <a:r>
              <a:rPr lang="ru-RU" dirty="0" smtClean="0"/>
              <a:t> собою результат </a:t>
            </a:r>
            <a:r>
              <a:rPr lang="ru-RU" dirty="0" err="1" smtClean="0"/>
              <a:t>узагальнення</a:t>
            </a:r>
            <a:r>
              <a:rPr lang="ru-RU" dirty="0" smtClean="0"/>
              <a:t> людьми </a:t>
            </a:r>
            <a:r>
              <a:rPr lang="ru-RU" dirty="0" err="1" smtClean="0"/>
              <a:t>об'єктивно</a:t>
            </a:r>
            <a:r>
              <a:rPr lang="ru-RU" dirty="0" smtClean="0"/>
              <a:t> </a:t>
            </a:r>
            <a:r>
              <a:rPr lang="ru-RU" dirty="0" err="1" smtClean="0"/>
              <a:t>діючих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, </a:t>
            </a:r>
            <a:r>
              <a:rPr lang="ru-RU" dirty="0" err="1" smtClean="0"/>
              <a:t>властивих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загальних</a:t>
            </a:r>
            <a:r>
              <a:rPr lang="ru-RU" dirty="0" smtClean="0"/>
              <a:t> рис, почав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4" name="Рисунок 3" descr="2ccc540fc8b2c990515e2540655e30c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4517136"/>
            <a:ext cx="3121152" cy="2340864"/>
          </a:xfrm>
          <a:prstGeom prst="rect">
            <a:avLst/>
          </a:prstGeom>
        </p:spPr>
      </p:pic>
    </p:spTree>
  </p:cSld>
  <p:clrMapOvr>
    <a:masterClrMapping/>
  </p:clrMapOvr>
  <p:transition spd="slow">
    <p:cover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7572428" cy="798016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1900" dirty="0" err="1"/>
              <a:t>Розрізняють</a:t>
            </a:r>
            <a:r>
              <a:rPr lang="ru-RU" sz="1900" dirty="0"/>
              <a:t> </a:t>
            </a:r>
            <a:r>
              <a:rPr lang="ru-RU" sz="1900" dirty="0" err="1"/>
              <a:t>дві</a:t>
            </a:r>
            <a:r>
              <a:rPr lang="ru-RU" sz="1900" dirty="0"/>
              <a:t> </a:t>
            </a:r>
            <a:r>
              <a:rPr lang="ru-RU" sz="1900" dirty="0" err="1"/>
              <a:t>групи</a:t>
            </a:r>
            <a:r>
              <a:rPr lang="ru-RU" sz="1900" dirty="0"/>
              <a:t> </a:t>
            </a:r>
            <a:r>
              <a:rPr lang="ru-RU" sz="1900" dirty="0" err="1" smtClean="0"/>
              <a:t>п</a:t>
            </a:r>
            <a:r>
              <a:rPr lang="ru-RU" sz="1900" dirty="0" err="1" smtClean="0"/>
              <a:t>ринципів</a:t>
            </a:r>
            <a:r>
              <a:rPr lang="ru-RU" sz="1900" dirty="0" smtClean="0"/>
              <a:t> </a:t>
            </a:r>
            <a:r>
              <a:rPr lang="ru-RU" sz="1900" dirty="0" err="1" smtClean="0"/>
              <a:t>побудови</a:t>
            </a:r>
            <a:r>
              <a:rPr lang="ru-RU" sz="1900" dirty="0" smtClean="0"/>
              <a:t> </a:t>
            </a:r>
            <a:r>
              <a:rPr lang="ru-RU" sz="1900" dirty="0" err="1" smtClean="0"/>
              <a:t>системи</a:t>
            </a:r>
            <a:r>
              <a:rPr lang="ru-RU" sz="1900" dirty="0" smtClean="0"/>
              <a:t> </a:t>
            </a:r>
            <a:r>
              <a:rPr lang="ru-RU" sz="1900" dirty="0" err="1" smtClean="0"/>
              <a:t>управління</a:t>
            </a:r>
            <a:r>
              <a:rPr lang="ru-RU" sz="1900" dirty="0" smtClean="0"/>
              <a:t> персоналом</a:t>
            </a:r>
            <a:r>
              <a:rPr lang="ru-RU" sz="1900" dirty="0" smtClean="0"/>
              <a:t>. </a:t>
            </a:r>
          </a:p>
          <a:p>
            <a:endParaRPr lang="ru-RU" sz="1900" dirty="0" smtClean="0"/>
          </a:p>
          <a:p>
            <a:r>
              <a:rPr lang="ru-RU" sz="1900" dirty="0" err="1" smtClean="0"/>
              <a:t>Принципи</a:t>
            </a:r>
            <a:r>
              <a:rPr lang="ru-RU" sz="1900" dirty="0"/>
              <a:t>, </a:t>
            </a:r>
            <a:r>
              <a:rPr lang="ru-RU" sz="1900" dirty="0" err="1"/>
              <a:t>що</a:t>
            </a:r>
            <a:r>
              <a:rPr lang="ru-RU" sz="1900" dirty="0"/>
              <a:t> </a:t>
            </a:r>
            <a:r>
              <a:rPr lang="ru-RU" sz="1900" dirty="0" err="1"/>
              <a:t>характеризують</a:t>
            </a:r>
            <a:r>
              <a:rPr lang="ru-RU" sz="1900" dirty="0"/>
              <a:t> </a:t>
            </a:r>
            <a:r>
              <a:rPr lang="ru-RU" sz="1900" dirty="0" err="1"/>
              <a:t>вимоги</a:t>
            </a:r>
            <a:r>
              <a:rPr lang="ru-RU" sz="1900" dirty="0"/>
              <a:t> до </a:t>
            </a:r>
            <a:r>
              <a:rPr lang="ru-RU" sz="1900" dirty="0" err="1"/>
              <a:t>формування</a:t>
            </a:r>
            <a:r>
              <a:rPr lang="ru-RU" sz="1900" dirty="0"/>
              <a:t> </a:t>
            </a:r>
            <a:r>
              <a:rPr lang="ru-RU" sz="1900" dirty="0" err="1"/>
              <a:t>системи</a:t>
            </a:r>
            <a:r>
              <a:rPr lang="ru-RU" sz="1900" dirty="0"/>
              <a:t> </a:t>
            </a:r>
            <a:r>
              <a:rPr lang="ru-RU" sz="1900" dirty="0" err="1"/>
              <a:t>управління</a:t>
            </a:r>
            <a:r>
              <a:rPr lang="ru-RU" sz="1900" dirty="0"/>
              <a:t> персоналом </a:t>
            </a:r>
            <a:r>
              <a:rPr lang="ru-RU" sz="1900" dirty="0" err="1" smtClean="0"/>
              <a:t>організації</a:t>
            </a:r>
            <a:r>
              <a:rPr lang="ru-RU" sz="19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1900" i="1" dirty="0"/>
              <a:t>принцип </a:t>
            </a:r>
            <a:r>
              <a:rPr lang="ru-RU" sz="1900" i="1" dirty="0" err="1" smtClean="0"/>
              <a:t>цілеспрямованості</a:t>
            </a:r>
            <a:endParaRPr lang="ru-RU" sz="1900" i="1" dirty="0" smtClean="0"/>
          </a:p>
          <a:p>
            <a:pPr>
              <a:buFont typeface="Wingdings" pitchFamily="2" charset="2"/>
              <a:buChar char="ü"/>
            </a:pPr>
            <a:r>
              <a:rPr lang="ru-RU" sz="1900" i="1" dirty="0" err="1"/>
              <a:t>первинності</a:t>
            </a:r>
            <a:r>
              <a:rPr lang="ru-RU" sz="1900" i="1" dirty="0"/>
              <a:t> </a:t>
            </a:r>
            <a:r>
              <a:rPr lang="ru-RU" sz="1900" i="1" dirty="0" err="1"/>
              <a:t>функцій</a:t>
            </a:r>
            <a:r>
              <a:rPr lang="ru-RU" sz="1900" i="1" dirty="0"/>
              <a:t> </a:t>
            </a:r>
            <a:r>
              <a:rPr lang="ru-RU" sz="1900" i="1" dirty="0" err="1"/>
              <a:t>управління</a:t>
            </a:r>
            <a:r>
              <a:rPr lang="ru-RU" sz="1900" i="1" dirty="0"/>
              <a:t> </a:t>
            </a:r>
            <a:r>
              <a:rPr lang="ru-RU" sz="1900" i="1" dirty="0" smtClean="0"/>
              <a:t>персоналом</a:t>
            </a:r>
          </a:p>
          <a:p>
            <a:pPr>
              <a:buFont typeface="Wingdings" pitchFamily="2" charset="2"/>
              <a:buChar char="ü"/>
            </a:pPr>
            <a:r>
              <a:rPr lang="ru-RU" sz="1900" i="1" dirty="0" err="1"/>
              <a:t>оптимальності</a:t>
            </a:r>
            <a:r>
              <a:rPr lang="ru-RU" sz="1900" i="1" dirty="0"/>
              <a:t> </a:t>
            </a:r>
            <a:r>
              <a:rPr lang="ru-RU" sz="1900" i="1" dirty="0" err="1"/>
              <a:t>співвідношення</a:t>
            </a:r>
            <a:r>
              <a:rPr lang="ru-RU" sz="1900" i="1" dirty="0"/>
              <a:t> </a:t>
            </a:r>
            <a:r>
              <a:rPr lang="ru-RU" sz="1900" i="1" dirty="0" err="1"/>
              <a:t>інтра</a:t>
            </a:r>
            <a:r>
              <a:rPr lang="ru-RU" sz="1900" i="1" dirty="0"/>
              <a:t>- </a:t>
            </a:r>
            <a:r>
              <a:rPr lang="ru-RU" sz="1900" i="1" dirty="0" err="1"/>
              <a:t>і</a:t>
            </a:r>
            <a:r>
              <a:rPr lang="ru-RU" sz="1900" i="1" dirty="0"/>
              <a:t> </a:t>
            </a:r>
            <a:r>
              <a:rPr lang="ru-RU" sz="1900" i="1" dirty="0" err="1"/>
              <a:t>інфрафункцій</a:t>
            </a:r>
            <a:r>
              <a:rPr lang="ru-RU" sz="1900" i="1" dirty="0"/>
              <a:t> </a:t>
            </a:r>
            <a:r>
              <a:rPr lang="ru-RU" sz="1900" i="1" dirty="0" err="1"/>
              <a:t>управління</a:t>
            </a:r>
            <a:r>
              <a:rPr lang="ru-RU" sz="1900" i="1" dirty="0"/>
              <a:t> </a:t>
            </a:r>
            <a:r>
              <a:rPr lang="ru-RU" sz="1900" i="1" dirty="0" smtClean="0"/>
              <a:t>персоналом</a:t>
            </a:r>
          </a:p>
          <a:p>
            <a:pPr>
              <a:buFont typeface="Wingdings" pitchFamily="2" charset="2"/>
              <a:buChar char="ü"/>
            </a:pPr>
            <a:r>
              <a:rPr lang="ru-RU" sz="1900" i="1" dirty="0"/>
              <a:t>оптимального </a:t>
            </a:r>
            <a:r>
              <a:rPr lang="ru-RU" sz="1900" i="1" dirty="0" err="1"/>
              <a:t>співвідношення</a:t>
            </a:r>
            <a:r>
              <a:rPr lang="ru-RU" sz="1900" i="1" dirty="0"/>
              <a:t> </a:t>
            </a:r>
            <a:r>
              <a:rPr lang="ru-RU" sz="1900" i="1" dirty="0" err="1"/>
              <a:t>управлінських</a:t>
            </a:r>
            <a:r>
              <a:rPr lang="ru-RU" sz="1900" i="1" dirty="0"/>
              <a:t> </a:t>
            </a:r>
            <a:r>
              <a:rPr lang="ru-RU" sz="1900" i="1" dirty="0" err="1" smtClean="0"/>
              <a:t>орієнтацій</a:t>
            </a:r>
            <a:endParaRPr lang="ru-RU" sz="1900" i="1" dirty="0" smtClean="0"/>
          </a:p>
          <a:p>
            <a:pPr>
              <a:buFont typeface="Wingdings" pitchFamily="2" charset="2"/>
              <a:buChar char="ü"/>
            </a:pPr>
            <a:r>
              <a:rPr lang="ru-RU" sz="1900" i="1" dirty="0" err="1"/>
              <a:t>модельованих</a:t>
            </a:r>
            <a:r>
              <a:rPr lang="ru-RU" sz="1900" i="1" dirty="0"/>
              <a:t> </a:t>
            </a:r>
            <a:r>
              <a:rPr lang="ru-RU" sz="1900" i="1" dirty="0" err="1" smtClean="0"/>
              <a:t>імітацій</a:t>
            </a:r>
            <a:endParaRPr lang="ru-RU" sz="1900" i="1" dirty="0" smtClean="0"/>
          </a:p>
          <a:p>
            <a:pPr>
              <a:buFont typeface="Wingdings" pitchFamily="2" charset="2"/>
              <a:buChar char="ü"/>
            </a:pPr>
            <a:r>
              <a:rPr lang="ru-RU" sz="1900" i="1" dirty="0" err="1" smtClean="0"/>
              <a:t>економічності</a:t>
            </a:r>
            <a:endParaRPr lang="ru-RU" sz="1900" i="1" dirty="0" smtClean="0"/>
          </a:p>
          <a:p>
            <a:pPr>
              <a:buFont typeface="Wingdings" pitchFamily="2" charset="2"/>
              <a:buChar char="ü"/>
            </a:pPr>
            <a:r>
              <a:rPr lang="ru-RU" sz="1900" i="1" dirty="0" err="1" smtClean="0"/>
              <a:t>прогресивності</a:t>
            </a:r>
            <a:endParaRPr lang="ru-RU" sz="1900" i="1" dirty="0" smtClean="0"/>
          </a:p>
          <a:p>
            <a:pPr>
              <a:buFont typeface="Wingdings" pitchFamily="2" charset="2"/>
              <a:buChar char="ü"/>
            </a:pPr>
            <a:r>
              <a:rPr lang="uk-UA" sz="1900" i="1" dirty="0" smtClean="0"/>
              <a:t>перспективності</a:t>
            </a:r>
          </a:p>
          <a:p>
            <a:pPr>
              <a:buFont typeface="Wingdings" pitchFamily="2" charset="2"/>
              <a:buChar char="ü"/>
            </a:pPr>
            <a:r>
              <a:rPr lang="uk-UA" sz="1900" i="1" dirty="0" smtClean="0"/>
              <a:t>оптимальності</a:t>
            </a:r>
          </a:p>
          <a:p>
            <a:pPr>
              <a:buFont typeface="Wingdings" pitchFamily="2" charset="2"/>
              <a:buChar char="ü"/>
            </a:pPr>
            <a:r>
              <a:rPr lang="uk-UA" sz="1900" i="1" dirty="0" smtClean="0"/>
              <a:t>комплексності</a:t>
            </a:r>
          </a:p>
          <a:p>
            <a:pPr>
              <a:buFont typeface="Wingdings" pitchFamily="2" charset="2"/>
              <a:buChar char="ü"/>
            </a:pPr>
            <a:r>
              <a:rPr lang="uk-UA" sz="1900" i="1" dirty="0" smtClean="0"/>
              <a:t>науковості</a:t>
            </a:r>
          </a:p>
          <a:p>
            <a:pPr>
              <a:buFont typeface="Wingdings" pitchFamily="2" charset="2"/>
              <a:buChar char="ü"/>
            </a:pPr>
            <a:r>
              <a:rPr lang="uk-UA" sz="1900" i="1" dirty="0" smtClean="0"/>
              <a:t>узгодженості цілям</a:t>
            </a:r>
          </a:p>
          <a:p>
            <a:pPr>
              <a:buFont typeface="Wingdings" pitchFamily="2" charset="2"/>
              <a:buChar char="ü"/>
            </a:pPr>
            <a:r>
              <a:rPr lang="uk-UA" sz="1900" i="1" dirty="0" smtClean="0"/>
              <a:t>прозорості</a:t>
            </a:r>
          </a:p>
          <a:p>
            <a:pPr>
              <a:buFont typeface="Wingdings" pitchFamily="2" charset="2"/>
              <a:buChar char="ü"/>
            </a:pPr>
            <a:r>
              <a:rPr lang="uk-UA" sz="1900" i="1" dirty="0" smtClean="0"/>
              <a:t>структурованості</a:t>
            </a:r>
          </a:p>
          <a:p>
            <a:pPr>
              <a:buFont typeface="Wingdings" pitchFamily="2" charset="2"/>
              <a:buChar char="ü"/>
            </a:pPr>
            <a:r>
              <a:rPr lang="uk-UA" sz="1900" i="1" dirty="0" smtClean="0"/>
              <a:t>ієрархічності</a:t>
            </a:r>
          </a:p>
          <a:p>
            <a:pPr>
              <a:buFont typeface="Wingdings" pitchFamily="2" charset="2"/>
              <a:buChar char="ü"/>
            </a:pPr>
            <a:r>
              <a:rPr lang="uk-UA" sz="1900" i="1" dirty="0" smtClean="0"/>
              <a:t>комфортності</a:t>
            </a:r>
          </a:p>
          <a:p>
            <a:pPr>
              <a:buFont typeface="Wingdings" pitchFamily="2" charset="2"/>
              <a:buChar char="ü"/>
            </a:pPr>
            <a:endParaRPr lang="uk-UA" sz="1900" i="1" dirty="0" smtClean="0"/>
          </a:p>
          <a:p>
            <a:pPr>
              <a:buFont typeface="Wingdings" pitchFamily="2" charset="2"/>
              <a:buChar char="ü"/>
            </a:pPr>
            <a:endParaRPr lang="ru-RU" sz="1900" dirty="0" smtClean="0"/>
          </a:p>
          <a:p>
            <a:endParaRPr lang="uk-UA" sz="1900" dirty="0"/>
          </a:p>
          <a:p>
            <a:endParaRPr lang="ru-RU" sz="1900" dirty="0" smtClean="0"/>
          </a:p>
          <a:p>
            <a:r>
              <a:rPr lang="ru-RU" sz="1900" dirty="0" smtClean="0"/>
              <a:t>.</a:t>
            </a:r>
            <a:r>
              <a:rPr lang="ru-RU" sz="1900" dirty="0"/>
              <a:t> </a:t>
            </a:r>
          </a:p>
        </p:txBody>
      </p:sp>
      <p:pic>
        <p:nvPicPr>
          <p:cNvPr id="5" name="Рисунок 4" descr="завантаження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572008"/>
            <a:ext cx="2257425" cy="202882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slow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785794"/>
            <a:ext cx="4572000" cy="532453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r>
              <a:rPr lang="ru-RU" sz="2000" dirty="0" err="1" smtClean="0"/>
              <a:t>Принципи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визначають</a:t>
            </a:r>
            <a:r>
              <a:rPr lang="ru-RU" sz="2000" dirty="0" smtClean="0"/>
              <a:t> напрямки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 </a:t>
            </a:r>
            <a:r>
              <a:rPr lang="ru-RU" sz="2000" dirty="0" err="1" smtClean="0"/>
              <a:t>управління</a:t>
            </a:r>
            <a:r>
              <a:rPr lang="ru-RU" sz="2000" dirty="0" smtClean="0"/>
              <a:t> персоналом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:</a:t>
            </a:r>
          </a:p>
          <a:p>
            <a:endParaRPr lang="uk-UA" sz="2000" dirty="0"/>
          </a:p>
          <a:p>
            <a:pPr>
              <a:buFont typeface="Wingdings" pitchFamily="2" charset="2"/>
              <a:buChar char="ü"/>
            </a:pPr>
            <a:r>
              <a:rPr lang="uk-UA" sz="2000" i="1" dirty="0" smtClean="0"/>
              <a:t>концентрації</a:t>
            </a:r>
          </a:p>
          <a:p>
            <a:pPr>
              <a:buFont typeface="Wingdings" pitchFamily="2" charset="2"/>
              <a:buChar char="ü"/>
            </a:pPr>
            <a:r>
              <a:rPr lang="uk-UA" sz="2000" i="1" dirty="0" smtClean="0"/>
              <a:t>спеціалізації</a:t>
            </a:r>
          </a:p>
          <a:p>
            <a:pPr>
              <a:buFont typeface="Wingdings" pitchFamily="2" charset="2"/>
              <a:buChar char="ü"/>
            </a:pPr>
            <a:r>
              <a:rPr lang="uk-UA" sz="2000" i="1" dirty="0" smtClean="0"/>
              <a:t>адаптивності (взаємодія з навколишнім середовищем)</a:t>
            </a:r>
          </a:p>
          <a:p>
            <a:pPr>
              <a:buFont typeface="Wingdings" pitchFamily="2" charset="2"/>
              <a:buChar char="ü"/>
            </a:pPr>
            <a:r>
              <a:rPr lang="uk-UA" sz="2000" i="1" dirty="0" smtClean="0"/>
              <a:t>наступності</a:t>
            </a:r>
          </a:p>
          <a:p>
            <a:pPr>
              <a:buFont typeface="Wingdings" pitchFamily="2" charset="2"/>
              <a:buChar char="ü"/>
            </a:pPr>
            <a:r>
              <a:rPr lang="uk-UA" sz="2000" i="1" dirty="0" smtClean="0"/>
              <a:t>безперервності</a:t>
            </a:r>
          </a:p>
          <a:p>
            <a:pPr>
              <a:buFont typeface="Wingdings" pitchFamily="2" charset="2"/>
              <a:buChar char="ü"/>
            </a:pPr>
            <a:r>
              <a:rPr lang="uk-UA" sz="2000" i="1" dirty="0" smtClean="0"/>
              <a:t>різноманітності</a:t>
            </a:r>
          </a:p>
          <a:p>
            <a:pPr>
              <a:buFont typeface="Wingdings" pitchFamily="2" charset="2"/>
              <a:buChar char="ü"/>
            </a:pPr>
            <a:r>
              <a:rPr lang="uk-UA" sz="2000" i="1" dirty="0" err="1" smtClean="0"/>
              <a:t>зворотнього</a:t>
            </a:r>
            <a:r>
              <a:rPr lang="uk-UA" sz="2000" i="1" dirty="0" smtClean="0"/>
              <a:t> зв'язку</a:t>
            </a:r>
          </a:p>
          <a:p>
            <a:pPr>
              <a:buFont typeface="Wingdings" pitchFamily="2" charset="2"/>
              <a:buChar char="ü"/>
            </a:pPr>
            <a:r>
              <a:rPr lang="uk-UA" sz="2000" i="1" dirty="0" smtClean="0"/>
              <a:t>точності</a:t>
            </a:r>
          </a:p>
          <a:p>
            <a:pPr>
              <a:buFont typeface="Wingdings" pitchFamily="2" charset="2"/>
              <a:buChar char="ü"/>
            </a:pPr>
            <a:r>
              <a:rPr lang="uk-UA" sz="2000" i="1" dirty="0" smtClean="0"/>
              <a:t>ритмічності</a:t>
            </a:r>
          </a:p>
          <a:p>
            <a:endParaRPr lang="uk-UA" sz="2000" dirty="0" smtClean="0"/>
          </a:p>
          <a:p>
            <a:endParaRPr lang="ru-RU" sz="2000" dirty="0"/>
          </a:p>
        </p:txBody>
      </p:sp>
      <p:pic>
        <p:nvPicPr>
          <p:cNvPr id="5" name="Рисунок 4" descr="завантаження (1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3571876"/>
            <a:ext cx="2162175" cy="211455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slow">
    <p:wheel spokes="8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Плинність </a:t>
            </a:r>
            <a:r>
              <a:rPr lang="uk-UA" dirty="0" smtClean="0">
                <a:solidFill>
                  <a:schemeClr val="tx1"/>
                </a:solidFill>
              </a:rPr>
              <a:t>кадрів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357430"/>
            <a:ext cx="7496204" cy="4116522"/>
          </a:xfrm>
        </p:spPr>
        <p:txBody>
          <a:bodyPr>
            <a:normAutofit/>
          </a:bodyPr>
          <a:lstStyle/>
          <a:p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плинністю</a:t>
            </a:r>
            <a:r>
              <a:rPr lang="ru-RU" dirty="0" smtClean="0"/>
              <a:t> кадру в </a:t>
            </a:r>
            <a:r>
              <a:rPr lang="ru-RU" dirty="0" err="1" smtClean="0"/>
              <a:t>організації</a:t>
            </a:r>
            <a:r>
              <a:rPr lang="ru-RU" dirty="0" smtClean="0"/>
              <a:t> — </a:t>
            </a:r>
            <a:r>
              <a:rPr lang="ru-RU" dirty="0" err="1" smtClean="0"/>
              <a:t>спрямування</a:t>
            </a:r>
            <a:r>
              <a:rPr lang="ru-RU" dirty="0" smtClean="0"/>
              <a:t> на </a:t>
            </a:r>
            <a:r>
              <a:rPr lang="ru-RU" dirty="0" err="1" smtClean="0"/>
              <a:t>зведення</a:t>
            </a:r>
            <a:r>
              <a:rPr lang="ru-RU" dirty="0" smtClean="0"/>
              <a:t> до </a:t>
            </a:r>
            <a:r>
              <a:rPr lang="ru-RU" dirty="0" err="1" smtClean="0"/>
              <a:t>мінімуму</a:t>
            </a:r>
            <a:r>
              <a:rPr lang="ru-RU" dirty="0" smtClean="0"/>
              <a:t> </a:t>
            </a:r>
            <a:r>
              <a:rPr lang="ru-RU" dirty="0" err="1" smtClean="0"/>
              <a:t>протиріч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потребами та </a:t>
            </a:r>
            <a:r>
              <a:rPr lang="ru-RU" dirty="0" err="1" smtClean="0"/>
              <a:t>інтересами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конкретними</a:t>
            </a:r>
            <a:r>
              <a:rPr lang="ru-RU" dirty="0" smtClean="0"/>
              <a:t> </a:t>
            </a:r>
            <a:r>
              <a:rPr lang="ru-RU" dirty="0" err="1" smtClean="0"/>
              <a:t>можливостями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amond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785794"/>
            <a:ext cx="7215238" cy="501675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000" dirty="0" err="1" smtClean="0"/>
              <a:t>Залежно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характеру причин </a:t>
            </a:r>
            <a:r>
              <a:rPr lang="ru-RU" sz="2000" dirty="0" err="1" smtClean="0"/>
              <a:t>плинності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кадрів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розробляють</a:t>
            </a:r>
            <a:r>
              <a:rPr lang="ru-RU" sz="2000" dirty="0" smtClean="0"/>
              <a:t> заходи </a:t>
            </a:r>
            <a:r>
              <a:rPr lang="ru-RU" sz="2000" dirty="0" err="1" smtClean="0"/>
              <a:t>різного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спрямування</a:t>
            </a:r>
            <a:r>
              <a:rPr lang="ru-RU" sz="2000" dirty="0" smtClean="0"/>
              <a:t>, а </a:t>
            </a:r>
            <a:r>
              <a:rPr lang="ru-RU" sz="2000" dirty="0" err="1" smtClean="0"/>
              <a:t>саме</a:t>
            </a:r>
            <a:r>
              <a:rPr lang="ru-RU" sz="2000" dirty="0" smtClean="0"/>
              <a:t>:</a:t>
            </a:r>
          </a:p>
          <a:p>
            <a:endParaRPr lang="uk-UA" sz="2000" dirty="0"/>
          </a:p>
          <a:p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err="1" smtClean="0"/>
              <a:t>техніко-економічні</a:t>
            </a:r>
            <a:r>
              <a:rPr lang="ru-RU" sz="2000" dirty="0" smtClean="0"/>
              <a:t> (</a:t>
            </a:r>
            <a:r>
              <a:rPr lang="ru-RU" sz="2000" dirty="0" err="1" smtClean="0"/>
              <a:t>покрашення</a:t>
            </a:r>
            <a:r>
              <a:rPr lang="ru-RU" sz="2000" dirty="0" smtClean="0"/>
              <a:t> умов </a:t>
            </a:r>
            <a:r>
              <a:rPr lang="ru-RU" sz="2000" dirty="0" err="1" smtClean="0"/>
              <a:t>праці</a:t>
            </a:r>
            <a:r>
              <a:rPr lang="ru-RU" sz="2000" dirty="0" smtClean="0"/>
              <a:t>, </a:t>
            </a:r>
            <a:r>
              <a:rPr lang="ru-RU" sz="2000" dirty="0" err="1" smtClean="0"/>
              <a:t>удосконалення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стимулювання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нормування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праці</a:t>
            </a:r>
            <a:r>
              <a:rPr lang="ru-RU" sz="2000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err="1" smtClean="0"/>
              <a:t>організаційні</a:t>
            </a:r>
            <a:r>
              <a:rPr lang="ru-RU" sz="2000" dirty="0" smtClean="0"/>
              <a:t> (</a:t>
            </a:r>
            <a:r>
              <a:rPr lang="ru-RU" sz="2000" dirty="0" err="1" smtClean="0"/>
              <a:t>удосконалення</a:t>
            </a:r>
            <a:r>
              <a:rPr lang="ru-RU" sz="2000" dirty="0" smtClean="0"/>
              <a:t> процедур найму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звільнення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працівників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професійного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просування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навчання</a:t>
            </a:r>
            <a:r>
              <a:rPr lang="ru-RU" sz="2000" dirty="0" smtClean="0"/>
              <a:t>);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err="1" smtClean="0"/>
              <a:t>соціально-психологічні</a:t>
            </a:r>
            <a:r>
              <a:rPr lang="ru-RU" sz="2000" dirty="0" smtClean="0"/>
              <a:t> - </a:t>
            </a:r>
            <a:r>
              <a:rPr lang="ru-RU" sz="2000" dirty="0" err="1" smtClean="0"/>
              <a:t>удосконалення</a:t>
            </a:r>
            <a:r>
              <a:rPr lang="ru-RU" sz="2000" dirty="0" smtClean="0"/>
              <a:t> стилю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методів</a:t>
            </a:r>
            <a:r>
              <a:rPr lang="ru-RU" sz="2000" dirty="0" smtClean="0"/>
              <a:t> </a:t>
            </a:r>
            <a:r>
              <a:rPr lang="ru-RU" sz="2000" dirty="0" err="1" smtClean="0"/>
              <a:t>управління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взаємовідносин</a:t>
            </a:r>
            <a:r>
              <a:rPr lang="ru-RU" sz="2000" dirty="0" smtClean="0"/>
              <a:t> у </a:t>
            </a:r>
            <a:r>
              <a:rPr lang="ru-RU" sz="2000" dirty="0" err="1" smtClean="0"/>
              <a:t>колективі</a:t>
            </a:r>
            <a:r>
              <a:rPr lang="ru-RU" sz="2000" dirty="0" smtClean="0"/>
              <a:t>,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 морального </a:t>
            </a:r>
            <a:r>
              <a:rPr lang="ru-RU" sz="2000" dirty="0" err="1" smtClean="0"/>
              <a:t>заохочування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err="1" smtClean="0"/>
              <a:t>культурно-кадрові</a:t>
            </a:r>
            <a:r>
              <a:rPr lang="ru-RU" sz="2000" dirty="0" smtClean="0"/>
              <a:t> - </a:t>
            </a:r>
            <a:r>
              <a:rPr lang="ru-RU" sz="2000" dirty="0" err="1" smtClean="0"/>
              <a:t>покращення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побутового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обслуговування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харчування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культурно-масової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спортивної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роботи</a:t>
            </a:r>
            <a:endParaRPr lang="ru-RU" sz="2000" dirty="0"/>
          </a:p>
        </p:txBody>
      </p:sp>
    </p:spTree>
  </p:cSld>
  <p:clrMapOvr>
    <a:masterClrMapping/>
  </p:clrMapOvr>
  <p:transition spd="slow"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Оплата і мотивація праці. Методи мотивації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143116"/>
            <a:ext cx="7353328" cy="4330836"/>
          </a:xfrm>
        </p:spPr>
        <p:txBody>
          <a:bodyPr/>
          <a:lstStyle/>
          <a:p>
            <a:r>
              <a:rPr lang="ru-RU" dirty="0" smtClean="0"/>
              <a:t>Мотив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спонукання</a:t>
            </a:r>
            <a:r>
              <a:rPr lang="ru-RU" dirty="0" smtClean="0"/>
              <a:t> до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викликаного</a:t>
            </a:r>
            <a:r>
              <a:rPr lang="ru-RU" dirty="0" smtClean="0"/>
              <a:t> потребами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мотивів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лежать потреби </a:t>
            </a:r>
            <a:r>
              <a:rPr lang="ru-RU" dirty="0" err="1" smtClean="0"/>
              <a:t>людини</a:t>
            </a:r>
            <a:r>
              <a:rPr lang="ru-RU" dirty="0" smtClean="0"/>
              <a:t>, без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вона </a:t>
            </a:r>
            <a:r>
              <a:rPr lang="ru-RU" dirty="0" err="1" smtClean="0"/>
              <a:t>відчуває</a:t>
            </a:r>
            <a:r>
              <a:rPr lang="ru-RU" dirty="0" smtClean="0"/>
              <a:t> дискомфорт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подолати</a:t>
            </a:r>
            <a:endParaRPr lang="ru-RU" dirty="0"/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7424766" cy="604534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Закон </a:t>
            </a:r>
            <a:r>
              <a:rPr lang="ru-RU" dirty="0" err="1" smtClean="0"/>
              <a:t>України</a:t>
            </a:r>
            <a:r>
              <a:rPr lang="ru-RU" dirty="0" smtClean="0"/>
              <a:t> «Про туризм». </a:t>
            </a:r>
          </a:p>
          <a:p>
            <a:pPr algn="ctr">
              <a:buNone/>
            </a:pPr>
            <a:r>
              <a:rPr lang="ru-RU" dirty="0" err="1" smtClean="0"/>
              <a:t>Стаття</a:t>
            </a:r>
            <a:r>
              <a:rPr lang="ru-RU" dirty="0" smtClean="0"/>
              <a:t> </a:t>
            </a:r>
            <a:r>
              <a:rPr lang="ru-RU" dirty="0" smtClean="0"/>
              <a:t>11.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фінансування</a:t>
            </a:r>
            <a:r>
              <a:rPr lang="ru-RU" dirty="0" smtClean="0"/>
              <a:t> </a:t>
            </a:r>
            <a:r>
              <a:rPr lang="ru-RU" dirty="0" smtClean="0"/>
              <a:t>туризму:</a:t>
            </a:r>
          </a:p>
          <a:p>
            <a:endParaRPr lang="uk-UA" dirty="0" smtClean="0"/>
          </a:p>
          <a:p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dirty="0" err="1" smtClean="0"/>
              <a:t>Туристична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суб'єктів</a:t>
            </a:r>
            <a:r>
              <a:rPr lang="ru-RU" dirty="0" smtClean="0"/>
              <a:t> </a:t>
            </a:r>
            <a:r>
              <a:rPr lang="ru-RU" dirty="0" err="1" smtClean="0"/>
              <a:t>туристичної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внесків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юридичних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позичкових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(</a:t>
            </a:r>
            <a:r>
              <a:rPr lang="ru-RU" dirty="0" err="1" smtClean="0"/>
              <a:t>облігаційні</a:t>
            </a:r>
            <a:r>
              <a:rPr lang="ru-RU" dirty="0" smtClean="0"/>
              <a:t> </a:t>
            </a:r>
            <a:r>
              <a:rPr lang="ru-RU" dirty="0" err="1" smtClean="0"/>
              <a:t>позики</a:t>
            </a:r>
            <a:r>
              <a:rPr lang="ru-RU" dirty="0" smtClean="0"/>
              <a:t>, </a:t>
            </a:r>
            <a:r>
              <a:rPr lang="ru-RU" dirty="0" err="1" smtClean="0"/>
              <a:t>банківські</a:t>
            </a:r>
            <a:r>
              <a:rPr lang="ru-RU" dirty="0" smtClean="0"/>
              <a:t> та </a:t>
            </a:r>
            <a:r>
              <a:rPr lang="ru-RU" dirty="0" err="1" smtClean="0"/>
              <a:t>бюджетні</a:t>
            </a:r>
            <a:r>
              <a:rPr lang="ru-RU" dirty="0" smtClean="0"/>
              <a:t> </a:t>
            </a:r>
            <a:r>
              <a:rPr lang="ru-RU" dirty="0" err="1" smtClean="0"/>
              <a:t>кредити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безоплатних</a:t>
            </a:r>
            <a:r>
              <a:rPr lang="ru-RU" dirty="0" smtClean="0"/>
              <a:t> та </a:t>
            </a:r>
            <a:r>
              <a:rPr lang="ru-RU" dirty="0" err="1" smtClean="0"/>
              <a:t>благодійних</a:t>
            </a:r>
            <a:r>
              <a:rPr lang="ru-RU" dirty="0" smtClean="0"/>
              <a:t> </a:t>
            </a:r>
            <a:r>
              <a:rPr lang="ru-RU" dirty="0" err="1" smtClean="0"/>
              <a:t>внесків</a:t>
            </a:r>
            <a:r>
              <a:rPr lang="ru-RU" dirty="0" smtClean="0"/>
              <a:t>, </a:t>
            </a:r>
            <a:r>
              <a:rPr lang="ru-RU" dirty="0" err="1" smtClean="0"/>
              <a:t>пожертвувань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, </a:t>
            </a:r>
            <a:r>
              <a:rPr lang="ru-RU" dirty="0" err="1" smtClean="0"/>
              <a:t>установ</a:t>
            </a:r>
            <a:r>
              <a:rPr lang="ru-RU" dirty="0" smtClean="0"/>
              <a:t>, </a:t>
            </a:r>
            <a:r>
              <a:rPr lang="ru-RU" dirty="0" err="1" smtClean="0"/>
              <a:t>організацій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позабюджетних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коштів</a:t>
            </a:r>
            <a:r>
              <a:rPr lang="ru-RU" dirty="0" smtClean="0"/>
              <a:t> Фонду </a:t>
            </a:r>
            <a:r>
              <a:rPr lang="ru-RU" dirty="0" err="1" smtClean="0"/>
              <a:t>розвитку</a:t>
            </a:r>
            <a:r>
              <a:rPr lang="ru-RU" dirty="0" smtClean="0"/>
              <a:t> туризму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формуються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відрахувань</a:t>
            </a:r>
            <a:r>
              <a:rPr lang="ru-RU" dirty="0" smtClean="0"/>
              <a:t> </a:t>
            </a:r>
            <a:r>
              <a:rPr lang="ru-RU" dirty="0" err="1" smtClean="0"/>
              <a:t>суб'єктів</a:t>
            </a:r>
            <a:r>
              <a:rPr lang="ru-RU" dirty="0" smtClean="0"/>
              <a:t> </a:t>
            </a:r>
            <a:r>
              <a:rPr lang="ru-RU" dirty="0" err="1" smtClean="0"/>
              <a:t>підприємництва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форм </a:t>
            </a:r>
            <a:r>
              <a:rPr lang="ru-RU" dirty="0" err="1" smtClean="0"/>
              <a:t>власності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інвестицій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надходжень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туристичних</a:t>
            </a:r>
            <a:r>
              <a:rPr lang="ru-RU" dirty="0" smtClean="0"/>
              <a:t> лотерей;</a:t>
            </a:r>
          </a:p>
          <a:p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, не </a:t>
            </a:r>
            <a:r>
              <a:rPr lang="ru-RU" dirty="0" err="1" smtClean="0"/>
              <a:t>заборонених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З метою </a:t>
            </a:r>
            <a:r>
              <a:rPr lang="ru-RU" dirty="0" err="1" smtClean="0"/>
              <a:t>розвитку</a:t>
            </a:r>
            <a:r>
              <a:rPr lang="ru-RU" dirty="0" smtClean="0"/>
              <a:t> туризму </a:t>
            </a:r>
            <a:r>
              <a:rPr lang="ru-RU" dirty="0" err="1" smtClean="0"/>
              <a:t>суб'єктам</a:t>
            </a:r>
            <a:r>
              <a:rPr lang="ru-RU" dirty="0" smtClean="0"/>
              <a:t> </a:t>
            </a:r>
            <a:r>
              <a:rPr lang="ru-RU" dirty="0" err="1" smtClean="0"/>
              <a:t>підприємництва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 smtClean="0"/>
              <a:t>туристичні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встановлюватись</a:t>
            </a:r>
            <a:r>
              <a:rPr lang="ru-RU" dirty="0" smtClean="0"/>
              <a:t> </a:t>
            </a:r>
            <a:r>
              <a:rPr lang="ru-RU" dirty="0" err="1" smtClean="0"/>
              <a:t>пільги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оподаткування</a:t>
            </a:r>
            <a:r>
              <a:rPr lang="ru-RU" dirty="0" smtClean="0"/>
              <a:t>, </a:t>
            </a:r>
            <a:r>
              <a:rPr lang="ru-RU" dirty="0" err="1" smtClean="0"/>
              <a:t>кредитування</a:t>
            </a:r>
            <a:r>
              <a:rPr lang="ru-RU" dirty="0" smtClean="0"/>
              <a:t> та </a:t>
            </a:r>
            <a:r>
              <a:rPr lang="ru-RU" dirty="0" err="1" smtClean="0"/>
              <a:t>страхування</a:t>
            </a:r>
            <a:r>
              <a:rPr lang="ru-RU" dirty="0" smtClean="0"/>
              <a:t> </a:t>
            </a:r>
            <a:r>
              <a:rPr lang="ru-RU" dirty="0" err="1" smtClean="0"/>
              <a:t>туристичної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7467600" cy="48737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За характером </a:t>
            </a:r>
            <a:r>
              <a:rPr lang="ru-RU" dirty="0" err="1" smtClean="0"/>
              <a:t>розрізняють</a:t>
            </a:r>
            <a:r>
              <a:rPr lang="ru-RU" dirty="0" smtClean="0"/>
              <a:t> два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мотивів</a:t>
            </a:r>
            <a:r>
              <a:rPr lang="ru-RU" dirty="0" smtClean="0"/>
              <a:t>: </a:t>
            </a:r>
            <a:r>
              <a:rPr lang="ru-RU" dirty="0" err="1" smtClean="0"/>
              <a:t>позитивні</a:t>
            </a:r>
            <a:r>
              <a:rPr lang="ru-RU" dirty="0" smtClean="0"/>
              <a:t> (</a:t>
            </a:r>
            <a:r>
              <a:rPr lang="ru-RU" dirty="0" err="1" smtClean="0"/>
              <a:t>придбати</a:t>
            </a:r>
            <a:r>
              <a:rPr lang="ru-RU" dirty="0" smtClean="0"/>
              <a:t>, </a:t>
            </a:r>
            <a:r>
              <a:rPr lang="ru-RU" dirty="0" err="1" smtClean="0"/>
              <a:t>зберегти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негативні</a:t>
            </a:r>
            <a:r>
              <a:rPr lang="ru-RU" dirty="0" smtClean="0"/>
              <a:t> (</a:t>
            </a:r>
            <a:r>
              <a:rPr lang="ru-RU" dirty="0" err="1" smtClean="0"/>
              <a:t>уникнути</a:t>
            </a:r>
            <a:r>
              <a:rPr lang="ru-RU" dirty="0" smtClean="0"/>
              <a:t>, </a:t>
            </a:r>
            <a:r>
              <a:rPr lang="ru-RU" dirty="0" err="1" smtClean="0"/>
              <a:t>позбутися</a:t>
            </a:r>
            <a:r>
              <a:rPr lang="ru-RU" dirty="0" smtClean="0"/>
              <a:t>). </a:t>
            </a:r>
            <a:endParaRPr lang="ru-RU" dirty="0" smtClean="0"/>
          </a:p>
          <a:p>
            <a:pPr marL="0" indent="0">
              <a:spcBef>
                <a:spcPts val="0"/>
              </a:spcBef>
            </a:pP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мотивів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обумовлюють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мотиваційну</a:t>
            </a:r>
            <a:r>
              <a:rPr lang="ru-RU" dirty="0" smtClean="0"/>
              <a:t> структуру. </a:t>
            </a:r>
            <a:endParaRPr lang="ru-RU" dirty="0" smtClean="0"/>
          </a:p>
          <a:p>
            <a:pPr marL="0" indent="0">
              <a:spcBef>
                <a:spcPts val="0"/>
              </a:spcBef>
            </a:pPr>
            <a:r>
              <a:rPr lang="ru-RU" dirty="0" smtClean="0"/>
              <a:t>Позитивна </a:t>
            </a:r>
            <a:r>
              <a:rPr lang="ru-RU" dirty="0" err="1" smtClean="0"/>
              <a:t>або</a:t>
            </a:r>
            <a:r>
              <a:rPr lang="ru-RU" dirty="0" smtClean="0"/>
              <a:t> негативна </a:t>
            </a:r>
            <a:r>
              <a:rPr lang="ru-RU" dirty="0" err="1" smtClean="0"/>
              <a:t>мотивація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в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smtClean="0"/>
              <a:t>формах: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- </a:t>
            </a:r>
            <a:r>
              <a:rPr lang="ru-RU" dirty="0" err="1" smtClean="0"/>
              <a:t>підкріплення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продовження</a:t>
            </a:r>
            <a:r>
              <a:rPr lang="ru-RU" dirty="0" smtClean="0"/>
              <a:t>) </a:t>
            </a:r>
            <a:r>
              <a:rPr lang="ru-RU" dirty="0" err="1" smtClean="0"/>
              <a:t>позитивної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негативної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- </a:t>
            </a:r>
            <a:r>
              <a:rPr lang="ru-RU" dirty="0" err="1" smtClean="0"/>
              <a:t>заохочення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стимулювання</a:t>
            </a:r>
            <a:r>
              <a:rPr lang="ru-RU" dirty="0" smtClean="0"/>
              <a:t>) </a:t>
            </a:r>
            <a:r>
              <a:rPr lang="ru-RU" dirty="0" smtClean="0"/>
              <a:t>за </a:t>
            </a:r>
            <a:r>
              <a:rPr lang="ru-RU" dirty="0" err="1" smtClean="0"/>
              <a:t>підсумками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покаранні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невиконання</a:t>
            </a:r>
            <a:r>
              <a:rPr lang="ru-RU" dirty="0" smtClean="0"/>
              <a:t> </a:t>
            </a:r>
            <a:r>
              <a:rPr lang="ru-RU" dirty="0" err="1" smtClean="0"/>
              <a:t>встановлених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endParaRPr lang="ru-RU" dirty="0"/>
          </a:p>
        </p:txBody>
      </p:sp>
    </p:spTree>
  </p:cSld>
  <p:clrMapOvr>
    <a:masterClrMapping/>
  </p:clrMapOvr>
  <p:transition spd="slow">
    <p:pull dir="r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500042"/>
            <a:ext cx="7467600" cy="48737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обґрунтування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до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виявляються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оцінюються</a:t>
            </a:r>
            <a:r>
              <a:rPr lang="ru-RU" dirty="0" smtClean="0"/>
              <a:t> </a:t>
            </a:r>
            <a:r>
              <a:rPr lang="ru-RU" dirty="0" err="1" smtClean="0"/>
              <a:t>незадоволені</a:t>
            </a:r>
            <a:r>
              <a:rPr lang="ru-RU" dirty="0" smtClean="0"/>
              <a:t> потреби; </a:t>
            </a:r>
            <a:r>
              <a:rPr lang="ru-RU" dirty="0" err="1" smtClean="0"/>
              <a:t>формуються</a:t>
            </a:r>
            <a:r>
              <a:rPr lang="ru-RU" dirty="0" smtClean="0"/>
              <a:t> заходи,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задоволення</a:t>
            </a:r>
            <a:r>
              <a:rPr lang="ru-RU" dirty="0" smtClean="0"/>
              <a:t> потреб;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, </a:t>
            </a:r>
            <a:r>
              <a:rPr lang="ru-RU" dirty="0" err="1" smtClean="0"/>
              <a:t>необхідні</a:t>
            </a:r>
            <a:r>
              <a:rPr lang="ru-RU" dirty="0" smtClean="0"/>
              <a:t> для </a:t>
            </a:r>
            <a:r>
              <a:rPr lang="ru-RU" dirty="0" err="1" smtClean="0"/>
              <a:t>задоволення</a:t>
            </a:r>
            <a:r>
              <a:rPr lang="ru-RU" dirty="0" smtClean="0"/>
              <a:t> потреб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</a:t>
            </a:r>
            <a:r>
              <a:rPr lang="ru-RU" dirty="0" err="1" smtClean="0"/>
              <a:t>працюючих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організаційної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</a:t>
            </a:r>
            <a:r>
              <a:rPr lang="ru-RU" dirty="0" err="1" smtClean="0"/>
              <a:t>Основне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- </a:t>
            </a:r>
            <a:r>
              <a:rPr lang="ru-RU" dirty="0" err="1" smtClean="0"/>
              <a:t>забезпечення</a:t>
            </a:r>
            <a:r>
              <a:rPr lang="ru-RU" dirty="0" smtClean="0"/>
              <a:t> максимального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працюючих</a:t>
            </a:r>
            <a:r>
              <a:rPr lang="ru-RU" dirty="0" smtClean="0"/>
              <a:t>, </a:t>
            </a:r>
            <a:r>
              <a:rPr lang="ru-RU" dirty="0" err="1" smtClean="0"/>
              <a:t>володіючих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, до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загальних</a:t>
            </a:r>
            <a:r>
              <a:rPr lang="ru-RU" dirty="0" smtClean="0"/>
              <a:t> задач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mages (2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786322"/>
            <a:ext cx="2428875" cy="188595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slow"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71480"/>
            <a:ext cx="6572280" cy="584775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200" dirty="0" err="1"/>
              <a:t>Примушення</a:t>
            </a:r>
            <a:r>
              <a:rPr lang="ru-RU" sz="2200" dirty="0"/>
              <a:t> </a:t>
            </a:r>
            <a:r>
              <a:rPr lang="ru-RU" sz="2200" dirty="0" smtClean="0"/>
              <a:t>– метод, </a:t>
            </a:r>
            <a:r>
              <a:rPr lang="ru-RU" sz="2200" dirty="0" err="1" smtClean="0"/>
              <a:t>заснований</a:t>
            </a:r>
            <a:r>
              <a:rPr lang="ru-RU" sz="2200" dirty="0" smtClean="0"/>
              <a:t> </a:t>
            </a:r>
            <a:r>
              <a:rPr lang="ru-RU" sz="2200" dirty="0"/>
              <a:t>на </a:t>
            </a:r>
            <a:r>
              <a:rPr lang="ru-RU" sz="2200" dirty="0" err="1"/>
              <a:t>почутті</a:t>
            </a:r>
            <a:r>
              <a:rPr lang="ru-RU" sz="2200" dirty="0"/>
              <a:t> страху </a:t>
            </a:r>
            <a:r>
              <a:rPr lang="ru-RU" sz="2200" dirty="0" err="1"/>
              <a:t>підпасти</a:t>
            </a:r>
            <a:r>
              <a:rPr lang="ru-RU" sz="2200" dirty="0"/>
              <a:t> </a:t>
            </a:r>
            <a:r>
              <a:rPr lang="ru-RU" sz="2200" dirty="0" err="1"/>
              <a:t>покаранню</a:t>
            </a:r>
            <a:r>
              <a:rPr lang="ru-RU" sz="2200" dirty="0"/>
              <a:t>, </a:t>
            </a:r>
            <a:r>
              <a:rPr lang="ru-RU" sz="2200" dirty="0" err="1"/>
              <a:t>наприклад</a:t>
            </a:r>
            <a:r>
              <a:rPr lang="ru-RU" sz="2200" dirty="0"/>
              <a:t> у </a:t>
            </a:r>
            <a:r>
              <a:rPr lang="ru-RU" sz="2200" dirty="0" err="1"/>
              <a:t>вигляді</a:t>
            </a:r>
            <a:r>
              <a:rPr lang="ru-RU" sz="2200" dirty="0"/>
              <a:t> </a:t>
            </a:r>
            <a:r>
              <a:rPr lang="ru-RU" sz="2200" dirty="0" err="1"/>
              <a:t>звільнення</a:t>
            </a:r>
            <a:r>
              <a:rPr lang="ru-RU" sz="2200" dirty="0"/>
              <a:t>, переводу на </a:t>
            </a:r>
            <a:r>
              <a:rPr lang="ru-RU" sz="2200" dirty="0" err="1"/>
              <a:t>нижче</a:t>
            </a:r>
            <a:r>
              <a:rPr lang="ru-RU" sz="2200" dirty="0"/>
              <a:t> </a:t>
            </a:r>
            <a:r>
              <a:rPr lang="ru-RU" sz="2200" dirty="0" err="1"/>
              <a:t>оплачувану</a:t>
            </a:r>
            <a:r>
              <a:rPr lang="ru-RU" sz="2200" dirty="0"/>
              <a:t> роботу, </a:t>
            </a:r>
            <a:r>
              <a:rPr lang="ru-RU" sz="2200" dirty="0" smtClean="0"/>
              <a:t>штраф.</a:t>
            </a:r>
          </a:p>
          <a:p>
            <a:endParaRPr lang="ru-RU" sz="2200" dirty="0"/>
          </a:p>
          <a:p>
            <a:pPr>
              <a:buFont typeface="Wingdings" pitchFamily="2" charset="2"/>
              <a:buChar char="v"/>
            </a:pPr>
            <a:r>
              <a:rPr lang="ru-RU" sz="2200" dirty="0" err="1"/>
              <a:t>Винагородження</a:t>
            </a:r>
            <a:r>
              <a:rPr lang="ru-RU" sz="2200" dirty="0"/>
              <a:t> - </a:t>
            </a:r>
            <a:r>
              <a:rPr lang="ru-RU" sz="2200" dirty="0" smtClean="0"/>
              <a:t>метод, </a:t>
            </a:r>
            <a:r>
              <a:rPr lang="ru-RU" sz="2200" dirty="0" err="1" smtClean="0"/>
              <a:t>заснований</a:t>
            </a:r>
            <a:r>
              <a:rPr lang="ru-RU" sz="2200" dirty="0" smtClean="0"/>
              <a:t> </a:t>
            </a:r>
            <a:r>
              <a:rPr lang="ru-RU" sz="2200" dirty="0"/>
              <a:t>на </a:t>
            </a:r>
            <a:r>
              <a:rPr lang="ru-RU" sz="2200" dirty="0" err="1"/>
              <a:t>системі</a:t>
            </a:r>
            <a:r>
              <a:rPr lang="ru-RU" sz="2200" dirty="0"/>
              <a:t> </a:t>
            </a:r>
            <a:r>
              <a:rPr lang="ru-RU" sz="2200" dirty="0" err="1"/>
              <a:t>економічного</a:t>
            </a:r>
            <a:r>
              <a:rPr lang="ru-RU" sz="2200" dirty="0"/>
              <a:t> (</a:t>
            </a:r>
            <a:r>
              <a:rPr lang="ru-RU" sz="2200" dirty="0" err="1"/>
              <a:t>заробітна</a:t>
            </a:r>
            <a:r>
              <a:rPr lang="ru-RU" sz="2200" dirty="0"/>
              <a:t> плата, </a:t>
            </a:r>
            <a:r>
              <a:rPr lang="ru-RU" sz="2200" dirty="0" err="1"/>
              <a:t>премії</a:t>
            </a:r>
            <a:r>
              <a:rPr lang="ru-RU" sz="2200" dirty="0"/>
              <a:t>, участь у </a:t>
            </a:r>
            <a:r>
              <a:rPr lang="ru-RU" sz="2200" dirty="0" err="1"/>
              <a:t>прибутках</a:t>
            </a:r>
            <a:r>
              <a:rPr lang="ru-RU" sz="2200" dirty="0"/>
              <a:t> </a:t>
            </a:r>
            <a:r>
              <a:rPr lang="ru-RU" sz="2200" dirty="0" err="1"/>
              <a:t>тощо</a:t>
            </a:r>
            <a:r>
              <a:rPr lang="ru-RU" sz="2200" dirty="0"/>
              <a:t>) та </a:t>
            </a:r>
            <a:r>
              <a:rPr lang="ru-RU" sz="2200" dirty="0" err="1"/>
              <a:t>неекономічного</a:t>
            </a:r>
            <a:r>
              <a:rPr lang="ru-RU" sz="2200" dirty="0"/>
              <a:t> (</a:t>
            </a:r>
            <a:r>
              <a:rPr lang="ru-RU" sz="2200" dirty="0" err="1"/>
              <a:t>нагорода</a:t>
            </a:r>
            <a:r>
              <a:rPr lang="ru-RU" sz="2200" dirty="0"/>
              <a:t>, </a:t>
            </a:r>
            <a:r>
              <a:rPr lang="ru-RU" sz="2200" dirty="0" err="1"/>
              <a:t>подяка</a:t>
            </a:r>
            <a:r>
              <a:rPr lang="ru-RU" sz="2200" dirty="0"/>
              <a:t> </a:t>
            </a:r>
            <a:r>
              <a:rPr lang="ru-RU" sz="2200" dirty="0" err="1"/>
              <a:t>тощо</a:t>
            </a:r>
            <a:r>
              <a:rPr lang="ru-RU" sz="2200" dirty="0"/>
              <a:t>) </a:t>
            </a:r>
            <a:r>
              <a:rPr lang="ru-RU" sz="2200" dirty="0" err="1"/>
              <a:t>стимулювання</a:t>
            </a:r>
            <a:r>
              <a:rPr lang="ru-RU" sz="2200" dirty="0"/>
              <a:t> </a:t>
            </a:r>
            <a:r>
              <a:rPr lang="ru-RU" sz="2200" dirty="0" err="1"/>
              <a:t>високопродуктивної</a:t>
            </a:r>
            <a:r>
              <a:rPr lang="ru-RU" sz="2200" dirty="0"/>
              <a:t> </a:t>
            </a:r>
            <a:r>
              <a:rPr lang="ru-RU" sz="2200" dirty="0" err="1"/>
              <a:t>праці</a:t>
            </a:r>
            <a:r>
              <a:rPr lang="ru-RU" sz="2200" dirty="0" smtClean="0"/>
              <a:t>.</a:t>
            </a:r>
          </a:p>
          <a:p>
            <a:endParaRPr lang="ru-RU" sz="2200" dirty="0"/>
          </a:p>
          <a:p>
            <a:pPr>
              <a:buFont typeface="Wingdings" pitchFamily="2" charset="2"/>
              <a:buChar char="v"/>
            </a:pPr>
            <a:r>
              <a:rPr lang="ru-RU" sz="2200" dirty="0" err="1"/>
              <a:t>Солідарність</a:t>
            </a:r>
            <a:r>
              <a:rPr lang="ru-RU" sz="2200" dirty="0"/>
              <a:t> - </a:t>
            </a:r>
            <a:r>
              <a:rPr lang="ru-RU" sz="2200" dirty="0" err="1"/>
              <a:t>розвиток</a:t>
            </a:r>
            <a:r>
              <a:rPr lang="ru-RU" sz="2200" dirty="0"/>
              <a:t> у </a:t>
            </a:r>
            <a:r>
              <a:rPr lang="ru-RU" sz="2200" dirty="0" err="1"/>
              <a:t>працівників</a:t>
            </a:r>
            <a:r>
              <a:rPr lang="ru-RU" sz="2200" dirty="0"/>
              <a:t> </a:t>
            </a:r>
            <a:r>
              <a:rPr lang="ru-RU" sz="2200" dirty="0" err="1"/>
              <a:t>власних</a:t>
            </a:r>
            <a:r>
              <a:rPr lang="ru-RU" sz="2200" dirty="0"/>
              <a:t> </a:t>
            </a:r>
            <a:r>
              <a:rPr lang="ru-RU" sz="2200" dirty="0" err="1"/>
              <a:t>цінностей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цілей</a:t>
            </a:r>
            <a:r>
              <a:rPr lang="ru-RU" sz="2200" dirty="0"/>
              <a:t>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/>
              <a:t>близькі</a:t>
            </a:r>
            <a:r>
              <a:rPr lang="ru-RU" sz="2200" dirty="0"/>
              <a:t> до </a:t>
            </a:r>
            <a:r>
              <a:rPr lang="ru-RU" sz="2200" dirty="0" err="1"/>
              <a:t>цінностей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цілей</a:t>
            </a:r>
            <a:r>
              <a:rPr lang="ru-RU" sz="2200" dirty="0"/>
              <a:t> </a:t>
            </a:r>
            <a:r>
              <a:rPr lang="ru-RU" sz="2200" dirty="0" err="1"/>
              <a:t>організації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досягається</a:t>
            </a:r>
            <a:r>
              <a:rPr lang="ru-RU" sz="2200" dirty="0"/>
              <a:t> шляхом </a:t>
            </a:r>
            <a:r>
              <a:rPr lang="ru-RU" sz="2200" dirty="0" err="1"/>
              <a:t>переконання</a:t>
            </a:r>
            <a:r>
              <a:rPr lang="ru-RU" sz="2200" dirty="0"/>
              <a:t>, </a:t>
            </a:r>
            <a:r>
              <a:rPr lang="ru-RU" sz="2200" dirty="0" err="1"/>
              <a:t>виховання</a:t>
            </a:r>
            <a:r>
              <a:rPr lang="ru-RU" sz="2200" dirty="0"/>
              <a:t>, </a:t>
            </a:r>
            <a:r>
              <a:rPr lang="ru-RU" sz="2200" dirty="0" err="1"/>
              <a:t>навчання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створення</a:t>
            </a:r>
            <a:r>
              <a:rPr lang="ru-RU" sz="2200" dirty="0"/>
              <a:t> </a:t>
            </a:r>
            <a:r>
              <a:rPr lang="ru-RU" sz="2200" dirty="0" err="1"/>
              <a:t>сприятливого</a:t>
            </a:r>
            <a:r>
              <a:rPr lang="ru-RU" sz="2200" dirty="0"/>
              <a:t> </a:t>
            </a:r>
            <a:r>
              <a:rPr lang="ru-RU" sz="2200" dirty="0" err="1"/>
              <a:t>організаційного</a:t>
            </a:r>
            <a:r>
              <a:rPr lang="ru-RU" sz="2200" dirty="0"/>
              <a:t> </a:t>
            </a:r>
            <a:r>
              <a:rPr lang="ru-RU" sz="2200" dirty="0" err="1"/>
              <a:t>клімату</a:t>
            </a:r>
            <a:r>
              <a:rPr lang="ru-RU" sz="2200" dirty="0"/>
              <a:t> в </a:t>
            </a:r>
            <a:r>
              <a:rPr lang="ru-RU" sz="2200" dirty="0" err="1"/>
              <a:t>організації</a:t>
            </a:r>
            <a:r>
              <a:rPr lang="ru-RU" sz="2200" dirty="0"/>
              <a:t>.</a:t>
            </a:r>
          </a:p>
        </p:txBody>
      </p:sp>
      <p:pic>
        <p:nvPicPr>
          <p:cNvPr id="5" name="Рисунок 4" descr="images (3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214290"/>
            <a:ext cx="1709734" cy="160656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7467600" cy="4873752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 smtClean="0"/>
              <a:t>Система оплати </a:t>
            </a:r>
            <a:r>
              <a:rPr lang="ru-RU" dirty="0" err="1" smtClean="0"/>
              <a:t>праці</a:t>
            </a:r>
            <a:r>
              <a:rPr lang="ru-RU" dirty="0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визначений</a:t>
            </a:r>
            <a:r>
              <a:rPr lang="ru-RU" dirty="0" smtClean="0"/>
              <a:t> </a:t>
            </a:r>
            <a:r>
              <a:rPr lang="ru-RU" dirty="0" err="1" smtClean="0"/>
              <a:t>взаємозв’язок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міру</a:t>
            </a:r>
            <a:r>
              <a:rPr lang="ru-RU" dirty="0" smtClean="0"/>
              <a:t> (норму) </a:t>
            </a:r>
            <a:r>
              <a:rPr lang="ru-RU" dirty="0" err="1" smtClean="0"/>
              <a:t>праці</a:t>
            </a:r>
            <a:r>
              <a:rPr lang="ru-RU" dirty="0" smtClean="0"/>
              <a:t> та </a:t>
            </a:r>
            <a:r>
              <a:rPr lang="ru-RU" dirty="0" err="1" smtClean="0"/>
              <a:t>міру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оплати в межах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гарантують</a:t>
            </a:r>
            <a:r>
              <a:rPr lang="ru-RU" dirty="0" smtClean="0"/>
              <a:t>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працівником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досягнутих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(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), </a:t>
            </a:r>
            <a:r>
              <a:rPr lang="ru-RU" dirty="0" err="1" smtClean="0"/>
              <a:t>погодженої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працівником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роботодавцем</a:t>
            </a:r>
            <a:r>
              <a:rPr lang="ru-RU" dirty="0" smtClean="0"/>
              <a:t> </a:t>
            </a:r>
            <a:r>
              <a:rPr lang="ru-RU" dirty="0" err="1" smtClean="0"/>
              <a:t>ціною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Форма </a:t>
            </a:r>
            <a:r>
              <a:rPr lang="ru-RU" dirty="0" smtClean="0"/>
              <a:t>оплати </a:t>
            </a:r>
            <a:r>
              <a:rPr lang="ru-RU" dirty="0" err="1" smtClean="0"/>
              <a:t>праці</a:t>
            </a:r>
            <a:r>
              <a:rPr lang="ru-RU" dirty="0" smtClean="0"/>
              <a:t> </a:t>
            </a:r>
            <a:r>
              <a:rPr lang="ru-RU" dirty="0" smtClean="0"/>
              <a:t>- </a:t>
            </a:r>
            <a:r>
              <a:rPr lang="ru-RU" dirty="0" smtClean="0"/>
              <a:t>той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вид систем оплати, </a:t>
            </a:r>
            <a:r>
              <a:rPr lang="ru-RU" dirty="0" err="1" smtClean="0"/>
              <a:t>згрупований</a:t>
            </a:r>
            <a:r>
              <a:rPr lang="ru-RU" dirty="0" smtClean="0"/>
              <a:t> за </a:t>
            </a:r>
            <a:r>
              <a:rPr lang="ru-RU" dirty="0" err="1" smtClean="0"/>
              <a:t>ознаками</a:t>
            </a:r>
            <a:r>
              <a:rPr lang="ru-RU" dirty="0" smtClean="0"/>
              <a:t> основного </a:t>
            </a:r>
            <a:r>
              <a:rPr lang="ru-RU" dirty="0" err="1" smtClean="0"/>
              <a:t>показника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при </a:t>
            </a:r>
            <a:r>
              <a:rPr lang="ru-RU" dirty="0" err="1" smtClean="0"/>
              <a:t>оцінці</a:t>
            </a:r>
            <a:r>
              <a:rPr lang="ru-RU" dirty="0" smtClean="0"/>
              <a:t> </a:t>
            </a:r>
            <a:r>
              <a:rPr lang="ru-RU" dirty="0" err="1" smtClean="0"/>
              <a:t>виконаної</a:t>
            </a:r>
            <a:r>
              <a:rPr lang="ru-RU" dirty="0" smtClean="0"/>
              <a:t> </a:t>
            </a:r>
            <a:r>
              <a:rPr lang="ru-RU" dirty="0" err="1" smtClean="0"/>
              <a:t>працівником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її</a:t>
            </a:r>
            <a:r>
              <a:rPr lang="ru-RU" dirty="0" smtClean="0"/>
              <a:t> оплати.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ut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2428868"/>
            <a:ext cx="6357982" cy="246221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200" dirty="0" err="1" smtClean="0"/>
              <a:t>Почасова</a:t>
            </a:r>
            <a:r>
              <a:rPr lang="ru-RU" sz="2200" dirty="0" smtClean="0"/>
              <a:t> - </a:t>
            </a:r>
            <a:r>
              <a:rPr lang="ru-RU" sz="2200" dirty="0" err="1" smtClean="0"/>
              <a:t>застосовують</a:t>
            </a:r>
            <a:r>
              <a:rPr lang="ru-RU" sz="2200" dirty="0" smtClean="0"/>
              <a:t> </a:t>
            </a:r>
            <a:r>
              <a:rPr lang="ru-RU" sz="2200" dirty="0"/>
              <a:t>у </a:t>
            </a:r>
            <a:r>
              <a:rPr lang="ru-RU" sz="2200" dirty="0" err="1"/>
              <a:t>разі</a:t>
            </a:r>
            <a:r>
              <a:rPr lang="ru-RU" sz="2200" dirty="0"/>
              <a:t>, коли як </a:t>
            </a:r>
            <a:r>
              <a:rPr lang="ru-RU" sz="2200" dirty="0" err="1"/>
              <a:t>вимірник</a:t>
            </a:r>
            <a:r>
              <a:rPr lang="ru-RU" sz="2200" dirty="0"/>
              <a:t> </a:t>
            </a:r>
            <a:r>
              <a:rPr lang="ru-RU" sz="2200" dirty="0" err="1"/>
              <a:t>результатів</a:t>
            </a:r>
            <a:r>
              <a:rPr lang="ru-RU" sz="2200" dirty="0"/>
              <a:t> </a:t>
            </a:r>
            <a:r>
              <a:rPr lang="ru-RU" sz="2200" dirty="0" err="1"/>
              <a:t>праці</a:t>
            </a:r>
            <a:r>
              <a:rPr lang="ru-RU" sz="2200" dirty="0"/>
              <a:t> </a:t>
            </a:r>
            <a:r>
              <a:rPr lang="ru-RU" sz="2200" dirty="0" err="1"/>
              <a:t>використовують</a:t>
            </a:r>
            <a:r>
              <a:rPr lang="ru-RU" sz="2200" dirty="0"/>
              <a:t> </a:t>
            </a:r>
            <a:r>
              <a:rPr lang="ru-RU" sz="2200" dirty="0" err="1"/>
              <a:t>кількість</a:t>
            </a:r>
            <a:r>
              <a:rPr lang="ru-RU" sz="2200" dirty="0"/>
              <a:t> </a:t>
            </a:r>
            <a:r>
              <a:rPr lang="ru-RU" sz="2200" dirty="0" err="1"/>
              <a:t>відпрацьованого</a:t>
            </a:r>
            <a:r>
              <a:rPr lang="ru-RU" sz="2200" dirty="0"/>
              <a:t> часу. </a:t>
            </a:r>
            <a:endParaRPr lang="ru-RU" sz="2200" dirty="0" smtClean="0"/>
          </a:p>
          <a:p>
            <a:r>
              <a:rPr lang="ru-RU" sz="2200" dirty="0"/>
              <a:t> </a:t>
            </a:r>
            <a:r>
              <a:rPr lang="ru-RU" sz="2200" dirty="0" err="1" smtClean="0"/>
              <a:t>Відрядна</a:t>
            </a:r>
            <a:r>
              <a:rPr lang="ru-RU" sz="2200" dirty="0" smtClean="0"/>
              <a:t> -</a:t>
            </a:r>
            <a:r>
              <a:rPr lang="ru-RU" sz="2200" dirty="0"/>
              <a:t> </a:t>
            </a:r>
            <a:r>
              <a:rPr lang="ru-RU" sz="2200" dirty="0" err="1"/>
              <a:t>я</a:t>
            </a:r>
            <a:r>
              <a:rPr lang="ru-RU" sz="2200" dirty="0" err="1" smtClean="0"/>
              <a:t>кщо</a:t>
            </a:r>
            <a:r>
              <a:rPr lang="ru-RU" sz="2200" dirty="0" smtClean="0"/>
              <a:t> </a:t>
            </a:r>
            <a:r>
              <a:rPr lang="ru-RU" sz="2200" dirty="0" err="1" smtClean="0"/>
              <a:t>вимірником</a:t>
            </a:r>
            <a:r>
              <a:rPr lang="ru-RU" sz="2200" dirty="0" smtClean="0"/>
              <a:t> </a:t>
            </a:r>
            <a:r>
              <a:rPr lang="ru-RU" sz="2200" dirty="0" err="1" smtClean="0"/>
              <a:t>результатів</a:t>
            </a:r>
            <a:r>
              <a:rPr lang="ru-RU" sz="2200" dirty="0" smtClean="0"/>
              <a:t> </a:t>
            </a:r>
            <a:r>
              <a:rPr lang="ru-RU" sz="2200" dirty="0" err="1" smtClean="0"/>
              <a:t>праці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 </a:t>
            </a:r>
            <a:r>
              <a:rPr lang="ru-RU" sz="2200" dirty="0" err="1" smtClean="0"/>
              <a:t>кількість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виготовленої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продукції</a:t>
            </a:r>
            <a:r>
              <a:rPr lang="ru-RU" sz="2200" dirty="0" smtClean="0"/>
              <a:t> (</a:t>
            </a:r>
            <a:r>
              <a:rPr lang="ru-RU" sz="2200" dirty="0" err="1" smtClean="0"/>
              <a:t>виконаних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робіт</a:t>
            </a:r>
            <a:r>
              <a:rPr lang="ru-RU" sz="2200" dirty="0" smtClean="0"/>
              <a:t>, </a:t>
            </a:r>
            <a:r>
              <a:rPr lang="ru-RU" sz="2200" dirty="0" err="1" smtClean="0"/>
              <a:t>наданих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послуг</a:t>
            </a:r>
            <a:r>
              <a:rPr lang="ru-RU" sz="2200" dirty="0" smtClean="0"/>
              <a:t>)                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1285860"/>
            <a:ext cx="5786478" cy="76944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fontAlgn="base"/>
            <a:r>
              <a:rPr lang="ru-RU" sz="2200" dirty="0" smtClean="0"/>
              <a:t>В </a:t>
            </a:r>
            <a:r>
              <a:rPr lang="ru-RU" sz="2200" dirty="0" err="1" smtClean="0"/>
              <a:t>Україні</a:t>
            </a:r>
            <a:r>
              <a:rPr lang="ru-RU" sz="2200" dirty="0" smtClean="0"/>
              <a:t> </a:t>
            </a:r>
            <a:r>
              <a:rPr lang="ru-RU" sz="2200" dirty="0" err="1" smtClean="0"/>
              <a:t>застосовують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дві</a:t>
            </a:r>
            <a:r>
              <a:rPr lang="ru-RU" sz="2200" dirty="0" smtClean="0"/>
              <a:t> </a:t>
            </a:r>
            <a:r>
              <a:rPr lang="ru-RU" sz="2200" dirty="0" err="1" smtClean="0"/>
              <a:t>основні</a:t>
            </a:r>
            <a:r>
              <a:rPr lang="ru-RU" sz="2200" dirty="0" smtClean="0"/>
              <a:t> </a:t>
            </a:r>
            <a:r>
              <a:rPr lang="ru-RU" sz="2200" dirty="0" err="1" smtClean="0"/>
              <a:t>форми</a:t>
            </a:r>
            <a:r>
              <a:rPr lang="ru-RU" sz="2200" dirty="0" smtClean="0"/>
              <a:t> оплати </a:t>
            </a:r>
            <a:r>
              <a:rPr lang="ru-RU" sz="2200" dirty="0" err="1" smtClean="0"/>
              <a:t>праці</a:t>
            </a:r>
            <a:r>
              <a:rPr lang="ru-RU" sz="2200" dirty="0" smtClean="0"/>
              <a:t>:</a:t>
            </a:r>
            <a:endParaRPr lang="ru-RU" sz="2200" i="1" dirty="0" smtClean="0"/>
          </a:p>
        </p:txBody>
      </p:sp>
      <p:pic>
        <p:nvPicPr>
          <p:cNvPr id="6" name="Рисунок 5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428604"/>
            <a:ext cx="1581144" cy="158114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slow">
    <p:blinds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b3a4ce11ad20bfc0dd6e898103c7aafe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294430"/>
            <a:ext cx="4857783" cy="656357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Рисунок 6" descr="завантаження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214290"/>
            <a:ext cx="2257425" cy="202882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slow">
    <p:checke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Фонд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пряму</a:t>
            </a:r>
            <a:r>
              <a:rPr lang="ru-RU" dirty="0" smtClean="0"/>
              <a:t> (</a:t>
            </a:r>
            <a:r>
              <a:rPr lang="ru-RU" dirty="0" err="1" smtClean="0"/>
              <a:t>тарифну</a:t>
            </a:r>
            <a:r>
              <a:rPr lang="ru-RU" dirty="0" smtClean="0"/>
              <a:t>) </a:t>
            </a:r>
            <a:r>
              <a:rPr lang="ru-RU" dirty="0" err="1" smtClean="0"/>
              <a:t>заробітну</a:t>
            </a:r>
            <a:r>
              <a:rPr lang="ru-RU" dirty="0" smtClean="0"/>
              <a:t> плату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доплати до </a:t>
            </a:r>
            <a:r>
              <a:rPr lang="ru-RU" dirty="0" err="1" smtClean="0"/>
              <a:t>неї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Пряма </a:t>
            </a:r>
            <a:r>
              <a:rPr lang="ru-RU" dirty="0" err="1" smtClean="0"/>
              <a:t>заробітна</a:t>
            </a:r>
            <a:r>
              <a:rPr lang="ru-RU" dirty="0" smtClean="0"/>
              <a:t> </a:t>
            </a:r>
            <a:r>
              <a:rPr lang="ru-RU" dirty="0" smtClean="0"/>
              <a:t>плата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суми</a:t>
            </a:r>
            <a:r>
              <a:rPr lang="ru-RU" dirty="0" smtClean="0"/>
              <a:t> </a:t>
            </a:r>
            <a:r>
              <a:rPr lang="ru-RU" dirty="0" err="1" smtClean="0"/>
              <a:t>відрядних</a:t>
            </a:r>
            <a:r>
              <a:rPr lang="ru-RU" dirty="0" smtClean="0"/>
              <a:t> </a:t>
            </a:r>
            <a:r>
              <a:rPr lang="ru-RU" dirty="0" err="1" smtClean="0"/>
              <a:t>розцінок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виплачуються</a:t>
            </a:r>
            <a:r>
              <a:rPr lang="ru-RU" dirty="0" smtClean="0"/>
              <a:t> </a:t>
            </a:r>
            <a:r>
              <a:rPr lang="ru-RU" dirty="0" err="1" smtClean="0"/>
              <a:t>працівникам-відрядникам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</a:t>
            </a:r>
            <a:r>
              <a:rPr lang="ru-RU" dirty="0" err="1" smtClean="0"/>
              <a:t>працівників-погодинників</a:t>
            </a:r>
            <a:r>
              <a:rPr lang="ru-RU" dirty="0" smtClean="0"/>
              <a:t>, </a:t>
            </a:r>
            <a:r>
              <a:rPr lang="ru-RU" dirty="0" err="1" smtClean="0"/>
              <a:t>обчисленої</a:t>
            </a:r>
            <a:r>
              <a:rPr lang="ru-RU" dirty="0" smtClean="0"/>
              <a:t> за </a:t>
            </a:r>
            <a:r>
              <a:rPr lang="ru-RU" dirty="0" err="1" smtClean="0"/>
              <a:t>тарифними</a:t>
            </a:r>
            <a:r>
              <a:rPr lang="ru-RU" dirty="0" smtClean="0"/>
              <a:t> </a:t>
            </a:r>
            <a:r>
              <a:rPr lang="ru-RU" dirty="0" smtClean="0"/>
              <a:t>ставками.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err="1" smtClean="0"/>
              <a:t>плануванні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фонд </a:t>
            </a:r>
            <a:r>
              <a:rPr lang="ru-RU" dirty="0" err="1" smtClean="0"/>
              <a:t>годинної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плати, фонд </a:t>
            </a:r>
            <a:r>
              <a:rPr lang="ru-RU" dirty="0" err="1" smtClean="0"/>
              <a:t>денної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плати, фонд </a:t>
            </a:r>
            <a:r>
              <a:rPr lang="ru-RU" dirty="0" err="1" smtClean="0"/>
              <a:t>річної</a:t>
            </a:r>
            <a:r>
              <a:rPr lang="ru-RU" dirty="0" smtClean="0"/>
              <a:t> (</a:t>
            </a:r>
            <a:r>
              <a:rPr lang="ru-RU" dirty="0" err="1" smtClean="0"/>
              <a:t>квартальної</a:t>
            </a:r>
            <a:r>
              <a:rPr lang="ru-RU" dirty="0" smtClean="0"/>
              <a:t>, </a:t>
            </a:r>
            <a:r>
              <a:rPr lang="ru-RU" dirty="0" err="1" smtClean="0"/>
              <a:t>місячної</a:t>
            </a:r>
            <a:r>
              <a:rPr lang="ru-RU" dirty="0" smtClean="0"/>
              <a:t>)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плати.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7467600" cy="4873752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Основною умовою створення мотивуючого механізму є забезпечення принципу справедливості, в тому числі за рахунок адекватного стимулювання праці всіх категорій персоналу.</a:t>
            </a:r>
          </a:p>
          <a:p>
            <a:r>
              <a:rPr lang="uk-UA" dirty="0" smtClean="0"/>
              <a:t>Врахування у процесі формування організаційно-економічного механізму стимулювання праці принципу адекватності </a:t>
            </a:r>
            <a:r>
              <a:rPr lang="uk-UA" dirty="0" smtClean="0"/>
              <a:t>допомагає </a:t>
            </a:r>
            <a:r>
              <a:rPr lang="uk-UA" dirty="0" smtClean="0"/>
              <a:t>досягти максимально можливого узгодження інтересів всіх учасників системи - найманих працівників, трудових колективів, власників майна суб'єктів ринку - туроператорів, </a:t>
            </a:r>
            <a:r>
              <a:rPr lang="uk-UA" dirty="0" err="1" smtClean="0"/>
              <a:t>турагентів</a:t>
            </a:r>
            <a:r>
              <a:rPr lang="uk-UA" dirty="0" smtClean="0"/>
              <a:t>, виробників </a:t>
            </a:r>
            <a:r>
              <a:rPr lang="uk-UA" dirty="0" smtClean="0"/>
              <a:t>туристичних послуг, а також врахувати державні та регіональні інтереси.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357166"/>
            <a:ext cx="50994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/>
              <a:t>Основні</a:t>
            </a:r>
            <a:r>
              <a:rPr lang="uk-UA" b="1" dirty="0"/>
              <a:t> напрями стимулювання </a:t>
            </a:r>
            <a:r>
              <a:rPr lang="uk-UA" b="1" dirty="0" smtClean="0"/>
              <a:t>праці</a:t>
            </a:r>
            <a:endParaRPr lang="ru-RU" b="1" dirty="0"/>
          </a:p>
        </p:txBody>
      </p:sp>
    </p:spTree>
  </p:cSld>
  <p:clrMapOvr>
    <a:masterClrMapping/>
  </p:clrMapOvr>
  <p:transition spd="slow"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71480"/>
            <a:ext cx="8072494" cy="607223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uk-UA" sz="2000" dirty="0" smtClean="0"/>
              <a:t>Організаційно-економічний механізм</a:t>
            </a:r>
            <a:r>
              <a:rPr lang="uk-UA" sz="2000" dirty="0" smtClean="0"/>
              <a:t>, дія якого спрямована на регулювання процесів стимулювання праці, </a:t>
            </a:r>
            <a:r>
              <a:rPr lang="uk-UA" sz="2000" dirty="0" smtClean="0"/>
              <a:t>має ґрунтуватися </a:t>
            </a:r>
            <a:r>
              <a:rPr lang="uk-UA" sz="2000" dirty="0" smtClean="0"/>
              <a:t>на існуючих теоретико-методологічних засадах, </a:t>
            </a:r>
            <a:r>
              <a:rPr lang="uk-UA" sz="2000" dirty="0" smtClean="0"/>
              <a:t>відповідати </a:t>
            </a:r>
            <a:r>
              <a:rPr lang="uk-UA" sz="2000" dirty="0" smtClean="0"/>
              <a:t>сучасним досягненням </a:t>
            </a:r>
            <a:r>
              <a:rPr lang="uk-UA" sz="2000" dirty="0" smtClean="0"/>
              <a:t>науки. </a:t>
            </a:r>
          </a:p>
          <a:p>
            <a:r>
              <a:rPr lang="uk-UA" sz="2000" dirty="0" smtClean="0"/>
              <a:t>Оптимальний </a:t>
            </a:r>
            <a:r>
              <a:rPr lang="uk-UA" sz="2000" dirty="0" smtClean="0"/>
              <a:t>підбір складових і важелів механізму можливий лише за умови узгодження результатів економічної діагностики стимулювання праці на </a:t>
            </a:r>
            <a:r>
              <a:rPr lang="uk-UA" sz="2000" dirty="0" err="1" smtClean="0"/>
              <a:t>мікро-</a:t>
            </a:r>
            <a:r>
              <a:rPr lang="uk-UA" sz="2000" dirty="0" smtClean="0"/>
              <a:t>, </a:t>
            </a:r>
            <a:r>
              <a:rPr lang="uk-UA" sz="2000" dirty="0" err="1" smtClean="0"/>
              <a:t>мезо-</a:t>
            </a:r>
            <a:r>
              <a:rPr lang="uk-UA" sz="2000" dirty="0" smtClean="0"/>
              <a:t> та макрорівнях сфери туризму.</a:t>
            </a:r>
          </a:p>
          <a:p>
            <a:r>
              <a:rPr lang="uk-UA" sz="2000" dirty="0" smtClean="0"/>
              <a:t>Очікуваний ефект </a:t>
            </a:r>
            <a:r>
              <a:rPr lang="uk-UA" sz="2000" dirty="0" smtClean="0"/>
              <a:t>досягається </a:t>
            </a:r>
            <a:r>
              <a:rPr lang="uk-UA" sz="2000" dirty="0" smtClean="0"/>
              <a:t>за рахунок поєднання стимулюючих зусиль кількох </a:t>
            </a:r>
            <a:r>
              <a:rPr lang="uk-UA" sz="2000" dirty="0" smtClean="0"/>
              <a:t>інституцій: нормативно-правові</a:t>
            </a:r>
            <a:r>
              <a:rPr lang="uk-UA" sz="2000" dirty="0" smtClean="0"/>
              <a:t>, економічні й організаційні регулятори з арсеналу органів державної та місцевої влади, що відповідають за розвиток туризму, соціальний, екологічний і правовий захист населення, сферу освіти і науки. </a:t>
            </a:r>
            <a:r>
              <a:rPr lang="uk-UA" sz="2000" dirty="0" smtClean="0"/>
              <a:t>Їх </a:t>
            </a:r>
            <a:r>
              <a:rPr lang="uk-UA" sz="2000" dirty="0" smtClean="0"/>
              <a:t>дія спрямована на подолання протиріч між суспільними та підприємницькими інтересами в межах єдиної території.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dirty="0" err="1" smtClean="0"/>
              <a:t>Інституційним</a:t>
            </a:r>
            <a:r>
              <a:rPr lang="ru-RU" dirty="0" smtClean="0"/>
              <a:t> </a:t>
            </a:r>
            <a:r>
              <a:rPr lang="ru-RU" dirty="0" smtClean="0"/>
              <a:t>ядром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туристичної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(</a:t>
            </a:r>
            <a:r>
              <a:rPr lang="ru-RU" dirty="0" err="1" smtClean="0"/>
              <a:t>виробники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додаткових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турпакетів</a:t>
            </a:r>
            <a:r>
              <a:rPr lang="ru-RU" dirty="0" smtClean="0"/>
              <a:t>), </a:t>
            </a:r>
            <a:r>
              <a:rPr lang="ru-RU" dirty="0" err="1" smtClean="0"/>
              <a:t>керівництво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специфічних</a:t>
            </a:r>
            <a:r>
              <a:rPr lang="ru-RU" dirty="0" smtClean="0"/>
              <a:t> </a:t>
            </a:r>
            <a:r>
              <a:rPr lang="ru-RU" dirty="0" err="1" smtClean="0"/>
              <a:t>поєднань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адміністративних</a:t>
            </a:r>
            <a:r>
              <a:rPr lang="ru-RU" dirty="0" smtClean="0"/>
              <a:t>, </a:t>
            </a:r>
            <a:r>
              <a:rPr lang="ru-RU" dirty="0" err="1" smtClean="0"/>
              <a:t>організаційних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важелів</a:t>
            </a:r>
            <a:r>
              <a:rPr lang="ru-RU" dirty="0" smtClean="0"/>
              <a:t> </a:t>
            </a:r>
            <a:r>
              <a:rPr lang="ru-RU" dirty="0" err="1" smtClean="0"/>
              <a:t>регулює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власними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та </a:t>
            </a:r>
            <a:r>
              <a:rPr lang="ru-RU" dirty="0" err="1" smtClean="0"/>
              <a:t>внутрішніми</a:t>
            </a:r>
            <a:r>
              <a:rPr lang="ru-RU" dirty="0" smtClean="0"/>
              <a:t> </a:t>
            </a:r>
            <a:r>
              <a:rPr lang="ru-RU" dirty="0" err="1" smtClean="0"/>
              <a:t>корпоративними</a:t>
            </a:r>
            <a:r>
              <a:rPr lang="ru-RU" dirty="0" smtClean="0"/>
              <a:t> </a:t>
            </a:r>
            <a:r>
              <a:rPr lang="ru-RU" dirty="0" err="1" smtClean="0"/>
              <a:t>інтересами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286808" cy="642942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фінансування</a:t>
            </a:r>
            <a:r>
              <a:rPr lang="ru-RU" dirty="0" smtClean="0"/>
              <a:t> </a:t>
            </a:r>
            <a:r>
              <a:rPr lang="ru-RU" dirty="0" err="1" smtClean="0"/>
              <a:t>поділяється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внутрішнє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зовнішнє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Внутрішнє</a:t>
            </a:r>
            <a:r>
              <a:rPr lang="ru-RU" dirty="0" smtClean="0"/>
              <a:t> </a:t>
            </a:r>
            <a:r>
              <a:rPr lang="ru-RU" dirty="0" err="1" smtClean="0"/>
              <a:t>фінансування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, </a:t>
            </a:r>
            <a:r>
              <a:rPr lang="ru-RU" dirty="0" err="1" smtClean="0"/>
              <a:t>одержаних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самого </a:t>
            </a:r>
            <a:r>
              <a:rPr lang="ru-RU" dirty="0" err="1" smtClean="0"/>
              <a:t>підприємства</a:t>
            </a:r>
            <a:r>
              <a:rPr lang="ru-RU" dirty="0" smtClean="0"/>
              <a:t>: </a:t>
            </a:r>
            <a:r>
              <a:rPr lang="ru-RU" dirty="0" err="1" smtClean="0"/>
              <a:t>прибуток</a:t>
            </a:r>
            <a:r>
              <a:rPr lang="ru-RU" dirty="0" smtClean="0"/>
              <a:t>, </a:t>
            </a:r>
            <a:r>
              <a:rPr lang="ru-RU" dirty="0" err="1" smtClean="0"/>
              <a:t>амортизаційні</a:t>
            </a:r>
            <a:r>
              <a:rPr lang="ru-RU" dirty="0" smtClean="0"/>
              <a:t> </a:t>
            </a:r>
            <a:r>
              <a:rPr lang="ru-RU" dirty="0" err="1" smtClean="0"/>
              <a:t>відрахування</a:t>
            </a:r>
            <a:r>
              <a:rPr lang="ru-RU" dirty="0" smtClean="0"/>
              <a:t>, </a:t>
            </a:r>
            <a:r>
              <a:rPr lang="ru-RU" dirty="0" err="1" smtClean="0"/>
              <a:t>виручка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продажу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здачі</a:t>
            </a:r>
            <a:r>
              <a:rPr lang="ru-RU" dirty="0" smtClean="0"/>
              <a:t> в </a:t>
            </a:r>
            <a:r>
              <a:rPr lang="ru-RU" dirty="0" err="1" smtClean="0"/>
              <a:t>оренду</a:t>
            </a:r>
            <a:r>
              <a:rPr lang="ru-RU" dirty="0" smtClean="0"/>
              <a:t> майна.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Зовнішнє</a:t>
            </a:r>
            <a:r>
              <a:rPr lang="ru-RU" dirty="0" smtClean="0"/>
              <a:t> </a:t>
            </a:r>
            <a:r>
              <a:rPr lang="ru-RU" dirty="0" err="1" smtClean="0"/>
              <a:t>фінансування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кошти</a:t>
            </a:r>
            <a:r>
              <a:rPr lang="ru-RU" dirty="0" smtClean="0"/>
              <a:t>, не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: </a:t>
            </a:r>
            <a:r>
              <a:rPr lang="ru-RU" dirty="0" err="1" smtClean="0"/>
              <a:t>внески</a:t>
            </a:r>
            <a:r>
              <a:rPr lang="ru-RU" dirty="0" smtClean="0"/>
              <a:t> </a:t>
            </a:r>
            <a:r>
              <a:rPr lang="ru-RU" dirty="0" err="1" smtClean="0"/>
              <a:t>власників</a:t>
            </a:r>
            <a:r>
              <a:rPr lang="ru-RU" dirty="0" smtClean="0"/>
              <a:t> у </a:t>
            </a:r>
            <a:r>
              <a:rPr lang="ru-RU" dirty="0" err="1" smtClean="0"/>
              <a:t>статутний</a:t>
            </a:r>
            <a:r>
              <a:rPr lang="ru-RU" dirty="0" smtClean="0"/>
              <a:t> фонд, кредит, </a:t>
            </a:r>
            <a:r>
              <a:rPr lang="ru-RU" dirty="0" err="1" smtClean="0"/>
              <a:t>зобов'язання</a:t>
            </a:r>
            <a:r>
              <a:rPr lang="ru-RU" dirty="0" smtClean="0"/>
              <a:t> </a:t>
            </a:r>
            <a:r>
              <a:rPr lang="ru-RU" dirty="0" err="1" smtClean="0"/>
              <a:t>боржників</a:t>
            </a:r>
            <a:r>
              <a:rPr lang="ru-RU" dirty="0" smtClean="0"/>
              <a:t>, 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субсидії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фінансування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залучених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0"/>
            <a:ext cx="1643074" cy="164307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slow">
    <p:wipe dir="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7467600" cy="557216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dirty="0" err="1" smtClean="0"/>
              <a:t>Спрямування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r>
              <a:rPr lang="ru-RU" dirty="0" smtClean="0"/>
              <a:t> на </a:t>
            </a:r>
            <a:r>
              <a:rPr lang="ru-RU" dirty="0" err="1" smtClean="0"/>
              <a:t>мотивацію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суб'єктів</a:t>
            </a:r>
            <a:r>
              <a:rPr lang="ru-RU" dirty="0" smtClean="0"/>
              <a:t> </a:t>
            </a:r>
            <a:r>
              <a:rPr lang="ru-RU" dirty="0" err="1" smtClean="0"/>
              <a:t>господарювання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активізації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підприємницьких</a:t>
            </a:r>
            <a:r>
              <a:rPr lang="ru-RU" dirty="0" smtClean="0"/>
              <a:t> </a:t>
            </a:r>
            <a:r>
              <a:rPr lang="ru-RU" dirty="0" err="1" smtClean="0"/>
              <a:t>ініціатив</a:t>
            </a:r>
            <a:r>
              <a:rPr lang="ru-RU" dirty="0" smtClean="0"/>
              <a:t> у </a:t>
            </a:r>
            <a:r>
              <a:rPr lang="ru-RU" dirty="0" err="1" smtClean="0"/>
              <a:t>туристичній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 та позитивно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економічну</a:t>
            </a:r>
            <a:r>
              <a:rPr lang="ru-RU" dirty="0" smtClean="0"/>
              <a:t> </a:t>
            </a:r>
            <a:r>
              <a:rPr lang="ru-RU" dirty="0" err="1" smtClean="0"/>
              <a:t>ситуацію</a:t>
            </a:r>
            <a:r>
              <a:rPr lang="ru-RU" dirty="0" smtClean="0"/>
              <a:t> в </a:t>
            </a:r>
            <a:r>
              <a:rPr lang="ru-RU" dirty="0" err="1" smtClean="0"/>
              <a:t>регіоні</a:t>
            </a:r>
            <a:r>
              <a:rPr lang="ru-RU" dirty="0" smtClean="0"/>
              <a:t>: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i="1" dirty="0" err="1" smtClean="0"/>
              <a:t>туристи</a:t>
            </a:r>
            <a:r>
              <a:rPr lang="ru-RU" i="1" dirty="0" smtClean="0"/>
              <a:t> </a:t>
            </a:r>
            <a:r>
              <a:rPr lang="ru-RU" i="1" dirty="0" err="1" smtClean="0"/>
              <a:t>залишають</a:t>
            </a:r>
            <a:r>
              <a:rPr lang="ru-RU" i="1" dirty="0" smtClean="0"/>
              <a:t> тут </a:t>
            </a:r>
            <a:r>
              <a:rPr lang="ru-RU" i="1" dirty="0" err="1" smtClean="0"/>
              <a:t>кошти</a:t>
            </a:r>
            <a:r>
              <a:rPr lang="ru-RU" i="1" dirty="0" smtClean="0"/>
              <a:t>, </a:t>
            </a:r>
            <a:endParaRPr lang="ru-RU" i="1" dirty="0" smtClean="0"/>
          </a:p>
          <a:p>
            <a:pPr>
              <a:buFont typeface="Wingdings" pitchFamily="2" charset="2"/>
              <a:buChar char="v"/>
            </a:pPr>
            <a:r>
              <a:rPr lang="ru-RU" i="1" dirty="0" err="1" smtClean="0"/>
              <a:t>зростають</a:t>
            </a:r>
            <a:r>
              <a:rPr lang="ru-RU" i="1" dirty="0" smtClean="0"/>
              <a:t> </a:t>
            </a:r>
            <a:r>
              <a:rPr lang="ru-RU" i="1" dirty="0" err="1" smtClean="0"/>
              <a:t>надходження</a:t>
            </a:r>
            <a:r>
              <a:rPr lang="ru-RU" i="1" dirty="0" smtClean="0"/>
              <a:t> до бюджету, </a:t>
            </a:r>
            <a:endParaRPr lang="ru-RU" i="1" dirty="0" smtClean="0"/>
          </a:p>
          <a:p>
            <a:pPr>
              <a:buFont typeface="Wingdings" pitchFamily="2" charset="2"/>
              <a:buChar char="v"/>
            </a:pPr>
            <a:r>
              <a:rPr lang="ru-RU" i="1" dirty="0" err="1" smtClean="0"/>
              <a:t>збільшується</a:t>
            </a:r>
            <a:r>
              <a:rPr lang="ru-RU" i="1" dirty="0" smtClean="0"/>
              <a:t> </a:t>
            </a:r>
            <a:r>
              <a:rPr lang="ru-RU" i="1" dirty="0" err="1" smtClean="0"/>
              <a:t>кількість</a:t>
            </a:r>
            <a:r>
              <a:rPr lang="ru-RU" i="1" dirty="0" smtClean="0"/>
              <a:t> </a:t>
            </a:r>
            <a:r>
              <a:rPr lang="ru-RU" i="1" dirty="0" err="1" smtClean="0"/>
              <a:t>робочих</a:t>
            </a:r>
            <a:r>
              <a:rPr lang="ru-RU" i="1" dirty="0" smtClean="0"/>
              <a:t> </a:t>
            </a:r>
            <a:r>
              <a:rPr lang="ru-RU" i="1" dirty="0" err="1" smtClean="0"/>
              <a:t>місць</a:t>
            </a:r>
            <a:r>
              <a:rPr lang="ru-RU" i="1" dirty="0" smtClean="0"/>
              <a:t>. </a:t>
            </a: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підприємцями</a:t>
            </a:r>
            <a:r>
              <a:rPr lang="ru-RU" dirty="0" smtClean="0"/>
              <a:t> та </a:t>
            </a:r>
            <a:r>
              <a:rPr lang="ru-RU" dirty="0" err="1" smtClean="0"/>
              <a:t>державними</a:t>
            </a:r>
            <a:r>
              <a:rPr lang="ru-RU" dirty="0" smtClean="0"/>
              <a:t> </a:t>
            </a:r>
            <a:r>
              <a:rPr lang="ru-RU" dirty="0" err="1" smtClean="0"/>
              <a:t>установами</a:t>
            </a:r>
            <a:r>
              <a:rPr lang="ru-RU" dirty="0" smtClean="0"/>
              <a:t> повинна </a:t>
            </a:r>
            <a:r>
              <a:rPr lang="ru-RU" dirty="0" err="1" smtClean="0"/>
              <a:t>будуватись</a:t>
            </a:r>
            <a:r>
              <a:rPr lang="ru-RU" dirty="0" smtClean="0"/>
              <a:t> на принципах </a:t>
            </a:r>
            <a:r>
              <a:rPr lang="ru-RU" dirty="0" err="1" smtClean="0"/>
              <a:t>взаємовигоди</a:t>
            </a:r>
            <a:r>
              <a:rPr lang="ru-RU" dirty="0" smtClean="0"/>
              <a:t>, </a:t>
            </a:r>
            <a:r>
              <a:rPr lang="ru-RU" dirty="0" err="1" smtClean="0"/>
              <a:t>взаємовпливу</a:t>
            </a:r>
            <a:r>
              <a:rPr lang="ru-RU" dirty="0" smtClean="0"/>
              <a:t> та контролю.</a:t>
            </a:r>
            <a:endParaRPr lang="ru-RU" dirty="0"/>
          </a:p>
        </p:txBody>
      </p:sp>
      <p:pic>
        <p:nvPicPr>
          <p:cNvPr id="4" name="Рисунок 3" descr="resize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142852"/>
            <a:ext cx="2095493" cy="157162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slow">
    <p:plus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Контрольні питання: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Статутний капітал і майно підприємства </a:t>
            </a:r>
            <a:r>
              <a:rPr lang="uk-UA" dirty="0" smtClean="0"/>
              <a:t>туристичної галузі</a:t>
            </a:r>
            <a:r>
              <a:rPr lang="uk-UA" dirty="0" smtClean="0"/>
              <a:t>: поняття і склад. 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Організація і оплата праці</a:t>
            </a:r>
            <a:r>
              <a:rPr lang="uk-UA" dirty="0" smtClean="0"/>
              <a:t>. 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Ринок праці.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Склад </a:t>
            </a:r>
            <a:r>
              <a:rPr lang="uk-UA" dirty="0" smtClean="0"/>
              <a:t>і структура персоналу. 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Принципи </a:t>
            </a:r>
            <a:r>
              <a:rPr lang="uk-UA" dirty="0" smtClean="0"/>
              <a:t>управління персоналом підприємства туристичної галузі. 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Плинність </a:t>
            </a:r>
            <a:r>
              <a:rPr lang="uk-UA" dirty="0" smtClean="0"/>
              <a:t>кадрів. 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Оплата </a:t>
            </a:r>
            <a:r>
              <a:rPr lang="uk-UA" dirty="0" smtClean="0"/>
              <a:t>і мотивація праці. 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Методи </a:t>
            </a:r>
            <a:r>
              <a:rPr lang="uk-UA" dirty="0" smtClean="0"/>
              <a:t>мотивації. 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Організація оплати </a:t>
            </a:r>
            <a:r>
              <a:rPr lang="uk-UA" dirty="0" smtClean="0"/>
              <a:t>праці. 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Фонд </a:t>
            </a:r>
            <a:r>
              <a:rPr lang="uk-UA" dirty="0" smtClean="0"/>
              <a:t>заробітної </a:t>
            </a:r>
            <a:r>
              <a:rPr lang="uk-UA" dirty="0" smtClean="0"/>
              <a:t>плати. 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Основні </a:t>
            </a:r>
            <a:r>
              <a:rPr lang="uk-UA" dirty="0" smtClean="0"/>
              <a:t>напрями </a:t>
            </a:r>
            <a:r>
              <a:rPr lang="uk-UA" dirty="0" smtClean="0"/>
              <a:t>стратегії стимулювання  туристичної діяльності.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підприємствами</a:t>
            </a:r>
            <a:r>
              <a:rPr lang="ru-RU" dirty="0" smtClean="0"/>
              <a:t> </a:t>
            </a:r>
            <a:r>
              <a:rPr lang="ru-RU" dirty="0" err="1" smtClean="0"/>
              <a:t>туристичної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та </a:t>
            </a:r>
            <a:r>
              <a:rPr lang="ru-RU" dirty="0" err="1" smtClean="0"/>
              <a:t>державними</a:t>
            </a:r>
            <a:r>
              <a:rPr lang="ru-RU" dirty="0" smtClean="0"/>
              <a:t> </a:t>
            </a:r>
            <a:r>
              <a:rPr lang="ru-RU" dirty="0" err="1" smtClean="0"/>
              <a:t>установами</a:t>
            </a:r>
            <a:r>
              <a:rPr lang="ru-RU" dirty="0" smtClean="0"/>
              <a:t>.</a:t>
            </a:r>
            <a:endParaRPr lang="uk-UA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завантаження (1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214290"/>
            <a:ext cx="1376357" cy="1346041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657227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ru-RU" sz="2000" dirty="0" err="1" smtClean="0"/>
              <a:t>Важливою</a:t>
            </a:r>
            <a:r>
              <a:rPr lang="ru-RU" sz="2000" dirty="0" smtClean="0"/>
              <a:t> формою </a:t>
            </a:r>
            <a:r>
              <a:rPr lang="ru-RU" sz="2000" dirty="0" err="1" smtClean="0"/>
              <a:t>фінансування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i="1" dirty="0" smtClean="0"/>
              <a:t>кредит</a:t>
            </a:r>
            <a:r>
              <a:rPr lang="ru-RU" sz="2000" dirty="0" smtClean="0"/>
              <a:t> - </a:t>
            </a:r>
            <a:r>
              <a:rPr lang="ru-RU" sz="2000" dirty="0" err="1" smtClean="0"/>
              <a:t>платне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надання</a:t>
            </a:r>
            <a:r>
              <a:rPr lang="ru-RU" sz="2000" dirty="0" smtClean="0"/>
              <a:t> грошей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цінностей</a:t>
            </a:r>
            <a:r>
              <a:rPr lang="ru-RU" sz="2000" dirty="0" smtClean="0"/>
              <a:t> у борг на </a:t>
            </a:r>
            <a:r>
              <a:rPr lang="ru-RU" sz="2000" dirty="0" err="1" smtClean="0"/>
              <a:t>певний</a:t>
            </a:r>
            <a:r>
              <a:rPr lang="ru-RU" sz="2000" dirty="0" smtClean="0"/>
              <a:t> час. </a:t>
            </a:r>
            <a:r>
              <a:rPr lang="ru-RU" sz="2000" dirty="0" err="1" smtClean="0"/>
              <a:t>Залучення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кредитних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коштів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розширює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можливості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підприємства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одночасно</a:t>
            </a:r>
            <a:r>
              <a:rPr lang="ru-RU" sz="2000" dirty="0" smtClean="0"/>
              <a:t> </a:t>
            </a:r>
            <a:r>
              <a:rPr lang="ru-RU" sz="2000" dirty="0" err="1" smtClean="0"/>
              <a:t>створює</a:t>
            </a:r>
            <a:r>
              <a:rPr lang="ru-RU" sz="2000" dirty="0" smtClean="0"/>
              <a:t> </a:t>
            </a:r>
            <a:r>
              <a:rPr lang="ru-RU" sz="2000" dirty="0" err="1" smtClean="0"/>
              <a:t>ризик</a:t>
            </a:r>
            <a:r>
              <a:rPr lang="ru-RU" sz="2000" dirty="0" smtClean="0"/>
              <a:t>, </a:t>
            </a:r>
            <a:r>
              <a:rPr lang="ru-RU" sz="2000" dirty="0" err="1" smtClean="0"/>
              <a:t>пов'язаний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повернення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боргів</a:t>
            </a:r>
            <a:r>
              <a:rPr lang="ru-RU" sz="2000" dirty="0" smtClean="0"/>
              <a:t> у </a:t>
            </a:r>
            <a:r>
              <a:rPr lang="ru-RU" sz="2000" dirty="0" err="1" smtClean="0"/>
              <a:t>майбутньому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сплати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відсотків</a:t>
            </a:r>
            <a:r>
              <a:rPr lang="ru-RU" sz="2000" dirty="0" smtClean="0"/>
              <a:t> за </a:t>
            </a:r>
            <a:r>
              <a:rPr lang="ru-RU" sz="2000" dirty="0" err="1" smtClean="0"/>
              <a:t>користування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позиченими</a:t>
            </a:r>
            <a:r>
              <a:rPr lang="ru-RU" sz="2000" dirty="0" smtClean="0"/>
              <a:t> коштами.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err="1" smtClean="0"/>
              <a:t>Товарний</a:t>
            </a:r>
            <a:r>
              <a:rPr lang="ru-RU" sz="2000" i="1" dirty="0" smtClean="0"/>
              <a:t> кредит </a:t>
            </a:r>
            <a:r>
              <a:rPr lang="ru-RU" sz="2000" dirty="0" smtClean="0"/>
              <a:t>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короткостроковий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кредит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одне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надає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іншому</a:t>
            </a:r>
            <a:r>
              <a:rPr lang="ru-RU" sz="2000" dirty="0" smtClean="0"/>
              <a:t> в </a:t>
            </a:r>
            <a:r>
              <a:rPr lang="ru-RU" sz="2000" dirty="0" err="1" smtClean="0"/>
              <a:t>товарній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формі</a:t>
            </a:r>
            <a:r>
              <a:rPr lang="ru-RU" sz="2000" dirty="0" smtClean="0"/>
              <a:t> через </a:t>
            </a:r>
            <a:r>
              <a:rPr lang="ru-RU" sz="2000" dirty="0" err="1" smtClean="0"/>
              <a:t>відстрочку</a:t>
            </a:r>
            <a:r>
              <a:rPr lang="ru-RU" sz="2000" dirty="0" smtClean="0"/>
              <a:t> платежу за </a:t>
            </a:r>
            <a:r>
              <a:rPr lang="ru-RU" sz="2000" dirty="0" err="1" smtClean="0"/>
              <a:t>поставлену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продукцію</a:t>
            </a:r>
            <a:r>
              <a:rPr lang="ru-RU" sz="2000" dirty="0" smtClean="0"/>
              <a:t>. </a:t>
            </a:r>
            <a:r>
              <a:rPr lang="ru-RU" sz="2000" dirty="0" err="1" smtClean="0"/>
              <a:t>Товарний</a:t>
            </a:r>
            <a:r>
              <a:rPr lang="ru-RU" sz="2000" dirty="0" smtClean="0"/>
              <a:t> кредит </a:t>
            </a:r>
            <a:r>
              <a:rPr lang="ru-RU" sz="2000" dirty="0" err="1" smtClean="0"/>
              <a:t>застосовується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переважно</a:t>
            </a:r>
            <a:r>
              <a:rPr lang="ru-RU" sz="2000" dirty="0" smtClean="0"/>
              <a:t> як </a:t>
            </a:r>
            <a:r>
              <a:rPr lang="ru-RU" sz="2000" dirty="0" err="1" smtClean="0"/>
              <a:t>засіб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розширення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сфери</a:t>
            </a:r>
            <a:r>
              <a:rPr lang="ru-RU" sz="2000" dirty="0" smtClean="0"/>
              <a:t> ринку та </a:t>
            </a:r>
            <a:r>
              <a:rPr lang="ru-RU" sz="2000" dirty="0" err="1" smtClean="0"/>
              <a:t>збільшення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обсягу</a:t>
            </a:r>
            <a:r>
              <a:rPr lang="ru-RU" sz="2000" dirty="0" smtClean="0"/>
              <a:t> продажу </a:t>
            </a:r>
            <a:r>
              <a:rPr lang="ru-RU" sz="2000" dirty="0" err="1" smtClean="0"/>
              <a:t>послуг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продукції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err="1" smtClean="0"/>
              <a:t>Оренда</a:t>
            </a:r>
            <a:r>
              <a:rPr lang="ru-RU" sz="2000" dirty="0" smtClean="0"/>
              <a:t> - </a:t>
            </a:r>
            <a:r>
              <a:rPr lang="ru-RU" sz="2000" dirty="0" err="1" smtClean="0"/>
              <a:t>спеціальна</a:t>
            </a:r>
            <a:r>
              <a:rPr lang="ru-RU" sz="2000" dirty="0" smtClean="0"/>
              <a:t> форма </a:t>
            </a:r>
            <a:r>
              <a:rPr lang="ru-RU" sz="2000" dirty="0" err="1" smtClean="0"/>
              <a:t>довгострокового</a:t>
            </a:r>
            <a:r>
              <a:rPr lang="ru-RU" sz="2000" dirty="0" smtClean="0"/>
              <a:t> кредиту, яка </a:t>
            </a:r>
            <a:r>
              <a:rPr lang="ru-RU" sz="2000" dirty="0" err="1" smtClean="0"/>
              <a:t>передбачає</a:t>
            </a:r>
            <a:r>
              <a:rPr lang="ru-RU" sz="2000" dirty="0" smtClean="0"/>
              <a:t> передачу майна в </a:t>
            </a:r>
            <a:r>
              <a:rPr lang="ru-RU" sz="2000" dirty="0" err="1" smtClean="0"/>
              <a:t>договірне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строкове</a:t>
            </a:r>
            <a:r>
              <a:rPr lang="ru-RU" sz="2000" dirty="0" smtClean="0"/>
              <a:t> </a:t>
            </a:r>
            <a:r>
              <a:rPr lang="ru-RU" sz="2000" dirty="0" err="1" smtClean="0"/>
              <a:t>володіння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користування</a:t>
            </a:r>
            <a:r>
              <a:rPr lang="ru-RU" sz="2000" dirty="0" smtClean="0"/>
              <a:t> за </a:t>
            </a:r>
            <a:r>
              <a:rPr lang="ru-RU" sz="2000" dirty="0" err="1" smtClean="0"/>
              <a:t>прийнятну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обох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сторін</a:t>
            </a:r>
            <a:r>
              <a:rPr lang="ru-RU" sz="2000" dirty="0" smtClean="0"/>
              <a:t> </a:t>
            </a:r>
            <a:r>
              <a:rPr lang="ru-RU" sz="2000" dirty="0" err="1" smtClean="0"/>
              <a:t>орендну</a:t>
            </a:r>
            <a:r>
              <a:rPr lang="ru-RU" sz="2000" dirty="0" smtClean="0"/>
              <a:t> плату.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Поширеним</a:t>
            </a:r>
            <a:r>
              <a:rPr lang="ru-RU" sz="2000" dirty="0" smtClean="0"/>
              <a:t> у </a:t>
            </a:r>
            <a:r>
              <a:rPr lang="ru-RU" sz="2000" dirty="0" err="1" smtClean="0"/>
              <a:t>світовій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практиці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різновидом</a:t>
            </a:r>
            <a:r>
              <a:rPr lang="ru-RU" sz="2000" dirty="0" smtClean="0"/>
              <a:t> </a:t>
            </a:r>
            <a:r>
              <a:rPr lang="ru-RU" sz="2000" dirty="0" err="1" smtClean="0"/>
              <a:t>оренди</a:t>
            </a:r>
            <a:r>
              <a:rPr lang="ru-RU" sz="2000" dirty="0" smtClean="0"/>
              <a:t> с </a:t>
            </a:r>
            <a:r>
              <a:rPr lang="ru-RU" sz="2000" dirty="0" err="1" smtClean="0"/>
              <a:t>лізинг</a:t>
            </a:r>
            <a:r>
              <a:rPr lang="ru-RU" sz="2000" dirty="0" smtClean="0"/>
              <a:t>, коли </a:t>
            </a:r>
            <a:r>
              <a:rPr lang="ru-RU" sz="2000" dirty="0" err="1" smtClean="0"/>
              <a:t>орендодавець</a:t>
            </a:r>
            <a:r>
              <a:rPr lang="ru-RU" sz="2000" dirty="0" smtClean="0"/>
              <a:t> - </a:t>
            </a:r>
            <a:r>
              <a:rPr lang="ru-RU" sz="2000" dirty="0" err="1" smtClean="0"/>
              <a:t>лізингова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компанія</a:t>
            </a:r>
            <a:r>
              <a:rPr lang="ru-RU" sz="2000" dirty="0" smtClean="0"/>
              <a:t> - </a:t>
            </a:r>
            <a:r>
              <a:rPr lang="ru-RU" sz="2000" dirty="0" err="1" smtClean="0"/>
              <a:t>купує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об'єкти</a:t>
            </a:r>
            <a:r>
              <a:rPr lang="ru-RU" sz="2000" dirty="0" smtClean="0"/>
              <a:t> </a:t>
            </a:r>
            <a:r>
              <a:rPr lang="ru-RU" sz="2000" dirty="0" err="1" smtClean="0"/>
              <a:t>оренди</a:t>
            </a:r>
            <a:r>
              <a:rPr lang="ru-RU" sz="2000" dirty="0" smtClean="0"/>
              <a:t> у </a:t>
            </a:r>
            <a:r>
              <a:rPr lang="ru-RU" sz="2000" dirty="0" err="1" smtClean="0"/>
              <a:t>підприємств-виробників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передає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в </a:t>
            </a:r>
            <a:r>
              <a:rPr lang="ru-RU" sz="2000" dirty="0" err="1" smtClean="0"/>
              <a:t>оренду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певних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умовах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 spd="slow"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500042"/>
            <a:ext cx="8501122" cy="614366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Найприйнятнішим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найважливішим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фінансування</a:t>
            </a:r>
            <a:r>
              <a:rPr lang="ru-RU" dirty="0" smtClean="0"/>
              <a:t> </a:t>
            </a:r>
            <a:r>
              <a:rPr lang="ru-RU" dirty="0" err="1" smtClean="0"/>
              <a:t>туристичної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/>
              <a:t>Прибуток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та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виручки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відшкодування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</a:t>
            </a:r>
            <a:r>
              <a:rPr lang="ru-RU" dirty="0" err="1" smtClean="0"/>
              <a:t>виробничу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комерційну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Прибуток</a:t>
            </a:r>
            <a:r>
              <a:rPr lang="ru-RU" dirty="0" smtClean="0"/>
              <a:t> - </a:t>
            </a:r>
            <a:r>
              <a:rPr lang="ru-RU" dirty="0" err="1" smtClean="0"/>
              <a:t>позитивний</a:t>
            </a:r>
            <a:r>
              <a:rPr lang="ru-RU" dirty="0" smtClean="0"/>
              <a:t> </a:t>
            </a:r>
            <a:r>
              <a:rPr lang="ru-RU" dirty="0" err="1" smtClean="0"/>
              <a:t>фінансовий</a:t>
            </a:r>
            <a:r>
              <a:rPr lang="ru-RU" dirty="0" smtClean="0"/>
              <a:t> результат </a:t>
            </a:r>
            <a:r>
              <a:rPr lang="ru-RU" dirty="0" err="1" smtClean="0"/>
              <a:t>основної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туристичного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- </a:t>
            </a:r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грошовими</a:t>
            </a:r>
            <a:r>
              <a:rPr lang="ru-RU" dirty="0" smtClean="0"/>
              <a:t> </a:t>
            </a:r>
            <a:r>
              <a:rPr lang="ru-RU" dirty="0" err="1" smtClean="0"/>
              <a:t>надходженнями</a:t>
            </a:r>
            <a:r>
              <a:rPr lang="ru-RU" dirty="0" smtClean="0"/>
              <a:t> та </a:t>
            </a:r>
            <a:r>
              <a:rPr lang="ru-RU" dirty="0" err="1" smtClean="0"/>
              <a:t>повною</a:t>
            </a:r>
            <a:r>
              <a:rPr lang="ru-RU" dirty="0" smtClean="0"/>
              <a:t> </a:t>
            </a:r>
            <a:r>
              <a:rPr lang="ru-RU" dirty="0" err="1" smtClean="0"/>
              <a:t>собівартістю</a:t>
            </a:r>
            <a:r>
              <a:rPr lang="ru-RU" dirty="0" smtClean="0"/>
              <a:t> </a:t>
            </a:r>
            <a:r>
              <a:rPr lang="ru-RU" dirty="0" err="1" smtClean="0"/>
              <a:t>реалізованих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. </a:t>
            </a:r>
            <a:r>
              <a:rPr lang="ru-RU" dirty="0" err="1" smtClean="0"/>
              <a:t>Характеризуючи</a:t>
            </a:r>
            <a:r>
              <a:rPr lang="ru-RU" dirty="0" smtClean="0"/>
              <a:t> </a:t>
            </a:r>
            <a:r>
              <a:rPr lang="ru-RU" dirty="0" err="1" smtClean="0"/>
              <a:t>перевищення</a:t>
            </a:r>
            <a:r>
              <a:rPr lang="ru-RU" dirty="0" smtClean="0"/>
              <a:t> </a:t>
            </a:r>
            <a:r>
              <a:rPr lang="ru-RU" dirty="0" err="1" smtClean="0"/>
              <a:t>надходжень</a:t>
            </a:r>
            <a:r>
              <a:rPr lang="ru-RU" dirty="0" smtClean="0"/>
              <a:t> над </a:t>
            </a:r>
            <a:r>
              <a:rPr lang="ru-RU" dirty="0" err="1" smtClean="0"/>
              <a:t>витратами</a:t>
            </a:r>
            <a:r>
              <a:rPr lang="ru-RU" dirty="0" smtClean="0"/>
              <a:t>, </a:t>
            </a: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виражає</a:t>
            </a:r>
            <a:r>
              <a:rPr lang="ru-RU" dirty="0" smtClean="0"/>
              <a:t> мету </a:t>
            </a:r>
            <a:r>
              <a:rPr lang="ru-RU" dirty="0" err="1" smtClean="0"/>
              <a:t>комерційної</a:t>
            </a:r>
            <a:r>
              <a:rPr lang="ru-RU" dirty="0" smtClean="0"/>
              <a:t> (</a:t>
            </a:r>
            <a:r>
              <a:rPr lang="ru-RU" dirty="0" err="1" smtClean="0"/>
              <a:t>підприємницької</a:t>
            </a:r>
            <a:r>
              <a:rPr lang="ru-RU" dirty="0" smtClean="0"/>
              <a:t>)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береться</a:t>
            </a:r>
            <a:r>
              <a:rPr lang="ru-RU" dirty="0" smtClean="0"/>
              <a:t> за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результативності</a:t>
            </a:r>
            <a:r>
              <a:rPr lang="ru-RU" dirty="0" smtClean="0"/>
              <a:t> (</a:t>
            </a:r>
            <a:r>
              <a:rPr lang="ru-RU" dirty="0" err="1" smtClean="0"/>
              <a:t>ефективності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фінансування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матеріально-технічної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,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форм </a:t>
            </a:r>
            <a:r>
              <a:rPr lang="ru-RU" dirty="0" err="1" smtClean="0"/>
              <a:t>інвестування</a:t>
            </a:r>
            <a:r>
              <a:rPr lang="ru-RU" dirty="0" smtClean="0"/>
              <a:t>.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спрямовується</a:t>
            </a:r>
            <a:r>
              <a:rPr lang="ru-RU" dirty="0" smtClean="0"/>
              <a:t> на те,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принаймні</a:t>
            </a:r>
            <a:r>
              <a:rPr lang="ru-RU" dirty="0" smtClean="0"/>
              <a:t> </a:t>
            </a:r>
            <a:r>
              <a:rPr lang="ru-RU" dirty="0" err="1" smtClean="0"/>
              <a:t>стабілізацію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на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00042"/>
            <a:ext cx="7639080" cy="597391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джерелами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i="1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туристичного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є: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продажу </a:t>
            </a:r>
            <a:r>
              <a:rPr lang="ru-RU" dirty="0" err="1" smtClean="0"/>
              <a:t>туристичного</a:t>
            </a:r>
            <a:r>
              <a:rPr lang="ru-RU" dirty="0" smtClean="0"/>
              <a:t> </a:t>
            </a:r>
            <a:r>
              <a:rPr lang="ru-RU" dirty="0" smtClean="0"/>
              <a:t>продукту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ц</a:t>
            </a:r>
            <a:r>
              <a:rPr lang="ru-RU" dirty="0" err="1" smtClean="0"/>
              <a:t>е</a:t>
            </a:r>
            <a:r>
              <a:rPr lang="ru-RU" dirty="0" smtClean="0"/>
              <a:t> </a:t>
            </a:r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dirty="0" err="1" smtClean="0"/>
              <a:t>складова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позареалізаційних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пайової</a:t>
            </a:r>
            <a:r>
              <a:rPr lang="ru-RU" dirty="0" smtClean="0"/>
              <a:t> </a:t>
            </a:r>
            <a:r>
              <a:rPr lang="ru-RU" dirty="0" err="1" smtClean="0"/>
              <a:t>участі</a:t>
            </a:r>
            <a:r>
              <a:rPr lang="ru-RU" dirty="0" smtClean="0"/>
              <a:t> в </a:t>
            </a:r>
            <a:r>
              <a:rPr lang="ru-RU" dirty="0" err="1" smtClean="0"/>
              <a:t>спільних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підприємствах</a:t>
            </a:r>
            <a:r>
              <a:rPr lang="ru-RU" dirty="0" smtClean="0"/>
              <a:t>, </a:t>
            </a:r>
            <a:r>
              <a:rPr lang="ru-RU" dirty="0" err="1" smtClean="0"/>
              <a:t>здавання</a:t>
            </a:r>
            <a:r>
              <a:rPr lang="ru-RU" dirty="0" smtClean="0"/>
              <a:t> майна в </a:t>
            </a:r>
            <a:r>
              <a:rPr lang="ru-RU" dirty="0" err="1" smtClean="0"/>
              <a:t>оренду</a:t>
            </a:r>
            <a:r>
              <a:rPr lang="ru-RU" dirty="0" smtClean="0"/>
              <a:t>, </a:t>
            </a:r>
            <a:r>
              <a:rPr lang="ru-RU" dirty="0" err="1" smtClean="0"/>
              <a:t>дивіденди</a:t>
            </a:r>
            <a:r>
              <a:rPr lang="ru-RU" dirty="0" smtClean="0"/>
              <a:t> на </a:t>
            </a:r>
            <a:r>
              <a:rPr lang="ru-RU" dirty="0" err="1" smtClean="0"/>
              <a:t>цінні</a:t>
            </a:r>
            <a:r>
              <a:rPr lang="ru-RU" dirty="0" smtClean="0"/>
              <a:t> </a:t>
            </a:r>
            <a:r>
              <a:rPr lang="ru-RU" dirty="0" err="1" smtClean="0"/>
              <a:t>папери</a:t>
            </a:r>
            <a:r>
              <a:rPr lang="ru-RU" dirty="0" smtClean="0"/>
              <a:t>,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депозитних</a:t>
            </a:r>
            <a:r>
              <a:rPr lang="ru-RU" dirty="0" smtClean="0"/>
              <a:t> </a:t>
            </a:r>
            <a:r>
              <a:rPr lang="ru-RU" dirty="0" err="1" smtClean="0"/>
              <a:t>вкладів</a:t>
            </a:r>
            <a:r>
              <a:rPr lang="ru-RU" dirty="0" smtClean="0"/>
              <a:t>, </a:t>
            </a:r>
            <a:r>
              <a:rPr lang="ru-RU" dirty="0" err="1" smtClean="0"/>
              <a:t>дохід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борговими</a:t>
            </a:r>
            <a:r>
              <a:rPr lang="ru-RU" dirty="0" smtClean="0"/>
              <a:t> </a:t>
            </a:r>
            <a:r>
              <a:rPr lang="ru-RU" dirty="0" err="1" smtClean="0"/>
              <a:t>зобов'язаннями</a:t>
            </a:r>
            <a:r>
              <a:rPr lang="ru-RU" dirty="0" smtClean="0"/>
              <a:t>,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санкцій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продажу майна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продажу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 (</a:t>
            </a:r>
            <a:r>
              <a:rPr lang="ru-RU" dirty="0" err="1" smtClean="0"/>
              <a:t>матеріальних</a:t>
            </a:r>
            <a:r>
              <a:rPr lang="ru-RU" dirty="0" smtClean="0"/>
              <a:t> </a:t>
            </a:r>
            <a:r>
              <a:rPr lang="ru-RU" dirty="0" err="1" smtClean="0"/>
              <a:t>активів</a:t>
            </a:r>
            <a:r>
              <a:rPr lang="ru-RU" dirty="0" smtClean="0"/>
              <a:t>), </a:t>
            </a:r>
            <a:r>
              <a:rPr lang="ru-RU" dirty="0" err="1" smtClean="0"/>
              <a:t>нематеріальних</a:t>
            </a:r>
            <a:r>
              <a:rPr lang="ru-RU" dirty="0" smtClean="0"/>
              <a:t> </a:t>
            </a:r>
            <a:r>
              <a:rPr lang="ru-RU" dirty="0" err="1" smtClean="0"/>
              <a:t>активів</a:t>
            </a:r>
            <a:r>
              <a:rPr lang="ru-RU" dirty="0" smtClean="0"/>
              <a:t>, </a:t>
            </a:r>
            <a:r>
              <a:rPr lang="ru-RU" dirty="0" err="1" smtClean="0"/>
              <a:t>цінних</a:t>
            </a:r>
            <a:r>
              <a:rPr lang="ru-RU" dirty="0" smtClean="0"/>
              <a:t> </a:t>
            </a:r>
            <a:r>
              <a:rPr lang="ru-RU" dirty="0" err="1" smtClean="0"/>
              <a:t>паперів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розраховують</a:t>
            </a:r>
            <a:r>
              <a:rPr lang="ru-RU" dirty="0" smtClean="0"/>
              <a:t> як </a:t>
            </a:r>
            <a:r>
              <a:rPr lang="ru-RU" dirty="0" err="1" smtClean="0"/>
              <a:t>різницю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ціною</a:t>
            </a:r>
            <a:r>
              <a:rPr lang="ru-RU" dirty="0" smtClean="0"/>
              <a:t> продажу та </a:t>
            </a:r>
            <a:r>
              <a:rPr lang="ru-RU" dirty="0" err="1" smtClean="0"/>
              <a:t>залишковою</a:t>
            </a:r>
            <a:r>
              <a:rPr lang="ru-RU" dirty="0" smtClean="0"/>
              <a:t> </a:t>
            </a:r>
            <a:r>
              <a:rPr lang="ru-RU" dirty="0" err="1" smtClean="0"/>
              <a:t>вартістю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smtClean="0"/>
              <a:t>схема </a:t>
            </a:r>
            <a:r>
              <a:rPr lang="ru-RU" dirty="0" err="1" smtClean="0"/>
              <a:t>обчислення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за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джерелами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та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господарських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857232"/>
          </a:xfrm>
        </p:spPr>
        <p:txBody>
          <a:bodyPr/>
          <a:lstStyle/>
          <a:p>
            <a:r>
              <a:rPr lang="uk-U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Організація, оплата і ринок </a:t>
            </a:r>
            <a:r>
              <a:rPr lang="uk-UA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праці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85794"/>
            <a:ext cx="8286808" cy="56881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err="1" smtClean="0"/>
              <a:t>Основні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підходи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дослідження</a:t>
            </a:r>
            <a:r>
              <a:rPr lang="ru-RU" sz="2000" dirty="0" smtClean="0"/>
              <a:t> </a:t>
            </a:r>
            <a:r>
              <a:rPr lang="ru-RU" sz="2000" i="1" dirty="0" smtClean="0"/>
              <a:t>ринку</a:t>
            </a:r>
            <a:r>
              <a:rPr lang="ru-RU" sz="2000" dirty="0" smtClean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ru-RU" sz="2000" i="1" dirty="0" err="1" smtClean="0"/>
              <a:t>ринок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розглядається</a:t>
            </a:r>
            <a:r>
              <a:rPr lang="ru-RU" sz="2000" dirty="0" smtClean="0"/>
              <a:t> як </a:t>
            </a:r>
            <a:r>
              <a:rPr lang="ru-RU" sz="2000" dirty="0" err="1" smtClean="0"/>
              <a:t>поняття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дослідження</a:t>
            </a:r>
            <a:r>
              <a:rPr lang="ru-RU" sz="2000" dirty="0" smtClean="0"/>
              <a:t> носить </a:t>
            </a:r>
            <a:r>
              <a:rPr lang="ru-RU" sz="2000" dirty="0" err="1" smtClean="0"/>
              <a:t>переважно</a:t>
            </a:r>
            <a:r>
              <a:rPr lang="ru-RU" sz="2000" dirty="0" smtClean="0"/>
              <a:t> </a:t>
            </a:r>
            <a:r>
              <a:rPr lang="ru-RU" sz="2000" dirty="0" err="1" smtClean="0"/>
              <a:t>філософський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політико-економічний</a:t>
            </a:r>
            <a:r>
              <a:rPr lang="ru-RU" sz="2000" dirty="0" smtClean="0"/>
              <a:t> </a:t>
            </a:r>
            <a:r>
              <a:rPr lang="ru-RU" sz="2000" dirty="0" smtClean="0"/>
              <a:t>характер, </a:t>
            </a:r>
            <a:r>
              <a:rPr lang="ru-RU" sz="2000" dirty="0" err="1" smtClean="0"/>
              <a:t>основна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увага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концентрується</a:t>
            </a:r>
            <a:r>
              <a:rPr lang="ru-RU" sz="2000" dirty="0" smtClean="0"/>
              <a:t> на таких аспектах як: </a:t>
            </a:r>
            <a:r>
              <a:rPr lang="ru-RU" sz="2000" dirty="0" err="1" smtClean="0"/>
              <a:t>ринок</a:t>
            </a:r>
            <a:r>
              <a:rPr lang="ru-RU" sz="2000" dirty="0" smtClean="0"/>
              <a:t> як </a:t>
            </a:r>
            <a:r>
              <a:rPr lang="ru-RU" sz="2000" dirty="0" err="1" smtClean="0"/>
              <a:t>спосіб</a:t>
            </a:r>
            <a:r>
              <a:rPr lang="ru-RU" sz="2000" dirty="0" smtClean="0"/>
              <a:t> </a:t>
            </a:r>
            <a:r>
              <a:rPr lang="ru-RU" sz="2000" dirty="0" err="1" smtClean="0"/>
              <a:t>мислення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поведінки</a:t>
            </a:r>
            <a:r>
              <a:rPr lang="ru-RU" sz="2000" dirty="0" smtClean="0"/>
              <a:t>; </a:t>
            </a:r>
            <a:r>
              <a:rPr lang="ru-RU" sz="2000" dirty="0" err="1" smtClean="0"/>
              <a:t>ринок</a:t>
            </a:r>
            <a:r>
              <a:rPr lang="ru-RU" sz="2000" dirty="0" smtClean="0"/>
              <a:t> як </a:t>
            </a:r>
            <a:r>
              <a:rPr lang="ru-RU" sz="2000" dirty="0" err="1" smtClean="0"/>
              <a:t>спосіб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суспільного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sz="2000" i="1" dirty="0" err="1" smtClean="0"/>
              <a:t>ринок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розглядається</a:t>
            </a:r>
            <a:r>
              <a:rPr lang="ru-RU" sz="2000" dirty="0" smtClean="0"/>
              <a:t> як </a:t>
            </a:r>
            <a:r>
              <a:rPr lang="ru-RU" sz="2000" dirty="0" err="1" smtClean="0"/>
              <a:t>явище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конкретний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зміст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формою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споживання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певній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території</a:t>
            </a:r>
            <a:r>
              <a:rPr lang="ru-RU" sz="2000" dirty="0" smtClean="0"/>
              <a:t>, в межах 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збалансовується</a:t>
            </a:r>
            <a:r>
              <a:rPr lang="ru-RU" sz="2000" dirty="0" smtClean="0"/>
              <a:t> попит та </a:t>
            </a:r>
            <a:r>
              <a:rPr lang="ru-RU" sz="2000" dirty="0" err="1" smtClean="0"/>
              <a:t>пропозиція</a:t>
            </a:r>
            <a:r>
              <a:rPr lang="ru-RU" sz="2000" dirty="0" smtClean="0"/>
              <a:t> </a:t>
            </a:r>
            <a:r>
              <a:rPr lang="ru-RU" sz="2000" dirty="0" err="1" smtClean="0"/>
              <a:t>товарів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послуг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Ринок</a:t>
            </a:r>
            <a:r>
              <a:rPr lang="ru-RU" sz="2000" dirty="0" smtClean="0"/>
              <a:t> </a:t>
            </a:r>
            <a:r>
              <a:rPr lang="ru-RU" sz="2000" dirty="0" err="1" smtClean="0"/>
              <a:t>туристичних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послуг</a:t>
            </a:r>
            <a:r>
              <a:rPr lang="ru-RU" sz="2000" dirty="0" smtClean="0"/>
              <a:t> </a:t>
            </a:r>
            <a:r>
              <a:rPr lang="ru-RU" sz="2000" dirty="0" err="1" smtClean="0"/>
              <a:t>задовольняє</a:t>
            </a:r>
            <a:r>
              <a:rPr lang="ru-RU" sz="2000" dirty="0" smtClean="0"/>
              <a:t> потреби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 у </a:t>
            </a:r>
            <a:r>
              <a:rPr lang="ru-RU" sz="2000" dirty="0" err="1" smtClean="0"/>
              <a:t>відпочинку</a:t>
            </a:r>
            <a:r>
              <a:rPr lang="ru-RU" sz="2000" dirty="0" smtClean="0"/>
              <a:t> та </a:t>
            </a:r>
            <a:r>
              <a:rPr lang="ru-RU" sz="2000" dirty="0" err="1" smtClean="0"/>
              <a:t>змістовному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проведенні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дозвілля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функціонує</a:t>
            </a:r>
            <a:r>
              <a:rPr lang="ru-RU" sz="2000" dirty="0" smtClean="0"/>
              <a:t> за </a:t>
            </a:r>
            <a:r>
              <a:rPr lang="ru-RU" sz="2000" dirty="0" err="1" smtClean="0"/>
              <a:t>загальними</a:t>
            </a:r>
            <a:r>
              <a:rPr lang="ru-RU" sz="2000" dirty="0" smtClean="0"/>
              <a:t> законами </a:t>
            </a:r>
            <a:r>
              <a:rPr lang="ru-RU" sz="2000" dirty="0" err="1" smtClean="0"/>
              <a:t>світового</a:t>
            </a:r>
            <a:r>
              <a:rPr lang="ru-RU" sz="2000" dirty="0" smtClean="0"/>
              <a:t> ринку. </a:t>
            </a:r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складовою</a:t>
            </a:r>
            <a:r>
              <a:rPr lang="ru-RU" sz="2000" dirty="0" smtClean="0"/>
              <a:t> ринку </a:t>
            </a:r>
            <a:r>
              <a:rPr lang="ru-RU" sz="2000" dirty="0" err="1" smtClean="0"/>
              <a:t>послуг</a:t>
            </a:r>
            <a:r>
              <a:rPr lang="ru-RU" sz="2000" dirty="0" smtClean="0"/>
              <a:t>,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видовим</a:t>
            </a:r>
            <a:r>
              <a:rPr lang="ru-RU" sz="2000" dirty="0" smtClean="0"/>
              <a:t> компонентом. </a:t>
            </a:r>
            <a:r>
              <a:rPr lang="ru-RU" sz="2000" dirty="0" err="1" smtClean="0"/>
              <a:t>Світовий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ринок</a:t>
            </a:r>
            <a:r>
              <a:rPr lang="ru-RU" sz="2000" dirty="0" smtClean="0"/>
              <a:t> - </a:t>
            </a:r>
            <a:r>
              <a:rPr lang="ru-RU" sz="2000" dirty="0" err="1" smtClean="0"/>
              <a:t>це</a:t>
            </a:r>
            <a:r>
              <a:rPr lang="ru-RU" sz="2000" dirty="0" smtClean="0"/>
              <a:t> глобальна система,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регулює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співвідношення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попиту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пропозиції</a:t>
            </a:r>
            <a:r>
              <a:rPr lang="ru-RU" sz="2000" dirty="0" smtClean="0"/>
              <a:t>, а регулятором </a:t>
            </a:r>
            <a:r>
              <a:rPr lang="ru-RU" sz="2000" dirty="0" err="1" smtClean="0"/>
              <a:t>виступають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міжнародні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зв'язки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 spd="slow"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972452" cy="597391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err="1" smtClean="0"/>
              <a:t>Світовий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 </a:t>
            </a:r>
            <a:r>
              <a:rPr lang="ru-RU" dirty="0" err="1" smtClean="0"/>
              <a:t>розвивається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а </a:t>
            </a:r>
            <a:r>
              <a:rPr lang="ru-RU" dirty="0" err="1" smtClean="0"/>
              <a:t>поглиблення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сучасний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інтенсифікує</a:t>
            </a:r>
            <a:r>
              <a:rPr lang="ru-RU" dirty="0" smtClean="0"/>
              <a:t> </a:t>
            </a:r>
            <a:r>
              <a:rPr lang="ru-RU" dirty="0" err="1" smtClean="0"/>
              <a:t>ринкову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сутністю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спеціалізація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економік</a:t>
            </a:r>
            <a:r>
              <a:rPr lang="ru-RU" dirty="0" smtClean="0"/>
              <a:t> на </a:t>
            </a:r>
            <a:r>
              <a:rPr lang="ru-RU" dirty="0" err="1" smtClean="0"/>
              <a:t>виробництві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та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подальший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ними, </a:t>
            </a:r>
            <a:r>
              <a:rPr lang="ru-RU" dirty="0" err="1" smtClean="0"/>
              <a:t>є</a:t>
            </a:r>
            <a:r>
              <a:rPr lang="ru-RU" dirty="0" smtClean="0"/>
              <a:t> основою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ринку.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система </a:t>
            </a:r>
            <a:r>
              <a:rPr lang="ru-RU" dirty="0" err="1" smtClean="0"/>
              <a:t>відношень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виробником</a:t>
            </a:r>
            <a:r>
              <a:rPr lang="ru-RU" dirty="0" smtClean="0"/>
              <a:t> та </a:t>
            </a:r>
            <a:r>
              <a:rPr lang="ru-RU" dirty="0" err="1" smtClean="0"/>
              <a:t>споживачем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</a:t>
            </a:r>
            <a:r>
              <a:rPr lang="ru-RU" dirty="0" err="1" smtClean="0"/>
              <a:t>охоплюють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пов'язану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реалізацією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, </a:t>
            </a:r>
            <a:r>
              <a:rPr lang="ru-RU" dirty="0" err="1" smtClean="0"/>
              <a:t>товарів</a:t>
            </a:r>
            <a:r>
              <a:rPr lang="ru-RU" dirty="0" smtClean="0"/>
              <a:t>,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інвестицій</a:t>
            </a:r>
            <a:r>
              <a:rPr lang="ru-RU" dirty="0" smtClean="0"/>
              <a:t>, грошового </a:t>
            </a:r>
            <a:r>
              <a:rPr lang="ru-RU" dirty="0" err="1" smtClean="0"/>
              <a:t>обігу</a:t>
            </a:r>
            <a:r>
              <a:rPr lang="ru-RU" dirty="0" smtClean="0"/>
              <a:t>, </a:t>
            </a:r>
            <a:r>
              <a:rPr lang="ru-RU" dirty="0" err="1" smtClean="0"/>
              <a:t>міграції</a:t>
            </a:r>
            <a:r>
              <a:rPr lang="ru-RU" dirty="0" smtClean="0"/>
              <a:t>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В</a:t>
            </a:r>
            <a:r>
              <a:rPr lang="ru-RU" dirty="0" err="1" smtClean="0"/>
              <a:t>ідповідно</a:t>
            </a:r>
            <a:r>
              <a:rPr lang="ru-RU" dirty="0" smtClean="0"/>
              <a:t> </a:t>
            </a:r>
            <a:r>
              <a:rPr lang="ru-RU" dirty="0" err="1" smtClean="0"/>
              <a:t>формуються</a:t>
            </a:r>
            <a:r>
              <a:rPr lang="ru-RU" dirty="0" smtClean="0"/>
              <a:t> </a:t>
            </a:r>
            <a:r>
              <a:rPr lang="ru-RU" dirty="0" err="1" smtClean="0"/>
              <a:t>світові</a:t>
            </a:r>
            <a:r>
              <a:rPr lang="ru-RU" dirty="0" smtClean="0"/>
              <a:t> ринки </a:t>
            </a:r>
            <a:r>
              <a:rPr lang="ru-RU" dirty="0" err="1" smtClean="0"/>
              <a:t>ресурсів</a:t>
            </a:r>
            <a:r>
              <a:rPr lang="ru-RU" dirty="0" smtClean="0"/>
              <a:t>, </a:t>
            </a:r>
            <a:r>
              <a:rPr lang="ru-RU" dirty="0" err="1" smtClean="0"/>
              <a:t>товарів</a:t>
            </a:r>
            <a:r>
              <a:rPr lang="ru-RU" dirty="0" smtClean="0"/>
              <a:t>,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капіталу</a:t>
            </a:r>
            <a:r>
              <a:rPr lang="ru-RU" dirty="0" smtClean="0"/>
              <a:t> та </a:t>
            </a:r>
            <a:r>
              <a:rPr lang="ru-RU" dirty="0" err="1" smtClean="0"/>
              <a:t>праці</a:t>
            </a:r>
            <a:r>
              <a:rPr lang="ru-RU" dirty="0" smtClean="0"/>
              <a:t>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сферою товарно-грошового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суб'єктами</a:t>
            </a:r>
            <a:r>
              <a:rPr lang="ru-RU" dirty="0" smtClean="0"/>
              <a:t> </a:t>
            </a:r>
            <a:r>
              <a:rPr lang="ru-RU" dirty="0" err="1" smtClean="0"/>
              <a:t>ринкових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(</a:t>
            </a:r>
            <a:r>
              <a:rPr lang="ru-RU" dirty="0" err="1" smtClean="0"/>
              <a:t>продавцем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покупцем</a:t>
            </a:r>
            <a:r>
              <a:rPr lang="ru-RU" dirty="0" smtClean="0"/>
              <a:t>)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 </a:t>
            </a:r>
            <a:r>
              <a:rPr lang="ru-RU" dirty="0" err="1" smtClean="0"/>
              <a:t>торговельних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216</TotalTime>
  <Words>1895</Words>
  <Application>Microsoft Office PowerPoint</Application>
  <PresentationFormat>Экран (4:3)</PresentationFormat>
  <Paragraphs>186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Эркер</vt:lpstr>
      <vt:lpstr> Тема 4. Основні ресурси підприємства туристичної галузі   Питання: 1. Статутний капітал і майно підприємства туристичної галузі: поняття і склад.  2. Організація, оплата і ринок праці.  3. Склад і структура персоналу.  4. Принципи управління персоналом підприємства туристичної галузі.  5. Плинність кадрів.  6. Оплата і мотивація праці. Методи мотивації.  7. Елементи організації, форми та системи оплати праці. Фонд заробітної платні.  8. Основні напрями стимулювання праці.</vt:lpstr>
      <vt:lpstr>Статутний капітал і майно підприємства туристичної галузі: поняття і склад</vt:lpstr>
      <vt:lpstr>Слайд 3</vt:lpstr>
      <vt:lpstr>Слайд 4</vt:lpstr>
      <vt:lpstr>Слайд 5</vt:lpstr>
      <vt:lpstr>Слайд 6</vt:lpstr>
      <vt:lpstr>Слайд 7</vt:lpstr>
      <vt:lpstr>Організація, оплата і ринок праці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Принципи управління персоналом підприємства туристичної галузі</vt:lpstr>
      <vt:lpstr>Слайд 21</vt:lpstr>
      <vt:lpstr>Слайд 22</vt:lpstr>
      <vt:lpstr>Слайд 23</vt:lpstr>
      <vt:lpstr>Слайд 24</vt:lpstr>
      <vt:lpstr>Слайд 25</vt:lpstr>
      <vt:lpstr>Слайд 26</vt:lpstr>
      <vt:lpstr>Плинність кадрів</vt:lpstr>
      <vt:lpstr>Слайд 28</vt:lpstr>
      <vt:lpstr>Оплата і мотивація праці. Методи мотивації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Контрольні питання: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4. Основні ресурси підприємства туристичної галузі   Питання: 1. Статутний капітал і майно підприємства туристичної галузі: поняття і склад.  2. Організація, оплата і ринок праці.  3. Склад і структура персоналу.  4. Принципи управління персоналом підприємства туристичної галузі.  5. Плинність кадрів.  6. Ринок праці.  7. Оплата і мотивація праці.  8. Методи мотивації.  9. Елементи організації, форми та системи оплати праці.  10. Фонд заробітної платні.  11. Основні напрями стимулювання праці.</dc:title>
  <dc:creator>ASUS</dc:creator>
  <cp:lastModifiedBy>ASUS</cp:lastModifiedBy>
  <cp:revision>41</cp:revision>
  <dcterms:created xsi:type="dcterms:W3CDTF">2020-05-16T05:45:06Z</dcterms:created>
  <dcterms:modified xsi:type="dcterms:W3CDTF">2020-05-16T09:21:41Z</dcterms:modified>
</cp:coreProperties>
</file>