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428" r:id="rId2"/>
    <p:sldId id="429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66FF66"/>
    <a:srgbClr val="00CC66"/>
    <a:srgbClr val="CC99FF"/>
    <a:srgbClr val="0066FF"/>
    <a:srgbClr val="0099FF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 autoAdjust="0"/>
    <p:restoredTop sz="94615" autoAdjust="0"/>
  </p:normalViewPr>
  <p:slideViewPr>
    <p:cSldViewPr snapToGrid="0">
      <p:cViewPr>
        <p:scale>
          <a:sx n="75" d="100"/>
          <a:sy n="75" d="100"/>
        </p:scale>
        <p:origin x="-1248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9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9A2806-2097-4933-B199-A669C50231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8833B7-82FA-4AD0-91F7-D0826ADA6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EDF77F82-F65F-4DE1-A551-D5209347D3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0B666-2D7B-4890-8371-98ABBD8BE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66257-76F7-469D-AA84-B7AB7DEE5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735E0-7D3C-4547-B878-10F615FA23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193B4FB1-C431-48AF-8AE9-2BCC33E881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FE9A7-B94D-457E-B229-0F43B564DB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DBA6-946A-466C-BF4F-6917857D34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691BE-2A86-4B6C-82B7-B5692E28D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16480-C1ED-4F7A-BABC-B5749B0707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FA67D-55F1-4FA7-8642-AA0DF498DB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4E338-E33A-447C-8A88-352D2B1EA0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1DD4BFA-D755-4717-B355-B8698F17B5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1971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Алостеричн</a:t>
            </a:r>
            <a:r>
              <a:rPr lang="uk-UA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 </a:t>
            </a:r>
            <a:r>
              <a:rPr lang="ru-RU" sz="36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ферменти</a:t>
            </a:r>
            <a:endParaRPr lang="ru-RU" sz="36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2260600" y="3086100"/>
            <a:ext cx="44577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1524000" y="1981200"/>
            <a:ext cx="5816600" cy="774700"/>
          </a:xfrm>
          <a:prstGeom prst="rect">
            <a:avLst/>
          </a:prstGeom>
          <a:solidFill>
            <a:schemeClr val="bg1"/>
          </a:solidFill>
          <a:ln w="254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Графічне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визначення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коефіцієнта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Хілла</a:t>
            </a:r>
            <a:endParaRPr lang="ru-RU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36700" y="2057400"/>
            <a:ext cx="7607300" cy="71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	</a:t>
            </a:r>
            <a:r>
              <a:rPr lang="pt-BR" sz="2800" smtClean="0"/>
              <a:t>lg</a:t>
            </a:r>
            <a:r>
              <a:rPr lang="ru-RU" sz="2800" smtClean="0"/>
              <a:t>(</a:t>
            </a:r>
            <a:r>
              <a:rPr lang="pt-BR" sz="2800" smtClean="0"/>
              <a:t>v</a:t>
            </a:r>
            <a:r>
              <a:rPr lang="ru-RU" sz="2800" smtClean="0"/>
              <a:t>/( </a:t>
            </a:r>
            <a:r>
              <a:rPr lang="pt-BR" sz="2800" smtClean="0"/>
              <a:t>V</a:t>
            </a:r>
            <a:r>
              <a:rPr lang="pt-BR" sz="2800" baseline="-25000" smtClean="0"/>
              <a:t>max</a:t>
            </a:r>
            <a:r>
              <a:rPr lang="ru-RU" sz="2800" smtClean="0"/>
              <a:t>-</a:t>
            </a:r>
            <a:r>
              <a:rPr lang="pt-BR" sz="2800" smtClean="0"/>
              <a:t>v</a:t>
            </a:r>
            <a:r>
              <a:rPr lang="ru-RU" sz="2800" smtClean="0"/>
              <a:t>)) = </a:t>
            </a:r>
            <a:r>
              <a:rPr lang="pt-BR" sz="2800" smtClean="0"/>
              <a:t>h</a:t>
            </a:r>
            <a:r>
              <a:rPr lang="ru-RU" sz="2800" smtClean="0"/>
              <a:t> </a:t>
            </a:r>
            <a:r>
              <a:rPr lang="pt-BR" sz="2800" smtClean="0"/>
              <a:t>lg</a:t>
            </a:r>
            <a:r>
              <a:rPr lang="ru-RU" sz="2800" smtClean="0"/>
              <a:t>[</a:t>
            </a:r>
            <a:r>
              <a:rPr lang="pt-BR" sz="2800" smtClean="0"/>
              <a:t>S</a:t>
            </a:r>
            <a:r>
              <a:rPr lang="ru-RU" sz="2800" baseline="-25000" smtClean="0"/>
              <a:t>0</a:t>
            </a:r>
            <a:r>
              <a:rPr lang="ru-RU" sz="2800" smtClean="0"/>
              <a:t>] – </a:t>
            </a:r>
            <a:r>
              <a:rPr lang="pt-BR" sz="2800" smtClean="0"/>
              <a:t>h</a:t>
            </a:r>
            <a:r>
              <a:rPr lang="ru-RU" sz="2800" smtClean="0"/>
              <a:t> </a:t>
            </a:r>
            <a:r>
              <a:rPr lang="pt-BR" sz="2800" smtClean="0"/>
              <a:t>lg</a:t>
            </a:r>
            <a:r>
              <a:rPr lang="ru-RU" sz="2800" smtClean="0"/>
              <a:t>[</a:t>
            </a:r>
            <a:r>
              <a:rPr lang="pt-BR" sz="2800" smtClean="0"/>
              <a:t>S</a:t>
            </a:r>
            <a:r>
              <a:rPr lang="ru-RU" sz="2800" smtClean="0"/>
              <a:t>]</a:t>
            </a:r>
            <a:r>
              <a:rPr lang="ru-RU" sz="2800" baseline="-25000" smtClean="0"/>
              <a:t>0,5</a:t>
            </a:r>
          </a:p>
        </p:txBody>
      </p:sp>
      <p:pic>
        <p:nvPicPr>
          <p:cNvPr id="3" name="Picture 4" descr="H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038" y="3468688"/>
            <a:ext cx="38957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207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Для </a:t>
            </a:r>
            <a:r>
              <a:rPr lang="ru-RU" sz="2400" dirty="0" err="1" smtClean="0"/>
              <a:t>ізостеричних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ферментів</a:t>
            </a:r>
            <a:r>
              <a:rPr lang="ru-RU" sz="2400" dirty="0" smtClean="0"/>
              <a:t>, у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кооперативних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взаємодій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активними</a:t>
            </a:r>
            <a:r>
              <a:rPr lang="ru-RU" sz="2400" dirty="0" smtClean="0"/>
              <a:t> центрами </a:t>
            </a:r>
            <a:r>
              <a:rPr lang="ru-RU" sz="2400" dirty="0" err="1" smtClean="0"/>
              <a:t>відсутні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спорідненість</a:t>
            </a:r>
            <a:r>
              <a:rPr lang="ru-RU" sz="2400" dirty="0" smtClean="0"/>
              <a:t> ферменту до субстрату не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уже </a:t>
            </a:r>
            <a:r>
              <a:rPr lang="ru-RU" sz="2400" dirty="0" err="1" smtClean="0"/>
              <a:t>приєднаних</a:t>
            </a:r>
            <a:r>
              <a:rPr lang="ru-RU" sz="2400" dirty="0" smtClean="0"/>
              <a:t> молекул субстрату, </a:t>
            </a:r>
            <a:r>
              <a:rPr lang="en-US" sz="2400" dirty="0" smtClean="0"/>
              <a:t>h = 1 .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Позитивна </a:t>
            </a:r>
            <a:r>
              <a:rPr lang="ru-RU" sz="2400" dirty="0" err="1" smtClean="0"/>
              <a:t>кооперативність</a:t>
            </a:r>
            <a:r>
              <a:rPr lang="ru-RU" sz="2400" dirty="0" smtClean="0"/>
              <a:t> ( </a:t>
            </a:r>
            <a:r>
              <a:rPr lang="en-US" sz="2400" dirty="0" smtClean="0"/>
              <a:t>h &gt; 1 ) </a:t>
            </a:r>
            <a:r>
              <a:rPr lang="ru-RU" sz="2400" dirty="0" err="1" smtClean="0"/>
              <a:t>характеризується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приєднання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однієї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молекули</a:t>
            </a:r>
            <a:r>
              <a:rPr lang="ru-RU" sz="2400" dirty="0" smtClean="0"/>
              <a:t> субстрату до активного центру ферменту </a:t>
            </a:r>
            <a:r>
              <a:rPr lang="ru-RU" sz="2400" dirty="0" err="1" smtClean="0"/>
              <a:t>збільшує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спорідненість</a:t>
            </a:r>
            <a:r>
              <a:rPr lang="ru-RU" sz="2400" dirty="0" smtClean="0"/>
              <a:t> до субстрату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центрів</a:t>
            </a:r>
            <a:r>
              <a:rPr lang="ru-RU" sz="2400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S- </a:t>
            </a:r>
            <a:r>
              <a:rPr lang="ru-RU" sz="2400" dirty="0" err="1" smtClean="0"/>
              <a:t>образні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криві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швидкості</a:t>
            </a:r>
            <a:r>
              <a:rPr lang="ru-RU" sz="2400" dirty="0" smtClean="0"/>
              <a:t> реакції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концентрації</a:t>
            </a:r>
            <a:r>
              <a:rPr lang="ru-RU" sz="2400" dirty="0" smtClean="0"/>
              <a:t> субстрату </a:t>
            </a:r>
            <a:r>
              <a:rPr lang="ru-RU" sz="2400" dirty="0" err="1" smtClean="0"/>
              <a:t>характерні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позитивної</a:t>
            </a:r>
            <a:r>
              <a:rPr lang="ru-RU" sz="2400" dirty="0" smtClean="0"/>
              <a:t> кооперативності. </a:t>
            </a:r>
            <a:r>
              <a:rPr lang="ru-RU" sz="2400" dirty="0" err="1" smtClean="0"/>
              <a:t>Зв'язування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кисню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гемоглобіном</a:t>
            </a:r>
            <a:r>
              <a:rPr lang="ru-RU" sz="2400" dirty="0" smtClean="0"/>
              <a:t> 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4 </a:t>
            </a:r>
            <a:r>
              <a:rPr lang="ru-RU" sz="2400" dirty="0" err="1" smtClean="0"/>
              <a:t>центри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зв'язку</a:t>
            </a:r>
            <a:r>
              <a:rPr lang="ru-RU" sz="2400" dirty="0" smtClean="0"/>
              <a:t>, </a:t>
            </a:r>
            <a:r>
              <a:rPr lang="ru-RU" sz="2400" dirty="0" err="1" smtClean="0"/>
              <a:t>характеризується</a:t>
            </a:r>
            <a:r>
              <a:rPr lang="ru-RU" sz="2400" dirty="0" smtClean="0"/>
              <a:t> параметром </a:t>
            </a:r>
            <a:r>
              <a:rPr lang="ru-RU" sz="2400" dirty="0" err="1" smtClean="0"/>
              <a:t>Хілла</a:t>
            </a:r>
            <a:r>
              <a:rPr lang="ru-RU" sz="2400" dirty="0" smtClean="0"/>
              <a:t> </a:t>
            </a:r>
            <a:r>
              <a:rPr lang="en-US" sz="2400" dirty="0" smtClean="0"/>
              <a:t>h = 2,9 .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/>
              <a:t>Негативна </a:t>
            </a:r>
            <a:r>
              <a:rPr lang="ru-RU" sz="2400" dirty="0" err="1" smtClean="0"/>
              <a:t>кооперативність</a:t>
            </a:r>
            <a:r>
              <a:rPr lang="ru-RU" sz="2400" dirty="0" smtClean="0"/>
              <a:t> ( </a:t>
            </a:r>
            <a:r>
              <a:rPr lang="en-US" sz="2400" dirty="0" smtClean="0"/>
              <a:t>h &lt; 1 ) </a:t>
            </a:r>
            <a:r>
              <a:rPr lang="ru-RU" sz="2400" dirty="0" err="1" smtClean="0"/>
              <a:t>характеризується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приєднання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однієї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ліганда</a:t>
            </a:r>
            <a:r>
              <a:rPr lang="ru-RU" sz="2400" dirty="0" smtClean="0"/>
              <a:t> до активного центру ферменту </a:t>
            </a:r>
            <a:r>
              <a:rPr lang="ru-RU" sz="2400" dirty="0" err="1" smtClean="0"/>
              <a:t>зменшує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спорідненість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ліганду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центрів</a:t>
            </a:r>
            <a:r>
              <a:rPr lang="ru-RU" sz="2400" dirty="0" smtClean="0"/>
              <a:t>.</a:t>
            </a:r>
            <a:endParaRPr lang="ru-RU" sz="24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2074863" y="1066800"/>
            <a:ext cx="4906962" cy="4478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1410302" y="80963"/>
            <a:ext cx="65726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Конформаційні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стани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та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можливі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переходи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між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ними при алостеричних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взаємодіях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протомерів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тетрамерного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білку</a:t>
            </a:r>
            <a:endParaRPr lang="ru-RU" sz="20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988" name="Рисунок 5" descr="R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788" y="1117600"/>
            <a:ext cx="4243387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49" name="Line 9"/>
          <p:cNvSpPr>
            <a:spLocks noChangeShapeType="1"/>
          </p:cNvSpPr>
          <p:nvPr/>
        </p:nvSpPr>
        <p:spPr bwMode="auto">
          <a:xfrm>
            <a:off x="3251200" y="2003425"/>
            <a:ext cx="2946400" cy="2932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425" y="5630863"/>
            <a:ext cx="76722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Конформації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діагоналі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верхнього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лівого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кута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перехід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одного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індукується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лігандом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81225"/>
            <a:ext cx="8229600" cy="394493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	</a:t>
            </a:r>
            <a:r>
              <a:rPr lang="ru-RU" sz="28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АКТ-аза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	 Субстрат </a:t>
            </a:r>
            <a:r>
              <a:rPr lang="ru-RU" sz="2800" dirty="0" err="1" smtClean="0"/>
              <a:t>і</a:t>
            </a:r>
            <a:r>
              <a:rPr lang="ru-RU" sz="2800" dirty="0" smtClean="0"/>
              <a:t> ефектори </a:t>
            </a:r>
            <a:r>
              <a:rPr lang="ru-RU" sz="2800" dirty="0" err="1" smtClean="0"/>
              <a:t>впливають</a:t>
            </a:r>
            <a:r>
              <a:rPr lang="ru-RU" sz="2800" dirty="0" smtClean="0"/>
              <a:t> на </a:t>
            </a:r>
            <a:r>
              <a:rPr lang="ru-RU" sz="2800" dirty="0" err="1" smtClean="0"/>
              <a:t>рівновагу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</a:t>
            </a:r>
            <a:r>
              <a:rPr lang="ru-RU" sz="2800" dirty="0" err="1" smtClean="0"/>
              <a:t>Т-і</a:t>
            </a:r>
            <a:r>
              <a:rPr lang="ru-RU" sz="2800" dirty="0" smtClean="0"/>
              <a:t> </a:t>
            </a:r>
            <a:r>
              <a:rPr lang="en-US" sz="2800" dirty="0" smtClean="0"/>
              <a:t>R-</a:t>
            </a:r>
            <a:r>
              <a:rPr lang="ru-RU" sz="2800" dirty="0" smtClean="0"/>
              <a:t>формами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тим</a:t>
            </a:r>
            <a:r>
              <a:rPr lang="ru-RU" sz="2800" dirty="0" smtClean="0"/>
              <a:t> самим на </a:t>
            </a:r>
            <a:r>
              <a:rPr lang="ru-RU" sz="2800" dirty="0" err="1" smtClean="0"/>
              <a:t>сігмоїдную</a:t>
            </a:r>
            <a:r>
              <a:rPr lang="ru-RU" sz="2800" dirty="0" smtClean="0"/>
              <a:t> </a:t>
            </a:r>
            <a:r>
              <a:rPr lang="ru-RU" sz="2800" dirty="0" err="1" smtClean="0"/>
              <a:t>криву</a:t>
            </a:r>
            <a:r>
              <a:rPr lang="ru-RU" sz="2800" dirty="0" smtClean="0"/>
              <a:t>.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зростанням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концентрації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аспартату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рівновага</a:t>
            </a:r>
            <a:r>
              <a:rPr lang="ru-RU" sz="2800" dirty="0" smtClean="0"/>
              <a:t> </a:t>
            </a:r>
            <a:r>
              <a:rPr lang="ru-RU" sz="2800" dirty="0" err="1" smtClean="0"/>
              <a:t>зміщується</a:t>
            </a:r>
            <a:r>
              <a:rPr lang="ru-RU" sz="2800" dirty="0" smtClean="0"/>
              <a:t> до </a:t>
            </a:r>
            <a:r>
              <a:rPr lang="en-US" sz="2800" dirty="0" smtClean="0"/>
              <a:t>R-</a:t>
            </a:r>
            <a:r>
              <a:rPr lang="ru-RU" sz="2800" dirty="0" err="1" smtClean="0"/>
              <a:t>форми</a:t>
            </a:r>
            <a:r>
              <a:rPr lang="ru-RU" sz="2800" dirty="0" smtClean="0"/>
              <a:t>. </a:t>
            </a:r>
            <a:r>
              <a:rPr lang="ru-RU" sz="2800" dirty="0" err="1" smtClean="0"/>
              <a:t>АТР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стабілізує</a:t>
            </a:r>
            <a:r>
              <a:rPr lang="ru-RU" sz="2800" dirty="0" smtClean="0"/>
              <a:t> </a:t>
            </a:r>
            <a:r>
              <a:rPr lang="en-US" sz="2800" dirty="0" smtClean="0"/>
              <a:t>R-</a:t>
            </a:r>
            <a:r>
              <a:rPr lang="ru-RU" sz="2800" dirty="0" smtClean="0"/>
              <a:t>стан шляхом </a:t>
            </a:r>
            <a:r>
              <a:rPr lang="ru-RU" sz="2800" dirty="0" err="1" smtClean="0"/>
              <a:t>зв'язування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регуляторної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субодиницею</a:t>
            </a:r>
            <a:r>
              <a:rPr lang="ru-RU" sz="2800" dirty="0" smtClean="0"/>
              <a:t>. </a:t>
            </a:r>
            <a:r>
              <a:rPr lang="ru-RU" sz="2800" dirty="0" err="1" smtClean="0"/>
              <a:t>Навпаки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приєднання</a:t>
            </a:r>
            <a:r>
              <a:rPr lang="ru-RU" sz="2800" dirty="0" smtClean="0"/>
              <a:t> С</a:t>
            </a:r>
            <a:r>
              <a:rPr lang="en-US" sz="2800" dirty="0" err="1" smtClean="0"/>
              <a:t>TP</a:t>
            </a:r>
            <a:r>
              <a:rPr lang="en-US" sz="2800" dirty="0" smtClean="0"/>
              <a:t> </a:t>
            </a:r>
            <a:r>
              <a:rPr lang="ru-RU" sz="2800" dirty="0" err="1" smtClean="0"/>
              <a:t>сприяє</a:t>
            </a:r>
            <a:r>
              <a:rPr lang="ru-RU" sz="2800" dirty="0" smtClean="0"/>
              <a:t> переходу в Т-стан. </a:t>
            </a:r>
          </a:p>
        </p:txBody>
      </p:sp>
      <p:sp>
        <p:nvSpPr>
          <p:cNvPr id="299011" name="Text Box 4"/>
          <p:cNvSpPr txBox="1">
            <a:spLocks noChangeArrowheads="1"/>
          </p:cNvSpPr>
          <p:nvPr/>
        </p:nvSpPr>
        <p:spPr bwMode="auto">
          <a:xfrm>
            <a:off x="4763" y="542925"/>
            <a:ext cx="911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Білковий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олігомер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може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знаходитися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в одному 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з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двох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станів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: </a:t>
            </a:r>
          </a:p>
          <a:p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Т-стані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(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від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англ. </a:t>
            </a:r>
            <a:r>
              <a:rPr lang="en-US" sz="2000" i="1" dirty="0" smtClean="0">
                <a:solidFill>
                  <a:srgbClr val="660033"/>
                </a:solidFill>
                <a:latin typeface="Arial" charset="0"/>
              </a:rPr>
              <a:t>Tense - 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напружене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) 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і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</a:t>
            </a:r>
          </a:p>
          <a:p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en-US" sz="2000" i="1" dirty="0" smtClean="0">
                <a:solidFill>
                  <a:srgbClr val="660033"/>
                </a:solidFill>
                <a:latin typeface="Arial" charset="0"/>
              </a:rPr>
              <a:t>R-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стані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(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від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англ. </a:t>
            </a:r>
            <a:r>
              <a:rPr lang="en-US" sz="2000" i="1" dirty="0" smtClean="0">
                <a:solidFill>
                  <a:srgbClr val="660033"/>
                </a:solidFill>
                <a:latin typeface="Arial" charset="0"/>
              </a:rPr>
              <a:t>Relaxed - 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розслаблене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).</a:t>
            </a:r>
            <a:endParaRPr lang="ru-RU" sz="2000" i="1" dirty="0">
              <a:solidFill>
                <a:srgbClr val="660033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3203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Функціональні</a:t>
            </a:r>
            <a:r>
              <a:rPr lang="ru-RU" sz="3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димери</a:t>
            </a:r>
            <a:endParaRPr lang="ru-RU" sz="36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87" name="Rectangle 35"/>
          <p:cNvSpPr>
            <a:spLocks noChangeArrowheads="1"/>
          </p:cNvSpPr>
          <p:nvPr/>
        </p:nvSpPr>
        <p:spPr bwMode="auto">
          <a:xfrm>
            <a:off x="6015038" y="1797050"/>
            <a:ext cx="2857500" cy="3976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586" name="Rectangle 34"/>
          <p:cNvSpPr>
            <a:spLocks noChangeArrowheads="1"/>
          </p:cNvSpPr>
          <p:nvPr/>
        </p:nvSpPr>
        <p:spPr bwMode="auto">
          <a:xfrm>
            <a:off x="2689225" y="1798638"/>
            <a:ext cx="2857500" cy="39766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585" name="Rectangle 33"/>
          <p:cNvSpPr>
            <a:spLocks noChangeArrowheads="1"/>
          </p:cNvSpPr>
          <p:nvPr/>
        </p:nvSpPr>
        <p:spPr bwMode="auto">
          <a:xfrm>
            <a:off x="392113" y="1785938"/>
            <a:ext cx="1798637" cy="39766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579" name="Rectangle 27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Примери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структур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функціональних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димерів</a:t>
            </a:r>
            <a:endParaRPr lang="ru-RU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1062" name="Group 30"/>
          <p:cNvGrpSpPr>
            <a:grpSpLocks/>
          </p:cNvGrpSpPr>
          <p:nvPr/>
        </p:nvGrpSpPr>
        <p:grpSpPr bwMode="auto">
          <a:xfrm>
            <a:off x="2854325" y="3162300"/>
            <a:ext cx="2530475" cy="2370138"/>
            <a:chOff x="2183" y="1847"/>
            <a:chExt cx="1272" cy="1179"/>
          </a:xfrm>
        </p:grpSpPr>
        <p:graphicFrame>
          <p:nvGraphicFramePr>
            <p:cNvPr id="301063" name="Object 14"/>
            <p:cNvGraphicFramePr>
              <a:graphicFrameLocks noChangeAspect="1"/>
            </p:cNvGraphicFramePr>
            <p:nvPr/>
          </p:nvGraphicFramePr>
          <p:xfrm>
            <a:off x="2186" y="1847"/>
            <a:ext cx="648" cy="603"/>
          </p:xfrm>
          <a:graphic>
            <a:graphicData uri="http://schemas.openxmlformats.org/presentationml/2006/ole">
              <p:oleObj spid="_x0000_s301063" name="CorelDRAW" r:id="rId3" imgW="1214640" imgH="1130040" progId="">
                <p:embed/>
              </p:oleObj>
            </a:graphicData>
          </a:graphic>
        </p:graphicFrame>
        <p:graphicFrame>
          <p:nvGraphicFramePr>
            <p:cNvPr id="301064" name="Object 15"/>
            <p:cNvGraphicFramePr>
              <a:graphicFrameLocks noChangeAspect="1"/>
            </p:cNvGraphicFramePr>
            <p:nvPr/>
          </p:nvGraphicFramePr>
          <p:xfrm>
            <a:off x="2183" y="2414"/>
            <a:ext cx="648" cy="603"/>
          </p:xfrm>
          <a:graphic>
            <a:graphicData uri="http://schemas.openxmlformats.org/presentationml/2006/ole">
              <p:oleObj spid="_x0000_s301064" name="CorelDRAW" r:id="rId4" imgW="1214640" imgH="1130040" progId="">
                <p:embed/>
              </p:oleObj>
            </a:graphicData>
          </a:graphic>
        </p:graphicFrame>
        <p:graphicFrame>
          <p:nvGraphicFramePr>
            <p:cNvPr id="301065" name="Object 16"/>
            <p:cNvGraphicFramePr>
              <a:graphicFrameLocks noChangeAspect="1"/>
            </p:cNvGraphicFramePr>
            <p:nvPr/>
          </p:nvGraphicFramePr>
          <p:xfrm>
            <a:off x="2807" y="1856"/>
            <a:ext cx="648" cy="603"/>
          </p:xfrm>
          <a:graphic>
            <a:graphicData uri="http://schemas.openxmlformats.org/presentationml/2006/ole">
              <p:oleObj spid="_x0000_s301065" name="CorelDRAW" r:id="rId5" imgW="1214640" imgH="1130040" progId="">
                <p:embed/>
              </p:oleObj>
            </a:graphicData>
          </a:graphic>
        </p:graphicFrame>
        <p:graphicFrame>
          <p:nvGraphicFramePr>
            <p:cNvPr id="301066" name="Object 17"/>
            <p:cNvGraphicFramePr>
              <a:graphicFrameLocks noChangeAspect="1"/>
            </p:cNvGraphicFramePr>
            <p:nvPr/>
          </p:nvGraphicFramePr>
          <p:xfrm>
            <a:off x="2804" y="2423"/>
            <a:ext cx="648" cy="603"/>
          </p:xfrm>
          <a:graphic>
            <a:graphicData uri="http://schemas.openxmlformats.org/presentationml/2006/ole">
              <p:oleObj spid="_x0000_s301066" name="CorelDRAW" r:id="rId6" imgW="1214640" imgH="1130040" progId="">
                <p:embed/>
              </p:oleObj>
            </a:graphicData>
          </a:graphic>
        </p:graphicFrame>
      </p:grpSp>
      <p:grpSp>
        <p:nvGrpSpPr>
          <p:cNvPr id="301067" name="Group 31"/>
          <p:cNvGrpSpPr>
            <a:grpSpLocks/>
          </p:cNvGrpSpPr>
          <p:nvPr/>
        </p:nvGrpSpPr>
        <p:grpSpPr bwMode="auto">
          <a:xfrm>
            <a:off x="647700" y="3121025"/>
            <a:ext cx="1295400" cy="2351088"/>
            <a:chOff x="692" y="1855"/>
            <a:chExt cx="651" cy="1170"/>
          </a:xfrm>
        </p:grpSpPr>
        <p:graphicFrame>
          <p:nvGraphicFramePr>
            <p:cNvPr id="301068" name="Object 18"/>
            <p:cNvGraphicFramePr>
              <a:graphicFrameLocks noChangeAspect="1"/>
            </p:cNvGraphicFramePr>
            <p:nvPr/>
          </p:nvGraphicFramePr>
          <p:xfrm>
            <a:off x="695" y="1855"/>
            <a:ext cx="648" cy="603"/>
          </p:xfrm>
          <a:graphic>
            <a:graphicData uri="http://schemas.openxmlformats.org/presentationml/2006/ole">
              <p:oleObj spid="_x0000_s301068" name="CorelDRAW" r:id="rId7" imgW="1214640" imgH="1130040" progId="">
                <p:embed/>
              </p:oleObj>
            </a:graphicData>
          </a:graphic>
        </p:graphicFrame>
        <p:graphicFrame>
          <p:nvGraphicFramePr>
            <p:cNvPr id="301069" name="Object 19"/>
            <p:cNvGraphicFramePr>
              <a:graphicFrameLocks noChangeAspect="1"/>
            </p:cNvGraphicFramePr>
            <p:nvPr/>
          </p:nvGraphicFramePr>
          <p:xfrm>
            <a:off x="692" y="2422"/>
            <a:ext cx="648" cy="603"/>
          </p:xfrm>
          <a:graphic>
            <a:graphicData uri="http://schemas.openxmlformats.org/presentationml/2006/ole">
              <p:oleObj spid="_x0000_s301069" name="CorelDRAW" r:id="rId8" imgW="1214640" imgH="1130040" progId="">
                <p:embed/>
              </p:oleObj>
            </a:graphicData>
          </a:graphic>
        </p:graphicFrame>
      </p:grpSp>
      <p:grpSp>
        <p:nvGrpSpPr>
          <p:cNvPr id="301070" name="Group 29"/>
          <p:cNvGrpSpPr>
            <a:grpSpLocks/>
          </p:cNvGrpSpPr>
          <p:nvPr/>
        </p:nvGrpSpPr>
        <p:grpSpPr bwMode="auto">
          <a:xfrm>
            <a:off x="6211888" y="3148013"/>
            <a:ext cx="2513012" cy="2409825"/>
            <a:chOff x="4187" y="1980"/>
            <a:chExt cx="1263" cy="1199"/>
          </a:xfrm>
        </p:grpSpPr>
        <p:graphicFrame>
          <p:nvGraphicFramePr>
            <p:cNvPr id="301071" name="Object 8"/>
            <p:cNvGraphicFramePr>
              <a:graphicFrameLocks noChangeAspect="1"/>
            </p:cNvGraphicFramePr>
            <p:nvPr/>
          </p:nvGraphicFramePr>
          <p:xfrm>
            <a:off x="4189" y="1980"/>
            <a:ext cx="648" cy="603"/>
          </p:xfrm>
          <a:graphic>
            <a:graphicData uri="http://schemas.openxmlformats.org/presentationml/2006/ole">
              <p:oleObj spid="_x0000_s301071" name="CorelDRAW" r:id="rId9" imgW="1214640" imgH="1130040" progId="">
                <p:embed/>
              </p:oleObj>
            </a:graphicData>
          </a:graphic>
        </p:graphicFrame>
        <p:graphicFrame>
          <p:nvGraphicFramePr>
            <p:cNvPr id="301072" name="Object 12"/>
            <p:cNvGraphicFramePr>
              <a:graphicFrameLocks noChangeAspect="1"/>
            </p:cNvGraphicFramePr>
            <p:nvPr/>
          </p:nvGraphicFramePr>
          <p:xfrm>
            <a:off x="4187" y="2555"/>
            <a:ext cx="648" cy="603"/>
          </p:xfrm>
          <a:graphic>
            <a:graphicData uri="http://schemas.openxmlformats.org/presentationml/2006/ole">
              <p:oleObj spid="_x0000_s301072" name="CorelDRAW" r:id="rId10" imgW="1214640" imgH="1130040" progId="">
                <p:embed/>
              </p:oleObj>
            </a:graphicData>
          </a:graphic>
        </p:graphicFrame>
        <p:graphicFrame>
          <p:nvGraphicFramePr>
            <p:cNvPr id="301073" name="Object 20"/>
            <p:cNvGraphicFramePr>
              <a:graphicFrameLocks noChangeAspect="1"/>
            </p:cNvGraphicFramePr>
            <p:nvPr/>
          </p:nvGraphicFramePr>
          <p:xfrm>
            <a:off x="4802" y="2576"/>
            <a:ext cx="648" cy="603"/>
          </p:xfrm>
          <a:graphic>
            <a:graphicData uri="http://schemas.openxmlformats.org/presentationml/2006/ole">
              <p:oleObj spid="_x0000_s301073" name="CorelDRAW" r:id="rId11" imgW="1214640" imgH="1130040" progId="">
                <p:embed/>
              </p:oleObj>
            </a:graphicData>
          </a:graphic>
        </p:graphicFrame>
        <p:graphicFrame>
          <p:nvGraphicFramePr>
            <p:cNvPr id="301074" name="Object 26"/>
            <p:cNvGraphicFramePr>
              <a:graphicFrameLocks noChangeAspect="1"/>
            </p:cNvGraphicFramePr>
            <p:nvPr/>
          </p:nvGraphicFramePr>
          <p:xfrm>
            <a:off x="4800" y="2009"/>
            <a:ext cx="648" cy="603"/>
          </p:xfrm>
          <a:graphic>
            <a:graphicData uri="http://schemas.openxmlformats.org/presentationml/2006/ole">
              <p:oleObj spid="_x0000_s301074" name="CorelDRAW" r:id="rId12" imgW="1214640" imgH="1130040" progId="">
                <p:embed/>
              </p:oleObj>
            </a:graphicData>
          </a:graphic>
        </p:graphicFrame>
      </p:grpSp>
      <p:sp>
        <p:nvSpPr>
          <p:cNvPr id="279584" name="Text Box 32"/>
          <p:cNvSpPr txBox="1">
            <a:spLocks noChangeArrowheads="1"/>
          </p:cNvSpPr>
          <p:nvPr/>
        </p:nvSpPr>
        <p:spPr bwMode="auto">
          <a:xfrm>
            <a:off x="1012825" y="2001838"/>
            <a:ext cx="7185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α2           α4            α2β2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260350" y="4600575"/>
            <a:ext cx="3032125" cy="1930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36900" y="1001713"/>
            <a:ext cx="6007100" cy="49609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	 </a:t>
            </a:r>
            <a:r>
              <a:rPr lang="ru-RU" sz="2400" dirty="0" err="1" smtClean="0"/>
              <a:t>Асоціація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мономерів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дозволяє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зменшити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обсяг</a:t>
            </a:r>
            <a:r>
              <a:rPr lang="ru-RU" sz="2400" dirty="0" smtClean="0"/>
              <a:t> </a:t>
            </a:r>
            <a:r>
              <a:rPr lang="ru-RU" sz="2400" dirty="0" err="1" smtClean="0"/>
              <a:t>гідрофобної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білка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економічно</a:t>
            </a:r>
            <a:r>
              <a:rPr lang="ru-RU" sz="2400" dirty="0" smtClean="0"/>
              <a:t> провести через </a:t>
            </a:r>
            <a:r>
              <a:rPr lang="ru-RU" sz="2400" dirty="0" err="1" smtClean="0"/>
              <a:t>асоціацію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мономерів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шляхом </a:t>
            </a:r>
            <a:r>
              <a:rPr lang="ru-RU" sz="2400" dirty="0" err="1" smtClean="0"/>
              <a:t>збільшення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молекулярної</a:t>
            </a:r>
            <a:r>
              <a:rPr lang="ru-RU" sz="2400" dirty="0" smtClean="0"/>
              <a:t> ваги </a:t>
            </a:r>
            <a:r>
              <a:rPr lang="ru-RU" sz="2400" dirty="0" err="1" smtClean="0"/>
              <a:t>білка</a:t>
            </a:r>
            <a:r>
              <a:rPr lang="ru-RU" sz="2400" dirty="0" smtClean="0"/>
              <a:t> в </a:t>
            </a:r>
            <a:r>
              <a:rPr lang="ru-RU" sz="2400" dirty="0" err="1" smtClean="0"/>
              <a:t>перерахунку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активний</a:t>
            </a:r>
            <a:r>
              <a:rPr lang="ru-RU" sz="2400" dirty="0" smtClean="0"/>
              <a:t> центр.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дозволяє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організувати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олігомер</a:t>
            </a:r>
            <a:r>
              <a:rPr lang="ru-RU" sz="2400" dirty="0" smtClean="0"/>
              <a:t> субодиниці </a:t>
            </a:r>
            <a:r>
              <a:rPr lang="ru-RU" sz="2400" dirty="0" err="1" smtClean="0"/>
              <a:t>різної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природи</a:t>
            </a:r>
            <a:r>
              <a:rPr lang="ru-RU" sz="2400" dirty="0" smtClean="0"/>
              <a:t>, на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у </a:t>
            </a:r>
            <a:r>
              <a:rPr lang="ru-RU" sz="2400" dirty="0" err="1" smtClean="0"/>
              <a:t>разі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регуляторних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ферментів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розташувати</a:t>
            </a:r>
            <a:r>
              <a:rPr lang="ru-RU" sz="2400" dirty="0" smtClean="0"/>
              <a:t> алостеричні </a:t>
            </a:r>
            <a:r>
              <a:rPr lang="ru-RU" sz="2400" dirty="0" err="1" smtClean="0"/>
              <a:t>активні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центри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регуляторні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ділянки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самим </a:t>
            </a:r>
            <a:r>
              <a:rPr lang="ru-RU" sz="2400" dirty="0" err="1" smtClean="0"/>
              <a:t>розділити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просторі</a:t>
            </a:r>
            <a:r>
              <a:rPr lang="ru-RU" sz="2400" dirty="0" smtClean="0"/>
              <a:t>.</a:t>
            </a: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30208" y="4610100"/>
            <a:ext cx="34114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Жак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Люсьєн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Моно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1910, Париж - 1976, Канн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французький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біохімік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мікробіолог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Нобелівська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премія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фізіології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та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медицині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1965</a:t>
            </a:r>
            <a:endParaRPr lang="ru-RU" sz="1600" dirty="0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302085" name="Picture 5" descr="mon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768350"/>
            <a:ext cx="276225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Ряд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ферментів-олігомерів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підпорядковується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Міхаелісовскої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кінетиці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проявляє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властивість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негативної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кооперативності при 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зв'язуванні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субстратів</a:t>
            </a:r>
            <a:endParaRPr lang="ru-RU" sz="20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/>
              <a:t>	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Можливі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причини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погіршення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зв'язування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другого субстрату для ферменту,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складається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двох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субодиниць: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Активні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центри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розташовані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субодиницях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спочатку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нерівноцінні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Центри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спочатку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рівноцінні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але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їх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нееквівалентність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виникає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результаті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гетерологічного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укладання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субодиниць.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Один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центрів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екранований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спорідненість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ферменту до другого субстрату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знижується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стеричним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причин.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Зміна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структури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другого центру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призводить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до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зменшення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спорідненості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ферменту до субстрату в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результаті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конформаційних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взаємодій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субодиниць.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420688" y="4803775"/>
            <a:ext cx="8302625" cy="885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Механізм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реакційної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здатності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половини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активних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центрів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half-of-the-sites reactivity)</a:t>
            </a: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41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50053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/>
              <a:t>	Негативна </a:t>
            </a:r>
            <a:r>
              <a:rPr lang="ru-RU" sz="2800" dirty="0" err="1" smtClean="0"/>
              <a:t>кооперативность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ферментів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підкоряються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Міхаелісовской</a:t>
            </a:r>
            <a:r>
              <a:rPr lang="ru-RU" sz="2800" dirty="0" smtClean="0"/>
              <a:t> </a:t>
            </a:r>
            <a:r>
              <a:rPr lang="ru-RU" sz="2800" dirty="0" err="1" smtClean="0"/>
              <a:t>кінетиці</a:t>
            </a:r>
            <a:r>
              <a:rPr lang="ru-RU" sz="2800" dirty="0" smtClean="0"/>
              <a:t>,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виявлятися</a:t>
            </a:r>
            <a:r>
              <a:rPr lang="ru-RU" sz="2800" dirty="0" smtClean="0"/>
              <a:t> не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зв'язуванні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субстратів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в </a:t>
            </a:r>
            <a:r>
              <a:rPr lang="ru-RU" sz="2800" dirty="0" err="1" smtClean="0"/>
              <a:t>процесі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продуктів</a:t>
            </a:r>
            <a:r>
              <a:rPr lang="ru-RU" sz="2800" dirty="0" smtClean="0"/>
              <a:t> реакції. </a:t>
            </a:r>
          </a:p>
          <a:p>
            <a:pPr>
              <a:buFontTx/>
              <a:buNone/>
            </a:pPr>
            <a:r>
              <a:rPr lang="ru-RU" sz="2800" dirty="0" smtClean="0"/>
              <a:t> При </a:t>
            </a:r>
            <a:r>
              <a:rPr lang="ru-RU" sz="2800" dirty="0" err="1" smtClean="0"/>
              <a:t>механізмі</a:t>
            </a:r>
            <a:r>
              <a:rPr lang="ru-RU" sz="2800" dirty="0" smtClean="0"/>
              <a:t> </a:t>
            </a:r>
            <a:r>
              <a:rPr lang="ru-RU" sz="2800" dirty="0" err="1" smtClean="0"/>
              <a:t>реакційної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здатності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половини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центрів</a:t>
            </a:r>
            <a:r>
              <a:rPr lang="ru-RU" sz="2800" dirty="0" smtClean="0"/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тільки</a:t>
            </a:r>
            <a:r>
              <a:rPr lang="ru-RU" sz="2800" b="1" dirty="0" smtClean="0">
                <a:solidFill>
                  <a:srgbClr val="660033"/>
                </a:solidFill>
              </a:rPr>
              <a:t> один </a:t>
            </a:r>
            <a:r>
              <a:rPr lang="ru-RU" sz="2800" b="1" dirty="0" err="1" smtClean="0">
                <a:solidFill>
                  <a:srgbClr val="660033"/>
                </a:solidFill>
              </a:rPr>
              <a:t>активний</a:t>
            </a:r>
            <a:r>
              <a:rPr lang="ru-RU" sz="2800" b="1" dirty="0" smtClean="0">
                <a:solidFill>
                  <a:srgbClr val="660033"/>
                </a:solidFill>
              </a:rPr>
              <a:t> центр </a:t>
            </a:r>
            <a:r>
              <a:rPr lang="ru-RU" sz="2800" b="1" dirty="0" err="1" smtClean="0">
                <a:solidFill>
                  <a:srgbClr val="660033"/>
                </a:solidFill>
              </a:rPr>
              <a:t>функціонує</a:t>
            </a:r>
            <a:r>
              <a:rPr lang="ru-RU" sz="2800" b="1" dirty="0" smtClean="0">
                <a:solidFill>
                  <a:srgbClr val="660033"/>
                </a:solidFill>
              </a:rPr>
              <a:t> в </a:t>
            </a:r>
            <a:r>
              <a:rPr lang="ru-RU" sz="2800" b="1" dirty="0" err="1" smtClean="0">
                <a:solidFill>
                  <a:srgbClr val="660033"/>
                </a:solidFill>
              </a:rPr>
              <a:t>одиницю</a:t>
            </a:r>
            <a:r>
              <a:rPr lang="ru-RU" sz="2800" b="1" dirty="0" smtClean="0">
                <a:solidFill>
                  <a:srgbClr val="660033"/>
                </a:solidFill>
              </a:rPr>
              <a:t> часу 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err="1" smtClean="0">
                <a:solidFill>
                  <a:srgbClr val="660033"/>
                </a:solidFill>
              </a:rPr>
              <a:t>і</a:t>
            </a:r>
            <a:r>
              <a:rPr lang="ru-RU" sz="2800" b="1" dirty="0" smtClean="0">
                <a:solidFill>
                  <a:srgbClr val="660033"/>
                </a:solidFill>
              </a:rPr>
              <a:t> продукт </a:t>
            </a:r>
            <a:r>
              <a:rPr lang="ru-RU" sz="2800" b="1" dirty="0" err="1" smtClean="0">
                <a:solidFill>
                  <a:srgbClr val="660033"/>
                </a:solidFill>
              </a:rPr>
              <a:t>формується</a:t>
            </a:r>
            <a:r>
              <a:rPr lang="ru-RU" sz="2800" b="1" dirty="0" smtClean="0">
                <a:solidFill>
                  <a:srgbClr val="660033"/>
                </a:solidFill>
              </a:rPr>
              <a:t> на 1 </a:t>
            </a:r>
            <a:r>
              <a:rPr lang="ru-RU" sz="2800" b="1" dirty="0" err="1" smtClean="0">
                <a:solidFill>
                  <a:srgbClr val="660033"/>
                </a:solidFill>
              </a:rPr>
              <a:t>центрі</a:t>
            </a:r>
            <a:r>
              <a:rPr lang="ru-RU" sz="2800" b="1" smtClean="0">
                <a:solidFill>
                  <a:srgbClr val="660033"/>
                </a:solidFill>
              </a:rPr>
              <a:t> ферменту.</a:t>
            </a:r>
            <a:endParaRPr lang="ru-RU" sz="2800" dirty="0" smtClean="0">
              <a:solidFill>
                <a:srgbClr val="333300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4" name="Oval 14"/>
          <p:cNvSpPr>
            <a:spLocks noChangeArrowheads="1"/>
          </p:cNvSpPr>
          <p:nvPr/>
        </p:nvSpPr>
        <p:spPr bwMode="auto">
          <a:xfrm>
            <a:off x="287338" y="3349625"/>
            <a:ext cx="3752850" cy="1042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33" name="Oval 13"/>
          <p:cNvSpPr>
            <a:spLocks noChangeArrowheads="1"/>
          </p:cNvSpPr>
          <p:nvPr/>
        </p:nvSpPr>
        <p:spPr bwMode="auto">
          <a:xfrm>
            <a:off x="5084763" y="3333750"/>
            <a:ext cx="3752850" cy="104298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29" name="Oval 9"/>
          <p:cNvSpPr>
            <a:spLocks noChangeArrowheads="1"/>
          </p:cNvSpPr>
          <p:nvPr/>
        </p:nvSpPr>
        <p:spPr bwMode="auto">
          <a:xfrm>
            <a:off x="2562225" y="371475"/>
            <a:ext cx="3786188" cy="105251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Алостеричні ефектори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766763" y="3589338"/>
            <a:ext cx="2992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0066"/>
                </a:solidFill>
              </a:rPr>
              <a:t>Знижують</a:t>
            </a:r>
            <a:r>
              <a:rPr lang="ru-RU" sz="2000" dirty="0" smtClean="0">
                <a:solidFill>
                  <a:srgbClr val="000066"/>
                </a:solidFill>
              </a:rPr>
              <a:t> </a:t>
            </a:r>
            <a:r>
              <a:rPr lang="ru-RU" sz="2000" dirty="0" err="1" smtClean="0">
                <a:solidFill>
                  <a:srgbClr val="000066"/>
                </a:solidFill>
              </a:rPr>
              <a:t>активність</a:t>
            </a:r>
            <a:r>
              <a:rPr lang="ru-RU" sz="2000" dirty="0" smtClean="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0066"/>
                </a:solidFill>
              </a:rPr>
              <a:t> ферменту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5581365" y="3609975"/>
            <a:ext cx="29819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660033"/>
                </a:solidFill>
              </a:rPr>
              <a:t>Підвщують</a:t>
            </a:r>
            <a:r>
              <a:rPr lang="ru-RU" sz="2000" dirty="0" smtClean="0">
                <a:solidFill>
                  <a:srgbClr val="660033"/>
                </a:solidFill>
              </a:rPr>
              <a:t> </a:t>
            </a:r>
            <a:r>
              <a:rPr lang="ru-RU" sz="2000" dirty="0" err="1" smtClean="0">
                <a:solidFill>
                  <a:srgbClr val="660033"/>
                </a:solidFill>
              </a:rPr>
              <a:t>активність</a:t>
            </a:r>
            <a:endParaRPr lang="ru-RU" sz="2000" dirty="0" smtClean="0">
              <a:solidFill>
                <a:srgbClr val="660033"/>
              </a:solidFill>
            </a:endParaRPr>
          </a:p>
          <a:p>
            <a:pPr algn="ctr"/>
            <a:r>
              <a:rPr lang="ru-RU" sz="2000" dirty="0" smtClean="0">
                <a:solidFill>
                  <a:srgbClr val="660033"/>
                </a:solidFill>
              </a:rPr>
              <a:t>ферменту</a:t>
            </a:r>
            <a:endParaRPr lang="ru-RU" sz="2000" dirty="0">
              <a:solidFill>
                <a:srgbClr val="660033"/>
              </a:solidFill>
            </a:endParaRP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835656" y="5022850"/>
            <a:ext cx="7223452" cy="149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u="sng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Гомотропная</a:t>
            </a:r>
            <a:r>
              <a:rPr lang="ru-RU" sz="24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u="sng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регуляція</a:t>
            </a:r>
            <a:r>
              <a:rPr lang="ru-RU" sz="24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u="sng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алостерична</a:t>
            </a:r>
            <a:r>
              <a:rPr lang="ru-RU" sz="24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u="sng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регуляція</a:t>
            </a:r>
            <a:r>
              <a:rPr lang="ru-RU" sz="24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коли субстрат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u="sng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може</a:t>
            </a:r>
            <a:r>
              <a:rPr lang="ru-RU" sz="24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u="sng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виступати</a:t>
            </a:r>
            <a:r>
              <a:rPr lang="ru-RU" sz="24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ru-RU" sz="2400" u="sng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якості</a:t>
            </a:r>
            <a:r>
              <a:rPr lang="ru-RU" sz="24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ефектора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2400" u="sng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ефектор</a:t>
            </a:r>
            <a:r>
              <a:rPr lang="ru-RU" sz="24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u="sng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4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субстрат - одна </a:t>
            </a:r>
            <a:r>
              <a:rPr lang="ru-RU" sz="2400" u="sng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4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та ж </a:t>
            </a:r>
            <a:r>
              <a:rPr lang="ru-RU" sz="2400" u="sng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речовина</a:t>
            </a:r>
            <a:r>
              <a:rPr lang="ru-RU" sz="24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ru-RU" sz="2400" b="0" dirty="0"/>
          </a:p>
        </p:txBody>
      </p:sp>
      <p:sp>
        <p:nvSpPr>
          <p:cNvPr id="286735" name="Line 15"/>
          <p:cNvSpPr>
            <a:spLocks noChangeShapeType="1"/>
          </p:cNvSpPr>
          <p:nvPr/>
        </p:nvSpPr>
        <p:spPr bwMode="auto">
          <a:xfrm flipH="1">
            <a:off x="2657475" y="1350963"/>
            <a:ext cx="479425" cy="296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36" name="Line 16"/>
          <p:cNvSpPr>
            <a:spLocks noChangeShapeType="1"/>
          </p:cNvSpPr>
          <p:nvPr/>
        </p:nvSpPr>
        <p:spPr bwMode="auto">
          <a:xfrm>
            <a:off x="5751513" y="1339850"/>
            <a:ext cx="404812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37" name="AutoShape 17"/>
          <p:cNvSpPr>
            <a:spLocks noChangeArrowheads="1"/>
          </p:cNvSpPr>
          <p:nvPr/>
        </p:nvSpPr>
        <p:spPr bwMode="auto">
          <a:xfrm>
            <a:off x="1852613" y="2806700"/>
            <a:ext cx="414337" cy="488950"/>
          </a:xfrm>
          <a:prstGeom prst="downArrow">
            <a:avLst>
              <a:gd name="adj1" fmla="val 50000"/>
              <a:gd name="adj2" fmla="val 2950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38" name="AutoShape 18"/>
          <p:cNvSpPr>
            <a:spLocks noChangeArrowheads="1"/>
          </p:cNvSpPr>
          <p:nvPr/>
        </p:nvSpPr>
        <p:spPr bwMode="auto">
          <a:xfrm>
            <a:off x="6775450" y="2820988"/>
            <a:ext cx="414338" cy="488950"/>
          </a:xfrm>
          <a:prstGeom prst="downArrow">
            <a:avLst>
              <a:gd name="adj1" fmla="val 50000"/>
              <a:gd name="adj2" fmla="val 29502"/>
            </a:avLst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0900" y="1778000"/>
            <a:ext cx="21209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Негативні  алостеричні ефектори</a:t>
            </a:r>
            <a:endParaRPr lang="uk-UA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11800" y="1739900"/>
            <a:ext cx="2857500" cy="901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Позитивні алостеричні ефектори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4" grpId="0" animBg="1"/>
      <p:bldP spid="286733" grpId="0" animBg="1"/>
      <p:bldP spid="286725" grpId="0"/>
      <p:bldP spid="286727" grpId="0"/>
      <p:bldP spid="286728" grpId="0"/>
      <p:bldP spid="286737" grpId="0" animBg="1"/>
      <p:bldP spid="2867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0" name="Rectangle 6"/>
          <p:cNvSpPr>
            <a:spLocks noChangeArrowheads="1"/>
          </p:cNvSpPr>
          <p:nvPr/>
        </p:nvSpPr>
        <p:spPr bwMode="auto">
          <a:xfrm>
            <a:off x="954088" y="819150"/>
            <a:ext cx="7110412" cy="5708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142875" y="246063"/>
            <a:ext cx="75793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Функціонування</a:t>
            </a: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алостеричних </a:t>
            </a:r>
            <a:r>
              <a:rPr lang="ru-RU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ферментів</a:t>
            </a: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при </a:t>
            </a:r>
            <a:r>
              <a:rPr lang="ru-RU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взаємодії</a:t>
            </a: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алостерічним</a:t>
            </a: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інгібітором</a:t>
            </a: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(А) </a:t>
            </a:r>
            <a:r>
              <a:rPr lang="ru-RU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алостеричним активатором ( Б</a:t>
            </a:r>
            <a:r>
              <a:rPr lang="ru-RU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dirty="0"/>
              <a:t>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1066800"/>
            <a:ext cx="65405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7" name="Rectangle 17"/>
          <p:cNvSpPr>
            <a:spLocks noChangeArrowheads="1"/>
          </p:cNvSpPr>
          <p:nvPr/>
        </p:nvSpPr>
        <p:spPr bwMode="auto">
          <a:xfrm>
            <a:off x="5016500" y="5829300"/>
            <a:ext cx="3937000" cy="660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76" name="Rectangle 16"/>
          <p:cNvSpPr>
            <a:spLocks noChangeArrowheads="1"/>
          </p:cNvSpPr>
          <p:nvPr/>
        </p:nvSpPr>
        <p:spPr bwMode="auto">
          <a:xfrm>
            <a:off x="165100" y="5829300"/>
            <a:ext cx="3937000" cy="660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75" name="Oval 15"/>
          <p:cNvSpPr>
            <a:spLocks noChangeArrowheads="1"/>
          </p:cNvSpPr>
          <p:nvPr/>
        </p:nvSpPr>
        <p:spPr bwMode="auto">
          <a:xfrm>
            <a:off x="2324100" y="4864100"/>
            <a:ext cx="4495800" cy="7747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446213" y="2119313"/>
            <a:ext cx="6496050" cy="2457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800100"/>
          </a:xfrm>
        </p:spPr>
        <p:txBody>
          <a:bodyPr/>
          <a:lstStyle/>
          <a:p>
            <a:pPr>
              <a:defRPr/>
            </a:pP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Аспартат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карбамоїл-трансфераза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АКТ-аза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289799" name="Text Box 4"/>
          <p:cNvSpPr txBox="1">
            <a:spLocks noChangeArrowheads="1"/>
          </p:cNvSpPr>
          <p:nvPr/>
        </p:nvSpPr>
        <p:spPr bwMode="auto">
          <a:xfrm>
            <a:off x="273050" y="1081088"/>
            <a:ext cx="8599488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i="1" dirty="0" err="1">
                <a:solidFill>
                  <a:srgbClr val="660033"/>
                </a:solidFill>
                <a:latin typeface="Arial" charset="0"/>
              </a:rPr>
              <a:t>АКТ-аза</a:t>
            </a:r>
            <a:r>
              <a:rPr lang="ru-RU" sz="2000" i="1" dirty="0">
                <a:solidFill>
                  <a:srgbClr val="660033"/>
                </a:solidFill>
                <a:latin typeface="Arial" charset="0"/>
              </a:rPr>
              <a:t> – фермент 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біосинтеза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піримідинів</a:t>
            </a:r>
            <a:r>
              <a:rPr lang="ru-RU" sz="2000" i="1" dirty="0">
                <a:solidFill>
                  <a:srgbClr val="660033"/>
                </a:solidFill>
                <a:latin typeface="Arial" charset="0"/>
              </a:rPr>
              <a:t>, 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забеспечує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</a:t>
            </a:r>
            <a:endParaRPr lang="ru-RU" sz="2000" i="1" dirty="0">
              <a:solidFill>
                <a:srgbClr val="660033"/>
              </a:solidFill>
              <a:latin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утворення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карбамоїласпартату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000" i="1" dirty="0">
                <a:solidFill>
                  <a:srgbClr val="660033"/>
                </a:solidFill>
                <a:latin typeface="Arial" charset="0"/>
              </a:rPr>
              <a:t>– одного 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з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проміжних</a:t>
            </a:r>
            <a:endParaRPr lang="ru-RU" sz="2000" i="1" dirty="0">
              <a:solidFill>
                <a:srgbClr val="660033"/>
              </a:solidFill>
              <a:latin typeface="Arial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i="1" dirty="0" err="1" smtClean="0">
                <a:solidFill>
                  <a:srgbClr val="660033"/>
                </a:solidFill>
                <a:latin typeface="Arial" charset="0"/>
              </a:rPr>
              <a:t>продуктів</a:t>
            </a:r>
            <a:r>
              <a:rPr lang="ru-RU" sz="2000" i="1" dirty="0" smtClean="0">
                <a:solidFill>
                  <a:srgbClr val="660033"/>
                </a:solidFill>
                <a:latin typeface="Arial" charset="0"/>
              </a:rPr>
              <a:t> синтезу </a:t>
            </a:r>
            <a:r>
              <a:rPr lang="ru-RU" sz="2000" i="1" dirty="0">
                <a:solidFill>
                  <a:srgbClr val="660033"/>
                </a:solidFill>
                <a:latin typeface="Arial" charset="0"/>
              </a:rPr>
              <a:t>СТР.</a:t>
            </a:r>
            <a:r>
              <a:rPr lang="ru-RU" i="1" dirty="0">
                <a:solidFill>
                  <a:srgbClr val="660033"/>
                </a:solidFill>
                <a:latin typeface="Arial" charset="0"/>
              </a:rPr>
              <a:t> </a:t>
            </a:r>
          </a:p>
          <a:p>
            <a:endParaRPr lang="ru-RU" i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289800" name="Text Box 5"/>
          <p:cNvSpPr txBox="1">
            <a:spLocks noChangeArrowheads="1"/>
          </p:cNvSpPr>
          <p:nvPr/>
        </p:nvSpPr>
        <p:spPr bwMode="auto">
          <a:xfrm>
            <a:off x="355516" y="5800725"/>
            <a:ext cx="359585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Arial" charset="0"/>
              </a:rPr>
              <a:t>6 </a:t>
            </a:r>
            <a:r>
              <a:rPr lang="ru-RU" sz="2000" dirty="0" err="1" smtClean="0">
                <a:latin typeface="Arial" charset="0"/>
              </a:rPr>
              <a:t>каталітичних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smtClean="0"/>
              <a:t>субодиниць</a:t>
            </a:r>
            <a:endParaRPr lang="ru-RU" sz="2000" dirty="0">
              <a:latin typeface="Arial" charset="0"/>
            </a:endParaRPr>
          </a:p>
          <a:p>
            <a:pPr algn="ctr"/>
            <a:r>
              <a:rPr lang="ru-RU" i="1" dirty="0">
                <a:latin typeface="Arial" charset="0"/>
              </a:rPr>
              <a:t>(34 </a:t>
            </a:r>
            <a:r>
              <a:rPr lang="ru-RU" i="1" dirty="0" err="1">
                <a:latin typeface="Arial" charset="0"/>
              </a:rPr>
              <a:t>кДа</a:t>
            </a:r>
            <a:r>
              <a:rPr lang="ru-RU" i="1" dirty="0">
                <a:latin typeface="Arial" charset="0"/>
              </a:rPr>
              <a:t>, 2 </a:t>
            </a:r>
            <a:r>
              <a:rPr lang="ru-RU" i="1" dirty="0" err="1">
                <a:latin typeface="Arial" charset="0"/>
              </a:rPr>
              <a:t>тримера</a:t>
            </a:r>
            <a:r>
              <a:rPr lang="ru-RU" i="1" dirty="0">
                <a:latin typeface="Arial" charset="0"/>
              </a:rPr>
              <a:t>)</a:t>
            </a:r>
          </a:p>
        </p:txBody>
      </p:sp>
      <p:pic>
        <p:nvPicPr>
          <p:cNvPr id="289801" name="Picture 6" descr="1040-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313" y="2362200"/>
            <a:ext cx="56578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802" name="Text Box 8"/>
          <p:cNvSpPr txBox="1">
            <a:spLocks noChangeArrowheads="1"/>
          </p:cNvSpPr>
          <p:nvPr/>
        </p:nvSpPr>
        <p:spPr bwMode="auto">
          <a:xfrm>
            <a:off x="1984053" y="3940175"/>
            <a:ext cx="13468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dirty="0" err="1" smtClean="0"/>
              <a:t>Карбамоїл</a:t>
            </a:r>
            <a:r>
              <a:rPr lang="ru-RU" sz="1600" dirty="0" smtClean="0"/>
              <a:t>-</a:t>
            </a:r>
            <a:endParaRPr lang="ru-RU" sz="1600" dirty="0"/>
          </a:p>
          <a:p>
            <a:pPr algn="ctr"/>
            <a:r>
              <a:rPr lang="ru-RU" sz="1600" dirty="0"/>
              <a:t>фосфат</a:t>
            </a:r>
          </a:p>
        </p:txBody>
      </p:sp>
      <p:sp>
        <p:nvSpPr>
          <p:cNvPr id="289803" name="Text Box 9"/>
          <p:cNvSpPr txBox="1">
            <a:spLocks noChangeArrowheads="1"/>
          </p:cNvSpPr>
          <p:nvPr/>
        </p:nvSpPr>
        <p:spPr bwMode="auto">
          <a:xfrm>
            <a:off x="3551238" y="4030663"/>
            <a:ext cx="1273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L-</a:t>
            </a:r>
            <a:r>
              <a:rPr lang="ru-RU" sz="1600">
                <a:latin typeface="Arial" charset="0"/>
              </a:rPr>
              <a:t>аспартат</a:t>
            </a:r>
          </a:p>
        </p:txBody>
      </p:sp>
      <p:sp>
        <p:nvSpPr>
          <p:cNvPr id="289804" name="Text Box 10"/>
          <p:cNvSpPr txBox="1">
            <a:spLocks noChangeArrowheads="1"/>
          </p:cNvSpPr>
          <p:nvPr/>
        </p:nvSpPr>
        <p:spPr bwMode="auto">
          <a:xfrm>
            <a:off x="4843463" y="4046538"/>
            <a:ext cx="20746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err="1" smtClean="0"/>
              <a:t>карбамоїласпартат</a:t>
            </a:r>
            <a:endParaRPr lang="ru-RU" sz="1600" dirty="0"/>
          </a:p>
        </p:txBody>
      </p:sp>
      <p:sp>
        <p:nvSpPr>
          <p:cNvPr id="271372" name="Line 12"/>
          <p:cNvSpPr>
            <a:spLocks noChangeShapeType="1"/>
          </p:cNvSpPr>
          <p:nvPr/>
        </p:nvSpPr>
        <p:spPr bwMode="auto">
          <a:xfrm flipH="1">
            <a:off x="5335588" y="3360738"/>
            <a:ext cx="5413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9806" name="Text Box 13"/>
          <p:cNvSpPr txBox="1">
            <a:spLocks noChangeArrowheads="1"/>
          </p:cNvSpPr>
          <p:nvPr/>
        </p:nvSpPr>
        <p:spPr bwMode="auto">
          <a:xfrm>
            <a:off x="5130191" y="5802313"/>
            <a:ext cx="376359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Arial" charset="0"/>
              </a:rPr>
              <a:t>6 </a:t>
            </a:r>
            <a:r>
              <a:rPr lang="ru-RU" sz="2000" dirty="0" err="1" smtClean="0">
                <a:latin typeface="Arial" charset="0"/>
              </a:rPr>
              <a:t>регуляторних</a:t>
            </a:r>
            <a:r>
              <a:rPr lang="ru-RU" sz="2000" dirty="0" smtClean="0">
                <a:latin typeface="Arial" charset="0"/>
              </a:rPr>
              <a:t> субодиниць</a:t>
            </a:r>
            <a:endParaRPr lang="ru-RU" sz="2000" dirty="0">
              <a:latin typeface="Arial" charset="0"/>
            </a:endParaRPr>
          </a:p>
          <a:p>
            <a:pPr algn="ctr"/>
            <a:r>
              <a:rPr lang="ru-RU" i="1" dirty="0">
                <a:latin typeface="Arial" charset="0"/>
              </a:rPr>
              <a:t>(16 </a:t>
            </a:r>
            <a:r>
              <a:rPr lang="ru-RU" i="1" dirty="0" err="1">
                <a:latin typeface="Arial" charset="0"/>
              </a:rPr>
              <a:t>кДа</a:t>
            </a:r>
            <a:r>
              <a:rPr lang="ru-RU" i="1" dirty="0">
                <a:latin typeface="Arial" charset="0"/>
              </a:rPr>
              <a:t>, 3 </a:t>
            </a:r>
            <a:r>
              <a:rPr lang="ru-RU" i="1" dirty="0" err="1">
                <a:latin typeface="Arial" charset="0"/>
              </a:rPr>
              <a:t>димера</a:t>
            </a:r>
            <a:r>
              <a:rPr lang="ru-RU" i="1" dirty="0">
                <a:latin typeface="Arial" charset="0"/>
              </a:rPr>
              <a:t>)</a:t>
            </a:r>
          </a:p>
        </p:txBody>
      </p:sp>
      <p:sp>
        <p:nvSpPr>
          <p:cNvPr id="289807" name="Text Box 14"/>
          <p:cNvSpPr txBox="1">
            <a:spLocks noChangeArrowheads="1"/>
          </p:cNvSpPr>
          <p:nvPr/>
        </p:nvSpPr>
        <p:spPr bwMode="auto">
          <a:xfrm>
            <a:off x="2600325" y="5002213"/>
            <a:ext cx="398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rgbClr val="006600"/>
                </a:solidFill>
                <a:latin typeface="Arial" charset="0"/>
              </a:rPr>
              <a:t>Бактериальна</a:t>
            </a:r>
            <a:r>
              <a:rPr lang="ru-RU" sz="2000" dirty="0" smtClean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006600"/>
                </a:solidFill>
                <a:latin typeface="Arial" charset="0"/>
              </a:rPr>
              <a:t>АКТ-аза</a:t>
            </a:r>
            <a:r>
              <a:rPr lang="ru-RU" sz="20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2000" i="1" dirty="0">
                <a:solidFill>
                  <a:srgbClr val="006600"/>
                </a:solidFill>
                <a:latin typeface="Arial" charset="0"/>
              </a:rPr>
              <a:t>E. </a:t>
            </a:r>
            <a:r>
              <a:rPr lang="ru-RU" sz="2000" i="1" dirty="0" err="1">
                <a:solidFill>
                  <a:srgbClr val="006600"/>
                </a:solidFill>
                <a:latin typeface="Arial" charset="0"/>
              </a:rPr>
              <a:t>coli</a:t>
            </a:r>
            <a:endParaRPr lang="ru-RU" sz="2000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71378" name="Line 18"/>
          <p:cNvSpPr>
            <a:spLocks noChangeShapeType="1"/>
          </p:cNvSpPr>
          <p:nvPr/>
        </p:nvSpPr>
        <p:spPr bwMode="auto">
          <a:xfrm flipH="1">
            <a:off x="2565400" y="5524500"/>
            <a:ext cx="2794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79" name="Line 19"/>
          <p:cNvSpPr>
            <a:spLocks noChangeShapeType="1"/>
          </p:cNvSpPr>
          <p:nvPr/>
        </p:nvSpPr>
        <p:spPr bwMode="auto">
          <a:xfrm>
            <a:off x="6261100" y="5537200"/>
            <a:ext cx="3175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32" name="Rectangle 20"/>
          <p:cNvSpPr>
            <a:spLocks noChangeArrowheads="1"/>
          </p:cNvSpPr>
          <p:nvPr/>
        </p:nvSpPr>
        <p:spPr bwMode="auto">
          <a:xfrm>
            <a:off x="1104900" y="2146300"/>
            <a:ext cx="22733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91050" y="1092200"/>
            <a:ext cx="2000250" cy="1092200"/>
            <a:chOff x="2804" y="688"/>
            <a:chExt cx="1140" cy="688"/>
          </a:xfrm>
        </p:grpSpPr>
        <p:sp>
          <p:nvSpPr>
            <p:cNvPr id="294928" name="Oval 16"/>
            <p:cNvSpPr>
              <a:spLocks noChangeArrowheads="1"/>
            </p:cNvSpPr>
            <p:nvPr/>
          </p:nvSpPr>
          <p:spPr bwMode="auto">
            <a:xfrm>
              <a:off x="3336" y="862"/>
              <a:ext cx="608" cy="344"/>
            </a:xfrm>
            <a:prstGeom prst="ellipse">
              <a:avLst/>
            </a:prstGeom>
            <a:solidFill>
              <a:srgbClr val="FFFF9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4929" name="Oval 17"/>
            <p:cNvSpPr>
              <a:spLocks noChangeArrowheads="1"/>
            </p:cNvSpPr>
            <p:nvPr/>
          </p:nvSpPr>
          <p:spPr bwMode="auto">
            <a:xfrm>
              <a:off x="2804" y="1032"/>
              <a:ext cx="608" cy="344"/>
            </a:xfrm>
            <a:prstGeom prst="ellipse">
              <a:avLst/>
            </a:prstGeom>
            <a:solidFill>
              <a:srgbClr val="FFFF9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4930" name="Oval 18"/>
            <p:cNvSpPr>
              <a:spLocks noChangeArrowheads="1"/>
            </p:cNvSpPr>
            <p:nvPr/>
          </p:nvSpPr>
          <p:spPr bwMode="auto">
            <a:xfrm>
              <a:off x="2816" y="688"/>
              <a:ext cx="608" cy="344"/>
            </a:xfrm>
            <a:prstGeom prst="ellipse">
              <a:avLst/>
            </a:prstGeom>
            <a:solidFill>
              <a:srgbClr val="FFFF9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616200" y="1092200"/>
            <a:ext cx="1955800" cy="1092200"/>
            <a:chOff x="1664" y="792"/>
            <a:chExt cx="768" cy="496"/>
          </a:xfrm>
        </p:grpSpPr>
        <p:sp>
          <p:nvSpPr>
            <p:cNvPr id="294923" name="Oval 11"/>
            <p:cNvSpPr>
              <a:spLocks noChangeArrowheads="1"/>
            </p:cNvSpPr>
            <p:nvPr/>
          </p:nvSpPr>
          <p:spPr bwMode="auto">
            <a:xfrm>
              <a:off x="1664" y="912"/>
              <a:ext cx="408" cy="248"/>
            </a:xfrm>
            <a:prstGeom prst="ellipse">
              <a:avLst/>
            </a:prstGeom>
            <a:solidFill>
              <a:srgbClr val="FFE78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4924" name="Oval 12"/>
            <p:cNvSpPr>
              <a:spLocks noChangeArrowheads="1"/>
            </p:cNvSpPr>
            <p:nvPr/>
          </p:nvSpPr>
          <p:spPr bwMode="auto">
            <a:xfrm>
              <a:off x="2016" y="1040"/>
              <a:ext cx="408" cy="248"/>
            </a:xfrm>
            <a:prstGeom prst="ellipse">
              <a:avLst/>
            </a:prstGeom>
            <a:solidFill>
              <a:srgbClr val="FFE78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4925" name="Oval 13"/>
            <p:cNvSpPr>
              <a:spLocks noChangeArrowheads="1"/>
            </p:cNvSpPr>
            <p:nvPr/>
          </p:nvSpPr>
          <p:spPr bwMode="auto">
            <a:xfrm>
              <a:off x="2024" y="792"/>
              <a:ext cx="408" cy="248"/>
            </a:xfrm>
            <a:prstGeom prst="ellipse">
              <a:avLst/>
            </a:prstGeom>
            <a:solidFill>
              <a:srgbClr val="FFE78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4922" name="Rectangle 10"/>
          <p:cNvSpPr>
            <a:spLocks noChangeArrowheads="1"/>
          </p:cNvSpPr>
          <p:nvPr/>
        </p:nvSpPr>
        <p:spPr bwMode="auto">
          <a:xfrm>
            <a:off x="482600" y="3517900"/>
            <a:ext cx="8178800" cy="2895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4763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регуляторних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субодиниць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АКТ-ази</a:t>
            </a:r>
            <a:endParaRPr lang="ru-RU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530225" y="3700463"/>
            <a:ext cx="8825365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Протікання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реакції у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часі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призводить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до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появи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С</a:t>
            </a:r>
            <a:r>
              <a:rPr lang="en-US" b="0" dirty="0" err="1" smtClean="0">
                <a:solidFill>
                  <a:srgbClr val="660033"/>
                </a:solidFill>
                <a:latin typeface="Arial" charset="0"/>
              </a:rPr>
              <a:t>TP</a:t>
            </a:r>
            <a:r>
              <a:rPr lang="en-US" b="0" dirty="0" smtClean="0">
                <a:solidFill>
                  <a:srgbClr val="660033"/>
                </a:solidFill>
                <a:latin typeface="Arial" charset="0"/>
              </a:rPr>
              <a:t> -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кінцевого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продукту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ланцюга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. У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міру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накопичення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С</a:t>
            </a:r>
            <a:r>
              <a:rPr lang="en-US" b="0" dirty="0" err="1" smtClean="0">
                <a:solidFill>
                  <a:srgbClr val="660033"/>
                </a:solidFill>
                <a:latin typeface="Arial" charset="0"/>
              </a:rPr>
              <a:t>TP</a:t>
            </a:r>
            <a:r>
              <a:rPr lang="en-US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і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його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зв'язування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з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ферментом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спорідненість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до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субстратів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знижується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і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фермент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включається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в роботу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тільки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при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набагато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більших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концентраціях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субстрату.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АТР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конкурує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з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С</a:t>
            </a:r>
            <a:r>
              <a:rPr lang="en-US" b="0" dirty="0" err="1" smtClean="0">
                <a:solidFill>
                  <a:srgbClr val="660033"/>
                </a:solidFill>
                <a:latin typeface="Arial" charset="0"/>
              </a:rPr>
              <a:t>TP</a:t>
            </a:r>
            <a:r>
              <a:rPr lang="en-US" b="0" dirty="0" smtClean="0">
                <a:solidFill>
                  <a:srgbClr val="660033"/>
                </a:solidFill>
                <a:latin typeface="Arial" charset="0"/>
              </a:rPr>
              <a:t>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і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може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усувати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його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інгібуючу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дію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.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регуляція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є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оборотною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і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при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зміні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в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клітці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концентрації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АТР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або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С</a:t>
            </a:r>
            <a:r>
              <a:rPr lang="en-US" b="0" dirty="0" err="1" smtClean="0">
                <a:solidFill>
                  <a:srgbClr val="660033"/>
                </a:solidFill>
                <a:latin typeface="Arial" charset="0"/>
              </a:rPr>
              <a:t>TP</a:t>
            </a:r>
            <a:r>
              <a:rPr lang="en-US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швидкість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роботи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ферменту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змінюється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.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Таким чином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АКТ-аза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забезпечує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постійну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присутність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в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клітині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потрібних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b="0" dirty="0" err="1" smtClean="0">
                <a:solidFill>
                  <a:srgbClr val="660033"/>
                </a:solidFill>
                <a:latin typeface="Arial" charset="0"/>
              </a:rPr>
              <a:t>кількостей</a:t>
            </a:r>
            <a:r>
              <a:rPr lang="ru-RU" b="0" dirty="0" smtClean="0">
                <a:solidFill>
                  <a:srgbClr val="660033"/>
                </a:solidFill>
                <a:latin typeface="Arial" charset="0"/>
              </a:rPr>
              <a:t> СТР.</a:t>
            </a:r>
            <a:endParaRPr lang="ru-RU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2651125" y="1414463"/>
            <a:ext cx="3172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Регуляторні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субодиниці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1382211" y="2198688"/>
            <a:ext cx="17123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СTP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b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Алостеричний</a:t>
            </a:r>
            <a:endParaRPr lang="ru-RU" b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b="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інгібітор</a:t>
            </a:r>
            <a:endParaRPr lang="ru-RU" b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94933" name="Rectangle 21"/>
          <p:cNvSpPr>
            <a:spLocks noChangeArrowheads="1"/>
          </p:cNvSpPr>
          <p:nvPr/>
        </p:nvSpPr>
        <p:spPr bwMode="auto">
          <a:xfrm>
            <a:off x="5784850" y="2189163"/>
            <a:ext cx="2284413" cy="113188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5984984" y="2217738"/>
            <a:ext cx="19143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АТР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Алостеричний </a:t>
            </a:r>
            <a:endParaRPr lang="ru-RU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активатор</a:t>
            </a:r>
          </a:p>
        </p:txBody>
      </p:sp>
      <p:sp>
        <p:nvSpPr>
          <p:cNvPr id="294934" name="Line 22"/>
          <p:cNvSpPr>
            <a:spLocks noChangeShapeType="1"/>
          </p:cNvSpPr>
          <p:nvPr/>
        </p:nvSpPr>
        <p:spPr bwMode="auto">
          <a:xfrm flipH="1">
            <a:off x="2174875" y="1782763"/>
            <a:ext cx="479425" cy="296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4935" name="Line 23"/>
          <p:cNvSpPr>
            <a:spLocks noChangeShapeType="1"/>
          </p:cNvSpPr>
          <p:nvPr/>
        </p:nvSpPr>
        <p:spPr bwMode="auto">
          <a:xfrm>
            <a:off x="6526213" y="1809750"/>
            <a:ext cx="404812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4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32" grpId="0" animBg="1"/>
      <p:bldP spid="294922" grpId="0" animBg="1"/>
      <p:bldP spid="294917" grpId="0"/>
      <p:bldP spid="294919" grpId="0"/>
      <p:bldP spid="294933" grpId="0" animBg="1"/>
      <p:bldP spid="2949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8" name="Rectangle 14"/>
          <p:cNvSpPr>
            <a:spLocks noChangeArrowheads="1"/>
          </p:cNvSpPr>
          <p:nvPr/>
        </p:nvSpPr>
        <p:spPr bwMode="auto">
          <a:xfrm>
            <a:off x="2651125" y="2428875"/>
            <a:ext cx="3984625" cy="273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2388" name="Picture 4" descr="subedini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038" y="2617788"/>
            <a:ext cx="3273425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203200" y="285750"/>
            <a:ext cx="8831263" cy="1982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-228600" y="-26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2391" name="Object 7"/>
          <p:cNvGraphicFramePr>
            <a:graphicFrameLocks noChangeAspect="1"/>
          </p:cNvGraphicFramePr>
          <p:nvPr/>
        </p:nvGraphicFramePr>
        <p:xfrm>
          <a:off x="309563" y="371475"/>
          <a:ext cx="8691562" cy="1152525"/>
        </p:xfrm>
        <a:graphic>
          <a:graphicData uri="http://schemas.openxmlformats.org/presentationml/2006/ole">
            <p:oleObj spid="_x0000_s291846" name="CS ChemDraw Drawing" r:id="rId4" imgW="4613760" imgH="540720" progId="">
              <p:embed/>
            </p:oleObj>
          </a:graphicData>
        </a:graphic>
      </p:graphicFrame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3363913" y="1522413"/>
            <a:ext cx="1909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6600"/>
                </a:solidFill>
                <a:latin typeface="Arial" charset="0"/>
              </a:rPr>
              <a:t>р-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ClHg</a:t>
            </a:r>
            <a:r>
              <a:rPr lang="ru-RU">
                <a:solidFill>
                  <a:srgbClr val="006600"/>
                </a:solidFill>
                <a:latin typeface="Arial" charset="0"/>
              </a:rPr>
              <a:t>-бензоат</a:t>
            </a:r>
          </a:p>
        </p:txBody>
      </p:sp>
      <p:sp>
        <p:nvSpPr>
          <p:cNvPr id="272396" name="Text Box 12"/>
          <p:cNvSpPr txBox="1">
            <a:spLocks noChangeArrowheads="1"/>
          </p:cNvSpPr>
          <p:nvPr/>
        </p:nvSpPr>
        <p:spPr bwMode="auto">
          <a:xfrm>
            <a:off x="336325" y="1531938"/>
            <a:ext cx="25547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0" dirty="0">
                <a:latin typeface="Arial" charset="0"/>
              </a:rPr>
              <a:t>Две –</a:t>
            </a:r>
            <a:r>
              <a:rPr lang="en-US" sz="1400" b="0" dirty="0" err="1">
                <a:latin typeface="Arial" charset="0"/>
              </a:rPr>
              <a:t>SH</a:t>
            </a:r>
            <a:r>
              <a:rPr lang="ru-RU" sz="1400" b="0" dirty="0">
                <a:latin typeface="Arial" charset="0"/>
              </a:rPr>
              <a:t> </a:t>
            </a:r>
            <a:r>
              <a:rPr lang="ru-RU" sz="1400" b="0" dirty="0" err="1" smtClean="0">
                <a:latin typeface="Arial" charset="0"/>
              </a:rPr>
              <a:t>групи</a:t>
            </a:r>
            <a:r>
              <a:rPr lang="ru-RU" sz="1400" b="0" dirty="0" smtClean="0">
                <a:latin typeface="Arial" charset="0"/>
              </a:rPr>
              <a:t> </a:t>
            </a:r>
            <a:r>
              <a:rPr lang="ru-RU" sz="1400" b="0" dirty="0" err="1" smtClean="0">
                <a:latin typeface="Arial" charset="0"/>
              </a:rPr>
              <a:t>залишків</a:t>
            </a:r>
            <a:r>
              <a:rPr lang="ru-RU" sz="1400" b="0" dirty="0" smtClean="0">
                <a:latin typeface="Arial" charset="0"/>
              </a:rPr>
              <a:t> </a:t>
            </a:r>
            <a:r>
              <a:rPr lang="en-US" sz="1400" b="0" dirty="0" err="1" smtClean="0">
                <a:latin typeface="Arial" charset="0"/>
              </a:rPr>
              <a:t>Cys</a:t>
            </a:r>
            <a:endParaRPr lang="ru-RU" sz="1400" b="0" dirty="0">
              <a:latin typeface="Arial" charset="0"/>
            </a:endParaRPr>
          </a:p>
          <a:p>
            <a:pPr algn="ctr"/>
            <a:r>
              <a:rPr lang="ru-RU" sz="1400" b="0" dirty="0">
                <a:latin typeface="Arial" charset="0"/>
              </a:rPr>
              <a:t>на </a:t>
            </a:r>
            <a:r>
              <a:rPr lang="ru-RU" sz="1400" b="0" dirty="0" err="1" smtClean="0">
                <a:latin typeface="Arial" charset="0"/>
              </a:rPr>
              <a:t>кожну</a:t>
            </a:r>
            <a:r>
              <a:rPr lang="ru-RU" sz="1400" b="0" dirty="0" smtClean="0">
                <a:latin typeface="Arial" charset="0"/>
              </a:rPr>
              <a:t> </a:t>
            </a:r>
            <a:r>
              <a:rPr lang="ru-RU" sz="1400" b="0" dirty="0" err="1" smtClean="0">
                <a:latin typeface="Arial" charset="0"/>
              </a:rPr>
              <a:t>регуляторну</a:t>
            </a:r>
            <a:endParaRPr lang="ru-RU" sz="1400" b="0" dirty="0">
              <a:latin typeface="Arial" charset="0"/>
            </a:endParaRPr>
          </a:p>
          <a:p>
            <a:pPr algn="ctr"/>
            <a:r>
              <a:rPr lang="ru-RU" sz="1400" b="0" dirty="0" err="1" smtClean="0">
                <a:latin typeface="Arial" charset="0"/>
              </a:rPr>
              <a:t>субодиницю</a:t>
            </a:r>
            <a:endParaRPr lang="ru-RU" sz="1400" b="0" dirty="0">
              <a:latin typeface="Arial" charset="0"/>
            </a:endParaRPr>
          </a:p>
        </p:txBody>
      </p:sp>
      <p:sp>
        <p:nvSpPr>
          <p:cNvPr id="272397" name="Text Box 13"/>
          <p:cNvSpPr txBox="1">
            <a:spLocks noChangeArrowheads="1"/>
          </p:cNvSpPr>
          <p:nvPr/>
        </p:nvSpPr>
        <p:spPr bwMode="auto">
          <a:xfrm>
            <a:off x="300038" y="5195888"/>
            <a:ext cx="832304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000" b="0" i="1" dirty="0" err="1" smtClean="0">
                <a:solidFill>
                  <a:srgbClr val="660033"/>
                </a:solidFill>
                <a:latin typeface="Arial" charset="0"/>
              </a:rPr>
              <a:t>Поділ</a:t>
            </a: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000" b="0" i="1" dirty="0" err="1" smtClean="0">
                <a:solidFill>
                  <a:srgbClr val="660033"/>
                </a:solidFill>
                <a:latin typeface="Arial" charset="0"/>
              </a:rPr>
              <a:t>каталітичних</a:t>
            </a: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 та </a:t>
            </a:r>
            <a:r>
              <a:rPr lang="ru-RU" sz="2000" b="0" i="1" dirty="0" err="1" smtClean="0">
                <a:solidFill>
                  <a:srgbClr val="660033"/>
                </a:solidFill>
                <a:latin typeface="Arial" charset="0"/>
              </a:rPr>
              <a:t>регуляторних</a:t>
            </a: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 субодиниць </a:t>
            </a:r>
            <a:r>
              <a:rPr lang="ru-RU" sz="2000" b="0" i="1" dirty="0" err="1" smtClean="0">
                <a:solidFill>
                  <a:srgbClr val="660033"/>
                </a:solidFill>
                <a:latin typeface="Arial" charset="0"/>
              </a:rPr>
              <a:t>аспартат</a:t>
            </a: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</a:pP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000" b="0" i="1" dirty="0" err="1" smtClean="0">
                <a:solidFill>
                  <a:srgbClr val="660033"/>
                </a:solidFill>
                <a:latin typeface="Arial" charset="0"/>
              </a:rPr>
              <a:t>карбамоїл-трансферази</a:t>
            </a: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 (</a:t>
            </a:r>
            <a:r>
              <a:rPr lang="ru-RU" sz="2000" b="0" i="1" dirty="0" err="1" smtClean="0">
                <a:solidFill>
                  <a:srgbClr val="660033"/>
                </a:solidFill>
                <a:latin typeface="Arial" charset="0"/>
              </a:rPr>
              <a:t>АКТ-ази</a:t>
            </a: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) на </a:t>
            </a:r>
            <a:r>
              <a:rPr lang="ru-RU" sz="2000" b="0" i="1" dirty="0" err="1" smtClean="0">
                <a:solidFill>
                  <a:srgbClr val="660033"/>
                </a:solidFill>
                <a:latin typeface="Arial" charset="0"/>
              </a:rPr>
              <a:t>аніонообменнику</a:t>
            </a: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 в </a:t>
            </a:r>
            <a:r>
              <a:rPr lang="ru-RU" sz="2000" b="0" i="1" dirty="0" err="1" smtClean="0">
                <a:solidFill>
                  <a:srgbClr val="660033"/>
                </a:solidFill>
                <a:latin typeface="Arial" charset="0"/>
              </a:rPr>
              <a:t>градієнті</a:t>
            </a: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</a:pP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000" b="0" i="1" dirty="0" err="1" smtClean="0">
                <a:solidFill>
                  <a:srgbClr val="660033"/>
                </a:solidFill>
                <a:latin typeface="Arial" charset="0"/>
              </a:rPr>
              <a:t>солі</a:t>
            </a: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en-US" sz="2000" b="0" i="1" dirty="0" err="1" smtClean="0">
                <a:solidFill>
                  <a:srgbClr val="660033"/>
                </a:solidFill>
                <a:latin typeface="Arial" charset="0"/>
              </a:rPr>
              <a:t>KCl</a:t>
            </a:r>
            <a:r>
              <a:rPr lang="en-US" sz="2000" b="0" i="1" dirty="0" smtClean="0">
                <a:solidFill>
                  <a:srgbClr val="660033"/>
                </a:solidFill>
                <a:latin typeface="Arial" charset="0"/>
              </a:rPr>
              <a:t>. </a:t>
            </a: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Перший </a:t>
            </a:r>
            <a:r>
              <a:rPr lang="ru-RU" sz="2000" b="0" i="1" dirty="0" err="1" smtClean="0">
                <a:solidFill>
                  <a:srgbClr val="660033"/>
                </a:solidFill>
                <a:latin typeface="Arial" charset="0"/>
              </a:rPr>
              <a:t>пік</a:t>
            </a: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 (1) - </a:t>
            </a:r>
            <a:r>
              <a:rPr lang="ru-RU" sz="2000" b="0" i="1" dirty="0" err="1" smtClean="0">
                <a:solidFill>
                  <a:srgbClr val="660033"/>
                </a:solidFill>
                <a:latin typeface="Arial" charset="0"/>
              </a:rPr>
              <a:t>каталітичні</a:t>
            </a: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 субодиниці, </a:t>
            </a:r>
            <a:r>
              <a:rPr lang="ru-RU" sz="2000" b="0" i="1" dirty="0" err="1" smtClean="0">
                <a:solidFill>
                  <a:srgbClr val="660033"/>
                </a:solidFill>
                <a:latin typeface="Arial" charset="0"/>
              </a:rPr>
              <a:t>другий</a:t>
            </a: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</a:pP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000" b="0" i="1" dirty="0" err="1" smtClean="0">
                <a:solidFill>
                  <a:srgbClr val="660033"/>
                </a:solidFill>
                <a:latin typeface="Arial" charset="0"/>
              </a:rPr>
              <a:t>пік</a:t>
            </a: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 (2) - </a:t>
            </a:r>
            <a:r>
              <a:rPr lang="ru-RU" sz="2000" b="0" i="1" dirty="0" err="1" smtClean="0">
                <a:solidFill>
                  <a:srgbClr val="660033"/>
                </a:solidFill>
                <a:latin typeface="Arial" charset="0"/>
              </a:rPr>
              <a:t>регуляторні</a:t>
            </a:r>
            <a:r>
              <a:rPr lang="ru-RU" sz="2000" b="0" i="1" dirty="0" smtClean="0">
                <a:solidFill>
                  <a:srgbClr val="660033"/>
                </a:solidFill>
                <a:latin typeface="Arial" charset="0"/>
              </a:rPr>
              <a:t> субодиниці.</a:t>
            </a:r>
            <a:endParaRPr lang="ru-RU" sz="2000" i="1" dirty="0">
              <a:solidFill>
                <a:srgbClr val="66003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13" y="4876800"/>
            <a:ext cx="2046287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 </a:t>
            </a:r>
            <a:r>
              <a:rPr lang="ru-RU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фракції</a:t>
            </a:r>
            <a:endParaRPr lang="ru-RU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8" grpId="0" animBg="1"/>
      <p:bldP spid="272389" grpId="0" animBg="1"/>
      <p:bldP spid="272392" grpId="0"/>
      <p:bldP spid="272396" grpId="0"/>
      <p:bldP spid="27239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6072188" y="5091113"/>
            <a:ext cx="2822575" cy="15255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736600" y="2416175"/>
            <a:ext cx="4230688" cy="2851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S-подібна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крива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залежності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швидкості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реакції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концентрації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субстрату</a:t>
            </a: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5838247" y="5041900"/>
            <a:ext cx="32253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Арчибальд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Хілл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1886-1977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англійський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фізіолог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Нобелівська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премія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фізіології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та </a:t>
            </a:r>
            <a:r>
              <a:rPr lang="ru-RU" sz="20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медицини </a:t>
            </a:r>
            <a:endParaRPr lang="ru-RU" sz="2000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1922</a:t>
            </a:r>
            <a:endParaRPr lang="ru-RU" sz="1400" b="0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92871" name="Text Box 6"/>
          <p:cNvSpPr txBox="1">
            <a:spLocks noChangeArrowheads="1"/>
          </p:cNvSpPr>
          <p:nvPr/>
        </p:nvSpPr>
        <p:spPr bwMode="auto">
          <a:xfrm>
            <a:off x="460375" y="5299075"/>
            <a:ext cx="5575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 dirty="0" err="1" smtClean="0">
                <a:latin typeface="Arial" charset="0"/>
              </a:rPr>
              <a:t>Графік</a:t>
            </a:r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залежності</a:t>
            </a:r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швидкості</a:t>
            </a:r>
            <a:r>
              <a:rPr lang="ru-RU" sz="2000" b="0" dirty="0" smtClean="0">
                <a:latin typeface="Arial" charset="0"/>
              </a:rPr>
              <a:t> реакції </a:t>
            </a:r>
            <a:r>
              <a:rPr lang="ru-RU" sz="2000" b="0" dirty="0" err="1" smtClean="0">
                <a:latin typeface="Arial" charset="0"/>
              </a:rPr>
              <a:t>від</a:t>
            </a:r>
            <a:r>
              <a:rPr lang="ru-RU" sz="2000" b="0" dirty="0" smtClean="0">
                <a:latin typeface="Arial" charset="0"/>
              </a:rPr>
              <a:t> </a:t>
            </a:r>
          </a:p>
          <a:p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концентрації</a:t>
            </a:r>
            <a:r>
              <a:rPr lang="ru-RU" sz="2000" b="0" dirty="0" smtClean="0">
                <a:latin typeface="Arial" charset="0"/>
              </a:rPr>
              <a:t> субстрату у </a:t>
            </a:r>
            <a:r>
              <a:rPr lang="ru-RU" sz="2000" b="0" dirty="0" err="1" smtClean="0">
                <a:latin typeface="Arial" charset="0"/>
              </a:rPr>
              <a:t>вигляді</a:t>
            </a:r>
            <a:r>
              <a:rPr lang="ru-RU" sz="2000" b="0" dirty="0" smtClean="0">
                <a:latin typeface="Arial" charset="0"/>
              </a:rPr>
              <a:t> </a:t>
            </a:r>
            <a:r>
              <a:rPr lang="en-US" sz="2000" b="0" dirty="0" smtClean="0">
                <a:latin typeface="Arial" charset="0"/>
              </a:rPr>
              <a:t>S-</a:t>
            </a:r>
            <a:r>
              <a:rPr lang="ru-RU" sz="2000" b="0" dirty="0" err="1" smtClean="0">
                <a:latin typeface="Arial" charset="0"/>
              </a:rPr>
              <a:t>подібної</a:t>
            </a:r>
            <a:r>
              <a:rPr lang="ru-RU" sz="2000" b="0" dirty="0" smtClean="0">
                <a:latin typeface="Arial" charset="0"/>
              </a:rPr>
              <a:t> </a:t>
            </a:r>
          </a:p>
          <a:p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кривої</a:t>
            </a:r>
            <a:r>
              <a:rPr lang="ru-RU" sz="2000" b="0" dirty="0" smtClean="0">
                <a:latin typeface="Arial" charset="0"/>
              </a:rPr>
              <a:t> на </a:t>
            </a:r>
            <a:r>
              <a:rPr lang="ru-RU" sz="2000" b="0" dirty="0" err="1" smtClean="0">
                <a:latin typeface="Arial" charset="0"/>
              </a:rPr>
              <a:t>прикладі</a:t>
            </a:r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АКТ-ази</a:t>
            </a:r>
            <a:r>
              <a:rPr lang="ru-RU" sz="2000" b="0" dirty="0" smtClean="0">
                <a:latin typeface="Arial" charset="0"/>
              </a:rPr>
              <a:t>: без ефектора, </a:t>
            </a:r>
            <a:r>
              <a:rPr lang="ru-RU" sz="2000" b="0" dirty="0" err="1" smtClean="0">
                <a:latin typeface="Arial" charset="0"/>
              </a:rPr>
              <a:t>з</a:t>
            </a:r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АТР</a:t>
            </a:r>
            <a:r>
              <a:rPr lang="ru-RU" sz="2000" b="0" dirty="0" smtClean="0">
                <a:latin typeface="Arial" charset="0"/>
              </a:rPr>
              <a:t>, </a:t>
            </a:r>
            <a:r>
              <a:rPr lang="ru-RU" sz="2000" b="0" dirty="0" err="1" smtClean="0">
                <a:latin typeface="Arial" charset="0"/>
              </a:rPr>
              <a:t>з</a:t>
            </a:r>
            <a:r>
              <a:rPr lang="ru-RU" sz="2000" b="0" dirty="0" smtClean="0">
                <a:latin typeface="Arial" charset="0"/>
              </a:rPr>
              <a:t> С</a:t>
            </a:r>
            <a:r>
              <a:rPr lang="en-US" sz="2000" b="0" dirty="0" smtClean="0">
                <a:latin typeface="Arial" charset="0"/>
              </a:rPr>
              <a:t>TP. </a:t>
            </a:r>
            <a:r>
              <a:rPr lang="ru-RU" sz="2000" b="0" dirty="0" smtClean="0">
                <a:latin typeface="Arial" charset="0"/>
              </a:rPr>
              <a:t>Субстрат - </a:t>
            </a:r>
            <a:r>
              <a:rPr lang="ru-RU" sz="2000" b="0" dirty="0" err="1" smtClean="0">
                <a:latin typeface="Arial" charset="0"/>
              </a:rPr>
              <a:t>аспартат</a:t>
            </a:r>
            <a:r>
              <a:rPr lang="ru-RU" sz="2000" b="0" dirty="0" smtClean="0">
                <a:latin typeface="Arial" charset="0"/>
              </a:rPr>
              <a:t>.</a:t>
            </a:r>
            <a:endParaRPr lang="ru-RU" sz="2000" b="0" dirty="0">
              <a:latin typeface="Arial" charset="0"/>
            </a:endParaRPr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454025" y="1487488"/>
            <a:ext cx="69144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0" i="1" dirty="0" err="1" smtClean="0">
                <a:solidFill>
                  <a:srgbClr val="660033"/>
                </a:solidFill>
                <a:latin typeface="Arial" charset="0"/>
              </a:rPr>
              <a:t>Вперше</a:t>
            </a:r>
            <a:r>
              <a:rPr lang="ru-RU" sz="2400" b="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400" b="0" i="1" dirty="0" err="1" smtClean="0">
                <a:solidFill>
                  <a:srgbClr val="660033"/>
                </a:solidFill>
                <a:latin typeface="Arial" charset="0"/>
              </a:rPr>
              <a:t>S-образні</a:t>
            </a:r>
            <a:r>
              <a:rPr lang="ru-RU" sz="2400" b="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400" b="0" i="1" dirty="0" err="1" smtClean="0">
                <a:solidFill>
                  <a:srgbClr val="660033"/>
                </a:solidFill>
                <a:latin typeface="Arial" charset="0"/>
              </a:rPr>
              <a:t>функції</a:t>
            </a:r>
            <a:r>
              <a:rPr lang="ru-RU" sz="2400" b="0" i="1" dirty="0" smtClean="0">
                <a:solidFill>
                  <a:srgbClr val="660033"/>
                </a:solidFill>
                <a:latin typeface="Arial" charset="0"/>
              </a:rPr>
              <a:t> для </a:t>
            </a:r>
            <a:r>
              <a:rPr lang="ru-RU" sz="2400" b="0" i="1" dirty="0" err="1" smtClean="0">
                <a:solidFill>
                  <a:srgbClr val="660033"/>
                </a:solidFill>
                <a:latin typeface="Arial" charset="0"/>
              </a:rPr>
              <a:t>насичення</a:t>
            </a:r>
            <a:r>
              <a:rPr lang="ru-RU" sz="2400" b="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400" b="0" i="1" dirty="0" err="1" smtClean="0">
                <a:solidFill>
                  <a:srgbClr val="660033"/>
                </a:solidFill>
                <a:latin typeface="Arial" charset="0"/>
              </a:rPr>
              <a:t>були</a:t>
            </a:r>
            <a:r>
              <a:rPr lang="ru-RU" sz="2400" b="0" i="1" dirty="0" smtClean="0">
                <a:solidFill>
                  <a:srgbClr val="660033"/>
                </a:solidFill>
                <a:latin typeface="Arial" charset="0"/>
              </a:rPr>
              <a:t> </a:t>
            </a:r>
          </a:p>
          <a:p>
            <a:r>
              <a:rPr lang="ru-RU" sz="2400" b="0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ru-RU" sz="2400" b="0" i="1" dirty="0" err="1" smtClean="0">
                <a:solidFill>
                  <a:srgbClr val="660033"/>
                </a:solidFill>
                <a:latin typeface="Arial" charset="0"/>
              </a:rPr>
              <a:t>отримані</a:t>
            </a:r>
            <a:r>
              <a:rPr lang="ru-RU" sz="2400" b="0" i="1" dirty="0" smtClean="0">
                <a:solidFill>
                  <a:srgbClr val="660033"/>
                </a:solidFill>
                <a:latin typeface="Arial" charset="0"/>
              </a:rPr>
              <a:t> в 1909 </a:t>
            </a:r>
            <a:r>
              <a:rPr lang="ru-RU" sz="2400" b="0" i="1" dirty="0" err="1" smtClean="0">
                <a:solidFill>
                  <a:srgbClr val="660033"/>
                </a:solidFill>
                <a:latin typeface="Arial" charset="0"/>
              </a:rPr>
              <a:t>році</a:t>
            </a:r>
            <a:r>
              <a:rPr lang="ru-RU" sz="2400" b="0" i="1" dirty="0" smtClean="0">
                <a:solidFill>
                  <a:srgbClr val="660033"/>
                </a:solidFill>
                <a:latin typeface="Arial" charset="0"/>
              </a:rPr>
              <a:t> (А. </a:t>
            </a:r>
            <a:r>
              <a:rPr lang="ru-RU" sz="2400" b="0" i="1" dirty="0" err="1" smtClean="0">
                <a:solidFill>
                  <a:srgbClr val="660033"/>
                </a:solidFill>
                <a:latin typeface="Arial" charset="0"/>
              </a:rPr>
              <a:t>Хілл</a:t>
            </a:r>
            <a:r>
              <a:rPr lang="ru-RU" sz="2400" b="0" i="1" dirty="0" smtClean="0">
                <a:solidFill>
                  <a:srgbClr val="660033"/>
                </a:solidFill>
                <a:latin typeface="Arial" charset="0"/>
              </a:rPr>
              <a:t>)</a:t>
            </a:r>
            <a:endParaRPr lang="ru-RU" sz="2400" b="0" i="1" dirty="0">
              <a:solidFill>
                <a:srgbClr val="660033"/>
              </a:solidFill>
              <a:latin typeface="Arial" charset="0"/>
            </a:endParaRPr>
          </a:p>
        </p:txBody>
      </p:sp>
      <p:pic>
        <p:nvPicPr>
          <p:cNvPr id="292873" name="Picture 9" descr="200px-Archibald_Vivien_H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400" y="2120900"/>
            <a:ext cx="2074863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338" y="2520949"/>
            <a:ext cx="3789362" cy="275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384175" y="1549400"/>
            <a:ext cx="8499475" cy="457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Кооперативне</a:t>
            </a: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зв'язування</a:t>
            </a:r>
            <a:endParaRPr lang="ru-RU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5600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/>
              <a:t>	</a:t>
            </a:r>
            <a:r>
              <a:rPr lang="ru-RU" sz="2800" dirty="0" err="1" smtClean="0">
                <a:solidFill>
                  <a:srgbClr val="660033"/>
                </a:solidFill>
              </a:rPr>
              <a:t>Алостерічні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 err="1" smtClean="0">
                <a:solidFill>
                  <a:srgbClr val="660033"/>
                </a:solidFill>
              </a:rPr>
              <a:t>ферменти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 err="1" smtClean="0">
                <a:solidFill>
                  <a:srgbClr val="660033"/>
                </a:solidFill>
              </a:rPr>
              <a:t>мають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 err="1" smtClean="0">
                <a:solidFill>
                  <a:srgbClr val="660033"/>
                </a:solidFill>
              </a:rPr>
              <a:t>властивість</a:t>
            </a:r>
            <a:r>
              <a:rPr lang="ru-RU" sz="2800" dirty="0" smtClean="0">
                <a:solidFill>
                  <a:srgbClr val="660033"/>
                </a:solidFill>
              </a:rPr>
              <a:t> кооперативності: </a:t>
            </a:r>
            <a:r>
              <a:rPr lang="ru-RU" sz="2800" dirty="0" err="1" smtClean="0">
                <a:solidFill>
                  <a:srgbClr val="660033"/>
                </a:solidFill>
              </a:rPr>
              <a:t>взаємодія</a:t>
            </a:r>
            <a:r>
              <a:rPr lang="ru-RU" sz="2800" dirty="0" smtClean="0">
                <a:solidFill>
                  <a:srgbClr val="660033"/>
                </a:solidFill>
              </a:rPr>
              <a:t> ефектора </a:t>
            </a:r>
            <a:r>
              <a:rPr lang="ru-RU" sz="2800" dirty="0" err="1" smtClean="0">
                <a:solidFill>
                  <a:srgbClr val="660033"/>
                </a:solidFill>
              </a:rPr>
              <a:t>з</a:t>
            </a:r>
            <a:r>
              <a:rPr lang="ru-RU" sz="2800" dirty="0" smtClean="0">
                <a:solidFill>
                  <a:srgbClr val="660033"/>
                </a:solidFill>
              </a:rPr>
              <a:t> алостеричним центром </a:t>
            </a:r>
            <a:r>
              <a:rPr lang="ru-RU" sz="2800" dirty="0" err="1" smtClean="0">
                <a:solidFill>
                  <a:srgbClr val="660033"/>
                </a:solidFill>
              </a:rPr>
              <a:t>викликає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 err="1" smtClean="0">
                <a:solidFill>
                  <a:srgbClr val="660033"/>
                </a:solidFill>
              </a:rPr>
              <a:t>послідовну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 err="1" smtClean="0">
                <a:solidFill>
                  <a:srgbClr val="660033"/>
                </a:solidFill>
              </a:rPr>
              <a:t>кооперативну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 err="1" smtClean="0">
                <a:solidFill>
                  <a:srgbClr val="660033"/>
                </a:solidFill>
              </a:rPr>
              <a:t>зміну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 err="1" smtClean="0">
                <a:solidFill>
                  <a:srgbClr val="660033"/>
                </a:solidFill>
              </a:rPr>
              <a:t>конформації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 err="1" smtClean="0">
                <a:solidFill>
                  <a:srgbClr val="660033"/>
                </a:solidFill>
              </a:rPr>
              <a:t>всіх</a:t>
            </a:r>
            <a:r>
              <a:rPr lang="ru-RU" sz="2800" dirty="0" smtClean="0">
                <a:solidFill>
                  <a:srgbClr val="660033"/>
                </a:solidFill>
              </a:rPr>
              <a:t> субодиниць, </a:t>
            </a:r>
            <a:r>
              <a:rPr lang="ru-RU" sz="2800" dirty="0" err="1" smtClean="0">
                <a:solidFill>
                  <a:srgbClr val="660033"/>
                </a:solidFill>
              </a:rPr>
              <a:t>що</a:t>
            </a:r>
            <a:r>
              <a:rPr lang="ru-RU" sz="2800" dirty="0" smtClean="0">
                <a:solidFill>
                  <a:srgbClr val="660033"/>
                </a:solidFill>
              </a:rPr>
              <a:t> приводить до </a:t>
            </a:r>
            <a:r>
              <a:rPr lang="ru-RU" sz="2800" dirty="0" err="1" smtClean="0">
                <a:solidFill>
                  <a:srgbClr val="660033"/>
                </a:solidFill>
              </a:rPr>
              <a:t>зміни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 err="1" smtClean="0">
                <a:solidFill>
                  <a:srgbClr val="660033"/>
                </a:solidFill>
              </a:rPr>
              <a:t>конформації</a:t>
            </a:r>
            <a:r>
              <a:rPr lang="ru-RU" sz="2800" dirty="0" smtClean="0">
                <a:solidFill>
                  <a:srgbClr val="660033"/>
                </a:solidFill>
              </a:rPr>
              <a:t> активного центру </a:t>
            </a:r>
            <a:r>
              <a:rPr lang="ru-RU" sz="2800" dirty="0" err="1" smtClean="0">
                <a:solidFill>
                  <a:srgbClr val="660033"/>
                </a:solidFill>
              </a:rPr>
              <a:t>і</a:t>
            </a:r>
            <a:r>
              <a:rPr lang="ru-RU" sz="2800" dirty="0" smtClean="0">
                <a:solidFill>
                  <a:srgbClr val="660033"/>
                </a:solidFill>
              </a:rPr>
              <a:t> до </a:t>
            </a:r>
            <a:r>
              <a:rPr lang="ru-RU" sz="2800" dirty="0" err="1" smtClean="0">
                <a:solidFill>
                  <a:srgbClr val="660033"/>
                </a:solidFill>
              </a:rPr>
              <a:t>зміни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 err="1" smtClean="0">
                <a:solidFill>
                  <a:srgbClr val="660033"/>
                </a:solidFill>
              </a:rPr>
              <a:t>спорідненості</a:t>
            </a:r>
            <a:r>
              <a:rPr lang="ru-RU" sz="2800" dirty="0" smtClean="0">
                <a:solidFill>
                  <a:srgbClr val="660033"/>
                </a:solidFill>
              </a:rPr>
              <a:t> ферменту до субстрату, </a:t>
            </a:r>
            <a:r>
              <a:rPr lang="ru-RU" sz="2800" dirty="0" err="1" smtClean="0">
                <a:solidFill>
                  <a:srgbClr val="660033"/>
                </a:solidFill>
              </a:rPr>
              <a:t>що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 err="1" smtClean="0">
                <a:solidFill>
                  <a:srgbClr val="660033"/>
                </a:solidFill>
              </a:rPr>
              <a:t>знижує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 err="1" smtClean="0">
                <a:solidFill>
                  <a:srgbClr val="660033"/>
                </a:solidFill>
              </a:rPr>
              <a:t>або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 err="1" smtClean="0">
                <a:solidFill>
                  <a:srgbClr val="660033"/>
                </a:solidFill>
              </a:rPr>
              <a:t>збільшує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 err="1" smtClean="0">
                <a:solidFill>
                  <a:srgbClr val="660033"/>
                </a:solidFill>
              </a:rPr>
              <a:t>каталітичну</a:t>
            </a:r>
            <a:r>
              <a:rPr lang="ru-RU" sz="2800" dirty="0" smtClean="0">
                <a:solidFill>
                  <a:srgbClr val="660033"/>
                </a:solidFill>
              </a:rPr>
              <a:t> </a:t>
            </a:r>
            <a:r>
              <a:rPr lang="ru-RU" sz="2800" dirty="0" err="1" smtClean="0">
                <a:solidFill>
                  <a:srgbClr val="660033"/>
                </a:solidFill>
              </a:rPr>
              <a:t>активність</a:t>
            </a:r>
            <a:r>
              <a:rPr lang="ru-RU" sz="2800" dirty="0" smtClean="0">
                <a:solidFill>
                  <a:srgbClr val="660033"/>
                </a:solidFill>
              </a:rPr>
              <a:t> ферменту.</a:t>
            </a:r>
            <a:endParaRPr lang="ru-RU" sz="2800" dirty="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5" name="Rectangle 13"/>
          <p:cNvSpPr>
            <a:spLocks noChangeArrowheads="1"/>
          </p:cNvSpPr>
          <p:nvPr/>
        </p:nvSpPr>
        <p:spPr bwMode="auto">
          <a:xfrm>
            <a:off x="508000" y="4000500"/>
            <a:ext cx="8039100" cy="231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44" name="Rectangle 12"/>
          <p:cNvSpPr>
            <a:spLocks noChangeArrowheads="1"/>
          </p:cNvSpPr>
          <p:nvPr/>
        </p:nvSpPr>
        <p:spPr bwMode="auto">
          <a:xfrm>
            <a:off x="508000" y="1435100"/>
            <a:ext cx="8039100" cy="231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890000" cy="1143000"/>
          </a:xfrm>
        </p:spPr>
        <p:txBody>
          <a:bodyPr/>
          <a:lstStyle/>
          <a:p>
            <a:pPr>
              <a:defRPr/>
            </a:pP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Коефіцієнт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Хілла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безрозмірна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величина,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характеризує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кооперативність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зв'язування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ліганда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ферментом</a:t>
            </a: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94918" name="Object 5"/>
          <p:cNvGraphicFramePr>
            <a:graphicFrameLocks noChangeAspect="1"/>
          </p:cNvGraphicFramePr>
          <p:nvPr/>
        </p:nvGraphicFramePr>
        <p:xfrm>
          <a:off x="3444875" y="1616075"/>
          <a:ext cx="2257425" cy="987425"/>
        </p:xfrm>
        <a:graphic>
          <a:graphicData uri="http://schemas.openxmlformats.org/presentationml/2006/ole">
            <p:oleObj spid="_x0000_s294918" name="Формула" r:id="rId3" imgW="1066800" imgH="469900" progId="Equation.3">
              <p:embed/>
            </p:oleObj>
          </a:graphicData>
        </a:graphic>
      </p:graphicFrame>
      <p:sp>
        <p:nvSpPr>
          <p:cNvPr id="274440" name="Rectangle 8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94920" name="Object 7"/>
          <p:cNvGraphicFramePr>
            <a:graphicFrameLocks noChangeAspect="1"/>
          </p:cNvGraphicFramePr>
          <p:nvPr/>
        </p:nvGraphicFramePr>
        <p:xfrm>
          <a:off x="3022600" y="4122738"/>
          <a:ext cx="3190875" cy="1063625"/>
        </p:xfrm>
        <a:graphic>
          <a:graphicData uri="http://schemas.openxmlformats.org/presentationml/2006/ole">
            <p:oleObj spid="_x0000_s294920" name="Формула" r:id="rId4" imgW="1397000" imgH="469900" progId="Equation.3">
              <p:embed/>
            </p:oleObj>
          </a:graphicData>
        </a:graphic>
      </p:graphicFrame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1038225" y="2703513"/>
            <a:ext cx="7092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0" dirty="0" err="1" smtClean="0">
                <a:latin typeface="Arial" charset="0"/>
              </a:rPr>
              <a:t>Y</a:t>
            </a:r>
            <a:r>
              <a:rPr lang="ru-RU" sz="2000" b="0" dirty="0" smtClean="0">
                <a:latin typeface="Arial" charset="0"/>
              </a:rPr>
              <a:t> - </a:t>
            </a:r>
            <a:r>
              <a:rPr lang="ru-RU" sz="2000" b="0" dirty="0" err="1" smtClean="0">
                <a:latin typeface="Arial" charset="0"/>
              </a:rPr>
              <a:t>ступінь</a:t>
            </a:r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насичення</a:t>
            </a:r>
            <a:r>
              <a:rPr lang="ru-RU" sz="2000" b="0" dirty="0" smtClean="0">
                <a:latin typeface="Arial" charset="0"/>
              </a:rPr>
              <a:t>, [</a:t>
            </a:r>
            <a:r>
              <a:rPr lang="ru-RU" sz="2000" b="0" dirty="0" err="1" smtClean="0">
                <a:latin typeface="Arial" charset="0"/>
              </a:rPr>
              <a:t>L</a:t>
            </a:r>
            <a:r>
              <a:rPr lang="ru-RU" sz="2000" b="0" dirty="0" smtClean="0">
                <a:latin typeface="Arial" charset="0"/>
              </a:rPr>
              <a:t>] - </a:t>
            </a:r>
            <a:r>
              <a:rPr lang="ru-RU" sz="2000" b="0" dirty="0" err="1" smtClean="0">
                <a:latin typeface="Arial" charset="0"/>
              </a:rPr>
              <a:t>рівноважна</a:t>
            </a:r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концентрація</a:t>
            </a:r>
            <a:r>
              <a:rPr lang="ru-RU" sz="2000" b="0" dirty="0" smtClean="0">
                <a:latin typeface="Arial" charset="0"/>
              </a:rPr>
              <a:t> </a:t>
            </a:r>
          </a:p>
          <a:p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лиганду</a:t>
            </a:r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і</a:t>
            </a:r>
            <a:r>
              <a:rPr lang="ru-RU" sz="2000" b="0" dirty="0" smtClean="0">
                <a:latin typeface="Arial" charset="0"/>
              </a:rPr>
              <a:t> [</a:t>
            </a:r>
            <a:r>
              <a:rPr lang="ru-RU" sz="2000" b="0" dirty="0" err="1" smtClean="0">
                <a:latin typeface="Arial" charset="0"/>
              </a:rPr>
              <a:t>L</a:t>
            </a:r>
            <a:r>
              <a:rPr lang="ru-RU" sz="2000" b="0" dirty="0" smtClean="0">
                <a:latin typeface="Arial" charset="0"/>
              </a:rPr>
              <a:t>] 0,5 - </a:t>
            </a:r>
            <a:r>
              <a:rPr lang="ru-RU" sz="2000" b="0" dirty="0" err="1" smtClean="0">
                <a:latin typeface="Arial" charset="0"/>
              </a:rPr>
              <a:t>рівноважна</a:t>
            </a:r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концентрація</a:t>
            </a:r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ліганду</a:t>
            </a:r>
            <a:r>
              <a:rPr lang="ru-RU" sz="2000" b="0" dirty="0" smtClean="0">
                <a:latin typeface="Arial" charset="0"/>
              </a:rPr>
              <a:t>, при </a:t>
            </a:r>
          </a:p>
          <a:p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якої</a:t>
            </a:r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Y</a:t>
            </a:r>
            <a:r>
              <a:rPr lang="ru-RU" sz="2000" b="0" dirty="0" smtClean="0">
                <a:latin typeface="Arial" charset="0"/>
              </a:rPr>
              <a:t> = 0,5 </a:t>
            </a:r>
            <a:r>
              <a:rPr lang="ru-RU" sz="2000" b="0" dirty="0" err="1" smtClean="0">
                <a:latin typeface="Arial" charset="0"/>
              </a:rPr>
              <a:t>від</a:t>
            </a:r>
            <a:r>
              <a:rPr lang="ru-RU" sz="2000" b="0" dirty="0" smtClean="0">
                <a:latin typeface="Arial" charset="0"/>
              </a:rPr>
              <a:t> максимального </a:t>
            </a:r>
            <a:r>
              <a:rPr lang="ru-RU" sz="2000" b="0" dirty="0" err="1" smtClean="0">
                <a:latin typeface="Arial" charset="0"/>
              </a:rPr>
              <a:t>насичення</a:t>
            </a:r>
            <a:r>
              <a:rPr lang="ru-RU" sz="2000" b="0" dirty="0" smtClean="0">
                <a:latin typeface="Arial" charset="0"/>
              </a:rPr>
              <a:t>.</a:t>
            </a:r>
            <a:endParaRPr lang="ru-RU" sz="2000" b="0" dirty="0">
              <a:latin typeface="Arial" charset="0"/>
            </a:endParaRPr>
          </a:p>
        </p:txBody>
      </p:sp>
      <p:sp>
        <p:nvSpPr>
          <p:cNvPr id="294922" name="Text Box 10"/>
          <p:cNvSpPr txBox="1">
            <a:spLocks noChangeArrowheads="1"/>
          </p:cNvSpPr>
          <p:nvPr/>
        </p:nvSpPr>
        <p:spPr bwMode="auto">
          <a:xfrm>
            <a:off x="733425" y="5243513"/>
            <a:ext cx="81192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0" dirty="0" smtClean="0">
                <a:latin typeface="Arial" charset="0"/>
              </a:rPr>
              <a:t>Vmax - максимальна </a:t>
            </a:r>
            <a:r>
              <a:rPr lang="ru-RU" sz="2000" b="0" dirty="0" err="1" smtClean="0">
                <a:latin typeface="Arial" charset="0"/>
              </a:rPr>
              <a:t>швидкість</a:t>
            </a:r>
            <a:r>
              <a:rPr lang="ru-RU" sz="2000" b="0" dirty="0" smtClean="0">
                <a:latin typeface="Arial" charset="0"/>
              </a:rPr>
              <a:t> при </a:t>
            </a:r>
            <a:r>
              <a:rPr lang="ru-RU" sz="2000" b="0" dirty="0" err="1" smtClean="0">
                <a:latin typeface="Arial" charset="0"/>
              </a:rPr>
              <a:t>Sо</a:t>
            </a:r>
            <a:r>
              <a:rPr lang="ru-RU" sz="2000" b="0" dirty="0" smtClean="0">
                <a:latin typeface="Arial" charset="0"/>
              </a:rPr>
              <a:t> → ∞, [</a:t>
            </a:r>
            <a:r>
              <a:rPr lang="ru-RU" sz="2000" b="0" dirty="0" err="1" smtClean="0">
                <a:latin typeface="Arial" charset="0"/>
              </a:rPr>
              <a:t>S</a:t>
            </a:r>
            <a:r>
              <a:rPr lang="ru-RU" sz="2000" b="0" dirty="0" smtClean="0">
                <a:latin typeface="Arial" charset="0"/>
              </a:rPr>
              <a:t>] 0,5 - </a:t>
            </a:r>
            <a:r>
              <a:rPr lang="ru-RU" sz="2000" b="0" dirty="0" err="1" smtClean="0">
                <a:latin typeface="Arial" charset="0"/>
              </a:rPr>
              <a:t>концентрація</a:t>
            </a:r>
            <a:r>
              <a:rPr lang="ru-RU" sz="2000" b="0" dirty="0" smtClean="0">
                <a:latin typeface="Arial" charset="0"/>
              </a:rPr>
              <a:t> </a:t>
            </a:r>
          </a:p>
          <a:p>
            <a:r>
              <a:rPr lang="ru-RU" sz="2000" b="0" dirty="0" smtClean="0">
                <a:latin typeface="Arial" charset="0"/>
              </a:rPr>
              <a:t> субстрату при </a:t>
            </a:r>
            <a:r>
              <a:rPr lang="ru-RU" sz="2000" b="0" dirty="0" err="1" smtClean="0">
                <a:latin typeface="Arial" charset="0"/>
              </a:rPr>
              <a:t>половині</a:t>
            </a:r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максимальної</a:t>
            </a:r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швидкості</a:t>
            </a:r>
            <a:r>
              <a:rPr lang="ru-RU" sz="2000" b="0" dirty="0" smtClean="0">
                <a:latin typeface="Arial" charset="0"/>
              </a:rPr>
              <a:t>, яка </a:t>
            </a:r>
          </a:p>
          <a:p>
            <a:r>
              <a:rPr lang="ru-RU" sz="2000" b="0" dirty="0" smtClean="0">
                <a:latin typeface="Arial" charset="0"/>
              </a:rPr>
              <a:t> входить в </a:t>
            </a:r>
            <a:r>
              <a:rPr lang="ru-RU" sz="2000" b="0" dirty="0" err="1" smtClean="0">
                <a:latin typeface="Arial" charset="0"/>
              </a:rPr>
              <a:t>рівняння</a:t>
            </a:r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замість</a:t>
            </a:r>
            <a:r>
              <a:rPr lang="ru-RU" sz="2000" b="0" dirty="0" smtClean="0">
                <a:latin typeface="Arial" charset="0"/>
              </a:rPr>
              <a:t> </a:t>
            </a:r>
            <a:r>
              <a:rPr lang="ru-RU" sz="2000" b="0" dirty="0" err="1" smtClean="0">
                <a:latin typeface="Arial" charset="0"/>
              </a:rPr>
              <a:t>константи</a:t>
            </a:r>
            <a:r>
              <a:rPr lang="ru-RU" sz="2000" b="0" dirty="0" smtClean="0">
                <a:latin typeface="Arial" charset="0"/>
              </a:rPr>
              <a:t> Міхаеліса </a:t>
            </a:r>
            <a:r>
              <a:rPr lang="ru-RU" sz="2000" b="0" dirty="0" err="1" smtClean="0">
                <a:latin typeface="Arial" charset="0"/>
              </a:rPr>
              <a:t>KМ</a:t>
            </a:r>
            <a:r>
              <a:rPr lang="ru-RU" sz="2000" b="0" dirty="0" smtClean="0">
                <a:latin typeface="Arial" charset="0"/>
              </a:rPr>
              <a:t>.</a:t>
            </a:r>
            <a:endParaRPr lang="ru-RU" sz="2000" b="0" dirty="0">
              <a:latin typeface="Arial" charset="0"/>
            </a:endParaRPr>
          </a:p>
        </p:txBody>
      </p:sp>
      <p:sp>
        <p:nvSpPr>
          <p:cNvPr id="274446" name="Rectangle 14"/>
          <p:cNvSpPr>
            <a:spLocks noChangeArrowheads="1"/>
          </p:cNvSpPr>
          <p:nvPr/>
        </p:nvSpPr>
        <p:spPr bwMode="auto">
          <a:xfrm>
            <a:off x="3289300" y="1574800"/>
            <a:ext cx="2590800" cy="10922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48" name="Rectangle 16"/>
          <p:cNvSpPr>
            <a:spLocks noChangeArrowheads="1"/>
          </p:cNvSpPr>
          <p:nvPr/>
        </p:nvSpPr>
        <p:spPr bwMode="auto">
          <a:xfrm>
            <a:off x="2857500" y="4102100"/>
            <a:ext cx="3479800" cy="11557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FFFF00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8096</TotalTime>
  <Words>680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Начальная</vt:lpstr>
      <vt:lpstr>CS ChemDraw Drawing</vt:lpstr>
      <vt:lpstr>Формула</vt:lpstr>
      <vt:lpstr>CorelDRAW</vt:lpstr>
      <vt:lpstr>Алостеричні ферменти</vt:lpstr>
      <vt:lpstr>Слайд 2</vt:lpstr>
      <vt:lpstr>Слайд 3</vt:lpstr>
      <vt:lpstr>Аспартат карбамоїл-трансфераза (АКТ-аза)</vt:lpstr>
      <vt:lpstr>Работа регуляторних субодиниць АКТ-ази</vt:lpstr>
      <vt:lpstr>Слайд 6</vt:lpstr>
      <vt:lpstr>S-подібна крива залежності швидкості реакції від концентрації субстрату</vt:lpstr>
      <vt:lpstr>Кооперативне зв'язування</vt:lpstr>
      <vt:lpstr>Коефіцієнт Хілла h - безрозмірна величина, що характеризує кооперативність зв'язування ліганда ферментом</vt:lpstr>
      <vt:lpstr>Графічне визначення коефіцієнта Хілла</vt:lpstr>
      <vt:lpstr>Слайд 11</vt:lpstr>
      <vt:lpstr>Слайд 12</vt:lpstr>
      <vt:lpstr>Слайд 13</vt:lpstr>
      <vt:lpstr>Функціональні димери</vt:lpstr>
      <vt:lpstr>Примери структур функціональних димерів</vt:lpstr>
      <vt:lpstr>Слайд 16</vt:lpstr>
      <vt:lpstr>Ряд ферментів-олігомерів підпорядковується Міхаелісовскої кінетиці і проявляє властивість негативної кооперативності при  зв'язуванні субстратів</vt:lpstr>
      <vt:lpstr>Механізм реакційної здатності половини активних центрів (half-of-the-sites reactivity)</vt:lpstr>
    </vt:vector>
  </TitlesOfParts>
  <Company>MPS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damage and repair</dc:title>
  <dc:creator>Lavrik</dc:creator>
  <cp:lastModifiedBy>User</cp:lastModifiedBy>
  <cp:revision>263</cp:revision>
  <dcterms:created xsi:type="dcterms:W3CDTF">2003-10-02T05:43:48Z</dcterms:created>
  <dcterms:modified xsi:type="dcterms:W3CDTF">2014-07-18T08:44:57Z</dcterms:modified>
</cp:coreProperties>
</file>