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63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809DA-0386-4C13-A587-E6514AD9976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55F142-DAC8-472B-AB34-6A0641AC89EA}">
      <dgm:prSet/>
      <dgm:spPr/>
      <dgm:t>
        <a:bodyPr/>
        <a:lstStyle/>
        <a:p>
          <a:pPr rtl="0"/>
          <a:r>
            <a:rPr lang="uk-UA" smtClean="0"/>
            <a:t>Справедливі </a:t>
          </a:r>
          <a:endParaRPr lang="ru-RU"/>
        </a:p>
      </dgm:t>
    </dgm:pt>
    <dgm:pt modelId="{1B35A37D-6C15-475E-BE66-9B8A96A3E2F3}" type="parTrans" cxnId="{4351F6A8-66E3-45A7-B94A-3BFEB9764102}">
      <dgm:prSet/>
      <dgm:spPr/>
      <dgm:t>
        <a:bodyPr/>
        <a:lstStyle/>
        <a:p>
          <a:endParaRPr lang="ru-RU"/>
        </a:p>
      </dgm:t>
    </dgm:pt>
    <dgm:pt modelId="{DAA84352-7327-4A25-AEEB-CC26E2C66186}" type="sibTrans" cxnId="{4351F6A8-66E3-45A7-B94A-3BFEB9764102}">
      <dgm:prSet/>
      <dgm:spPr/>
      <dgm:t>
        <a:bodyPr/>
        <a:lstStyle/>
        <a:p>
          <a:endParaRPr lang="ru-RU"/>
        </a:p>
      </dgm:t>
    </dgm:pt>
    <dgm:pt modelId="{8C85D68C-E291-42C0-A61E-B727EF5B9040}">
      <dgm:prSet/>
      <dgm:spPr/>
      <dgm:t>
        <a:bodyPr/>
        <a:lstStyle/>
        <a:p>
          <a:pPr rtl="0"/>
          <a:r>
            <a:rPr lang="uk-UA" smtClean="0"/>
            <a:t>несправедливі</a:t>
          </a:r>
          <a:endParaRPr lang="ru-RU"/>
        </a:p>
      </dgm:t>
    </dgm:pt>
    <dgm:pt modelId="{8DA74898-2CAB-4F6A-B6F3-5FF4E998F7BA}" type="parTrans" cxnId="{9B9CD02A-1113-4F6A-93A1-BD975324405C}">
      <dgm:prSet/>
      <dgm:spPr/>
      <dgm:t>
        <a:bodyPr/>
        <a:lstStyle/>
        <a:p>
          <a:endParaRPr lang="ru-RU"/>
        </a:p>
      </dgm:t>
    </dgm:pt>
    <dgm:pt modelId="{107CB6BE-AC09-41FE-98CA-49631CA516B1}" type="sibTrans" cxnId="{9B9CD02A-1113-4F6A-93A1-BD975324405C}">
      <dgm:prSet/>
      <dgm:spPr/>
      <dgm:t>
        <a:bodyPr/>
        <a:lstStyle/>
        <a:p>
          <a:endParaRPr lang="ru-RU"/>
        </a:p>
      </dgm:t>
    </dgm:pt>
    <dgm:pt modelId="{70AA1127-A17E-42B8-B66D-B910EB646A86}" type="pres">
      <dgm:prSet presAssocID="{ABC809DA-0386-4C13-A587-E6514AD99766}" presName="compositeShape" presStyleCnt="0">
        <dgm:presLayoutVars>
          <dgm:chMax val="7"/>
          <dgm:dir/>
          <dgm:resizeHandles val="exact"/>
        </dgm:presLayoutVars>
      </dgm:prSet>
      <dgm:spPr/>
    </dgm:pt>
    <dgm:pt modelId="{5E018F2E-12C4-4761-A677-4F76CC9842D0}" type="pres">
      <dgm:prSet presAssocID="{3E55F142-DAC8-472B-AB34-6A0641AC89EA}" presName="circ1" presStyleLbl="vennNode1" presStyleIdx="0" presStyleCnt="2"/>
      <dgm:spPr/>
    </dgm:pt>
    <dgm:pt modelId="{5DDDC3C6-F6E1-4913-AA95-4F478632B820}" type="pres">
      <dgm:prSet presAssocID="{3E55F142-DAC8-472B-AB34-6A0641AC89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E792AF-43D0-4C72-A441-0694FDD3A459}" type="pres">
      <dgm:prSet presAssocID="{8C85D68C-E291-42C0-A61E-B727EF5B9040}" presName="circ2" presStyleLbl="vennNode1" presStyleIdx="1" presStyleCnt="2"/>
      <dgm:spPr/>
    </dgm:pt>
    <dgm:pt modelId="{76A81635-63CD-49E8-B5F6-2D7BEF40130C}" type="pres">
      <dgm:prSet presAssocID="{8C85D68C-E291-42C0-A61E-B727EF5B90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7933EF-CB8B-4013-8CE0-7EAC3F3C05D1}" type="presOf" srcId="{8C85D68C-E291-42C0-A61E-B727EF5B9040}" destId="{C3E792AF-43D0-4C72-A441-0694FDD3A459}" srcOrd="0" destOrd="0" presId="urn:microsoft.com/office/officeart/2005/8/layout/venn1"/>
    <dgm:cxn modelId="{4351F6A8-66E3-45A7-B94A-3BFEB9764102}" srcId="{ABC809DA-0386-4C13-A587-E6514AD99766}" destId="{3E55F142-DAC8-472B-AB34-6A0641AC89EA}" srcOrd="0" destOrd="0" parTransId="{1B35A37D-6C15-475E-BE66-9B8A96A3E2F3}" sibTransId="{DAA84352-7327-4A25-AEEB-CC26E2C66186}"/>
    <dgm:cxn modelId="{E595101C-B3A2-4D58-96AE-597C33BC53C2}" type="presOf" srcId="{8C85D68C-E291-42C0-A61E-B727EF5B9040}" destId="{76A81635-63CD-49E8-B5F6-2D7BEF40130C}" srcOrd="1" destOrd="0" presId="urn:microsoft.com/office/officeart/2005/8/layout/venn1"/>
    <dgm:cxn modelId="{9B9CD02A-1113-4F6A-93A1-BD975324405C}" srcId="{ABC809DA-0386-4C13-A587-E6514AD99766}" destId="{8C85D68C-E291-42C0-A61E-B727EF5B9040}" srcOrd="1" destOrd="0" parTransId="{8DA74898-2CAB-4F6A-B6F3-5FF4E998F7BA}" sibTransId="{107CB6BE-AC09-41FE-98CA-49631CA516B1}"/>
    <dgm:cxn modelId="{AA9ADB01-AA5E-499D-8004-3D78FFF3DE2B}" type="presOf" srcId="{3E55F142-DAC8-472B-AB34-6A0641AC89EA}" destId="{5DDDC3C6-F6E1-4913-AA95-4F478632B820}" srcOrd="1" destOrd="0" presId="urn:microsoft.com/office/officeart/2005/8/layout/venn1"/>
    <dgm:cxn modelId="{7C7489D5-3675-40D0-91F9-7A90510AB7CC}" type="presOf" srcId="{3E55F142-DAC8-472B-AB34-6A0641AC89EA}" destId="{5E018F2E-12C4-4761-A677-4F76CC9842D0}" srcOrd="0" destOrd="0" presId="urn:microsoft.com/office/officeart/2005/8/layout/venn1"/>
    <dgm:cxn modelId="{0CD09C2E-9C25-432C-BDEA-14400315463E}" type="presOf" srcId="{ABC809DA-0386-4C13-A587-E6514AD99766}" destId="{70AA1127-A17E-42B8-B66D-B910EB646A86}" srcOrd="0" destOrd="0" presId="urn:microsoft.com/office/officeart/2005/8/layout/venn1"/>
    <dgm:cxn modelId="{3E8E7356-B40D-4F8F-9A03-B6CA99FBB7F7}" type="presParOf" srcId="{70AA1127-A17E-42B8-B66D-B910EB646A86}" destId="{5E018F2E-12C4-4761-A677-4F76CC9842D0}" srcOrd="0" destOrd="0" presId="urn:microsoft.com/office/officeart/2005/8/layout/venn1"/>
    <dgm:cxn modelId="{E6DA9356-D258-4728-A3BC-9DC3D9312D3C}" type="presParOf" srcId="{70AA1127-A17E-42B8-B66D-B910EB646A86}" destId="{5DDDC3C6-F6E1-4913-AA95-4F478632B820}" srcOrd="1" destOrd="0" presId="urn:microsoft.com/office/officeart/2005/8/layout/venn1"/>
    <dgm:cxn modelId="{73D63AD2-8FB4-491E-AAA0-2078E62CBE66}" type="presParOf" srcId="{70AA1127-A17E-42B8-B66D-B910EB646A86}" destId="{C3E792AF-43D0-4C72-A441-0694FDD3A459}" srcOrd="2" destOrd="0" presId="urn:microsoft.com/office/officeart/2005/8/layout/venn1"/>
    <dgm:cxn modelId="{9B8ECE4B-76DB-45E7-A5DB-F64A3FDF19D1}" type="presParOf" srcId="{70AA1127-A17E-42B8-B66D-B910EB646A86}" destId="{76A81635-63CD-49E8-B5F6-2D7BEF40130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617EE-37D0-416E-B466-8B40CAF38B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5C875F-A172-475A-AE39-9EEE38463D9C}">
      <dgm:prSet/>
      <dgm:spPr/>
      <dgm:t>
        <a:bodyPr/>
        <a:lstStyle/>
        <a:p>
          <a:pPr rtl="0"/>
          <a:r>
            <a:rPr lang="uk-UA" smtClean="0"/>
            <a:t>Природне</a:t>
          </a:r>
          <a:endParaRPr lang="ru-RU"/>
        </a:p>
      </dgm:t>
    </dgm:pt>
    <dgm:pt modelId="{77809099-B921-4B1B-A000-2671060B5E0A}" type="parTrans" cxnId="{3EEE7050-8180-4CE7-BD6E-5EEE98A77198}">
      <dgm:prSet/>
      <dgm:spPr/>
      <dgm:t>
        <a:bodyPr/>
        <a:lstStyle/>
        <a:p>
          <a:endParaRPr lang="ru-RU"/>
        </a:p>
      </dgm:t>
    </dgm:pt>
    <dgm:pt modelId="{CC86736B-1520-4894-B18B-8C80D54B7008}" type="sibTrans" cxnId="{3EEE7050-8180-4CE7-BD6E-5EEE98A77198}">
      <dgm:prSet/>
      <dgm:spPr/>
      <dgm:t>
        <a:bodyPr/>
        <a:lstStyle/>
        <a:p>
          <a:endParaRPr lang="ru-RU"/>
        </a:p>
      </dgm:t>
    </dgm:pt>
    <dgm:pt modelId="{3F319796-CB91-4677-9952-9F8FCD02ABFA}">
      <dgm:prSet/>
      <dgm:spPr/>
      <dgm:t>
        <a:bodyPr/>
        <a:lstStyle/>
        <a:p>
          <a:pPr rtl="0"/>
          <a:r>
            <a:rPr lang="uk-UA" smtClean="0"/>
            <a:t>позитивне</a:t>
          </a:r>
          <a:endParaRPr lang="ru-RU"/>
        </a:p>
      </dgm:t>
    </dgm:pt>
    <dgm:pt modelId="{9EAAC01E-CE8E-4F2D-8826-7F1BD428A0F8}" type="parTrans" cxnId="{942E2BEF-FF05-4975-ADB8-573B5B3A5FB3}">
      <dgm:prSet/>
      <dgm:spPr/>
      <dgm:t>
        <a:bodyPr/>
        <a:lstStyle/>
        <a:p>
          <a:endParaRPr lang="ru-RU"/>
        </a:p>
      </dgm:t>
    </dgm:pt>
    <dgm:pt modelId="{6FE0F13C-006F-4986-848D-330036214CC3}" type="sibTrans" cxnId="{942E2BEF-FF05-4975-ADB8-573B5B3A5FB3}">
      <dgm:prSet/>
      <dgm:spPr/>
      <dgm:t>
        <a:bodyPr/>
        <a:lstStyle/>
        <a:p>
          <a:endParaRPr lang="ru-RU"/>
        </a:p>
      </dgm:t>
    </dgm:pt>
    <dgm:pt modelId="{24BE64A5-07E1-4AD9-840C-F71CF96B36D0}" type="pres">
      <dgm:prSet presAssocID="{933617EE-37D0-416E-B466-8B40CAF38B12}" presName="compositeShape" presStyleCnt="0">
        <dgm:presLayoutVars>
          <dgm:chMax val="7"/>
          <dgm:dir/>
          <dgm:resizeHandles val="exact"/>
        </dgm:presLayoutVars>
      </dgm:prSet>
      <dgm:spPr/>
    </dgm:pt>
    <dgm:pt modelId="{DB693E34-7F86-41C9-A65A-BC50687B1429}" type="pres">
      <dgm:prSet presAssocID="{955C875F-A172-475A-AE39-9EEE38463D9C}" presName="circ1" presStyleLbl="vennNode1" presStyleIdx="0" presStyleCnt="2"/>
      <dgm:spPr/>
    </dgm:pt>
    <dgm:pt modelId="{4D938B73-2769-4B29-B757-5440C5B7DB88}" type="pres">
      <dgm:prSet presAssocID="{955C875F-A172-475A-AE39-9EEE38463D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F88C1F-281C-4160-937E-C0E4134352E1}" type="pres">
      <dgm:prSet presAssocID="{3F319796-CB91-4677-9952-9F8FCD02ABFA}" presName="circ2" presStyleLbl="vennNode1" presStyleIdx="1" presStyleCnt="2"/>
      <dgm:spPr/>
    </dgm:pt>
    <dgm:pt modelId="{3828A48A-58A1-4DE6-AF06-607D4B33D090}" type="pres">
      <dgm:prSet presAssocID="{3F319796-CB91-4677-9952-9F8FCD02AB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19E1B8-EC33-489B-820D-73A3365797E7}" type="presOf" srcId="{3F319796-CB91-4677-9952-9F8FCD02ABFA}" destId="{3828A48A-58A1-4DE6-AF06-607D4B33D090}" srcOrd="1" destOrd="0" presId="urn:microsoft.com/office/officeart/2005/8/layout/venn1"/>
    <dgm:cxn modelId="{9FDBD35C-297F-4462-82A3-3F76B0A8F6AD}" type="presOf" srcId="{955C875F-A172-475A-AE39-9EEE38463D9C}" destId="{DB693E34-7F86-41C9-A65A-BC50687B1429}" srcOrd="0" destOrd="0" presId="urn:microsoft.com/office/officeart/2005/8/layout/venn1"/>
    <dgm:cxn modelId="{3EEE7050-8180-4CE7-BD6E-5EEE98A77198}" srcId="{933617EE-37D0-416E-B466-8B40CAF38B12}" destId="{955C875F-A172-475A-AE39-9EEE38463D9C}" srcOrd="0" destOrd="0" parTransId="{77809099-B921-4B1B-A000-2671060B5E0A}" sibTransId="{CC86736B-1520-4894-B18B-8C80D54B7008}"/>
    <dgm:cxn modelId="{942E2BEF-FF05-4975-ADB8-573B5B3A5FB3}" srcId="{933617EE-37D0-416E-B466-8B40CAF38B12}" destId="{3F319796-CB91-4677-9952-9F8FCD02ABFA}" srcOrd="1" destOrd="0" parTransId="{9EAAC01E-CE8E-4F2D-8826-7F1BD428A0F8}" sibTransId="{6FE0F13C-006F-4986-848D-330036214CC3}"/>
    <dgm:cxn modelId="{5F5FB9B2-4D44-4CBF-AE60-219BDFAC2FFB}" type="presOf" srcId="{933617EE-37D0-416E-B466-8B40CAF38B12}" destId="{24BE64A5-07E1-4AD9-840C-F71CF96B36D0}" srcOrd="0" destOrd="0" presId="urn:microsoft.com/office/officeart/2005/8/layout/venn1"/>
    <dgm:cxn modelId="{B74F2469-CF90-4974-90C6-8CAA28480731}" type="presOf" srcId="{3F319796-CB91-4677-9952-9F8FCD02ABFA}" destId="{29F88C1F-281C-4160-937E-C0E4134352E1}" srcOrd="0" destOrd="0" presId="urn:microsoft.com/office/officeart/2005/8/layout/venn1"/>
    <dgm:cxn modelId="{D44D146C-F4C3-4124-A66B-0426D2BE979D}" type="presOf" srcId="{955C875F-A172-475A-AE39-9EEE38463D9C}" destId="{4D938B73-2769-4B29-B757-5440C5B7DB88}" srcOrd="1" destOrd="0" presId="urn:microsoft.com/office/officeart/2005/8/layout/venn1"/>
    <dgm:cxn modelId="{9634DEE9-4D9D-412B-952A-EF95C8DE164C}" type="presParOf" srcId="{24BE64A5-07E1-4AD9-840C-F71CF96B36D0}" destId="{DB693E34-7F86-41C9-A65A-BC50687B1429}" srcOrd="0" destOrd="0" presId="urn:microsoft.com/office/officeart/2005/8/layout/venn1"/>
    <dgm:cxn modelId="{0215A4E9-AB22-4B0A-A3B3-DC625C2EECED}" type="presParOf" srcId="{24BE64A5-07E1-4AD9-840C-F71CF96B36D0}" destId="{4D938B73-2769-4B29-B757-5440C5B7DB88}" srcOrd="1" destOrd="0" presId="urn:microsoft.com/office/officeart/2005/8/layout/venn1"/>
    <dgm:cxn modelId="{8EE9E14A-5FCB-43E1-BAF4-BA207DD8FBCC}" type="presParOf" srcId="{24BE64A5-07E1-4AD9-840C-F71CF96B36D0}" destId="{29F88C1F-281C-4160-937E-C0E4134352E1}" srcOrd="2" destOrd="0" presId="urn:microsoft.com/office/officeart/2005/8/layout/venn1"/>
    <dgm:cxn modelId="{97C27589-99DC-4C6F-BA0D-8406A7F6943D}" type="presParOf" srcId="{24BE64A5-07E1-4AD9-840C-F71CF96B36D0}" destId="{3828A48A-58A1-4DE6-AF06-607D4B33D09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18F2E-12C4-4761-A677-4F76CC9842D0}">
      <dsp:nvSpPr>
        <dsp:cNvPr id="0" name=""/>
        <dsp:cNvSpPr/>
      </dsp:nvSpPr>
      <dsp:spPr>
        <a:xfrm>
          <a:off x="139410" y="82418"/>
          <a:ext cx="3438787" cy="3438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Справедливі </a:t>
          </a:r>
          <a:endParaRPr lang="ru-RU" sz="2200" kern="1200"/>
        </a:p>
      </dsp:txBody>
      <dsp:txXfrm>
        <a:off x="619601" y="487925"/>
        <a:ext cx="1982724" cy="2627773"/>
      </dsp:txXfrm>
    </dsp:sp>
    <dsp:sp modelId="{C3E792AF-43D0-4C72-A441-0694FDD3A459}">
      <dsp:nvSpPr>
        <dsp:cNvPr id="0" name=""/>
        <dsp:cNvSpPr/>
      </dsp:nvSpPr>
      <dsp:spPr>
        <a:xfrm>
          <a:off x="2617815" y="82418"/>
          <a:ext cx="3438787" cy="3438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несправедливі</a:t>
          </a:r>
          <a:endParaRPr lang="ru-RU" sz="2200" kern="1200"/>
        </a:p>
      </dsp:txBody>
      <dsp:txXfrm>
        <a:off x="3593687" y="487925"/>
        <a:ext cx="1982724" cy="2627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3E34-7F86-41C9-A65A-BC50687B1429}">
      <dsp:nvSpPr>
        <dsp:cNvPr id="0" name=""/>
        <dsp:cNvSpPr/>
      </dsp:nvSpPr>
      <dsp:spPr>
        <a:xfrm>
          <a:off x="139419" y="82403"/>
          <a:ext cx="3439004" cy="3439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Природне</a:t>
          </a:r>
          <a:endParaRPr lang="ru-RU" sz="3200" kern="1200"/>
        </a:p>
      </dsp:txBody>
      <dsp:txXfrm>
        <a:off x="619640" y="487936"/>
        <a:ext cx="1982849" cy="2627939"/>
      </dsp:txXfrm>
    </dsp:sp>
    <dsp:sp modelId="{29F88C1F-281C-4160-937E-C0E4134352E1}">
      <dsp:nvSpPr>
        <dsp:cNvPr id="0" name=""/>
        <dsp:cNvSpPr/>
      </dsp:nvSpPr>
      <dsp:spPr>
        <a:xfrm>
          <a:off x="2617981" y="82403"/>
          <a:ext cx="3439004" cy="3439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позитивне</a:t>
          </a:r>
          <a:endParaRPr lang="ru-RU" sz="3200" kern="1200"/>
        </a:p>
      </dsp:txBody>
      <dsp:txXfrm>
        <a:off x="3593914" y="487936"/>
        <a:ext cx="1982849" cy="262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Політична думка в Нідерландах у 17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«Про право війни і миру»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1625 р., заборонена папою до 1900 р.</a:t>
            </a:r>
            <a:endParaRPr lang="ru-RU" dirty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60" y="2708920"/>
            <a:ext cx="2168192" cy="28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Gugo_Grotsij__O_prave_vojny_i_mir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520280" cy="28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основі вчення лежить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4000" b="1" dirty="0" smtClean="0"/>
              <a:t>Аксіома «природного права»</a:t>
            </a:r>
          </a:p>
          <a:p>
            <a:endParaRPr lang="uk-UA" sz="4000" b="1" dirty="0"/>
          </a:p>
          <a:p>
            <a:r>
              <a:rPr lang="uk-UA" sz="4000" b="1" dirty="0" smtClean="0"/>
              <a:t>Походить від людської природи, яка вимагає від людей прагнути до суспільного життя = держава існує об’єктивно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3443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Природне право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Є настільки незмінним, що сам Бог не може його змінити,</a:t>
            </a:r>
            <a:r>
              <a:rPr lang="uk-UA" sz="3600" b="1" dirty="0"/>
              <a:t> </a:t>
            </a:r>
            <a:r>
              <a:rPr lang="uk-UA" sz="3600" b="1" dirty="0" smtClean="0"/>
              <a:t>так як навіть Бог не може поправити, щоб 2х2 не було 4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3954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Складові аксіоми природного права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1) недоторканість власності</a:t>
            </a:r>
          </a:p>
          <a:p>
            <a:r>
              <a:rPr lang="uk-UA" sz="3200" b="1" dirty="0" smtClean="0"/>
              <a:t>2) обов’язок дотримуватися обіцянок між людьми</a:t>
            </a:r>
          </a:p>
          <a:p>
            <a:r>
              <a:rPr lang="uk-UA" sz="3200" b="1" dirty="0" smtClean="0"/>
              <a:t>3) визнання правила, що деякі вчинки заслуговують на покарання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0194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Вчення про державу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txBody>
          <a:bodyPr/>
          <a:lstStyle/>
          <a:p>
            <a:r>
              <a:rPr lang="uk-UA" dirty="0" smtClean="0"/>
              <a:t>Додержавний стан – люди рівні, є спільна власність. З часом лад порушився, почалася ворожнеча, щоб її припинити, люди укладають суспільний договір. </a:t>
            </a:r>
          </a:p>
          <a:p>
            <a:r>
              <a:rPr lang="uk-UA" dirty="0" smtClean="0"/>
              <a:t>Лад вже не змінюють!!!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3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uk-UA" dirty="0" smtClean="0"/>
              <a:t>Верховна влада неподільна</a:t>
            </a:r>
          </a:p>
          <a:p>
            <a:r>
              <a:rPr lang="uk-UA" dirty="0" smtClean="0"/>
              <a:t>Форма влади не важлива, бо джерелом є суспільний договір</a:t>
            </a:r>
          </a:p>
          <a:p>
            <a:endParaRPr lang="uk-UA" dirty="0"/>
          </a:p>
          <a:p>
            <a:r>
              <a:rPr lang="uk-UA" dirty="0" smtClean="0"/>
              <a:t>Договір передбачає самообмеження людини  і держави</a:t>
            </a:r>
          </a:p>
          <a:p>
            <a:endParaRPr lang="uk-UA" dirty="0"/>
          </a:p>
          <a:p>
            <a:r>
              <a:rPr lang="uk-UA" dirty="0" smtClean="0"/>
              <a:t>АЛЕ негативне ставлення до тиранії, позитивне – до монархії і аристократичного 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4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 на опір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Лише у крайніх випадках!!!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0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БАТЬКО МІЖНАРОДНОГО ПРАВА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Ідея публічного права, яке стосується міжнародних відносин і торгівлі </a:t>
            </a:r>
          </a:p>
          <a:p>
            <a:r>
              <a:rPr lang="uk-UA" sz="3600" b="1" dirty="0" smtClean="0"/>
              <a:t>В ОСНОВІ МІЖНАРОДНОГО ПРАВА – ПРИРОДА (ТОБТО ПРИРОДНЕ ПРАВО) І ЗГОДА ЛЮДЕЙ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133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28054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98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 smtClean="0"/>
              <a:t>Треба увести у певні рамки, навіть під час війни людина має право на захист природних прав. </a:t>
            </a:r>
          </a:p>
          <a:p>
            <a:pPr algn="just"/>
            <a:r>
              <a:rPr lang="uk-UA" sz="3200" dirty="0" smtClean="0"/>
              <a:t>Якщо немає переконання у справедливості війни, треба віддати перевагу миру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34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і правові погляди Г. </a:t>
            </a:r>
            <a:r>
              <a:rPr lang="uk-UA" dirty="0" err="1" smtClean="0"/>
              <a:t>Гроція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2. Політичні погляди Б. Спінози.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2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права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2514600" lvl="8" indent="0">
              <a:buNone/>
            </a:pPr>
            <a:r>
              <a:rPr lang="uk-UA" sz="2400" b="1" dirty="0" smtClean="0"/>
              <a:t>ПРИРОДНЕ (об’єктивне)</a:t>
            </a:r>
          </a:p>
          <a:p>
            <a:r>
              <a:rPr lang="uk-UA" b="1" dirty="0" smtClean="0"/>
              <a:t>Природне (джерело – природа)</a:t>
            </a:r>
          </a:p>
          <a:p>
            <a:r>
              <a:rPr lang="uk-UA" b="1" dirty="0" smtClean="0"/>
              <a:t>                               ВОЛЕВСТАНОВЛЕНЕ </a:t>
            </a:r>
          </a:p>
          <a:p>
            <a:endParaRPr lang="uk-UA" b="1" dirty="0"/>
          </a:p>
          <a:p>
            <a:r>
              <a:rPr lang="uk-UA" b="1" dirty="0" smtClean="0"/>
              <a:t>Божественне (Бог)	Людське (людина)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5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Бенедикт Спіноза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uk-UA" dirty="0" smtClean="0"/>
              <a:t>1632-1677</a:t>
            </a:r>
            <a:endParaRPr lang="ru-RU" dirty="0"/>
          </a:p>
        </p:txBody>
      </p:sp>
      <p:pic>
        <p:nvPicPr>
          <p:cNvPr id="4098" name="Picture 2" descr="C:\Users\User\Desktop\Spin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000500" cy="39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5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1670 – «Богословсько-політичний трактат»</a:t>
            </a:r>
          </a:p>
          <a:p>
            <a:r>
              <a:rPr lang="uk-UA" dirty="0" smtClean="0"/>
              <a:t>1677 – «Політичний трактат»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40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Природний 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Вседозволеність – немає гарантій безпеки</a:t>
            </a:r>
          </a:p>
          <a:p>
            <a:endParaRPr lang="uk-UA" dirty="0"/>
          </a:p>
          <a:p>
            <a:r>
              <a:rPr lang="uk-UA" dirty="0" smtClean="0"/>
              <a:t>Люди укладають спільний договір і переходять до громадського стану</a:t>
            </a:r>
          </a:p>
          <a:p>
            <a:endParaRPr lang="uk-UA" dirty="0"/>
          </a:p>
          <a:p>
            <a:r>
              <a:rPr lang="uk-UA" dirty="0" smtClean="0"/>
              <a:t>Поява держави означає утворення суспільства</a:t>
            </a:r>
          </a:p>
          <a:p>
            <a:r>
              <a:rPr lang="uk-UA" dirty="0" smtClean="0"/>
              <a:t>Але не ГРОМАДЯНСЬКОГО!!!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76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Громадський 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Державна влада</a:t>
            </a:r>
            <a:endParaRPr lang="ru-RU" dirty="0" smtClean="0"/>
          </a:p>
          <a:p>
            <a:r>
              <a:rPr lang="uk-UA" dirty="0" smtClean="0"/>
              <a:t>Видання законів</a:t>
            </a:r>
          </a:p>
          <a:p>
            <a:r>
              <a:rPr lang="uk-UA" dirty="0" smtClean="0"/>
              <a:t>Правосуддя</a:t>
            </a:r>
          </a:p>
          <a:p>
            <a:r>
              <a:rPr lang="uk-UA" dirty="0" smtClean="0"/>
              <a:t>Призначення посадових осіб </a:t>
            </a:r>
          </a:p>
          <a:p>
            <a:r>
              <a:rPr lang="uk-UA" dirty="0" smtClean="0"/>
              <a:t>Питання війни і миру</a:t>
            </a:r>
          </a:p>
        </p:txBody>
      </p:sp>
    </p:spTree>
    <p:extLst>
      <p:ext uri="{BB962C8B-B14F-4D97-AF65-F5344CB8AC3E}">
        <p14:creationId xmlns:p14="http://schemas.microsoft.com/office/powerpoint/2010/main" val="348271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53893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94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Право природне – свобода совісті, слова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Права на опір немає!!!</a:t>
            </a:r>
          </a:p>
          <a:p>
            <a:r>
              <a:rPr lang="uk-UA" dirty="0" smtClean="0"/>
              <a:t>АЛЕ</a:t>
            </a:r>
          </a:p>
          <a:p>
            <a:r>
              <a:rPr lang="uk-UA" dirty="0" smtClean="0"/>
              <a:t>Якщо сама держава порушує суспільний договір, то опір можливий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90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держави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Монархія</a:t>
            </a:r>
          </a:p>
          <a:p>
            <a:r>
              <a:rPr lang="uk-UA" dirty="0" smtClean="0"/>
              <a:t>Аристократія </a:t>
            </a:r>
          </a:p>
          <a:p>
            <a:r>
              <a:rPr lang="uk-UA" dirty="0" smtClean="0"/>
              <a:t>Демократія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5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</a:t>
            </a:r>
            <a:r>
              <a:rPr lang="uk-UA" dirty="0" smtClean="0"/>
              <a:t> монархії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Верховна влада належить представницькій установі, яка приймає закони і контролює їх виконання</a:t>
            </a:r>
          </a:p>
          <a:p>
            <a:endParaRPr lang="uk-UA" dirty="0"/>
          </a:p>
          <a:p>
            <a:r>
              <a:rPr lang="uk-UA" dirty="0" smtClean="0"/>
              <a:t>Монарх розв’язує конфлікти</a:t>
            </a:r>
          </a:p>
          <a:p>
            <a:endParaRPr lang="uk-UA" dirty="0"/>
          </a:p>
          <a:p>
            <a:r>
              <a:rPr lang="uk-UA" dirty="0" smtClean="0"/>
              <a:t>Парламентська монархія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99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2\Desktop\НІДЕРЛАНДИ\Spanish_Empire_around_15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6876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/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/>
            </a:r>
            <a:br>
              <a:rPr lang="ru-RU" sz="5400" b="1" dirty="0">
                <a:solidFill>
                  <a:srgbClr val="FFFF00"/>
                </a:solidFill>
              </a:rPr>
            </a:b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8610600" cy="1981200"/>
          </a:xfrm>
        </p:spPr>
        <p:txBody>
          <a:bodyPr>
            <a:normAutofit fontScale="85000" lnSpcReduction="1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Революція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в </a:t>
            </a:r>
            <a:r>
              <a:rPr lang="ru-RU" sz="6000" b="1" dirty="0" err="1">
                <a:solidFill>
                  <a:srgbClr val="FF0000"/>
                </a:solidFill>
              </a:rPr>
              <a:t>Нідерландах</a:t>
            </a: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1566-1581</a:t>
            </a:r>
            <a:endParaRPr lang="ru-RU" sz="6000" b="1" dirty="0" smtClean="0">
              <a:solidFill>
                <a:srgbClr val="FFFF00"/>
              </a:solidFill>
            </a:endParaRPr>
          </a:p>
        </p:txBody>
      </p:sp>
      <p:pic>
        <p:nvPicPr>
          <p:cNvPr id="2052" name="Picture 6" descr="C:\Users\22\Desktop\НІДЕРЛАНД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209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Нідерланди – частина імперії Габсбургів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16602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Documents and Settings\777\Мои документы\Мои рисунки\карл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158009"/>
            <a:ext cx="3297238" cy="41902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1546929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Управляв </a:t>
            </a:r>
            <a:r>
              <a:rPr lang="uk-UA" b="1" dirty="0">
                <a:solidFill>
                  <a:srgbClr val="FF0000"/>
                </a:solidFill>
              </a:rPr>
              <a:t>через свого намісника, зберігав вольності міст, надав широкі можливості купецтву.</a:t>
            </a:r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Проте у кінці свого правління намагався збільшити податки для ведення безперервних війн. Запровадив інквізицію для боротьби із кальвінізмом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>
                <a:solidFill>
                  <a:srgbClr val="FF0000"/>
                </a:solidFill>
              </a:rPr>
              <a:t>У 1563 році інквізиція винесла вирок, за яким потрібно було спалити ВСЕ  кальвіністське населення </a:t>
            </a:r>
            <a:r>
              <a:rPr lang="uk-UA" b="1" dirty="0" smtClean="0">
                <a:solidFill>
                  <a:srgbClr val="FF0000"/>
                </a:solidFill>
              </a:rPr>
              <a:t>Ніде</a:t>
            </a: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uk-UA" b="1" dirty="0" err="1" smtClean="0">
                <a:solidFill>
                  <a:srgbClr val="FF0000"/>
                </a:solidFill>
              </a:rPr>
              <a:t>ландів</a:t>
            </a:r>
            <a:endParaRPr lang="uk-UA" b="1" dirty="0">
              <a:solidFill>
                <a:srgbClr val="FF0000"/>
              </a:solidFill>
            </a:endParaRPr>
          </a:p>
          <a:p>
            <a:pPr lvl="0"/>
            <a:endParaRPr lang="uk-UA" b="1" dirty="0">
              <a:solidFill>
                <a:srgbClr val="FF0000"/>
              </a:solidFill>
            </a:endParaRPr>
          </a:p>
          <a:p>
            <a:pPr lvl="0"/>
            <a:endParaRPr lang="uk-UA" b="1" dirty="0" smtClean="0">
              <a:solidFill>
                <a:srgbClr val="FF0000"/>
              </a:solidFill>
            </a:endParaRPr>
          </a:p>
          <a:p>
            <a:pPr lvl="0"/>
            <a:endParaRPr lang="uk-UA" b="1" dirty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Карл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Події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AutoNum type="arabicParenR"/>
            </a:pPr>
            <a:r>
              <a:rPr lang="uk-UA" dirty="0" smtClean="0">
                <a:solidFill>
                  <a:srgbClr val="FF0000"/>
                </a:solidFill>
              </a:rPr>
              <a:t>1566 – Іконоборче повстання</a:t>
            </a:r>
          </a:p>
          <a:p>
            <a:pPr marL="514350" indent="-514350">
              <a:buFontTx/>
              <a:buAutoNum type="arabicParenR"/>
            </a:pPr>
            <a:r>
              <a:rPr lang="uk-UA" dirty="0" smtClean="0">
                <a:solidFill>
                  <a:srgbClr val="FF0000"/>
                </a:solidFill>
              </a:rPr>
              <a:t>1567 </a:t>
            </a:r>
            <a:r>
              <a:rPr lang="uk-UA" dirty="0">
                <a:solidFill>
                  <a:srgbClr val="FF0000"/>
                </a:solidFill>
              </a:rPr>
              <a:t>– каральний похід герцога Альби</a:t>
            </a:r>
          </a:p>
          <a:p>
            <a:pPr marL="514350" indent="-514350">
              <a:buFontTx/>
              <a:buAutoNum type="arabicParenR"/>
            </a:pPr>
            <a:r>
              <a:rPr lang="uk-UA" dirty="0">
                <a:solidFill>
                  <a:srgbClr val="FF0000"/>
                </a:solidFill>
              </a:rPr>
              <a:t>1572 – захоплення </a:t>
            </a:r>
            <a:r>
              <a:rPr lang="uk-UA" dirty="0" err="1">
                <a:solidFill>
                  <a:srgbClr val="FF0000"/>
                </a:solidFill>
              </a:rPr>
              <a:t>гьозами</a:t>
            </a:r>
            <a:r>
              <a:rPr lang="uk-UA" dirty="0">
                <a:solidFill>
                  <a:srgbClr val="FF0000"/>
                </a:solidFill>
              </a:rPr>
              <a:t> порту </a:t>
            </a:r>
            <a:r>
              <a:rPr lang="uk-UA" dirty="0" err="1">
                <a:solidFill>
                  <a:srgbClr val="FF0000"/>
                </a:solidFill>
              </a:rPr>
              <a:t>Бріл</a:t>
            </a:r>
            <a:endParaRPr lang="uk-UA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arenR"/>
            </a:pPr>
            <a:r>
              <a:rPr lang="uk-UA" u="sng" dirty="0">
                <a:solidFill>
                  <a:srgbClr val="FF0000"/>
                </a:solidFill>
              </a:rPr>
              <a:t>1579 </a:t>
            </a:r>
            <a:r>
              <a:rPr lang="uk-UA" dirty="0">
                <a:solidFill>
                  <a:srgbClr val="FF0000"/>
                </a:solidFill>
              </a:rPr>
              <a:t>– Утрехтська унія – створення Нідерландів</a:t>
            </a:r>
          </a:p>
          <a:p>
            <a:pPr marL="514350" indent="-514350">
              <a:buFontTx/>
              <a:buAutoNum type="arabicParenR"/>
            </a:pPr>
            <a:r>
              <a:rPr lang="uk-UA" u="sng" dirty="0">
                <a:solidFill>
                  <a:srgbClr val="FF0000"/>
                </a:solidFill>
              </a:rPr>
              <a:t>1581</a:t>
            </a:r>
            <a:r>
              <a:rPr lang="uk-UA" dirty="0">
                <a:solidFill>
                  <a:srgbClr val="FF0000"/>
                </a:solidFill>
              </a:rPr>
              <a:t> – закінчення війни, проголошення незалежності Нідерландів (Республіка Сполучених Провінцій)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1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6687845" cy="3950253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Швидкий розвиток капіталізму у Нідерландах</a:t>
            </a:r>
          </a:p>
          <a:p>
            <a:r>
              <a:rPr lang="uk-UA" dirty="0">
                <a:solidFill>
                  <a:srgbClr val="FF0000"/>
                </a:solidFill>
              </a:rPr>
              <a:t>Створення найпотужнішого в Європі флоту (4300 кораблів)</a:t>
            </a:r>
          </a:p>
          <a:p>
            <a:r>
              <a:rPr lang="uk-UA" dirty="0">
                <a:solidFill>
                  <a:srgbClr val="FF0000"/>
                </a:solidFill>
              </a:rPr>
              <a:t>Створення 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Нідерландської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колоніальної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імперії </a:t>
            </a:r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(Пн. Америка, </a:t>
            </a:r>
          </a:p>
          <a:p>
            <a:r>
              <a:rPr lang="uk-UA" dirty="0">
                <a:solidFill>
                  <a:srgbClr val="FF0000"/>
                </a:solidFill>
              </a:rPr>
              <a:t>Індонезія, Індія,</a:t>
            </a:r>
          </a:p>
          <a:p>
            <a:r>
              <a:rPr lang="uk-UA" dirty="0">
                <a:solidFill>
                  <a:srgbClr val="FF0000"/>
                </a:solidFill>
              </a:rPr>
              <a:t> Африка)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C:\Users\22\Desktop\НІДЕРЛАНДИ\n_90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4835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Гуго</a:t>
            </a:r>
            <a:r>
              <a:rPr lang="uk-UA" dirty="0" smtClean="0"/>
              <a:t> </a:t>
            </a:r>
            <a:r>
              <a:rPr lang="uk-UA" dirty="0" err="1" smtClean="0"/>
              <a:t>Гроцій</a:t>
            </a: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1583 - 1645</a:t>
            </a:r>
            <a:endParaRPr lang="ru-RU" dirty="0"/>
          </a:p>
        </p:txBody>
      </p:sp>
      <p:pic>
        <p:nvPicPr>
          <p:cNvPr id="205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8164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8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271</TotalTime>
  <Words>518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Політична думка в Нідерландах у 17 ст.</vt:lpstr>
      <vt:lpstr>план</vt:lpstr>
      <vt:lpstr>Презентация PowerPoint</vt:lpstr>
      <vt:lpstr>Презентация PowerPoint</vt:lpstr>
      <vt:lpstr>     </vt:lpstr>
      <vt:lpstr>Нідерланди – частина імперії Габсбургів</vt:lpstr>
      <vt:lpstr>Події</vt:lpstr>
      <vt:lpstr>наслідки</vt:lpstr>
      <vt:lpstr>Гуго Гроцій </vt:lpstr>
      <vt:lpstr>«Про право війни і миру»</vt:lpstr>
      <vt:lpstr>В основі вчення лежить</vt:lpstr>
      <vt:lpstr>Природне право</vt:lpstr>
      <vt:lpstr>Складові аксіоми природного права</vt:lpstr>
      <vt:lpstr>Вчення про державу</vt:lpstr>
      <vt:lpstr>Держава</vt:lpstr>
      <vt:lpstr>Право на опір</vt:lpstr>
      <vt:lpstr>БАТЬКО МІЖНАРОДНОГО ПРАВА</vt:lpstr>
      <vt:lpstr>ВІЙНИ</vt:lpstr>
      <vt:lpstr>війни</vt:lpstr>
      <vt:lpstr>Види права</vt:lpstr>
      <vt:lpstr>Бенедикт Спіноза</vt:lpstr>
      <vt:lpstr>Праці </vt:lpstr>
      <vt:lpstr>Природний стан</vt:lpstr>
      <vt:lpstr>Громадський стан</vt:lpstr>
      <vt:lpstr>право</vt:lpstr>
      <vt:lpstr>право</vt:lpstr>
      <vt:lpstr>Форми держави</vt:lpstr>
      <vt:lpstr>Проєкт монархії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думка в Нідерландах у 17 ст.</dc:title>
  <dc:creator>User</dc:creator>
  <cp:lastModifiedBy>User</cp:lastModifiedBy>
  <cp:revision>10</cp:revision>
  <dcterms:created xsi:type="dcterms:W3CDTF">2021-02-16T04:13:44Z</dcterms:created>
  <dcterms:modified xsi:type="dcterms:W3CDTF">2021-02-16T08:56:39Z</dcterms:modified>
</cp:coreProperties>
</file>