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95" r:id="rId2"/>
    <p:sldId id="364" r:id="rId3"/>
    <p:sldId id="340" r:id="rId4"/>
    <p:sldId id="341" r:id="rId5"/>
    <p:sldId id="342" r:id="rId6"/>
    <p:sldId id="344" r:id="rId7"/>
    <p:sldId id="331" r:id="rId8"/>
    <p:sldId id="332" r:id="rId9"/>
    <p:sldId id="256" r:id="rId10"/>
    <p:sldId id="299" r:id="rId11"/>
    <p:sldId id="333" r:id="rId12"/>
    <p:sldId id="296" r:id="rId13"/>
    <p:sldId id="297" r:id="rId14"/>
    <p:sldId id="298" r:id="rId15"/>
    <p:sldId id="300" r:id="rId16"/>
    <p:sldId id="302" r:id="rId17"/>
    <p:sldId id="301" r:id="rId18"/>
    <p:sldId id="257" r:id="rId19"/>
    <p:sldId id="334" r:id="rId20"/>
    <p:sldId id="335" r:id="rId21"/>
    <p:sldId id="258" r:id="rId22"/>
    <p:sldId id="279" r:id="rId23"/>
    <p:sldId id="259" r:id="rId24"/>
    <p:sldId id="318" r:id="rId25"/>
    <p:sldId id="282" r:id="rId26"/>
    <p:sldId id="260" r:id="rId27"/>
    <p:sldId id="316" r:id="rId28"/>
    <p:sldId id="317" r:id="rId29"/>
    <p:sldId id="275" r:id="rId30"/>
    <p:sldId id="305" r:id="rId31"/>
    <p:sldId id="319" r:id="rId32"/>
    <p:sldId id="262" r:id="rId33"/>
    <p:sldId id="320" r:id="rId34"/>
    <p:sldId id="321" r:id="rId35"/>
    <p:sldId id="322" r:id="rId36"/>
    <p:sldId id="323" r:id="rId37"/>
    <p:sldId id="324" r:id="rId38"/>
    <p:sldId id="325" r:id="rId39"/>
    <p:sldId id="327" r:id="rId40"/>
    <p:sldId id="308" r:id="rId41"/>
    <p:sldId id="309" r:id="rId42"/>
    <p:sldId id="328" r:id="rId43"/>
    <p:sldId id="326" r:id="rId44"/>
    <p:sldId id="283" r:id="rId45"/>
    <p:sldId id="310" r:id="rId46"/>
    <p:sldId id="284" r:id="rId47"/>
    <p:sldId id="294" r:id="rId48"/>
    <p:sldId id="285" r:id="rId49"/>
    <p:sldId id="336" r:id="rId50"/>
    <p:sldId id="263" r:id="rId51"/>
    <p:sldId id="311" r:id="rId52"/>
    <p:sldId id="286" r:id="rId53"/>
    <p:sldId id="281" r:id="rId54"/>
    <p:sldId id="292" r:id="rId55"/>
    <p:sldId id="266" r:id="rId56"/>
    <p:sldId id="312" r:id="rId57"/>
    <p:sldId id="267" r:id="rId58"/>
    <p:sldId id="277" r:id="rId59"/>
    <p:sldId id="268" r:id="rId60"/>
    <p:sldId id="270" r:id="rId61"/>
    <p:sldId id="293" r:id="rId62"/>
    <p:sldId id="274" r:id="rId63"/>
    <p:sldId id="306" r:id="rId64"/>
    <p:sldId id="307" r:id="rId65"/>
    <p:sldId id="278" r:id="rId66"/>
    <p:sldId id="313" r:id="rId67"/>
    <p:sldId id="288" r:id="rId68"/>
    <p:sldId id="289" r:id="rId69"/>
    <p:sldId id="261" r:id="rId70"/>
    <p:sldId id="290" r:id="rId71"/>
    <p:sldId id="346" r:id="rId72"/>
    <p:sldId id="291" r:id="rId73"/>
    <p:sldId id="303" r:id="rId74"/>
    <p:sldId id="345" r:id="rId75"/>
    <p:sldId id="271" r:id="rId76"/>
    <p:sldId id="273" r:id="rId77"/>
    <p:sldId id="347" r:id="rId78"/>
    <p:sldId id="348" r:id="rId79"/>
    <p:sldId id="349" r:id="rId80"/>
    <p:sldId id="350" r:id="rId81"/>
    <p:sldId id="356" r:id="rId82"/>
    <p:sldId id="351" r:id="rId83"/>
    <p:sldId id="352" r:id="rId84"/>
    <p:sldId id="353" r:id="rId85"/>
    <p:sldId id="359" r:id="rId86"/>
    <p:sldId id="360" r:id="rId87"/>
    <p:sldId id="361" r:id="rId88"/>
    <p:sldId id="362" r:id="rId89"/>
    <p:sldId id="358" r:id="rId90"/>
    <p:sldId id="363" r:id="rId91"/>
    <p:sldId id="354" r:id="rId92"/>
    <p:sldId id="355" r:id="rId93"/>
    <p:sldId id="357" r:id="rId94"/>
    <p:sldId id="338" r:id="rId95"/>
    <p:sldId id="339" r:id="rId96"/>
    <p:sldId id="337" r:id="rId97"/>
    <p:sldId id="304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99618" autoAdjust="0"/>
  </p:normalViewPr>
  <p:slideViewPr>
    <p:cSldViewPr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4B7D2-4A31-402D-92BB-C3ADB0AE1E32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5037-DCAF-4593-B897-304D2B309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52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/>
          <p:cNvSpPr txBox="1">
            <a:spLocks noChangeArrowheads="1"/>
          </p:cNvSpPr>
          <p:nvPr/>
        </p:nvSpPr>
        <p:spPr bwMode="auto">
          <a:xfrm>
            <a:off x="1156442" y="934087"/>
            <a:ext cx="4355017" cy="33643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uk-UA"/>
          </a:p>
        </p:txBody>
      </p:sp>
      <p:sp>
        <p:nvSpPr>
          <p:cNvPr id="10342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31148" y="4625629"/>
            <a:ext cx="4602723" cy="372955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D4D45F-D5EC-49F8-9B78-8D808F87BD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5C665E-57B4-43E5-A107-7D27B5043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ABC81D-C293-4F6F-AB94-BF80848C7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3A426-C2E0-4615-AF57-C9B50574D2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3252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90D3B-7538-4123-B5E1-09CC75EB4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0C8E3-6D38-44D9-938D-5FBCEFAFB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C104D-4FAC-4222-8E02-620C6B23B7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37F84-8F44-454F-9856-7CCF82167E6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2382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4274DA-7AF1-4513-AC9A-76E723557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C2302-87DB-4A0A-9C6B-C6825014F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C344F8-3BE2-4EE5-8069-68B9997E2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8D5AD-B248-419E-B3AF-DA835CDE5A8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4549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3A813-DF9E-4547-9CB8-06655D6429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843C7A-1F9A-47AF-8734-128A4C003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B3D21-5489-4477-AFBE-4037E7314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526C5-AACC-4309-B6C2-784A7EBEDC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91482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25534-CA6A-4160-84B7-66765DCE1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0256B-6B34-483B-8942-D3A8E7160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7BCEF-1EEB-4873-8A2D-7737500C8D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1A98F-6E2F-476A-8175-C6A5E2D989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25548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BFE2B-3B9B-423D-8824-895C0A405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7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1D372-D4B7-4396-90AF-E2971FD14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C979C-38FD-4427-B1B0-F9BA03A6C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240A39-C484-4AD9-BFAF-EB8F1BF10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5F392-F146-4E23-B523-3C510604100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6998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63427E-AF0B-440C-BE88-A358587F2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B2369-15B1-41C5-9A3F-67B8D0A3CE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F825F-3296-4A28-A93F-E3CBC2F88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071C7-12FD-4CEB-B349-9A455E4D5AA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8315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AB5B-11DB-41DB-A787-D6BFF515A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A53165-347D-4567-9FC8-EEF597818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AAEB5-6CB2-4469-A89B-73AA61780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0F062-36E8-4147-981D-8ADF9DC75BD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00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05C33C-AC50-43C7-9ADA-C9E878C0E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589E0D-1155-4416-AF02-6CA3CE7B4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8591D7-A979-4E53-A995-968A45BFEA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E09A8-6262-42F3-BFE7-9CCC85B0B8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4512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4BDCF0-386C-406F-9E3C-6497B0D0DD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B4C6F5-3100-46B3-BF40-6E8457B9A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3DF80B-FE34-4570-A599-0D65F3739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52326-538C-42DE-8E9D-76B9674747C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679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BC1ACE-EE4E-442F-8166-396E765AF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4F5959-119E-4704-AABE-0FB4EB1F7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2CA162-F535-44CA-8497-47D704EA6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C5C36-C8C0-4EBA-820C-C4954C785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620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AE0F9-AA29-46D1-8C92-4E738D8A0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795D4-DE95-4C7A-ACC4-6D46D80CF2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97FBD-1238-49DE-B271-F4D08345E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866-F8CE-46E6-BC44-EE19B1C36A7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82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02553-EE24-4875-8F0C-F267D16E7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B1902-AAD7-4177-BAA8-E469B6601D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7F68C-4B78-405C-9F37-36370808D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599D21-D748-44DC-896F-76C798701EE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3016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6DDFE8-8020-48C2-993C-EE50E5E28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063DE2-6771-4DB0-9497-F71B888AA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90F55C-CCD5-4A2C-8741-03E3568F5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C2B8CB-B6D8-4716-9B22-19A95BC558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AB8DC04-42DC-40C1-ADED-67CD0B4BD9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87889D-4900-42B4-B6BA-ACF6EFCFEEB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858A2E7-F340-49C1-B602-59EF09DA2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9CE3702-1BB0-411E-BD51-3EF93A414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en-US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33722347-DFA0-40A8-ADF2-549D9B463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" y="2564904"/>
            <a:ext cx="8497887" cy="2308324"/>
          </a:xfrm>
          <a:prstGeom prst="rect">
            <a:avLst/>
          </a:prstGeom>
          <a:gradFill rotWithShape="1">
            <a:gsLst>
              <a:gs pos="0">
                <a:schemeClr val="accent2">
                  <a:alpha val="25999"/>
                </a:schemeClr>
              </a:gs>
              <a:gs pos="100000">
                <a:schemeClr val="accent2">
                  <a:gamma/>
                  <a:shade val="46275"/>
                  <a:invGamma/>
                  <a:alpha val="37000"/>
                </a:schemeClr>
              </a:gs>
            </a:gsLst>
            <a:lin ang="5400000" scaled="1"/>
          </a:gra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err="1" smtClean="0">
                <a:solidFill>
                  <a:schemeClr val="hlink"/>
                </a:solidFill>
              </a:rPr>
              <a:t>Cистема</a:t>
            </a:r>
            <a:r>
              <a:rPr lang="ru-RU" sz="5400" b="1" dirty="0" smtClean="0">
                <a:solidFill>
                  <a:schemeClr val="hlink"/>
                </a:solidFill>
              </a:rPr>
              <a:t> </a:t>
            </a:r>
            <a:r>
              <a:rPr lang="ru-RU" sz="5400" b="1" dirty="0" err="1" smtClean="0">
                <a:solidFill>
                  <a:schemeClr val="hlink"/>
                </a:solidFill>
              </a:rPr>
              <a:t>кровообігу</a:t>
            </a:r>
            <a:endParaRPr lang="ru-RU" sz="5400" b="1" dirty="0">
              <a:solidFill>
                <a:schemeClr val="hlink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3600" dirty="0" smtClean="0">
                <a:solidFill>
                  <a:schemeClr val="hlink"/>
                </a:solidFill>
              </a:rPr>
              <a:t>(</a:t>
            </a:r>
            <a:r>
              <a:rPr lang="ru-RU" sz="3600" dirty="0" err="1" smtClean="0">
                <a:solidFill>
                  <a:schemeClr val="hlink"/>
                </a:solidFill>
              </a:rPr>
              <a:t>лекц</a:t>
            </a:r>
            <a:r>
              <a:rPr lang="uk-UA" sz="3600" dirty="0" smtClean="0">
                <a:solidFill>
                  <a:schemeClr val="hlink"/>
                </a:solidFill>
              </a:rPr>
              <a:t>і</a:t>
            </a:r>
            <a:r>
              <a:rPr lang="ru-RU" sz="3600" dirty="0" smtClean="0">
                <a:solidFill>
                  <a:schemeClr val="hlink"/>
                </a:solidFill>
              </a:rPr>
              <a:t>я № 2 «</a:t>
            </a:r>
            <a:r>
              <a:rPr lang="ru-RU" sz="3600" b="1" i="1" dirty="0" err="1" smtClean="0">
                <a:solidFill>
                  <a:schemeClr val="hlink"/>
                </a:solidFill>
              </a:rPr>
              <a:t>Фізіологія</a:t>
            </a:r>
            <a:r>
              <a:rPr lang="ru-RU" sz="3600" b="1" i="1" dirty="0" smtClean="0">
                <a:solidFill>
                  <a:schemeClr val="hlink"/>
                </a:solidFill>
              </a:rPr>
              <a:t> </a:t>
            </a:r>
            <a:r>
              <a:rPr lang="ru-RU" sz="3600" b="1" i="1" dirty="0" err="1">
                <a:solidFill>
                  <a:schemeClr val="hlink"/>
                </a:solidFill>
              </a:rPr>
              <a:t>кровоносних</a:t>
            </a:r>
            <a:r>
              <a:rPr lang="ru-RU" sz="3600" b="1" i="1" dirty="0">
                <a:solidFill>
                  <a:schemeClr val="hlink"/>
                </a:solidFill>
              </a:rPr>
              <a:t> </a:t>
            </a:r>
            <a:r>
              <a:rPr lang="ru-RU" sz="3600" b="1" i="1" dirty="0" err="1" smtClean="0">
                <a:solidFill>
                  <a:schemeClr val="hlink"/>
                </a:solidFill>
              </a:rPr>
              <a:t>судин</a:t>
            </a:r>
            <a:r>
              <a:rPr lang="ru-RU" sz="3600" b="1" i="1" dirty="0" smtClean="0">
                <a:solidFill>
                  <a:schemeClr val="hlink"/>
                </a:solidFill>
              </a:rPr>
              <a:t>»</a:t>
            </a:r>
            <a:r>
              <a:rPr lang="ru-RU" sz="3600" dirty="0" smtClean="0">
                <a:solidFill>
                  <a:schemeClr val="hlink"/>
                </a:solidFill>
              </a:rPr>
              <a:t>)</a:t>
            </a:r>
            <a:endParaRPr lang="ru-RU" sz="3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3A11567-3C59-4B9F-BBD3-CEA513E2C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404813"/>
            <a:ext cx="9036050" cy="62642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altLang="en-US" sz="4000" b="1" dirty="0">
                <a:solidFill>
                  <a:schemeClr val="tx2"/>
                </a:solidFill>
              </a:rPr>
              <a:t>Кровообіг - рух крові по кровоносній системі, що забезпечує обмін речовин між тканинами і зовнішнім середовищем, </a:t>
            </a:r>
            <a:r>
              <a:rPr lang="uk-UA" altLang="en-US" sz="4000" b="1" dirty="0" smtClean="0">
                <a:solidFill>
                  <a:schemeClr val="tx2"/>
                </a:solidFill>
              </a:rPr>
              <a:t>який </a:t>
            </a:r>
            <a:r>
              <a:rPr lang="uk-UA" altLang="en-US" sz="4000" b="1" dirty="0">
                <a:solidFill>
                  <a:schemeClr val="tx2"/>
                </a:solidFill>
              </a:rPr>
              <a:t>бере участь в регуляції функцій організму і підтримці гомеостазу. Система кровообігу, поряд з нервовою системою, об'єднує різні органи в єдиний організм.</a:t>
            </a:r>
            <a:endParaRPr lang="ru-RU" altLang="en-US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9D0782E-9493-44F3-94A6-F1F4A4790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1098194C-DF17-4513-BE9C-EC81F4E73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1275" y="0"/>
            <a:ext cx="5292725" cy="68580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altLang="en-US" sz="2400" b="1" dirty="0">
                <a:solidFill>
                  <a:srgbClr val="FFFF00"/>
                </a:solidFill>
              </a:rPr>
              <a:t>Система кровообігу складається з серця і кровоносних судин, які утворюють замкнену систему, по якій кров рухається завдяки 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скороченню </a:t>
            </a:r>
            <a:r>
              <a:rPr lang="uk-UA" altLang="en-US" sz="2400" b="1" dirty="0">
                <a:solidFill>
                  <a:srgbClr val="FFFF00"/>
                </a:solidFill>
              </a:rPr>
              <a:t>серцевого м'яза і </a:t>
            </a:r>
            <a:r>
              <a:rPr lang="uk-UA" altLang="en-US" sz="2400" b="1" dirty="0" err="1">
                <a:solidFill>
                  <a:srgbClr val="FFFF00"/>
                </a:solidFill>
              </a:rPr>
              <a:t>міоцитів</a:t>
            </a:r>
            <a:r>
              <a:rPr lang="uk-UA" altLang="en-US" sz="2400" b="1" dirty="0">
                <a:solidFill>
                  <a:srgbClr val="FFFF00"/>
                </a:solidFill>
              </a:rPr>
              <a:t> стінок судин.</a:t>
            </a:r>
          </a:p>
          <a:p>
            <a:pPr algn="ctr">
              <a:lnSpc>
                <a:spcPct val="90000"/>
              </a:lnSpc>
            </a:pPr>
            <a:r>
              <a:rPr lang="uk-UA" altLang="en-US" sz="2400" b="1" dirty="0">
                <a:solidFill>
                  <a:srgbClr val="FFFF00"/>
                </a:solidFill>
              </a:rPr>
              <a:t>Кровоносні судини представлені артеріями, що несуть кров від 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серця</a:t>
            </a:r>
            <a:r>
              <a:rPr lang="en-US" altLang="en-US" sz="2400" b="1" dirty="0" smtClean="0">
                <a:solidFill>
                  <a:srgbClr val="FFFF00"/>
                </a:solidFill>
              </a:rPr>
              <a:t>;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 </a:t>
            </a:r>
            <a:r>
              <a:rPr lang="uk-UA" altLang="en-US" sz="2400" b="1" dirty="0">
                <a:solidFill>
                  <a:srgbClr val="FFFF00"/>
                </a:solidFill>
              </a:rPr>
              <a:t>венами, по яких кров тече до серця і </a:t>
            </a:r>
            <a:r>
              <a:rPr lang="uk-UA" altLang="en-US" sz="2400" b="1" dirty="0" err="1" smtClean="0">
                <a:solidFill>
                  <a:srgbClr val="FFFF00"/>
                </a:solidFill>
              </a:rPr>
              <a:t>мікроциркуляторн</a:t>
            </a:r>
            <a:r>
              <a:rPr lang="ru-RU" altLang="en-US" sz="2400" b="1" dirty="0" smtClean="0">
                <a:solidFill>
                  <a:srgbClr val="FFFF00"/>
                </a:solidFill>
              </a:rPr>
              <a:t>им 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 </a:t>
            </a:r>
            <a:r>
              <a:rPr lang="uk-UA" altLang="en-US" sz="2400" b="1" dirty="0">
                <a:solidFill>
                  <a:srgbClr val="FFFF00"/>
                </a:solidFill>
              </a:rPr>
              <a:t>руслом, 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яке розташоване </a:t>
            </a:r>
            <a:r>
              <a:rPr lang="uk-UA" altLang="en-US" sz="2400" b="1" dirty="0">
                <a:solidFill>
                  <a:srgbClr val="FFFF00"/>
                </a:solidFill>
              </a:rPr>
              <a:t>між артеріями і венами. Рух крові в організмі відбувається </a:t>
            </a:r>
            <a:r>
              <a:rPr lang="uk-UA" altLang="en-US" sz="2400" b="1" dirty="0" smtClean="0">
                <a:solidFill>
                  <a:srgbClr val="FFFF00"/>
                </a:solidFill>
              </a:rPr>
              <a:t>за двома колами </a:t>
            </a:r>
            <a:r>
              <a:rPr lang="uk-UA" altLang="en-US" sz="2400" b="1" dirty="0">
                <a:solidFill>
                  <a:srgbClr val="FFFF00"/>
                </a:solidFill>
              </a:rPr>
              <a:t>кровообігу.</a:t>
            </a:r>
            <a:endParaRPr lang="ru-RU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9219" name="Picture 5" descr="normal">
            <a:extLst>
              <a:ext uri="{FF2B5EF4-FFF2-40B4-BE49-F238E27FC236}">
                <a16:creationId xmlns:a16="http://schemas.microsoft.com/office/drawing/2014/main" id="{892EE976-0E65-4389-907E-8E153A6A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B6589114-FA65-4EAA-8603-AF5DC203F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63938" y="188913"/>
            <a:ext cx="5580062" cy="6669087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en-US" sz="2800" b="1" dirty="0" err="1">
                <a:solidFill>
                  <a:srgbClr val="FFFF00"/>
                </a:solidFill>
              </a:rPr>
              <a:t>Основні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судини</a:t>
            </a:r>
            <a:r>
              <a:rPr lang="ru-RU" altLang="en-US" sz="2800" b="1" dirty="0">
                <a:solidFill>
                  <a:srgbClr val="FFFF00"/>
                </a:solidFill>
              </a:rPr>
              <a:t> малого кола </a:t>
            </a:r>
            <a:r>
              <a:rPr lang="ru-RU" altLang="en-US" sz="2800" b="1" dirty="0" err="1">
                <a:solidFill>
                  <a:srgbClr val="FFFF00"/>
                </a:solidFill>
              </a:rPr>
              <a:t>кровообігу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uk-UA" altLang="en-US" sz="2400" b="1" dirty="0"/>
              <a:t>Мале коло </a:t>
            </a:r>
            <a:r>
              <a:rPr lang="uk-UA" altLang="en-US" sz="2400" b="1" dirty="0" smtClean="0"/>
              <a:t>утворене </a:t>
            </a:r>
            <a:r>
              <a:rPr lang="uk-UA" altLang="en-US" sz="2400" b="1" dirty="0"/>
              <a:t>легеневим </a:t>
            </a:r>
            <a:r>
              <a:rPr lang="uk-UA" altLang="en-US" sz="2400" b="1" dirty="0" smtClean="0"/>
              <a:t>стовбуром; правою </a:t>
            </a:r>
            <a:r>
              <a:rPr lang="uk-UA" altLang="en-US" sz="2400" b="1" dirty="0"/>
              <a:t>та </a:t>
            </a:r>
            <a:r>
              <a:rPr lang="uk-UA" altLang="en-US" sz="2400" b="1" dirty="0" smtClean="0"/>
              <a:t>лівою легеневими </a:t>
            </a:r>
            <a:r>
              <a:rPr lang="uk-UA" altLang="en-US" sz="2400" b="1" dirty="0"/>
              <a:t>артеріями </a:t>
            </a:r>
            <a:r>
              <a:rPr lang="uk-UA" altLang="en-US" sz="2400" b="1" dirty="0" smtClean="0"/>
              <a:t>та </a:t>
            </a:r>
            <a:r>
              <a:rPr lang="uk-UA" altLang="en-US" sz="2400" b="1" dirty="0"/>
              <a:t>їх </a:t>
            </a:r>
            <a:r>
              <a:rPr lang="uk-UA" altLang="en-US" sz="2400" b="1" dirty="0" smtClean="0"/>
              <a:t>гілками; </a:t>
            </a:r>
            <a:r>
              <a:rPr lang="uk-UA" altLang="en-US" sz="2400" b="1" dirty="0"/>
              <a:t>правими і лівими легеневими венами з усіма їх притоками. Легеневий стовбур несе венозну кров з правого шлуночка до </a:t>
            </a:r>
            <a:r>
              <a:rPr lang="uk-UA" altLang="en-US" sz="2400" b="1" dirty="0" smtClean="0"/>
              <a:t>легень. </a:t>
            </a:r>
            <a:r>
              <a:rPr lang="uk-UA" altLang="en-US" sz="2400" b="1" dirty="0"/>
              <a:t>Він ділиться на праву і ліву легеневі артерії, кожна з яких йде до </a:t>
            </a:r>
            <a:r>
              <a:rPr lang="uk-UA" altLang="en-US" sz="2400" b="1" dirty="0" smtClean="0"/>
              <a:t>відповідної легені. </a:t>
            </a:r>
            <a:r>
              <a:rPr lang="uk-UA" altLang="en-US" sz="2400" b="1" dirty="0"/>
              <a:t>Кожна артерія ділиться на часткові, сегментарні і </a:t>
            </a:r>
            <a:r>
              <a:rPr lang="uk-UA" altLang="en-US" sz="2400" b="1" dirty="0" err="1"/>
              <a:t>т.д</a:t>
            </a:r>
            <a:r>
              <a:rPr lang="uk-UA" altLang="en-US" sz="2400" b="1" dirty="0"/>
              <a:t>. гілки, розгалужуючись до капілярів, що обплітають </a:t>
            </a:r>
            <a:r>
              <a:rPr lang="uk-UA" altLang="en-US" sz="2400" b="1" dirty="0" smtClean="0"/>
              <a:t>альвеоли. Легеневі вени, несуть </a:t>
            </a:r>
            <a:r>
              <a:rPr lang="ru-RU" altLang="en-US" sz="2400" b="1" dirty="0" err="1"/>
              <a:t>артеріальну</a:t>
            </a:r>
            <a:r>
              <a:rPr lang="ru-RU" altLang="en-US" sz="2400" b="1" dirty="0"/>
              <a:t> кров з </a:t>
            </a:r>
            <a:r>
              <a:rPr lang="ru-RU" altLang="en-US" sz="2400" b="1" dirty="0" err="1"/>
              <a:t>легень</a:t>
            </a:r>
            <a:r>
              <a:rPr lang="ru-RU" altLang="en-US" sz="2400" b="1" dirty="0"/>
              <a:t> у </a:t>
            </a:r>
            <a:r>
              <a:rPr lang="ru-RU" altLang="en-US" sz="2400" b="1" dirty="0" err="1"/>
              <a:t>ліве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передсердя</a:t>
            </a:r>
            <a:r>
              <a:rPr lang="ru-RU" altLang="en-US" sz="2400" b="1" dirty="0"/>
              <a:t>. Вони </a:t>
            </a:r>
            <a:r>
              <a:rPr lang="ru-RU" altLang="en-US" sz="2400" b="1" dirty="0" err="1"/>
              <a:t>виходять</a:t>
            </a:r>
            <a:r>
              <a:rPr lang="ru-RU" altLang="en-US" sz="2400" b="1" dirty="0"/>
              <a:t> по </a:t>
            </a:r>
            <a:r>
              <a:rPr lang="ru-RU" altLang="en-US" sz="2400" b="1" dirty="0" err="1"/>
              <a:t>дві</a:t>
            </a:r>
            <a:r>
              <a:rPr lang="ru-RU" altLang="en-US" sz="2400" b="1" dirty="0"/>
              <a:t> з </a:t>
            </a:r>
            <a:r>
              <a:rPr lang="ru-RU" altLang="en-US" sz="2400" b="1" dirty="0" err="1" smtClean="0"/>
              <a:t>кожної</a:t>
            </a:r>
            <a:r>
              <a:rPr lang="ru-RU" altLang="en-US" sz="2400" b="1" dirty="0" smtClean="0"/>
              <a:t> </a:t>
            </a:r>
            <a:r>
              <a:rPr lang="ru-RU" altLang="en-US" sz="2400" b="1" dirty="0" err="1" smtClean="0"/>
              <a:t>легені</a:t>
            </a:r>
            <a:r>
              <a:rPr lang="ru-RU" altLang="en-US" sz="2400" b="1" dirty="0" smtClean="0"/>
              <a:t> </a:t>
            </a:r>
            <a:r>
              <a:rPr lang="ru-RU" altLang="en-US" sz="2400" b="1" dirty="0"/>
              <a:t>і </a:t>
            </a:r>
            <a:r>
              <a:rPr lang="ru-RU" altLang="en-US" sz="2400" b="1" dirty="0" err="1"/>
              <a:t>впадають</a:t>
            </a:r>
            <a:r>
              <a:rPr lang="ru-RU" altLang="en-US" sz="2400" b="1" dirty="0"/>
              <a:t> у </a:t>
            </a:r>
            <a:r>
              <a:rPr lang="ru-RU" altLang="en-US" sz="2400" b="1" dirty="0" err="1"/>
              <a:t>ліве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передсердя</a:t>
            </a:r>
            <a:r>
              <a:rPr lang="uk-UA" altLang="en-US" sz="2400" b="1" dirty="0" smtClean="0"/>
              <a:t>.</a:t>
            </a:r>
            <a:endParaRPr lang="ru-RU" altLang="en-US" sz="2400" b="1" dirty="0"/>
          </a:p>
        </p:txBody>
      </p:sp>
      <p:pic>
        <p:nvPicPr>
          <p:cNvPr id="10243" name="Picture 4" descr="&amp;Bcy;&amp;ocy;&amp;lcy;&amp;softcy;&amp;shcy;&amp;ocy;&amp;jcy; &amp;icy; &amp;mcy;&amp;acy;&amp;lcy;&amp;ycy;&amp;jcy; &amp;kcy;&amp;rcy;&amp;ucy;&amp;gcy; &amp;kcy;&amp;rcy;&amp;ocy;&amp;vcy;&amp;ocy;&amp;ocy;&amp;bcy;&amp;rcy;&amp;acy;&amp;shchcy;&amp;iecy;&amp;ncy;&amp;icy;&amp;yacy; &amp;scy;&amp;khcy;&amp;iecy;&amp;mcy;&amp;acy;">
            <a:extLst>
              <a:ext uri="{FF2B5EF4-FFF2-40B4-BE49-F238E27FC236}">
                <a16:creationId xmlns:a16="http://schemas.microsoft.com/office/drawing/2014/main" id="{AA518269-277C-44DC-9256-8207E8FD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6718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6A4A7359-08ED-4943-9488-40F9FA109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76600" y="0"/>
            <a:ext cx="5867400" cy="7750175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en-US" sz="1800" b="1" dirty="0" err="1">
                <a:solidFill>
                  <a:srgbClr val="FFFF00"/>
                </a:solidFill>
              </a:rPr>
              <a:t>Основні</a:t>
            </a:r>
            <a:r>
              <a:rPr lang="ru-RU" altLang="en-US" sz="1800" b="1" dirty="0">
                <a:solidFill>
                  <a:srgbClr val="FFFF00"/>
                </a:solidFill>
              </a:rPr>
              <a:t> </a:t>
            </a:r>
            <a:r>
              <a:rPr lang="ru-RU" altLang="en-US" sz="1800" b="1" dirty="0" err="1">
                <a:solidFill>
                  <a:srgbClr val="FFFF00"/>
                </a:solidFill>
              </a:rPr>
              <a:t>судини</a:t>
            </a:r>
            <a:r>
              <a:rPr lang="ru-RU" altLang="en-US" sz="1800" b="1" dirty="0">
                <a:solidFill>
                  <a:srgbClr val="FFFF00"/>
                </a:solidFill>
              </a:rPr>
              <a:t> великого кола </a:t>
            </a:r>
            <a:r>
              <a:rPr lang="ru-RU" altLang="en-US" sz="1800" b="1" dirty="0" err="1">
                <a:solidFill>
                  <a:srgbClr val="FFFF00"/>
                </a:solidFill>
              </a:rPr>
              <a:t>кровообігу</a:t>
            </a:r>
            <a:r>
              <a:rPr lang="ru-RU" altLang="en-US" sz="1800" b="1" dirty="0" smtClean="0">
                <a:solidFill>
                  <a:srgbClr val="FFFF00"/>
                </a:solidFill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uk-UA" altLang="en-US" sz="2400" b="1" dirty="0"/>
              <a:t>Аорта - основний стовбур великого кола, що виносить кров з лівого шлуночка серця. В аорті розрізняють три відділи: висхідну частину, дугу аорти і </a:t>
            </a:r>
            <a:r>
              <a:rPr lang="uk-UA" altLang="en-US" sz="2400" b="1" dirty="0" smtClean="0"/>
              <a:t>низхідну частину</a:t>
            </a:r>
            <a:r>
              <a:rPr lang="uk-UA" altLang="en-US" sz="2400" b="1" dirty="0"/>
              <a:t>. Висхідна частина аорти після виходу з лівого шлуночка піднімається догори і від початкового її відділу (цибулина аорти) відходять вінцеві артерії, а потім судини, що йдуть до голови і </a:t>
            </a:r>
            <a:r>
              <a:rPr lang="uk-UA" altLang="en-US" sz="2400" b="1" dirty="0" err="1"/>
              <a:t>вехньої</a:t>
            </a:r>
            <a:r>
              <a:rPr lang="uk-UA" altLang="en-US" sz="2400" b="1" dirty="0"/>
              <a:t> частини тулуба</a:t>
            </a:r>
            <a:r>
              <a:rPr lang="uk-UA" altLang="en-US" sz="2400" b="1" dirty="0" smtClean="0"/>
              <a:t>.</a:t>
            </a:r>
          </a:p>
          <a:p>
            <a:pPr algn="ctr">
              <a:lnSpc>
                <a:spcPct val="80000"/>
              </a:lnSpc>
            </a:pPr>
            <a:r>
              <a:rPr lang="ru-RU" altLang="en-US" sz="2400" b="1" dirty="0"/>
              <a:t>Дуга </a:t>
            </a:r>
            <a:r>
              <a:rPr lang="ru-RU" altLang="en-US" sz="2400" b="1" dirty="0" err="1"/>
              <a:t>аорти</a:t>
            </a:r>
            <a:r>
              <a:rPr lang="ru-RU" altLang="en-US" sz="2400" b="1" dirty="0"/>
              <a:t> переходить в </a:t>
            </a:r>
            <a:r>
              <a:rPr lang="ru-RU" altLang="en-US" sz="2400" b="1" dirty="0" err="1"/>
              <a:t>низхідну</a:t>
            </a:r>
            <a:r>
              <a:rPr lang="ru-RU" altLang="en-US" sz="2400" b="1" dirty="0"/>
              <a:t> аорту. </a:t>
            </a:r>
            <a:r>
              <a:rPr lang="ru-RU" altLang="en-US" sz="2400" b="1" dirty="0" err="1"/>
              <a:t>Від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неї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відходять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менші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артерії</a:t>
            </a:r>
            <a:r>
              <a:rPr lang="ru-RU" altLang="en-US" sz="2400" b="1" dirty="0"/>
              <a:t>, </a:t>
            </a:r>
            <a:r>
              <a:rPr lang="ru-RU" altLang="en-US" sz="2400" b="1" dirty="0" err="1"/>
              <a:t>які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діляться</a:t>
            </a:r>
            <a:r>
              <a:rPr lang="ru-RU" altLang="en-US" sz="2400" b="1" dirty="0"/>
              <a:t> на </a:t>
            </a:r>
            <a:r>
              <a:rPr lang="ru-RU" altLang="en-US" sz="2400" b="1" dirty="0" err="1"/>
              <a:t>більш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дрібні</a:t>
            </a:r>
            <a:r>
              <a:rPr lang="ru-RU" altLang="en-US" sz="2400" b="1" dirty="0"/>
              <a:t>. Вони </a:t>
            </a:r>
            <a:r>
              <a:rPr lang="ru-RU" altLang="en-US" sz="2400" b="1" dirty="0" err="1"/>
              <a:t>переходять</a:t>
            </a:r>
            <a:r>
              <a:rPr lang="ru-RU" altLang="en-US" sz="2400" b="1" dirty="0"/>
              <a:t> в </a:t>
            </a:r>
            <a:r>
              <a:rPr lang="ru-RU" altLang="en-US" sz="2400" b="1" dirty="0" err="1"/>
              <a:t>артеріоли</a:t>
            </a:r>
            <a:r>
              <a:rPr lang="ru-RU" altLang="en-US" sz="2400" b="1" dirty="0"/>
              <a:t>, </a:t>
            </a:r>
            <a:r>
              <a:rPr lang="ru-RU" altLang="en-US" sz="2400" b="1" dirty="0" err="1"/>
              <a:t>які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розпадаються</a:t>
            </a:r>
            <a:r>
              <a:rPr lang="ru-RU" altLang="en-US" sz="2400" b="1" dirty="0"/>
              <a:t> на </a:t>
            </a:r>
            <a:r>
              <a:rPr lang="ru-RU" altLang="en-US" sz="2400" b="1" dirty="0" err="1"/>
              <a:t>капіляри</a:t>
            </a:r>
            <a:r>
              <a:rPr lang="ru-RU" altLang="en-US" sz="2400" b="1" dirty="0"/>
              <a:t>. </a:t>
            </a:r>
            <a:r>
              <a:rPr lang="ru-RU" altLang="en-US" sz="2400" b="1" dirty="0" err="1"/>
              <a:t>Капіляри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збираються</a:t>
            </a:r>
            <a:r>
              <a:rPr lang="ru-RU" altLang="en-US" sz="2400" b="1" dirty="0"/>
              <a:t> в </a:t>
            </a:r>
            <a:r>
              <a:rPr lang="ru-RU" altLang="en-US" sz="2400" b="1" dirty="0" err="1"/>
              <a:t>венули</a:t>
            </a:r>
            <a:r>
              <a:rPr lang="ru-RU" altLang="en-US" sz="2400" b="1" dirty="0"/>
              <a:t>, </a:t>
            </a:r>
            <a:r>
              <a:rPr lang="ru-RU" altLang="en-US" sz="2400" b="1" dirty="0" err="1"/>
              <a:t>венули</a:t>
            </a:r>
            <a:r>
              <a:rPr lang="ru-RU" altLang="en-US" sz="2400" b="1" dirty="0"/>
              <a:t> в </a:t>
            </a:r>
            <a:r>
              <a:rPr lang="ru-RU" altLang="en-US" sz="2400" b="1" dirty="0" err="1"/>
              <a:t>вени</a:t>
            </a:r>
            <a:r>
              <a:rPr lang="ru-RU" altLang="en-US" sz="2400" b="1" dirty="0"/>
              <a:t>. </a:t>
            </a:r>
            <a:r>
              <a:rPr lang="ru-RU" altLang="en-US" sz="2400" b="1" dirty="0" err="1"/>
              <a:t>Верхня</a:t>
            </a:r>
            <a:r>
              <a:rPr lang="ru-RU" altLang="en-US" sz="2400" b="1" dirty="0"/>
              <a:t> і </a:t>
            </a:r>
            <a:r>
              <a:rPr lang="ru-RU" altLang="en-US" sz="2400" b="1" dirty="0" err="1"/>
              <a:t>нижня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порожнисті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вени</a:t>
            </a:r>
            <a:r>
              <a:rPr lang="ru-RU" altLang="en-US" sz="2400" b="1" dirty="0"/>
              <a:t> </a:t>
            </a:r>
            <a:r>
              <a:rPr lang="ru-RU" altLang="en-US" sz="2400" b="1" dirty="0" err="1"/>
              <a:t>впадають</a:t>
            </a:r>
            <a:r>
              <a:rPr lang="ru-RU" altLang="en-US" sz="2400" b="1" dirty="0"/>
              <a:t> у праве </a:t>
            </a:r>
            <a:r>
              <a:rPr lang="ru-RU" altLang="en-US" sz="2400" b="1" dirty="0" err="1"/>
              <a:t>передсердя</a:t>
            </a:r>
            <a:r>
              <a:rPr lang="ru-RU" altLang="en-US" sz="2400" b="1" dirty="0"/>
              <a:t>.</a:t>
            </a:r>
            <a:endParaRPr lang="ru-RU" altLang="en-US" sz="2000" b="1" dirty="0"/>
          </a:p>
        </p:txBody>
      </p:sp>
      <p:pic>
        <p:nvPicPr>
          <p:cNvPr id="11267" name="Picture 4" descr="&amp;Bcy;&amp;ocy;&amp;lcy;&amp;softcy;&amp;shcy;&amp;ocy;&amp;jcy; &amp;icy; &amp;mcy;&amp;acy;&amp;lcy;&amp;ycy;&amp;jcy; &amp;kcy;&amp;rcy;&amp;ucy;&amp;gcy; &amp;kcy;&amp;rcy;&amp;ocy;&amp;vcy;&amp;ocy;&amp;ocy;&amp;bcy;&amp;rcy;&amp;acy;&amp;shchcy;&amp;iecy;&amp;ncy;&amp;icy;&amp;yacy; &amp;scy;&amp;khcy;&amp;iecy;&amp;mcy;&amp;acy;">
            <a:extLst>
              <a:ext uri="{FF2B5EF4-FFF2-40B4-BE49-F238E27FC236}">
                <a16:creationId xmlns:a16="http://schemas.microsoft.com/office/drawing/2014/main" id="{5C2D7130-FBAC-44B1-ABCA-DD570EE6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8BFF3A0B-FBA0-4422-9A9F-F258DAB05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0"/>
            <a:ext cx="9036050" cy="6858000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FFFF00"/>
                </a:solidFill>
              </a:rPr>
              <a:t>По </a:t>
            </a:r>
            <a:r>
              <a:rPr lang="ru-RU" altLang="en-US" sz="2800" b="1" dirty="0" err="1">
                <a:solidFill>
                  <a:srgbClr val="FFFF00"/>
                </a:solidFill>
              </a:rPr>
              <a:t>судинах</a:t>
            </a:r>
            <a:r>
              <a:rPr lang="ru-RU" altLang="en-US" sz="2800" b="1" dirty="0">
                <a:solidFill>
                  <a:srgbClr val="FFFF00"/>
                </a:solidFill>
              </a:rPr>
              <a:t> кров </a:t>
            </a:r>
            <a:r>
              <a:rPr lang="ru-RU" altLang="en-US" sz="2800" b="1" dirty="0" err="1">
                <a:solidFill>
                  <a:srgbClr val="FFFF00"/>
                </a:solidFill>
              </a:rPr>
              <a:t>рухається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завдяки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градієнту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тиску</a:t>
            </a:r>
            <a:r>
              <a:rPr lang="ru-RU" altLang="en-US" sz="2800" b="1" dirty="0">
                <a:solidFill>
                  <a:srgbClr val="FFFF00"/>
                </a:solidFill>
              </a:rPr>
              <a:t> з </a:t>
            </a:r>
            <a:r>
              <a:rPr lang="ru-RU" altLang="en-US" sz="2800" b="1" dirty="0" err="1">
                <a:solidFill>
                  <a:srgbClr val="FFFF00"/>
                </a:solidFill>
              </a:rPr>
              <a:t>області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більшого</a:t>
            </a:r>
            <a:r>
              <a:rPr lang="ru-RU" altLang="en-US" sz="2800" b="1" dirty="0">
                <a:solidFill>
                  <a:srgbClr val="FFFF00"/>
                </a:solidFill>
              </a:rPr>
              <a:t> в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менший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. </a:t>
            </a:r>
            <a:r>
              <a:rPr lang="ru-RU" altLang="en-US" sz="2800" b="1" dirty="0" err="1">
                <a:solidFill>
                  <a:srgbClr val="FFFF00"/>
                </a:solidFill>
              </a:rPr>
              <a:t>Початковий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тиск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створюється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роботою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серця</a:t>
            </a:r>
            <a:r>
              <a:rPr lang="ru-RU" altLang="en-US" sz="2800" b="1" dirty="0">
                <a:solidFill>
                  <a:srgbClr val="FFFF00"/>
                </a:solidFill>
              </a:rPr>
              <a:t>. Тому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найвищий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тиск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</a:t>
            </a:r>
            <a:r>
              <a:rPr lang="ru-RU" altLang="en-US" sz="2800" b="1" dirty="0">
                <a:solidFill>
                  <a:srgbClr val="FFFF00"/>
                </a:solidFill>
              </a:rPr>
              <a:t>в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артеріях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,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які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відходять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від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серця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, </a:t>
            </a:r>
            <a:r>
              <a:rPr lang="ru-RU" altLang="en-US" sz="2800" b="1" dirty="0">
                <a:solidFill>
                  <a:srgbClr val="FFFF00"/>
                </a:solidFill>
              </a:rPr>
              <a:t>а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найнижчий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- </a:t>
            </a:r>
            <a:r>
              <a:rPr lang="ru-RU" altLang="en-US" sz="2800" b="1" dirty="0">
                <a:solidFill>
                  <a:srgbClr val="FFFF00"/>
                </a:solidFill>
              </a:rPr>
              <a:t>у 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венах.</a:t>
            </a:r>
          </a:p>
          <a:p>
            <a:r>
              <a:rPr lang="ru-RU" altLang="en-US" sz="2800" dirty="0" err="1"/>
              <a:t>Серце</a:t>
            </a:r>
            <a:r>
              <a:rPr lang="ru-RU" altLang="en-US" sz="2800" dirty="0"/>
              <a:t> не </a:t>
            </a:r>
            <a:r>
              <a:rPr lang="ru-RU" altLang="en-US" sz="2800" dirty="0" err="1"/>
              <a:t>тільки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перекачує</a:t>
            </a:r>
            <a:r>
              <a:rPr lang="ru-RU" altLang="en-US" sz="2800" dirty="0"/>
              <a:t> кров з </a:t>
            </a:r>
            <a:r>
              <a:rPr lang="ru-RU" altLang="en-US" sz="2800" dirty="0" err="1"/>
              <a:t>області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низького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тиску</a:t>
            </a:r>
            <a:r>
              <a:rPr lang="ru-RU" altLang="en-US" sz="2800" dirty="0"/>
              <a:t> в </a:t>
            </a:r>
            <a:r>
              <a:rPr lang="ru-RU" altLang="en-US" sz="2800" dirty="0" err="1"/>
              <a:t>високе</a:t>
            </a:r>
            <a:r>
              <a:rPr lang="ru-RU" altLang="en-US" sz="2800" dirty="0"/>
              <a:t>, а й </a:t>
            </a:r>
            <a:r>
              <a:rPr lang="ru-RU" altLang="en-US" sz="2800" dirty="0" err="1"/>
              <a:t>об'єднує</a:t>
            </a:r>
            <a:r>
              <a:rPr lang="ru-RU" altLang="en-US" sz="2800" dirty="0"/>
              <a:t> два </a:t>
            </a:r>
            <a:r>
              <a:rPr lang="ru-RU" altLang="en-US" sz="2800" dirty="0" err="1"/>
              <a:t>відділи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судинного</a:t>
            </a:r>
            <a:r>
              <a:rPr lang="ru-RU" altLang="en-US" sz="2800" dirty="0"/>
              <a:t> русла - </a:t>
            </a:r>
            <a:r>
              <a:rPr lang="ru-RU" altLang="en-US" sz="2800" dirty="0" err="1"/>
              <a:t>малий</a:t>
            </a:r>
            <a:r>
              <a:rPr lang="ru-RU" altLang="en-US" sz="2800" dirty="0"/>
              <a:t> і великий кола </a:t>
            </a:r>
            <a:r>
              <a:rPr lang="ru-RU" altLang="en-US" sz="2800" dirty="0" err="1"/>
              <a:t>кровообігу</a:t>
            </a:r>
            <a:r>
              <a:rPr lang="ru-RU" altLang="en-US" sz="2800" dirty="0"/>
              <a:t> в </a:t>
            </a:r>
            <a:r>
              <a:rPr lang="ru-RU" altLang="en-US" sz="2800" dirty="0" err="1"/>
              <a:t>єдину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серцево-судинну</a:t>
            </a:r>
            <a:r>
              <a:rPr lang="ru-RU" altLang="en-US" sz="2800" dirty="0"/>
              <a:t> систему. Насосом для малого кола є </a:t>
            </a:r>
            <a:r>
              <a:rPr lang="ru-RU" altLang="en-US" sz="2800" dirty="0" err="1"/>
              <a:t>правий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шлуночок</a:t>
            </a:r>
            <a:r>
              <a:rPr lang="ru-RU" altLang="en-US" sz="2800" dirty="0"/>
              <a:t>, а для великого - </a:t>
            </a:r>
            <a:r>
              <a:rPr lang="ru-RU" altLang="en-US" sz="2800" dirty="0" err="1"/>
              <a:t>лівий</a:t>
            </a:r>
            <a:r>
              <a:rPr lang="ru-RU" altLang="en-US" sz="2800" dirty="0"/>
              <a:t>. Мале коло </a:t>
            </a:r>
            <a:r>
              <a:rPr lang="ru-RU" altLang="en-US" sz="2800" dirty="0" err="1"/>
              <a:t>кровообігу</a:t>
            </a:r>
            <a:r>
              <a:rPr lang="ru-RU" altLang="en-US" sz="2800" dirty="0"/>
              <a:t> служить для </a:t>
            </a:r>
            <a:r>
              <a:rPr lang="ru-RU" altLang="en-US" sz="2800" dirty="0" err="1"/>
              <a:t>надходження</a:t>
            </a:r>
            <a:r>
              <a:rPr lang="ru-RU" altLang="en-US" sz="2800" dirty="0"/>
              <a:t> в кров </a:t>
            </a:r>
            <a:r>
              <a:rPr lang="ru-RU" altLang="en-US" sz="2800" dirty="0" err="1"/>
              <a:t>кисню</a:t>
            </a:r>
            <a:r>
              <a:rPr lang="ru-RU" altLang="en-US" sz="2800" dirty="0"/>
              <a:t> і </a:t>
            </a:r>
            <a:r>
              <a:rPr lang="ru-RU" altLang="en-US" sz="2800" dirty="0" err="1"/>
              <a:t>виділення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вуглекислого</a:t>
            </a:r>
            <a:r>
              <a:rPr lang="ru-RU" altLang="en-US" sz="2800" dirty="0"/>
              <a:t> газу. У </a:t>
            </a:r>
            <a:r>
              <a:rPr lang="ru-RU" altLang="en-US" sz="2800" dirty="0" err="1"/>
              <a:t>судинах</a:t>
            </a:r>
            <a:r>
              <a:rPr lang="ru-RU" altLang="en-US" sz="2800" dirty="0"/>
              <a:t> великого кола </a:t>
            </a:r>
            <a:r>
              <a:rPr lang="ru-RU" altLang="en-US" sz="2800" dirty="0" err="1"/>
              <a:t>кровообігу</a:t>
            </a:r>
            <a:r>
              <a:rPr lang="ru-RU" altLang="en-US" sz="2800" dirty="0"/>
              <a:t> кров </a:t>
            </a:r>
            <a:r>
              <a:rPr lang="ru-RU" altLang="en-US" sz="2800" dirty="0" err="1"/>
              <a:t>виконує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всі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інші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функції</a:t>
            </a:r>
            <a:r>
              <a:rPr lang="ru-RU" altLang="en-US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620D2C73-F2CB-4E0C-8E24-19F23C800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4450"/>
            <a:ext cx="9144000" cy="681355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en-US" sz="3600" b="1" dirty="0">
                <a:solidFill>
                  <a:schemeClr val="tx2"/>
                </a:solidFill>
              </a:rPr>
              <a:t>ГЕМОДИНАМІКА  (</a:t>
            </a:r>
            <a:r>
              <a:rPr lang="ru-RU" altLang="en-US" sz="3600" b="1" dirty="0" err="1">
                <a:solidFill>
                  <a:schemeClr val="tx2"/>
                </a:solidFill>
              </a:rPr>
              <a:t>від</a:t>
            </a:r>
            <a:r>
              <a:rPr lang="ru-RU" altLang="en-US" sz="3600" b="1" dirty="0">
                <a:solidFill>
                  <a:schemeClr val="tx2"/>
                </a:solidFill>
              </a:rPr>
              <a:t> гемо ... і </a:t>
            </a:r>
            <a:r>
              <a:rPr lang="ru-RU" altLang="en-US" sz="3600" b="1" dirty="0" err="1">
                <a:solidFill>
                  <a:schemeClr val="tx2"/>
                </a:solidFill>
              </a:rPr>
              <a:t>динаміка</a:t>
            </a:r>
            <a:r>
              <a:rPr lang="ru-RU" altLang="en-US" sz="3600" b="1" dirty="0">
                <a:solidFill>
                  <a:schemeClr val="tx2"/>
                </a:solidFill>
              </a:rPr>
              <a:t>) - </a:t>
            </a:r>
            <a:r>
              <a:rPr lang="ru-RU" altLang="en-US" sz="3600" b="1" dirty="0" err="1">
                <a:solidFill>
                  <a:schemeClr val="tx2"/>
                </a:solidFill>
              </a:rPr>
              <a:t>рух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крові</a:t>
            </a:r>
            <a:r>
              <a:rPr lang="ru-RU" altLang="en-US" sz="3600" b="1" dirty="0">
                <a:solidFill>
                  <a:schemeClr val="tx2"/>
                </a:solidFill>
              </a:rPr>
              <a:t> по 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судинах</a:t>
            </a:r>
            <a:r>
              <a:rPr lang="ru-RU" altLang="en-US" sz="3600" b="1" dirty="0" smtClean="0">
                <a:solidFill>
                  <a:schemeClr val="tx2"/>
                </a:solidFill>
              </a:rPr>
              <a:t>,</a:t>
            </a:r>
            <a:r>
              <a:rPr lang="ru-RU" altLang="en-US" sz="3600" b="1" dirty="0">
                <a:solidFill>
                  <a:schemeClr val="tx2"/>
                </a:solidFill>
              </a:rPr>
              <a:t/>
            </a:r>
            <a:br>
              <a:rPr lang="ru-RU" altLang="en-US" sz="3600" b="1" dirty="0">
                <a:solidFill>
                  <a:schemeClr val="tx2"/>
                </a:solidFill>
              </a:rPr>
            </a:br>
            <a:r>
              <a:rPr lang="ru-RU" altLang="en-US" sz="3600" b="1" dirty="0" err="1">
                <a:solidFill>
                  <a:schemeClr val="tx2"/>
                </a:solidFill>
              </a:rPr>
              <a:t>що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виникає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внаслідок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різниці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гідростатичного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тиску</a:t>
            </a:r>
            <a:r>
              <a:rPr lang="ru-RU" altLang="en-US" sz="3600" b="1" dirty="0">
                <a:solidFill>
                  <a:schemeClr val="tx2"/>
                </a:solidFill>
              </a:rPr>
              <a:t> в 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різних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ділянках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кровоносної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системи</a:t>
            </a:r>
            <a:r>
              <a:rPr lang="ru-RU" altLang="en-US" sz="3600" b="1" dirty="0">
                <a:solidFill>
                  <a:schemeClr val="tx2"/>
                </a:solidFill>
              </a:rPr>
              <a:t> (кров </a:t>
            </a:r>
            <a:r>
              <a:rPr lang="ru-RU" altLang="en-US" sz="3600" b="1" dirty="0" err="1">
                <a:solidFill>
                  <a:schemeClr val="tx2"/>
                </a:solidFill>
              </a:rPr>
              <a:t>рухається</a:t>
            </a:r>
            <a:r>
              <a:rPr lang="ru-RU" altLang="en-US" sz="3600" b="1" dirty="0">
                <a:solidFill>
                  <a:schemeClr val="tx2"/>
                </a:solidFill>
              </a:rPr>
              <a:t> з </a:t>
            </a:r>
            <a:r>
              <a:rPr lang="ru-RU" altLang="en-US" sz="3600" b="1" dirty="0" err="1">
                <a:solidFill>
                  <a:schemeClr val="tx2"/>
                </a:solidFill>
              </a:rPr>
              <a:t>області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високого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тиску</a:t>
            </a:r>
            <a:r>
              <a:rPr lang="ru-RU" altLang="en-US" sz="3600" b="1" dirty="0">
                <a:solidFill>
                  <a:schemeClr val="tx2"/>
                </a:solidFill>
              </a:rPr>
              <a:t> в область </a:t>
            </a:r>
            <a:r>
              <a:rPr lang="ru-RU" altLang="en-US" sz="3600" b="1" dirty="0" err="1">
                <a:solidFill>
                  <a:schemeClr val="tx2"/>
                </a:solidFill>
              </a:rPr>
              <a:t>низького</a:t>
            </a:r>
            <a:r>
              <a:rPr lang="ru-RU" altLang="en-US" sz="3600" b="1" dirty="0">
                <a:solidFill>
                  <a:schemeClr val="tx2"/>
                </a:solidFill>
              </a:rPr>
              <a:t>). </a:t>
            </a:r>
            <a:r>
              <a:rPr lang="ru-RU" altLang="en-US" sz="3600" b="1" dirty="0" err="1">
                <a:solidFill>
                  <a:schemeClr val="tx2"/>
                </a:solidFill>
              </a:rPr>
              <a:t>Залежить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від</a:t>
            </a:r>
            <a:r>
              <a:rPr lang="ru-RU" altLang="en-US" sz="3600" b="1" dirty="0">
                <a:solidFill>
                  <a:schemeClr val="tx2"/>
                </a:solidFill>
              </a:rPr>
              <a:t> опору току 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крові</a:t>
            </a:r>
            <a:r>
              <a:rPr lang="ru-RU" altLang="en-US" sz="3600" b="1" dirty="0" smtClean="0">
                <a:solidFill>
                  <a:schemeClr val="tx2"/>
                </a:solidFill>
              </a:rPr>
              <a:t>, </a:t>
            </a:r>
            <a:r>
              <a:rPr lang="ru-RU" altLang="en-US" sz="3600" b="1" dirty="0" err="1">
                <a:solidFill>
                  <a:schemeClr val="tx2"/>
                </a:solidFill>
              </a:rPr>
              <a:t>стінок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судин</a:t>
            </a:r>
            <a:r>
              <a:rPr lang="ru-RU" altLang="en-US" sz="3600" b="1" dirty="0">
                <a:solidFill>
                  <a:schemeClr val="tx2"/>
                </a:solidFill>
              </a:rPr>
              <a:t> і </a:t>
            </a:r>
            <a:r>
              <a:rPr lang="ru-RU" altLang="en-US" sz="3600" b="1" dirty="0" err="1">
                <a:solidFill>
                  <a:schemeClr val="tx2"/>
                </a:solidFill>
              </a:rPr>
              <a:t>в'язкості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самої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крові</a:t>
            </a:r>
            <a:r>
              <a:rPr lang="ru-RU" altLang="en-US" sz="3600" b="1" dirty="0">
                <a:solidFill>
                  <a:schemeClr val="tx2"/>
                </a:solidFill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altLang="en-US" sz="3600" b="1" dirty="0" err="1">
                <a:solidFill>
                  <a:schemeClr val="tx2"/>
                </a:solidFill>
              </a:rPr>
              <a:t>Г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емодинаміку</a:t>
            </a:r>
            <a:r>
              <a:rPr lang="ru-RU" altLang="en-US" sz="3600" b="1" dirty="0" smtClean="0">
                <a:solidFill>
                  <a:schemeClr val="tx2"/>
                </a:solidFill>
              </a:rPr>
              <a:t>  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оцінюють</a:t>
            </a:r>
            <a:r>
              <a:rPr lang="ru-RU" altLang="en-US" sz="3600" b="1" dirty="0" smtClean="0">
                <a:solidFill>
                  <a:schemeClr val="tx2"/>
                </a:solidFill>
              </a:rPr>
              <a:t> по </a:t>
            </a:r>
            <a:r>
              <a:rPr lang="ru-RU" altLang="en-US" sz="3600" b="1" dirty="0" err="1">
                <a:solidFill>
                  <a:schemeClr val="tx2"/>
                </a:solidFill>
              </a:rPr>
              <a:t>хвилинному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об'єму</a:t>
            </a:r>
            <a:r>
              <a:rPr lang="ru-RU" altLang="en-US" sz="3600" b="1" dirty="0">
                <a:solidFill>
                  <a:schemeClr val="tx2"/>
                </a:solidFill>
              </a:rPr>
              <a:t> </a:t>
            </a:r>
            <a:r>
              <a:rPr lang="ru-RU" altLang="en-US" sz="3600" b="1" dirty="0" err="1">
                <a:solidFill>
                  <a:schemeClr val="tx2"/>
                </a:solidFill>
              </a:rPr>
              <a:t>серця</a:t>
            </a:r>
            <a:r>
              <a:rPr lang="ru-RU" altLang="en-US" sz="3600" b="1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64112CD-3BF5-42B0-B3CE-1806BE7C2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F8D13AC-443F-4953-87FB-3F8E37EE6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uk-UA" altLang="en-US" sz="3600" b="1" dirty="0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ru-RU" altLang="en-US" sz="3600" b="1" dirty="0" err="1">
                <a:solidFill>
                  <a:srgbClr val="FFFF00"/>
                </a:solidFill>
              </a:rPr>
              <a:t>Основні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принципи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гемодинаміки</a:t>
            </a:r>
            <a:r>
              <a:rPr lang="ru-RU" altLang="en-US" sz="3600" b="1" dirty="0">
                <a:solidFill>
                  <a:srgbClr val="FFFF00"/>
                </a:solidFill>
              </a:rPr>
              <a:t>:</a:t>
            </a:r>
          </a:p>
          <a:p>
            <a:pPr algn="ctr">
              <a:buFontTx/>
              <a:buNone/>
            </a:pPr>
            <a:r>
              <a:rPr lang="ru-RU" altLang="en-US" sz="3600" b="1" dirty="0" err="1">
                <a:solidFill>
                  <a:srgbClr val="FFFF00"/>
                </a:solidFill>
              </a:rPr>
              <a:t>Гемодинаміка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вивчає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закономірності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руху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крові</a:t>
            </a:r>
            <a:r>
              <a:rPr lang="ru-RU" altLang="en-US" sz="3600" b="1" dirty="0">
                <a:solidFill>
                  <a:srgbClr val="FFFF00"/>
                </a:solidFill>
              </a:rPr>
              <a:t> по </a:t>
            </a:r>
            <a:r>
              <a:rPr lang="ru-RU" altLang="en-US" sz="3600" b="1" dirty="0" err="1">
                <a:solidFill>
                  <a:srgbClr val="FFFF00"/>
                </a:solidFill>
              </a:rPr>
              <a:t>кровоносних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судинах</a:t>
            </a:r>
            <a:r>
              <a:rPr lang="uk-UA" altLang="en-US" dirty="0" smtClean="0"/>
              <a:t>.</a:t>
            </a:r>
            <a:endParaRPr lang="uk-UA" altLang="en-US" dirty="0"/>
          </a:p>
          <a:p>
            <a:pPr>
              <a:buFontTx/>
              <a:buNone/>
            </a:pPr>
            <a:r>
              <a:rPr lang="uk-UA" altLang="en-US" dirty="0"/>
              <a:t>Вона базується на законах гідродинаміки і реології, що </a:t>
            </a:r>
            <a:r>
              <a:rPr lang="uk-UA" altLang="en-US" dirty="0" smtClean="0"/>
              <a:t>вивчає </a:t>
            </a:r>
            <a:r>
              <a:rPr lang="uk-UA" altLang="en-US" dirty="0"/>
              <a:t>деформаційні властивості і </a:t>
            </a:r>
            <a:r>
              <a:rPr lang="uk-UA" altLang="en-US" dirty="0" smtClean="0"/>
              <a:t>текучість речовин.</a:t>
            </a:r>
          </a:p>
          <a:p>
            <a:pPr>
              <a:buFontTx/>
              <a:buNone/>
            </a:pPr>
            <a:r>
              <a:rPr lang="ru-RU" altLang="en-US" sz="3600" b="1" dirty="0" err="1">
                <a:solidFill>
                  <a:srgbClr val="FFFF00"/>
                </a:solidFill>
              </a:rPr>
              <a:t>Основними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показниками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гемодинаміки</a:t>
            </a:r>
            <a:r>
              <a:rPr lang="ru-RU" altLang="en-US" sz="3600" b="1" dirty="0">
                <a:solidFill>
                  <a:srgbClr val="FFFF00"/>
                </a:solidFill>
              </a:rPr>
              <a:t> є </a:t>
            </a:r>
            <a:r>
              <a:rPr lang="ru-RU" altLang="en-US" sz="3600" b="1" dirty="0" err="1">
                <a:solidFill>
                  <a:srgbClr val="FFFF00"/>
                </a:solidFill>
              </a:rPr>
              <a:t>лінійна</a:t>
            </a:r>
            <a:r>
              <a:rPr lang="ru-RU" altLang="en-US" sz="3600" b="1" dirty="0">
                <a:solidFill>
                  <a:srgbClr val="FFFF00"/>
                </a:solidFill>
              </a:rPr>
              <a:t> і </a:t>
            </a:r>
            <a:r>
              <a:rPr lang="ru-RU" altLang="en-US" sz="3600" b="1" dirty="0" err="1">
                <a:solidFill>
                  <a:srgbClr val="FFFF00"/>
                </a:solidFill>
              </a:rPr>
              <a:t>об'ємна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швидкості</a:t>
            </a:r>
            <a:r>
              <a:rPr lang="ru-RU" altLang="en-US" sz="3600" b="1" dirty="0">
                <a:solidFill>
                  <a:srgbClr val="FFFF00"/>
                </a:solidFill>
              </a:rPr>
              <a:t> кровотоку і </a:t>
            </a:r>
            <a:r>
              <a:rPr lang="ru-RU" altLang="en-US" sz="3600" b="1" dirty="0" err="1">
                <a:solidFill>
                  <a:srgbClr val="FFFF00"/>
                </a:solidFill>
              </a:rPr>
              <a:t>кров'яний</a:t>
            </a:r>
            <a:r>
              <a:rPr lang="ru-RU" altLang="en-US" sz="3600" b="1" dirty="0">
                <a:solidFill>
                  <a:srgbClr val="FFFF00"/>
                </a:solidFill>
              </a:rPr>
              <a:t> </a:t>
            </a:r>
            <a:r>
              <a:rPr lang="ru-RU" altLang="en-US" sz="3600" b="1" dirty="0" err="1">
                <a:solidFill>
                  <a:srgbClr val="FFFF00"/>
                </a:solidFill>
              </a:rPr>
              <a:t>тиск</a:t>
            </a:r>
            <a:r>
              <a:rPr lang="ru-RU" alt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FEB394D-B712-4CB2-9AD5-2726234EF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738188"/>
          </a:xfrm>
        </p:spPr>
        <p:txBody>
          <a:bodyPr/>
          <a:lstStyle/>
          <a:p>
            <a:pPr eaLnBrk="1" hangingPunct="1"/>
            <a:r>
              <a:rPr lang="ru-RU" altLang="en-US" sz="3600" b="1" dirty="0" err="1"/>
              <a:t>Кров'яний</a:t>
            </a:r>
            <a:r>
              <a:rPr lang="ru-RU" altLang="en-US" sz="3600" b="1" dirty="0"/>
              <a:t> </a:t>
            </a:r>
            <a:r>
              <a:rPr lang="ru-RU" altLang="en-US" sz="3600" b="1" dirty="0" err="1"/>
              <a:t>тиск</a:t>
            </a:r>
            <a:endParaRPr lang="ru-RU" altLang="en-US" sz="3600" b="1" dirty="0"/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10F11E42-08D3-430A-B29C-481FF7CAC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en-US" sz="2800" b="1" dirty="0"/>
              <a:t>У </a:t>
            </a:r>
            <a:r>
              <a:rPr lang="ru-RU" altLang="en-US" sz="2800" b="1" dirty="0" err="1"/>
              <a:t>більшості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судин</a:t>
            </a:r>
            <a:r>
              <a:rPr lang="ru-RU" altLang="en-US" sz="2800" b="1" dirty="0" smtClean="0"/>
              <a:t>, </a:t>
            </a:r>
            <a:r>
              <a:rPr lang="ru-RU" altLang="en-US" sz="2800" b="1" dirty="0" err="1"/>
              <a:t>крові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знаходиться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більше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/>
              <a:t>ніж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їх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ємність</a:t>
            </a:r>
            <a:r>
              <a:rPr lang="ru-RU" altLang="en-US" sz="2800" b="1" dirty="0"/>
              <a:t>, </a:t>
            </a:r>
            <a:r>
              <a:rPr lang="ru-RU" altLang="en-US" sz="2800" b="1" dirty="0" err="1"/>
              <a:t>що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створює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тиск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крові</a:t>
            </a:r>
            <a:r>
              <a:rPr lang="ru-RU" altLang="en-US" sz="2800" b="1" dirty="0"/>
              <a:t> на </a:t>
            </a:r>
            <a:r>
              <a:rPr lang="ru-RU" altLang="en-US" sz="2800" b="1" dirty="0" err="1"/>
              <a:t>стінку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судини</a:t>
            </a:r>
            <a:r>
              <a:rPr lang="ru-RU" altLang="en-US" sz="2800" b="1" dirty="0"/>
              <a:t> - </a:t>
            </a:r>
            <a:r>
              <a:rPr lang="ru-RU" altLang="en-US" sz="2800" b="1" dirty="0" err="1"/>
              <a:t>кров'яний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тиск</a:t>
            </a:r>
            <a:r>
              <a:rPr lang="ru-RU" altLang="en-US" sz="2800" b="1" dirty="0"/>
              <a:t> (Р). </a:t>
            </a:r>
            <a:r>
              <a:rPr lang="ru-RU" altLang="en-US" sz="2800" b="1" dirty="0" err="1"/>
              <a:t>Його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вимірюють</a:t>
            </a:r>
            <a:r>
              <a:rPr lang="ru-RU" altLang="en-US" sz="2800" b="1" dirty="0"/>
              <a:t> в </a:t>
            </a:r>
            <a:r>
              <a:rPr lang="ru-RU" altLang="en-US" sz="2800" b="1" dirty="0" err="1"/>
              <a:t>міліметрах</a:t>
            </a:r>
            <a:r>
              <a:rPr lang="ru-RU" altLang="en-US" sz="2800" b="1" dirty="0"/>
              <a:t> ртутного </a:t>
            </a:r>
            <a:r>
              <a:rPr lang="ru-RU" altLang="en-US" sz="2800" b="1" dirty="0" err="1" smtClean="0"/>
              <a:t>стовпчика</a:t>
            </a:r>
            <a:r>
              <a:rPr lang="ru-RU" altLang="en-US" sz="2800" b="1" dirty="0" smtClean="0"/>
              <a:t> </a:t>
            </a:r>
            <a:r>
              <a:rPr lang="ru-RU" altLang="en-US" sz="2800" b="1" dirty="0"/>
              <a:t>(мм рт. Ст.) По </a:t>
            </a:r>
            <a:r>
              <a:rPr lang="ru-RU" altLang="en-US" sz="2800" b="1" dirty="0" err="1"/>
              <a:t>відношенню</a:t>
            </a:r>
            <a:r>
              <a:rPr lang="ru-RU" altLang="en-US" sz="2800" b="1" dirty="0"/>
              <a:t> до атмосферного: «+» - </a:t>
            </a:r>
            <a:r>
              <a:rPr lang="ru-RU" altLang="en-US" sz="2800" b="1" dirty="0" err="1"/>
              <a:t>означає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вище</a:t>
            </a:r>
            <a:r>
              <a:rPr lang="ru-RU" altLang="en-US" sz="2800" b="1" dirty="0"/>
              <a:t> атмосферного</a:t>
            </a:r>
            <a:r>
              <a:rPr lang="ru-RU" altLang="en-US" sz="2800" b="1" dirty="0" smtClean="0"/>
              <a:t>.</a:t>
            </a:r>
          </a:p>
          <a:p>
            <a:pPr eaLnBrk="1" hangingPunct="1">
              <a:buFontTx/>
              <a:buNone/>
            </a:pP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По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судинах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кров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рухається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завдяки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градієнту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тиску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- з </a:t>
            </a:r>
            <a:r>
              <a:rPr lang="ru-RU" altLang="en-US" sz="28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більшого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 в </a:t>
            </a:r>
            <a:r>
              <a:rPr lang="ru-RU" altLang="en-US" sz="2800" b="1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менший</a:t>
            </a:r>
            <a:r>
              <a:rPr lang="ru-RU" altLang="en-US" sz="28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2800" b="1" dirty="0" smtClean="0">
                <a:solidFill>
                  <a:schemeClr val="tx2"/>
                </a:solidFill>
              </a:rPr>
              <a:t>(</a:t>
            </a: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Δ</a:t>
            </a:r>
            <a:r>
              <a:rPr lang="ru-RU" altLang="en-US" sz="2800" b="1" dirty="0">
                <a:solidFill>
                  <a:schemeClr val="tx2"/>
                </a:solidFill>
              </a:rPr>
              <a:t>Р = </a:t>
            </a: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800" b="1" baseline="-30000" dirty="0">
                <a:solidFill>
                  <a:schemeClr val="tx2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-P</a:t>
            </a:r>
            <a:r>
              <a:rPr lang="en-US" altLang="en-US" sz="2800" b="1" baseline="-30000" dirty="0">
                <a:solidFill>
                  <a:schemeClr val="tx2"/>
                </a:solidFill>
                <a:cs typeface="Times New Roman" panose="02020603050405020304" pitchFamily="18" charset="0"/>
              </a:rPr>
              <a:t>2</a:t>
            </a:r>
            <a:r>
              <a:rPr lang="ru-RU" altLang="en-US" sz="2800" b="1" dirty="0">
                <a:solidFill>
                  <a:schemeClr val="tx2"/>
                </a:solidFill>
              </a:rPr>
              <a:t>)</a:t>
            </a:r>
            <a:r>
              <a:rPr lang="ru-RU" altLang="en-US" sz="2800" b="1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endParaRPr lang="ru-RU" altLang="en-US" sz="2800" b="1" dirty="0"/>
          </a:p>
          <a:p>
            <a:r>
              <a:rPr lang="ru-RU" altLang="en-US" sz="2800" b="1" dirty="0" err="1">
                <a:solidFill>
                  <a:srgbClr val="FFFF00"/>
                </a:solidFill>
              </a:rPr>
              <a:t>Початковий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тиск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створюється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роботою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серця</a:t>
            </a:r>
            <a:r>
              <a:rPr lang="ru-RU" altLang="en-US" sz="2800" b="1" dirty="0">
                <a:solidFill>
                  <a:srgbClr val="FFFF00"/>
                </a:solidFill>
              </a:rPr>
              <a:t>. Тому </a:t>
            </a:r>
            <a:r>
              <a:rPr lang="ru-RU" altLang="en-US" sz="2800" b="1" dirty="0" err="1">
                <a:solidFill>
                  <a:srgbClr val="FFFF00"/>
                </a:solidFill>
              </a:rPr>
              <a:t>найвищий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тиск</a:t>
            </a:r>
            <a:r>
              <a:rPr lang="ru-RU" altLang="en-US" sz="2800" b="1" dirty="0">
                <a:solidFill>
                  <a:srgbClr val="FFFF00"/>
                </a:solidFill>
              </a:rPr>
              <a:t> в </a:t>
            </a:r>
            <a:r>
              <a:rPr lang="ru-RU" altLang="en-US" sz="2800" b="1" dirty="0" err="1">
                <a:solidFill>
                  <a:srgbClr val="FFFF00"/>
                </a:solidFill>
              </a:rPr>
              <a:t>артеріях</a:t>
            </a:r>
            <a:r>
              <a:rPr lang="ru-RU" altLang="en-US" sz="2800" b="1" dirty="0">
                <a:solidFill>
                  <a:srgbClr val="FFFF00"/>
                </a:solidFill>
              </a:rPr>
              <a:t> , </a:t>
            </a:r>
            <a:r>
              <a:rPr lang="ru-RU" altLang="en-US" sz="2800" b="1" dirty="0" err="1">
                <a:solidFill>
                  <a:srgbClr val="FFFF00"/>
                </a:solidFill>
              </a:rPr>
              <a:t>які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відходять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від</a:t>
            </a:r>
            <a:r>
              <a:rPr lang="ru-RU" altLang="en-US" sz="2800" b="1" dirty="0">
                <a:solidFill>
                  <a:srgbClr val="FFFF00"/>
                </a:solidFill>
              </a:rPr>
              <a:t> </a:t>
            </a:r>
            <a:r>
              <a:rPr lang="ru-RU" altLang="en-US" sz="2800" b="1" dirty="0" err="1">
                <a:solidFill>
                  <a:srgbClr val="FFFF00"/>
                </a:solidFill>
              </a:rPr>
              <a:t>серця</a:t>
            </a:r>
            <a:r>
              <a:rPr lang="ru-RU" altLang="en-US" sz="2800" b="1" dirty="0">
                <a:solidFill>
                  <a:srgbClr val="FFFF00"/>
                </a:solidFill>
              </a:rPr>
              <a:t>, а </a:t>
            </a:r>
            <a:r>
              <a:rPr lang="ru-RU" altLang="en-US" sz="2800" b="1" dirty="0" err="1">
                <a:solidFill>
                  <a:srgbClr val="FFFF00"/>
                </a:solidFill>
              </a:rPr>
              <a:t>найнижчий</a:t>
            </a:r>
            <a:r>
              <a:rPr lang="ru-RU" altLang="en-US" sz="2800" b="1" dirty="0">
                <a:solidFill>
                  <a:srgbClr val="FFFF00"/>
                </a:solidFill>
              </a:rPr>
              <a:t> - у </a:t>
            </a:r>
            <a:r>
              <a:rPr lang="ru-RU" altLang="en-US" sz="2800" b="1" dirty="0" err="1" smtClean="0">
                <a:solidFill>
                  <a:srgbClr val="FFFF00"/>
                </a:solidFill>
              </a:rPr>
              <a:t>прибуваючих</a:t>
            </a:r>
            <a:r>
              <a:rPr lang="ru-RU" altLang="en-US" sz="2800" b="1" dirty="0" smtClean="0">
                <a:solidFill>
                  <a:srgbClr val="FFFF00"/>
                </a:solidFill>
              </a:rPr>
              <a:t> венах</a:t>
            </a:r>
            <a:r>
              <a:rPr lang="ru-RU" altLang="en-US" sz="28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FEAF374-2B9A-408D-8E48-1E69F74153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33383" y="3198168"/>
            <a:ext cx="3477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dirty="0">
                <a:solidFill>
                  <a:srgbClr val="FF3300"/>
                </a:solidFill>
                <a:latin typeface="Garamond" panose="02020404030301010803" pitchFamily="18" charset="0"/>
              </a:rPr>
              <a:t>Система кровообращения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79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EBE9B4A-1A5E-4399-B41E-E05467A3B9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C884453-F204-4B49-B550-676BE97A3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989887" cy="549275"/>
          </a:xfrm>
        </p:spPr>
        <p:txBody>
          <a:bodyPr/>
          <a:lstStyle/>
          <a:p>
            <a:pPr eaLnBrk="1" hangingPunct="1"/>
            <a:r>
              <a:rPr lang="ru-RU" altLang="en-US" sz="3200" dirty="0" err="1" smtClean="0">
                <a:solidFill>
                  <a:schemeClr val="hlink"/>
                </a:solidFill>
              </a:rPr>
              <a:t>Показники</a:t>
            </a:r>
            <a:r>
              <a:rPr lang="ru-RU" altLang="en-US" sz="3200" dirty="0" smtClean="0">
                <a:solidFill>
                  <a:schemeClr val="hlink"/>
                </a:solidFill>
              </a:rPr>
              <a:t> </a:t>
            </a:r>
            <a:r>
              <a:rPr lang="ru-RU" altLang="en-US" sz="3200" dirty="0" err="1">
                <a:solidFill>
                  <a:schemeClr val="hlink"/>
                </a:solidFill>
              </a:rPr>
              <a:t>гідродинаміки</a:t>
            </a:r>
            <a:endParaRPr lang="ru-RU" altLang="en-US" sz="3200" dirty="0">
              <a:solidFill>
                <a:schemeClr val="hlink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53A18E3-96FD-48E7-B5B0-3F6219988F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33375"/>
            <a:ext cx="5795963" cy="652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u="sng" dirty="0" err="1">
                <a:solidFill>
                  <a:schemeClr val="tx2"/>
                </a:solidFill>
              </a:rPr>
              <a:t>Тиск</a:t>
            </a:r>
            <a:r>
              <a:rPr lang="ru-RU" altLang="en-US" b="1" u="sng" dirty="0">
                <a:solidFill>
                  <a:schemeClr val="tx2"/>
                </a:solidFill>
              </a:rPr>
              <a:t> </a:t>
            </a:r>
            <a:r>
              <a:rPr lang="ru-RU" altLang="en-US" b="1" u="sng" dirty="0" err="1">
                <a:solidFill>
                  <a:schemeClr val="tx2"/>
                </a:solidFill>
              </a:rPr>
              <a:t>крові</a:t>
            </a:r>
            <a:r>
              <a:rPr lang="ru-RU" altLang="en-US" b="1" u="sng" dirty="0">
                <a:solidFill>
                  <a:schemeClr val="tx2"/>
                </a:solidFill>
              </a:rPr>
              <a:t> </a:t>
            </a:r>
            <a:endParaRPr lang="ru-RU" altLang="en-US" b="1" u="sng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dirty="0" smtClean="0">
                <a:solidFill>
                  <a:schemeClr val="tx2"/>
                </a:solidFill>
              </a:rPr>
              <a:t>(</a:t>
            </a:r>
            <a:r>
              <a:rPr lang="ru-RU" altLang="en-US" b="1" dirty="0" err="1">
                <a:solidFill>
                  <a:schemeClr val="tx2"/>
                </a:solidFill>
              </a:rPr>
              <a:t>гідродинамічний</a:t>
            </a:r>
            <a:r>
              <a:rPr lang="ru-RU" altLang="en-US" b="1" dirty="0">
                <a:solidFill>
                  <a:schemeClr val="tx2"/>
                </a:solidFill>
              </a:rPr>
              <a:t>) в </a:t>
            </a:r>
            <a:r>
              <a:rPr lang="ru-RU" altLang="en-US" b="1" dirty="0" err="1" smtClean="0">
                <a:solidFill>
                  <a:schemeClr val="tx2"/>
                </a:solidFill>
              </a:rPr>
              <a:t>судині</a:t>
            </a:r>
            <a:r>
              <a:rPr lang="ru-RU" altLang="en-US" b="1" dirty="0" smtClean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дорівнює</a:t>
            </a:r>
            <a:r>
              <a:rPr lang="ru-RU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відношенню</a:t>
            </a:r>
            <a:r>
              <a:rPr lang="ru-RU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сили</a:t>
            </a:r>
            <a:r>
              <a:rPr lang="ru-RU" altLang="en-US" b="1" dirty="0">
                <a:solidFill>
                  <a:schemeClr val="tx2"/>
                </a:solidFill>
              </a:rPr>
              <a:t>, з </a:t>
            </a:r>
            <a:r>
              <a:rPr lang="ru-RU" altLang="en-US" b="1" dirty="0" err="1">
                <a:solidFill>
                  <a:schemeClr val="tx2"/>
                </a:solidFill>
              </a:rPr>
              <a:t>якою</a:t>
            </a:r>
            <a:r>
              <a:rPr lang="ru-RU" altLang="en-US" b="1" dirty="0">
                <a:solidFill>
                  <a:schemeClr val="tx2"/>
                </a:solidFill>
              </a:rPr>
              <a:t> кров </a:t>
            </a:r>
            <a:r>
              <a:rPr lang="ru-RU" altLang="en-US" b="1" dirty="0" err="1">
                <a:solidFill>
                  <a:schemeClr val="tx2"/>
                </a:solidFill>
              </a:rPr>
              <a:t>діє</a:t>
            </a:r>
            <a:r>
              <a:rPr lang="ru-RU" altLang="en-US" b="1" dirty="0">
                <a:solidFill>
                  <a:schemeClr val="tx2"/>
                </a:solidFill>
              </a:rPr>
              <a:t> на </a:t>
            </a:r>
            <a:r>
              <a:rPr lang="ru-RU" altLang="en-US" b="1" dirty="0" err="1">
                <a:solidFill>
                  <a:schemeClr val="tx2"/>
                </a:solidFill>
              </a:rPr>
              <a:t>його</a:t>
            </a:r>
            <a:r>
              <a:rPr lang="ru-RU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стінки</a:t>
            </a:r>
            <a:r>
              <a:rPr lang="ru-RU" altLang="en-US" b="1" dirty="0">
                <a:solidFill>
                  <a:schemeClr val="tx2"/>
                </a:solidFill>
              </a:rPr>
              <a:t>, до </a:t>
            </a:r>
            <a:r>
              <a:rPr lang="ru-RU" altLang="en-US" b="1" dirty="0" err="1">
                <a:solidFill>
                  <a:schemeClr val="tx2"/>
                </a:solidFill>
              </a:rPr>
              <a:t>одиниці</a:t>
            </a:r>
            <a:r>
              <a:rPr lang="ru-RU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їх</a:t>
            </a:r>
            <a:r>
              <a:rPr lang="ru-RU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</a:rPr>
              <a:t>площі</a:t>
            </a:r>
            <a:r>
              <a:rPr lang="ru-RU" altLang="en-US" b="1" dirty="0">
                <a:solidFill>
                  <a:schemeClr val="tx2"/>
                </a:solidFill>
              </a:rPr>
              <a:t> (1</a:t>
            </a:r>
            <a:r>
              <a:rPr lang="ru-RU" altLang="en-US" b="1" dirty="0" smtClean="0">
                <a:solidFill>
                  <a:schemeClr val="tx2"/>
                </a:solidFill>
              </a:rPr>
              <a:t>), </a:t>
            </a:r>
            <a:r>
              <a:rPr lang="ru-RU" altLang="en-US" b="1" dirty="0">
                <a:solidFill>
                  <a:schemeClr val="tx2"/>
                </a:solidFill>
              </a:rPr>
              <a:t>де</a:t>
            </a:r>
            <a:r>
              <a:rPr lang="ru-RU" altLang="en-US" b="1" dirty="0" smtClean="0">
                <a:solidFill>
                  <a:schemeClr val="tx2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chemeClr val="tx2"/>
                </a:solidFill>
              </a:rPr>
              <a:t>F – c</a:t>
            </a:r>
            <a:r>
              <a:rPr lang="ru-RU" altLang="en-US" b="1" dirty="0" smtClean="0">
                <a:solidFill>
                  <a:schemeClr val="tx2"/>
                </a:solidFill>
              </a:rPr>
              <a:t>ила, яка </a:t>
            </a:r>
            <a:r>
              <a:rPr lang="ru-RU" altLang="en-US" b="1" dirty="0" err="1" smtClean="0">
                <a:solidFill>
                  <a:schemeClr val="tx2"/>
                </a:solidFill>
              </a:rPr>
              <a:t>діє</a:t>
            </a:r>
            <a:r>
              <a:rPr lang="ru-RU" altLang="en-US" b="1" dirty="0" smtClean="0">
                <a:solidFill>
                  <a:schemeClr val="tx2"/>
                </a:solidFill>
              </a:rPr>
              <a:t> на </a:t>
            </a:r>
            <a:r>
              <a:rPr lang="ru-RU" altLang="en-US" b="1" dirty="0" err="1" smtClean="0">
                <a:solidFill>
                  <a:schemeClr val="tx2"/>
                </a:solidFill>
              </a:rPr>
              <a:t>стінку</a:t>
            </a:r>
            <a:r>
              <a:rPr lang="ru-RU" altLang="en-US" b="1" dirty="0" smtClean="0">
                <a:solidFill>
                  <a:schemeClr val="tx2"/>
                </a:solidFill>
              </a:rPr>
              <a:t>,</a:t>
            </a:r>
            <a:r>
              <a:rPr lang="en-US" altLang="en-US" b="1" dirty="0" smtClean="0">
                <a:solidFill>
                  <a:schemeClr val="tx2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chemeClr val="tx2"/>
                </a:solidFill>
              </a:rPr>
              <a:t>S</a:t>
            </a:r>
            <a:r>
              <a:rPr lang="ru-RU" altLang="en-US" b="1" dirty="0" smtClean="0">
                <a:solidFill>
                  <a:schemeClr val="tx2"/>
                </a:solidFill>
              </a:rPr>
              <a:t> </a:t>
            </a:r>
            <a:r>
              <a:rPr lang="ru-RU" altLang="en-US" b="1" dirty="0">
                <a:solidFill>
                  <a:schemeClr val="tx2"/>
                </a:solidFill>
              </a:rPr>
              <a:t>– </a:t>
            </a:r>
            <a:r>
              <a:rPr lang="ru-RU" altLang="en-US" b="1" dirty="0" err="1" smtClean="0">
                <a:solidFill>
                  <a:schemeClr val="tx2"/>
                </a:solidFill>
              </a:rPr>
              <a:t>площа</a:t>
            </a:r>
            <a:r>
              <a:rPr lang="ru-RU" altLang="en-US" b="1" dirty="0" smtClean="0">
                <a:solidFill>
                  <a:schemeClr val="tx2"/>
                </a:solidFill>
              </a:rPr>
              <a:t> </a:t>
            </a:r>
            <a:r>
              <a:rPr lang="ru-RU" altLang="en-US" b="1" dirty="0" err="1" smtClean="0">
                <a:solidFill>
                  <a:schemeClr val="tx2"/>
                </a:solidFill>
              </a:rPr>
              <a:t>стінки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en-US" b="1" i="1" u="sng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i="1" u="sng" dirty="0" err="1" smtClean="0">
                <a:cs typeface="Times New Roman" panose="02020603050405020304" pitchFamily="18" charset="0"/>
              </a:rPr>
              <a:t>Об'єм</a:t>
            </a:r>
            <a:r>
              <a:rPr lang="ru-RU" altLang="en-US" b="1" i="1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u="sng" dirty="0" err="1">
                <a:cs typeface="Times New Roman" panose="02020603050405020304" pitchFamily="18" charset="0"/>
              </a:rPr>
              <a:t>крові</a:t>
            </a:r>
            <a:r>
              <a:rPr lang="ru-RU" altLang="en-US" b="1" dirty="0">
                <a:cs typeface="Times New Roman" panose="02020603050405020304" pitchFamily="18" charset="0"/>
              </a:rPr>
              <a:t>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що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протікає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через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cs typeface="Times New Roman" panose="02020603050405020304" pitchFamily="18" charset="0"/>
              </a:rPr>
              <a:t>можна</a:t>
            </a:r>
            <a:r>
              <a:rPr lang="ru-RU" altLang="en-US" b="1" dirty="0"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cs typeface="Times New Roman" panose="02020603050405020304" pitchFamily="18" charset="0"/>
              </a:rPr>
              <a:t>обчислити</a:t>
            </a:r>
            <a:r>
              <a:rPr lang="ru-RU" altLang="en-US" b="1" dirty="0">
                <a:cs typeface="Times New Roman" panose="02020603050405020304" pitchFamily="18" charset="0"/>
              </a:rPr>
              <a:t> за такою формулою (2) де</a:t>
            </a:r>
            <a:r>
              <a:rPr lang="ru-RU" altLang="en-US" b="1" dirty="0" smtClean="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dirty="0" smtClean="0">
                <a:cs typeface="Times New Roman" panose="02020603050405020304" pitchFamily="18" charset="0"/>
              </a:rPr>
              <a:t>Q </a:t>
            </a:r>
            <a:r>
              <a:rPr lang="ru-RU" altLang="en-US" b="1" dirty="0">
                <a:cs typeface="Times New Roman" panose="02020603050405020304" pitchFamily="18" charset="0"/>
              </a:rPr>
              <a:t>- </a:t>
            </a:r>
            <a:r>
              <a:rPr lang="ru-RU" altLang="en-US" b="1" dirty="0" err="1">
                <a:cs typeface="Times New Roman" panose="02020603050405020304" pitchFamily="18" charset="0"/>
              </a:rPr>
              <a:t>об'ємний</a:t>
            </a:r>
            <a:r>
              <a:rPr lang="ru-RU" altLang="en-US" b="1" dirty="0">
                <a:cs typeface="Times New Roman" panose="02020603050405020304" pitchFamily="18" charset="0"/>
              </a:rPr>
              <a:t> кровоток, 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dirty="0">
                <a:cs typeface="Times New Roman" panose="02020603050405020304" pitchFamily="18" charset="0"/>
              </a:rPr>
              <a:t>Р</a:t>
            </a:r>
            <a:r>
              <a:rPr lang="ru-RU" altLang="en-US" b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b="1" baseline="-30000" dirty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cs typeface="Times New Roman" panose="02020603050405020304" pitchFamily="18" charset="0"/>
              </a:rPr>
              <a:t>- </a:t>
            </a:r>
            <a:r>
              <a:rPr lang="ru-RU" altLang="en-US" b="1" dirty="0" err="1">
                <a:cs typeface="Times New Roman" panose="02020603050405020304" pitchFamily="18" charset="0"/>
              </a:rPr>
              <a:t>тиск</a:t>
            </a:r>
            <a:r>
              <a:rPr lang="ru-RU" altLang="en-US" b="1" dirty="0">
                <a:cs typeface="Times New Roman" panose="02020603050405020304" pitchFamily="18" charset="0"/>
              </a:rPr>
              <a:t> в початковому </a:t>
            </a:r>
            <a:r>
              <a:rPr lang="ru-RU" altLang="en-US" b="1" dirty="0" err="1">
                <a:cs typeface="Times New Roman" panose="02020603050405020304" pitchFamily="18" charset="0"/>
              </a:rPr>
              <a:t>відділі</a:t>
            </a:r>
            <a:r>
              <a:rPr lang="ru-RU" altLang="en-US" b="1" dirty="0"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cs typeface="Times New Roman" panose="02020603050405020304" pitchFamily="18" charset="0"/>
              </a:rPr>
              <a:t>судини</a:t>
            </a:r>
            <a:r>
              <a:rPr lang="ru-RU" altLang="en-US" b="1" dirty="0" smtClean="0"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dirty="0" smtClean="0">
                <a:cs typeface="Times New Roman" panose="02020603050405020304" pitchFamily="18" charset="0"/>
              </a:rPr>
              <a:t>Р</a:t>
            </a:r>
            <a:r>
              <a:rPr lang="ru-RU" altLang="en-US" b="1" baseline="-30000" dirty="0" smtClean="0">
                <a:cs typeface="Times New Roman" panose="02020603050405020304" pitchFamily="18" charset="0"/>
              </a:rPr>
              <a:t>2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- </a:t>
            </a:r>
            <a:r>
              <a:rPr lang="ru-RU" altLang="en-US" b="1" dirty="0" err="1">
                <a:cs typeface="Times New Roman" panose="02020603050405020304" pitchFamily="18" charset="0"/>
              </a:rPr>
              <a:t>тиск</a:t>
            </a:r>
            <a:r>
              <a:rPr lang="ru-RU" altLang="en-US" b="1" dirty="0">
                <a:cs typeface="Times New Roman" panose="02020603050405020304" pitchFamily="18" charset="0"/>
              </a:rPr>
              <a:t> на </a:t>
            </a:r>
            <a:r>
              <a:rPr lang="ru-RU" altLang="en-US" b="1" dirty="0" err="1">
                <a:cs typeface="Times New Roman" panose="02020603050405020304" pitchFamily="18" charset="0"/>
              </a:rPr>
              <a:t>виході</a:t>
            </a:r>
            <a:r>
              <a:rPr lang="ru-RU" altLang="en-US" b="1" dirty="0">
                <a:cs typeface="Times New Roman" panose="02020603050405020304" pitchFamily="18" charset="0"/>
              </a:rPr>
              <a:t> з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судини</a:t>
            </a:r>
            <a:r>
              <a:rPr lang="ru-RU" altLang="en-US" b="1" dirty="0">
                <a:cs typeface="Times New Roman" panose="02020603050405020304" pitchFamily="18" charset="0"/>
              </a:rPr>
              <a:t>,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en-US" b="1" dirty="0">
                <a:cs typeface="Times New Roman" panose="02020603050405020304" pitchFamily="18" charset="0"/>
              </a:rPr>
              <a:t>R </a:t>
            </a:r>
            <a:r>
              <a:rPr lang="ru-RU" altLang="en-US" b="1" dirty="0" smtClean="0">
                <a:cs typeface="Times New Roman" panose="02020603050405020304" pitchFamily="18" charset="0"/>
              </a:rPr>
              <a:t>–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опір</a:t>
            </a:r>
            <a:r>
              <a:rPr lang="ru-RU" altLang="en-US" b="1" dirty="0" smtClean="0">
                <a:cs typeface="Times New Roman" panose="02020603050405020304" pitchFamily="18" charset="0"/>
              </a:rPr>
              <a:t> кровотоку</a:t>
            </a:r>
            <a:r>
              <a:rPr lang="ru-RU" altLang="en-US" b="1" dirty="0">
                <a:cs typeface="Times New Roman" panose="02020603050405020304" pitchFamily="18" charset="0"/>
              </a:rPr>
              <a:t>.</a:t>
            </a:r>
            <a:endParaRPr lang="en-US" altLang="en-US" b="1" dirty="0">
              <a:cs typeface="Times New Roman" panose="02020603050405020304" pitchFamily="18" charset="0"/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653462A1-B013-4826-9932-6063DF368F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260182" y="857716"/>
            <a:ext cx="3733800" cy="5111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en-US" b="1" dirty="0"/>
              <a:t>      </a:t>
            </a:r>
            <a:r>
              <a:rPr lang="en-US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P = F/S</a:t>
            </a:r>
            <a:r>
              <a:rPr lang="ru-RU" altLang="en-US" b="1" dirty="0">
                <a:solidFill>
                  <a:schemeClr val="tx2"/>
                </a:solidFill>
              </a:rPr>
              <a:t>              1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2FF371E2-02FC-4FBE-8A85-0A0FD89AD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4101306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cs typeface="Times New Roman" panose="02020603050405020304" pitchFamily="18" charset="0"/>
              </a:rPr>
              <a:t>Q = (P</a:t>
            </a:r>
            <a:r>
              <a:rPr lang="en-US" altLang="en-US" b="1" baseline="-30000" dirty="0">
                <a:cs typeface="Times New Roman" panose="02020603050405020304" pitchFamily="18" charset="0"/>
              </a:rPr>
              <a:t>1</a:t>
            </a:r>
            <a:r>
              <a:rPr lang="en-US" altLang="en-US" b="1" dirty="0">
                <a:cs typeface="Times New Roman" panose="02020603050405020304" pitchFamily="18" charset="0"/>
              </a:rPr>
              <a:t>-P</a:t>
            </a:r>
            <a:r>
              <a:rPr lang="en-US" altLang="en-US" b="1" baseline="-30000" dirty="0"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)/R</a:t>
            </a:r>
            <a:r>
              <a:rPr lang="ru-RU" altLang="en-US" b="1" dirty="0"/>
              <a:t>          2</a:t>
            </a:r>
          </a:p>
        </p:txBody>
      </p:sp>
      <p:sp>
        <p:nvSpPr>
          <p:cNvPr id="19462" name="Rectangle 9">
            <a:extLst>
              <a:ext uri="{FF2B5EF4-FFF2-40B4-BE49-F238E27FC236}">
                <a16:creationId xmlns:a16="http://schemas.microsoft.com/office/drawing/2014/main" id="{91F6FD57-E4D4-463A-BEEF-92A9F582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835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 b="1"/>
          </a:p>
        </p:txBody>
      </p:sp>
      <p:sp>
        <p:nvSpPr>
          <p:cNvPr id="19463" name="Rectangle 10">
            <a:extLst>
              <a:ext uri="{FF2B5EF4-FFF2-40B4-BE49-F238E27FC236}">
                <a16:creationId xmlns:a16="http://schemas.microsoft.com/office/drawing/2014/main" id="{0589E8CE-35CB-475C-B192-A5377CAB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362200"/>
            <a:ext cx="4724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b="1">
              <a:cs typeface="Times New Roman" panose="02020603050405020304" pitchFamily="18" charset="0"/>
            </a:endParaRPr>
          </a:p>
        </p:txBody>
      </p:sp>
      <p:sp>
        <p:nvSpPr>
          <p:cNvPr id="19464" name="Rectangle 11">
            <a:extLst>
              <a:ext uri="{FF2B5EF4-FFF2-40B4-BE49-F238E27FC236}">
                <a16:creationId xmlns:a16="http://schemas.microsoft.com/office/drawing/2014/main" id="{9FAF8D8E-B9CE-41FE-97EA-717E5236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19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4B73525-19F5-44DC-84D1-1D887C73A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352800" cy="457200"/>
          </a:xfrm>
        </p:spPr>
        <p:txBody>
          <a:bodyPr/>
          <a:lstStyle/>
          <a:p>
            <a:pPr eaLnBrk="1" hangingPunct="1"/>
            <a:r>
              <a:rPr lang="ru-RU" altLang="en-US" sz="2800" dirty="0" smtClean="0">
                <a:solidFill>
                  <a:schemeClr val="hlink"/>
                </a:solidFill>
              </a:rPr>
              <a:t>(</a:t>
            </a:r>
            <a:r>
              <a:rPr lang="ru-RU" altLang="en-US" sz="2800" dirty="0" err="1" smtClean="0">
                <a:solidFill>
                  <a:schemeClr val="hlink"/>
                </a:solidFill>
              </a:rPr>
              <a:t>продовження</a:t>
            </a:r>
            <a:r>
              <a:rPr lang="ru-RU" altLang="en-US" sz="2800" dirty="0" smtClean="0">
                <a:solidFill>
                  <a:schemeClr val="hlink"/>
                </a:solidFill>
              </a:rPr>
              <a:t>)</a:t>
            </a:r>
            <a:endParaRPr lang="ru-RU" altLang="en-US" sz="2800" dirty="0">
              <a:solidFill>
                <a:schemeClr val="hlink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66159F-CAB1-441D-AD88-B7C4C1E3E2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5105400" cy="6858000"/>
          </a:xfrm>
        </p:spPr>
        <p:txBody>
          <a:bodyPr/>
          <a:lstStyle/>
          <a:p>
            <a:pPr eaLnBrk="1" hangingPunct="1"/>
            <a:r>
              <a:rPr lang="ru-RU" altLang="en-US" b="1" i="1" u="sng" dirty="0" err="1">
                <a:cs typeface="Times New Roman" panose="02020603050405020304" pitchFamily="18" charset="0"/>
              </a:rPr>
              <a:t>Гідродинамічний</a:t>
            </a:r>
            <a:r>
              <a:rPr lang="ru-RU" altLang="en-US" b="1" i="1" u="sng" dirty="0">
                <a:cs typeface="Times New Roman" panose="02020603050405020304" pitchFamily="18" charset="0"/>
              </a:rPr>
              <a:t> </a:t>
            </a:r>
            <a:r>
              <a:rPr lang="ru-RU" altLang="en-US" b="1" i="1" u="sng" dirty="0" err="1">
                <a:cs typeface="Times New Roman" panose="02020603050405020304" pitchFamily="18" charset="0"/>
              </a:rPr>
              <a:t>опір</a:t>
            </a:r>
            <a:r>
              <a:rPr lang="ru-RU" altLang="en-US" b="1" i="1" u="sng" dirty="0">
                <a:cs typeface="Times New Roman" panose="02020603050405020304" pitchFamily="18" charset="0"/>
              </a:rPr>
              <a:t>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який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кожна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cs typeface="Times New Roman" panose="02020603050405020304" pitchFamily="18" charset="0"/>
              </a:rPr>
              <a:t>надає</a:t>
            </a:r>
            <a:r>
              <a:rPr lang="ru-RU" altLang="en-US" b="1" dirty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крові</a:t>
            </a:r>
            <a:r>
              <a:rPr lang="ru-RU" altLang="en-US" b="1" dirty="0">
                <a:cs typeface="Times New Roman" panose="02020603050405020304" pitchFamily="18" charset="0"/>
              </a:rPr>
              <a:t>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що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рухається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обчислюється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за формулою </a:t>
            </a:r>
            <a:r>
              <a:rPr lang="ru-RU" altLang="en-US" b="1" dirty="0" err="1">
                <a:cs typeface="Times New Roman" panose="02020603050405020304" pitchFamily="18" charset="0"/>
              </a:rPr>
              <a:t>Пуазейля</a:t>
            </a:r>
            <a:r>
              <a:rPr lang="ru-RU" altLang="en-US" b="1" dirty="0">
                <a:cs typeface="Times New Roman" panose="02020603050405020304" pitchFamily="18" charset="0"/>
              </a:rPr>
              <a:t> (3) де: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>
                <a:cs typeface="Times New Roman" panose="02020603050405020304" pitchFamily="18" charset="0"/>
              </a:rPr>
              <a:t>l </a:t>
            </a:r>
            <a:r>
              <a:rPr lang="ru-RU" altLang="en-US" b="1" dirty="0" smtClean="0">
                <a:cs typeface="Times New Roman" panose="02020603050405020304" pitchFamily="18" charset="0"/>
              </a:rPr>
              <a:t>–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довжина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судини</a:t>
            </a:r>
            <a:r>
              <a:rPr lang="ru-RU" altLang="en-US" b="1" dirty="0" smtClean="0">
                <a:cs typeface="Times New Roman" panose="02020603050405020304" pitchFamily="18" charset="0"/>
              </a:rPr>
              <a:t>, 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ru-RU" altLang="en-US" b="1" dirty="0">
                <a:cs typeface="Times New Roman" panose="02020603050405020304" pitchFamily="18" charset="0"/>
              </a:rPr>
              <a:t> - </a:t>
            </a:r>
            <a:r>
              <a:rPr lang="ru-RU" altLang="en-US" b="1" dirty="0" err="1">
                <a:cs typeface="Times New Roman" panose="02020603050405020304" pitchFamily="18" charset="0"/>
              </a:rPr>
              <a:t>в'язкість</a:t>
            </a:r>
            <a:r>
              <a:rPr lang="ru-RU" altLang="en-US" b="1" dirty="0"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b="1" dirty="0">
                <a:cs typeface="Times New Roman" panose="02020603050405020304" pitchFamily="18" charset="0"/>
              </a:rPr>
              <a:t>, 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>
                <a:cs typeface="Times New Roman" panose="02020603050405020304" pitchFamily="18" charset="0"/>
              </a:rPr>
              <a:t>r -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радіус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судини</a:t>
            </a:r>
            <a:r>
              <a:rPr lang="ru-RU" altLang="en-US" b="1" dirty="0" smtClean="0">
                <a:cs typeface="Times New Roman" panose="02020603050405020304" pitchFamily="18" charset="0"/>
              </a:rPr>
              <a:t>.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Середню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лінійну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швидкість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кровотоку </a:t>
            </a:r>
            <a:r>
              <a:rPr lang="ru-RU" alt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можна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визначити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 за формулою (4</a:t>
            </a:r>
            <a:r>
              <a:rPr lang="ru-RU" altLang="en-US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).</a:t>
            </a:r>
          </a:p>
          <a:p>
            <a:pPr eaLnBrk="1" hangingPunct="1"/>
            <a:r>
              <a:rPr lang="ru-RU" altLang="en-US" b="1" i="1" u="sng" dirty="0" err="1"/>
              <a:t>Загальний</a:t>
            </a:r>
            <a:r>
              <a:rPr lang="ru-RU" altLang="en-US" b="1" i="1" u="sng" dirty="0"/>
              <a:t> </a:t>
            </a:r>
            <a:r>
              <a:rPr lang="ru-RU" altLang="en-US" b="1" i="1" u="sng" dirty="0" err="1"/>
              <a:t>периферичний</a:t>
            </a:r>
            <a:r>
              <a:rPr lang="ru-RU" altLang="en-US" b="1" i="1" u="sng" dirty="0"/>
              <a:t> </a:t>
            </a:r>
            <a:r>
              <a:rPr lang="ru-RU" altLang="en-US" b="1" i="1" u="sng" dirty="0" err="1"/>
              <a:t>опір</a:t>
            </a:r>
            <a:r>
              <a:rPr lang="ru-RU" altLang="en-US" b="1" i="1" u="sng" dirty="0"/>
              <a:t> - (5).</a:t>
            </a:r>
            <a:endParaRPr lang="ru-RU" altLang="en-US" dirty="0"/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37C0CA2E-1AA1-483F-ABE2-60874E2BEE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476250"/>
            <a:ext cx="4343400" cy="61722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cs typeface="Times New Roman" panose="02020603050405020304" pitchFamily="18" charset="0"/>
              </a:rPr>
              <a:t>R = 8</a:t>
            </a:r>
            <a:r>
              <a:rPr lang="ru-RU" altLang="en-US" b="1"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en-US" b="1">
                <a:cs typeface="Times New Roman" panose="02020603050405020304" pitchFamily="18" charset="0"/>
              </a:rPr>
              <a:t>l</a:t>
            </a:r>
            <a:r>
              <a:rPr lang="ru-RU" altLang="en-US" b="1">
                <a:cs typeface="Times New Roman" panose="02020603050405020304" pitchFamily="18" charset="0"/>
                <a:sym typeface="Symbol" panose="05050102010706020507" pitchFamily="18" charset="2"/>
              </a:rPr>
              <a:t></a:t>
            </a:r>
            <a:r>
              <a:rPr lang="en-US" altLang="en-US" b="1">
                <a:cs typeface="Times New Roman" panose="02020603050405020304" pitchFamily="18" charset="0"/>
              </a:rPr>
              <a:t>/</a:t>
            </a:r>
            <a:r>
              <a:rPr lang="ru-RU" altLang="en-US" b="1">
                <a:cs typeface="Times New Roman" panose="02020603050405020304" pitchFamily="18" charset="0"/>
                <a:sym typeface="Symbol" panose="05050102010706020507" pitchFamily="18" charset="2"/>
              </a:rPr>
              <a:t></a:t>
            </a:r>
            <a:r>
              <a:rPr lang="en-US" altLang="en-US" b="1">
                <a:cs typeface="Times New Roman" panose="02020603050405020304" pitchFamily="18" charset="0"/>
              </a:rPr>
              <a:t>r</a:t>
            </a:r>
            <a:r>
              <a:rPr lang="en-US" altLang="en-US" b="1" baseline="30000">
                <a:cs typeface="Times New Roman" panose="02020603050405020304" pitchFamily="18" charset="0"/>
              </a:rPr>
              <a:t>4</a:t>
            </a:r>
            <a:r>
              <a:rPr lang="ru-RU" altLang="en-US" b="1" baseline="30000"/>
              <a:t> </a:t>
            </a:r>
            <a:r>
              <a:rPr lang="ru-RU" altLang="en-US"/>
              <a:t>        </a:t>
            </a:r>
            <a:r>
              <a:rPr lang="ru-RU" altLang="en-US" b="1"/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b="1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9B109061-71A4-4365-BA67-4E188F12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5373216"/>
            <a:ext cx="311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/>
              <a:t>R = Q </a:t>
            </a:r>
            <a:r>
              <a:rPr lang="ru-RU" altLang="en-US" b="1" dirty="0"/>
              <a:t>:</a:t>
            </a:r>
            <a:r>
              <a:rPr lang="en-US" altLang="en-US" b="1" dirty="0"/>
              <a:t> </a:t>
            </a:r>
            <a:r>
              <a:rPr lang="ru-RU" altLang="en-US" b="1" dirty="0"/>
              <a:t>(</a:t>
            </a:r>
            <a:r>
              <a:rPr lang="en-US" altLang="en-US" b="1" dirty="0"/>
              <a:t>P1-P2</a:t>
            </a:r>
            <a:r>
              <a:rPr lang="ru-RU" altLang="en-US" b="1" dirty="0"/>
              <a:t>)          5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D76DEC7C-0A2E-43E7-9E74-ABC9C001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4147126"/>
            <a:ext cx="334803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V = Q/</a:t>
            </a:r>
            <a:r>
              <a:rPr lang="ru-RU" altLang="en-US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</a:t>
            </a:r>
            <a:r>
              <a:rPr lang="en-US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r</a:t>
            </a:r>
            <a:r>
              <a:rPr lang="en-US" altLang="en-US" b="1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ru-RU" altLang="en-US" b="1" dirty="0">
                <a:solidFill>
                  <a:schemeClr val="tx2"/>
                </a:solidFill>
              </a:rPr>
              <a:t>		4</a:t>
            </a:r>
            <a:endParaRPr lang="en-US" altLang="en-US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CA173A8-46B5-4836-91EC-A06AB9D05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Об'єм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крові</a:t>
            </a:r>
            <a:r>
              <a:rPr lang="ru-RU" altLang="en-US" sz="3200" dirty="0"/>
              <a:t> і </a:t>
            </a:r>
            <a:r>
              <a:rPr lang="ru-RU" altLang="en-US" sz="3200" dirty="0" err="1"/>
              <a:t>діаметр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судини</a:t>
            </a:r>
            <a:endParaRPr lang="ru-RU" altLang="en-US" sz="3200" dirty="0"/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FAA8FDD4-17E6-42D9-9CE9-1EA41EE8240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549275"/>
            <a:ext cx="3924300" cy="6308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en-US" sz="2800" dirty="0" err="1"/>
              <a:t>Співвідношення</a:t>
            </a:r>
            <a:r>
              <a:rPr lang="ru-RU" altLang="en-US" sz="2800" dirty="0"/>
              <a:t> </a:t>
            </a:r>
            <a:r>
              <a:rPr lang="ru-RU" altLang="en-US" sz="2800" dirty="0" err="1" smtClean="0"/>
              <a:t>об'єму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крові</a:t>
            </a:r>
            <a:r>
              <a:rPr lang="ru-RU" altLang="en-US" sz="2800" dirty="0"/>
              <a:t>, </a:t>
            </a:r>
            <a:r>
              <a:rPr lang="ru-RU" altLang="en-US" sz="2800" dirty="0" err="1"/>
              <a:t>що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надходить</a:t>
            </a:r>
            <a:r>
              <a:rPr lang="ru-RU" altLang="en-US" sz="2800" dirty="0"/>
              <a:t> в </a:t>
            </a:r>
            <a:r>
              <a:rPr lang="ru-RU" altLang="en-US" sz="2800" dirty="0" err="1" smtClean="0"/>
              <a:t>судину</a:t>
            </a:r>
            <a:r>
              <a:rPr lang="ru-RU" altLang="en-US" sz="2800" dirty="0" smtClean="0"/>
              <a:t> </a:t>
            </a:r>
            <a:r>
              <a:rPr lang="ru-RU" altLang="en-US" sz="2800" dirty="0"/>
              <a:t>при </a:t>
            </a:r>
            <a:r>
              <a:rPr lang="ru-RU" altLang="en-US" sz="2800" dirty="0" err="1" smtClean="0"/>
              <a:t>її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розгалуженні</a:t>
            </a:r>
            <a:r>
              <a:rPr lang="ru-RU" altLang="en-US" sz="2800" dirty="0"/>
              <a:t>, </a:t>
            </a:r>
            <a:r>
              <a:rPr lang="ru-RU" altLang="en-US" sz="2800" dirty="0" err="1" smtClean="0"/>
              <a:t>залежить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від</a:t>
            </a:r>
            <a:r>
              <a:rPr lang="ru-RU" altLang="en-US" sz="2800" dirty="0" smtClean="0"/>
              <a:t> </a:t>
            </a:r>
            <a:r>
              <a:rPr lang="ru-RU" altLang="en-US" sz="2800" dirty="0" err="1"/>
              <a:t>діаметра</a:t>
            </a:r>
            <a:r>
              <a:rPr lang="ru-RU" altLang="en-US" sz="2800" dirty="0"/>
              <a:t> </a:t>
            </a:r>
            <a:r>
              <a:rPr lang="ru-RU" altLang="en-US" sz="2800" dirty="0" err="1" smtClean="0"/>
              <a:t>судини</a:t>
            </a:r>
            <a:r>
              <a:rPr lang="ru-RU" altLang="en-US" sz="2800" dirty="0"/>
              <a:t>,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en-US" sz="2800" dirty="0"/>
              <a:t>тому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R </a:t>
            </a:r>
            <a:r>
              <a:rPr lang="en-US" altLang="en-US" sz="4000" b="1" dirty="0">
                <a:cs typeface="Times New Roman" panose="02020603050405020304" pitchFamily="18" charset="0"/>
              </a:rPr>
              <a:t>= 8</a:t>
            </a:r>
            <a:r>
              <a:rPr lang="ru-RU" altLang="en-US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en-US" sz="4000" b="1" dirty="0">
                <a:cs typeface="Times New Roman" panose="02020603050405020304" pitchFamily="18" charset="0"/>
              </a:rPr>
              <a:t>l</a:t>
            </a:r>
            <a:r>
              <a:rPr lang="ru-RU" altLang="en-US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</a:t>
            </a:r>
            <a:r>
              <a:rPr lang="en-US" altLang="en-US" sz="4000" b="1" dirty="0">
                <a:solidFill>
                  <a:schemeClr val="tx2"/>
                </a:solidFill>
                <a:cs typeface="Times New Roman" panose="02020603050405020304" pitchFamily="18" charset="0"/>
              </a:rPr>
              <a:t>/</a:t>
            </a:r>
            <a:r>
              <a:rPr lang="ru-RU" altLang="en-US" sz="4000" b="1" dirty="0"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ru-RU" altLang="en-US" sz="4000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en-US" sz="4000" b="1" dirty="0">
                <a:solidFill>
                  <a:schemeClr val="tx2"/>
                </a:solidFill>
                <a:cs typeface="Times New Roman" panose="02020603050405020304" pitchFamily="18" charset="0"/>
              </a:rPr>
              <a:t>r</a:t>
            </a:r>
            <a:r>
              <a:rPr lang="en-US" altLang="en-US" sz="4000" b="1" baseline="30000" dirty="0">
                <a:solidFill>
                  <a:schemeClr val="tx2"/>
                </a:solidFill>
                <a:cs typeface="Times New Roman" panose="02020603050405020304" pitchFamily="18" charset="0"/>
              </a:rPr>
              <a:t>4</a:t>
            </a:r>
            <a:r>
              <a:rPr lang="ru-RU" altLang="en-US" sz="2800" dirty="0"/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en-US" sz="2800" b="1" dirty="0">
                <a:solidFill>
                  <a:schemeClr val="tx2"/>
                </a:solidFill>
              </a:rPr>
              <a:t>(</a:t>
            </a:r>
            <a:r>
              <a:rPr lang="ru-RU" altLang="en-US" sz="2800" b="1" dirty="0" err="1">
                <a:solidFill>
                  <a:schemeClr val="tx2"/>
                </a:solidFill>
              </a:rPr>
              <a:t>Гідродинамічний</a:t>
            </a:r>
            <a:r>
              <a:rPr lang="ru-RU" altLang="en-US" sz="2800" b="1" dirty="0">
                <a:solidFill>
                  <a:schemeClr val="tx2"/>
                </a:solidFill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</a:rPr>
              <a:t>опір</a:t>
            </a:r>
            <a:r>
              <a:rPr lang="ru-RU" altLang="en-US" sz="2800" b="1" dirty="0">
                <a:solidFill>
                  <a:schemeClr val="tx2"/>
                </a:solidFill>
              </a:rPr>
              <a:t> </a:t>
            </a:r>
            <a:r>
              <a:rPr lang="ru-RU" altLang="en-US" sz="2800" b="1" dirty="0" smtClean="0">
                <a:solidFill>
                  <a:schemeClr val="tx2"/>
                </a:solidFill>
              </a:rPr>
              <a:t>росте в  четвертому </a:t>
            </a:r>
            <a:r>
              <a:rPr lang="ru-RU" altLang="en-US" sz="2800" b="1" dirty="0" err="1" smtClean="0">
                <a:solidFill>
                  <a:schemeClr val="tx2"/>
                </a:solidFill>
              </a:rPr>
              <a:t>ступені</a:t>
            </a:r>
            <a:r>
              <a:rPr lang="ru-RU" altLang="en-US" sz="2800" b="1" dirty="0" smtClean="0">
                <a:solidFill>
                  <a:schemeClr val="tx2"/>
                </a:solidFill>
              </a:rPr>
              <a:t> </a:t>
            </a:r>
            <a:r>
              <a:rPr lang="ru-RU" altLang="en-US" sz="2800" b="1" dirty="0">
                <a:solidFill>
                  <a:schemeClr val="tx2"/>
                </a:solidFill>
              </a:rPr>
              <a:t>при </a:t>
            </a:r>
            <a:r>
              <a:rPr lang="ru-RU" altLang="en-US" sz="2800" b="1" dirty="0" err="1">
                <a:solidFill>
                  <a:schemeClr val="tx2"/>
                </a:solidFill>
              </a:rPr>
              <a:t>зменшенні</a:t>
            </a:r>
            <a:r>
              <a:rPr lang="ru-RU" altLang="en-US" sz="2800" b="1" dirty="0">
                <a:solidFill>
                  <a:schemeClr val="tx2"/>
                </a:solidFill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</a:rPr>
              <a:t>радіуса</a:t>
            </a:r>
            <a:r>
              <a:rPr lang="ru-RU" altLang="en-US" sz="2800" b="1" dirty="0">
                <a:solidFill>
                  <a:schemeClr val="tx2"/>
                </a:solidFill>
              </a:rPr>
              <a:t> </a:t>
            </a:r>
            <a:r>
              <a:rPr lang="ru-RU" altLang="en-US" sz="2800" b="1" dirty="0" err="1">
                <a:solidFill>
                  <a:schemeClr val="tx2"/>
                </a:solidFill>
              </a:rPr>
              <a:t>судини</a:t>
            </a:r>
            <a:r>
              <a:rPr lang="ru-RU" altLang="en-US" sz="28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78EBE34B-97AC-4F1F-BDBF-803321D4A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806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pic>
        <p:nvPicPr>
          <p:cNvPr id="21509" name="Picture 11">
            <a:extLst>
              <a:ext uri="{FF2B5EF4-FFF2-40B4-BE49-F238E27FC236}">
                <a16:creationId xmlns:a16="http://schemas.microsoft.com/office/drawing/2014/main" id="{A69AFBC6-1D56-4339-90DD-CCA9E952E55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5076825" cy="476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4A41ED1-E78E-4917-A420-A64C074ED01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669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C3A6C16-3221-420F-8989-309AF34F2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3" y="188913"/>
            <a:ext cx="9144000" cy="6858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Закони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гідродинаміки</a:t>
            </a:r>
            <a:r>
              <a:rPr lang="ru-RU" altLang="en-US" sz="3200" dirty="0"/>
              <a:t> і реальна </a:t>
            </a:r>
            <a:r>
              <a:rPr lang="ru-RU" altLang="en-US" sz="3200" dirty="0" err="1"/>
              <a:t>стінка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судини</a:t>
            </a:r>
            <a:endParaRPr lang="ru-RU" altLang="en-US" sz="32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3CA99DC-152E-4F23-AF03-039096B73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eaLnBrk="1" hangingPunct="1"/>
            <a:r>
              <a:rPr lang="ru-RU" altLang="en-US" sz="2400" b="1" dirty="0" err="1">
                <a:cs typeface="Times New Roman" panose="02020603050405020304" pitchFamily="18" charset="0"/>
              </a:rPr>
              <a:t>Кровотік</a:t>
            </a:r>
            <a:r>
              <a:rPr lang="ru-RU" altLang="en-US" sz="2400" b="1" dirty="0">
                <a:cs typeface="Times New Roman" panose="02020603050405020304" pitchFamily="18" charset="0"/>
              </a:rPr>
              <a:t>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конкретних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судинах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багато</a:t>
            </a:r>
            <a:r>
              <a:rPr lang="ru-RU" altLang="en-US" sz="2400" b="1" dirty="0">
                <a:cs typeface="Times New Roman" panose="02020603050405020304" pitchFamily="18" charset="0"/>
              </a:rPr>
              <a:t>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чому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визначається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їх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властивостями</a:t>
            </a:r>
            <a:r>
              <a:rPr lang="ru-RU" altLang="en-US" sz="2400" b="1" dirty="0">
                <a:cs typeface="Times New Roman" panose="02020603050405020304" pitchFamily="18" charset="0"/>
              </a:rPr>
              <a:t>: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еластичністю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,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здатністю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розтягуватись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та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скоротливістю</a:t>
            </a:r>
            <a:r>
              <a:rPr lang="ru-RU" altLang="en-US" sz="2400" b="1" dirty="0">
                <a:cs typeface="Times New Roman" panose="02020603050405020304" pitchFamily="18" charset="0"/>
              </a:rPr>
              <a:t>.</a:t>
            </a:r>
            <a:endParaRPr lang="ru-RU" altLang="en-US" sz="2400" b="1" dirty="0" smtClean="0"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en-US" sz="2400" b="1" dirty="0">
                <a:cs typeface="Times New Roman" panose="02020603050405020304" pitchFamily="18" charset="0"/>
              </a:rPr>
              <a:t>Так,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залежність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об'ємної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швидкості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більше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проявляється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судинах</a:t>
            </a:r>
            <a:r>
              <a:rPr lang="ru-RU" altLang="en-US" sz="2400" b="1" dirty="0">
                <a:cs typeface="Times New Roman" panose="02020603050405020304" pitchFamily="18" charset="0"/>
              </a:rPr>
              <a:t> з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еластичною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стінкою</a:t>
            </a:r>
            <a:r>
              <a:rPr lang="ru-RU" altLang="en-US" sz="2400" b="1" dirty="0">
                <a:cs typeface="Times New Roman" panose="02020603050405020304" pitchFamily="18" charset="0"/>
              </a:rPr>
              <a:t>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ніж</a:t>
            </a:r>
            <a:r>
              <a:rPr lang="ru-RU" altLang="en-US" sz="2400" b="1" dirty="0">
                <a:cs typeface="Times New Roman" panose="02020603050405020304" pitchFamily="18" charset="0"/>
              </a:rPr>
              <a:t>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жорстких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судинах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.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Під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впливом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судина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розтягується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що</a:t>
            </a:r>
            <a:r>
              <a:rPr lang="ru-RU" altLang="en-US" sz="2400" b="1" dirty="0">
                <a:cs typeface="Times New Roman" panose="02020603050405020304" pitchFamily="18" charset="0"/>
              </a:rPr>
              <a:t> з одного боку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зменшує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тиск</a:t>
            </a:r>
            <a:r>
              <a:rPr lang="ru-RU" altLang="en-US" sz="2400" b="1" dirty="0">
                <a:cs typeface="Times New Roman" panose="02020603050405020304" pitchFamily="18" charset="0"/>
              </a:rPr>
              <a:t>, а з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іншого</a:t>
            </a:r>
            <a:r>
              <a:rPr lang="ru-RU" altLang="en-US" sz="2400" b="1" dirty="0">
                <a:cs typeface="Times New Roman" panose="02020603050405020304" pitchFamily="18" charset="0"/>
              </a:rPr>
              <a:t> -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збільшує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об'ємний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кровотік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sz="2400" b="1" dirty="0">
                <a:cs typeface="Times New Roman" panose="02020603050405020304" pitchFamily="18" charset="0"/>
              </a:rPr>
              <a:t>На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відміну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цього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судини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м'язового</a:t>
            </a:r>
            <a:r>
              <a:rPr lang="ru-RU" altLang="en-US" sz="2400" b="1" dirty="0">
                <a:cs typeface="Times New Roman" panose="02020603050405020304" pitchFamily="18" charset="0"/>
              </a:rPr>
              <a:t> типу при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зростанні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можуть</a:t>
            </a:r>
            <a:r>
              <a:rPr lang="ru-RU" altLang="en-US" sz="2400" b="1" dirty="0">
                <a:cs typeface="Times New Roman" panose="02020603050405020304" pitchFamily="18" charset="0"/>
              </a:rPr>
              <a:t> активно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перешкоджати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зміні</a:t>
            </a:r>
            <a:r>
              <a:rPr lang="ru-RU" altLang="en-US" sz="2400" b="1" dirty="0">
                <a:cs typeface="Times New Roman" panose="02020603050405020304" pitchFamily="18" charset="0"/>
              </a:rPr>
              <a:t> кровотоку. Так,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наприклад</a:t>
            </a:r>
            <a:r>
              <a:rPr lang="ru-RU" altLang="en-US" sz="2400" b="1" dirty="0">
                <a:cs typeface="Times New Roman" panose="02020603050405020304" pitchFamily="18" charset="0"/>
              </a:rPr>
              <a:t>, за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рахунок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однієї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лише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реакції</a:t>
            </a:r>
            <a:r>
              <a:rPr lang="ru-RU" altLang="en-US" sz="2400" b="1" dirty="0">
                <a:cs typeface="Times New Roman" panose="02020603050405020304" pitchFamily="18" charset="0"/>
              </a:rPr>
              <a:t> гладких волокон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може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змінитися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dirty="0" err="1" smtClean="0"/>
              <a:t>об'єм</a:t>
            </a:r>
            <a:r>
              <a:rPr lang="ru-RU" altLang="en-US" sz="2400" dirty="0" smtClean="0"/>
              <a:t> , </a:t>
            </a:r>
            <a:r>
              <a:rPr lang="ru-RU" altLang="en-US" sz="2400" dirty="0" err="1" smtClean="0"/>
              <a:t>що</a:t>
            </a:r>
            <a:r>
              <a:rPr lang="ru-RU" altLang="en-US" sz="2400" dirty="0" smtClean="0"/>
              <a:t>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протікає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>
                <a:cs typeface="Times New Roman" panose="02020603050405020304" pitchFamily="18" charset="0"/>
              </a:rPr>
              <a:t>по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судині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400" b="1" dirty="0">
                <a:cs typeface="Times New Roman" panose="02020603050405020304" pitchFamily="18" charset="0"/>
              </a:rPr>
              <a:t>: при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швидкому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наростанні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400" b="1" dirty="0">
                <a:cs typeface="Times New Roman" panose="02020603050405020304" pitchFamily="18" charset="0"/>
              </a:rPr>
              <a:t> і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швидкому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розтягненню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>
                <a:cs typeface="Times New Roman" panose="02020603050405020304" pitchFamily="18" charset="0"/>
              </a:rPr>
              <a:t>гладких </a:t>
            </a:r>
            <a:r>
              <a:rPr lang="ru-RU" altLang="en-US" sz="2400" b="1" dirty="0" err="1" smtClean="0">
                <a:cs typeface="Times New Roman" panose="02020603050405020304" pitchFamily="18" charset="0"/>
              </a:rPr>
              <a:t>м'язів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- </a:t>
            </a:r>
            <a:r>
              <a:rPr lang="ru-RU" altLang="en-US" sz="2400" b="1" dirty="0">
                <a:cs typeface="Times New Roman" panose="02020603050405020304" pitchFamily="18" charset="0"/>
              </a:rPr>
              <a:t>вони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скорочуються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що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зменшує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просвіт</a:t>
            </a:r>
            <a:r>
              <a:rPr lang="ru-RU" altLang="en-US" sz="2400" b="1" dirty="0">
                <a:cs typeface="Times New Roman" panose="02020603050405020304" pitchFamily="18" charset="0"/>
              </a:rPr>
              <a:t>, а значить -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знижується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кровотік</a:t>
            </a:r>
            <a:r>
              <a:rPr lang="ru-RU" altLang="en-US" sz="2400" b="1" dirty="0">
                <a:cs typeface="Times New Roman" panose="02020603050405020304" pitchFamily="18" charset="0"/>
              </a:rPr>
              <a:t>.</a:t>
            </a:r>
            <a:endParaRPr lang="ru-RU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20C9829-EAB8-41AA-BC5D-B493A2820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8100"/>
            <a:ext cx="8715375" cy="1368425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Параболічний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рух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крові</a:t>
            </a:r>
            <a:r>
              <a:rPr lang="ru-RU" altLang="en-US" sz="3200" dirty="0"/>
              <a:t> в </a:t>
            </a:r>
            <a:r>
              <a:rPr lang="ru-RU" altLang="en-US" sz="3200" dirty="0" err="1" smtClean="0"/>
              <a:t>артеріальній</a:t>
            </a:r>
            <a:r>
              <a:rPr lang="ru-RU" altLang="en-US" sz="3200" dirty="0" smtClean="0"/>
              <a:t> </a:t>
            </a:r>
            <a:r>
              <a:rPr lang="ru-RU" altLang="en-US" sz="3200" dirty="0" err="1"/>
              <a:t>кровоносній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судині</a:t>
            </a:r>
            <a:endParaRPr lang="ru-RU" altLang="en-US" dirty="0"/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28F538B5-7BA9-4971-A8A7-272C4150E38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1143000"/>
            <a:ext cx="91440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800" dirty="0"/>
              <a:t>Кров </a:t>
            </a:r>
            <a:r>
              <a:rPr lang="ru-RU" altLang="en-US" sz="2800" dirty="0" err="1"/>
              <a:t>тече</a:t>
            </a:r>
            <a:r>
              <a:rPr lang="ru-RU" altLang="en-US" sz="2800" dirty="0"/>
              <a:t> шарами: </a:t>
            </a:r>
            <a:r>
              <a:rPr lang="ru-RU" altLang="en-US" sz="2800" dirty="0" err="1"/>
              <a:t>біля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стінки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судини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швидкість</a:t>
            </a:r>
            <a:r>
              <a:rPr lang="ru-RU" altLang="en-US" sz="2800" dirty="0"/>
              <a:t> </a:t>
            </a:r>
            <a:r>
              <a:rPr lang="ru-RU" altLang="en-US" sz="2800" dirty="0" err="1" smtClean="0"/>
              <a:t>руху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найменша</a:t>
            </a:r>
            <a:r>
              <a:rPr lang="ru-RU" altLang="en-US" sz="2800" dirty="0" smtClean="0"/>
              <a:t> </a:t>
            </a:r>
            <a:r>
              <a:rPr lang="ru-RU" altLang="en-US" sz="2800" dirty="0"/>
              <a:t>(</a:t>
            </a:r>
            <a:r>
              <a:rPr lang="ru-RU" altLang="en-US" sz="2800" dirty="0" err="1"/>
              <a:t>тертя</a:t>
            </a:r>
            <a:r>
              <a:rPr lang="ru-RU" altLang="en-US" sz="2800" dirty="0"/>
              <a:t> об </a:t>
            </a:r>
            <a:r>
              <a:rPr lang="ru-RU" altLang="en-US" sz="2800" dirty="0" err="1"/>
              <a:t>стінку</a:t>
            </a:r>
            <a:r>
              <a:rPr lang="ru-RU" altLang="en-US" sz="2800" dirty="0"/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dirty="0" err="1"/>
              <a:t>Наступні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шари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труться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між</a:t>
            </a:r>
            <a:r>
              <a:rPr lang="ru-RU" altLang="en-US" sz="2800" dirty="0"/>
              <a:t> собою.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dirty="0"/>
              <a:t>У </a:t>
            </a:r>
            <a:r>
              <a:rPr lang="ru-RU" altLang="en-US" sz="2800" dirty="0" err="1"/>
              <a:t>центрі</a:t>
            </a:r>
            <a:r>
              <a:rPr lang="ru-RU" altLang="en-US" sz="2800"/>
              <a:t> </a:t>
            </a:r>
            <a:r>
              <a:rPr lang="ru-RU" altLang="en-US" sz="2800" smtClean="0"/>
              <a:t>току </a:t>
            </a:r>
            <a:r>
              <a:rPr lang="ru-RU" altLang="en-US" sz="2800" dirty="0"/>
              <a:t>кров </a:t>
            </a:r>
            <a:r>
              <a:rPr lang="ru-RU" altLang="en-US" sz="2800" dirty="0" err="1"/>
              <a:t>тече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швидше</a:t>
            </a:r>
            <a:r>
              <a:rPr lang="ru-RU" altLang="en-US" sz="2800" dirty="0"/>
              <a:t> за все.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A8CE29C7-06C2-442B-AA88-9CF749DA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293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graphicFrame>
        <p:nvGraphicFramePr>
          <p:cNvPr id="24581" name="Object 8">
            <a:extLst>
              <a:ext uri="{FF2B5EF4-FFF2-40B4-BE49-F238E27FC236}">
                <a16:creationId xmlns:a16="http://schemas.microsoft.com/office/drawing/2014/main" id="{73BC7B85-CB59-4CF8-B093-051FD0006B48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07950" y="3054350"/>
          <a:ext cx="8305800" cy="379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24581" name="Object 8">
                        <a:extLst>
                          <a:ext uri="{FF2B5EF4-FFF2-40B4-BE49-F238E27FC236}">
                            <a16:creationId xmlns:a16="http://schemas.microsoft.com/office/drawing/2014/main" id="{73BC7B85-CB59-4CF8-B093-051FD0006B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054350"/>
                        <a:ext cx="8305800" cy="379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1AE1DD6-8972-4CBE-9C0F-6B44FE6A6639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9144000" cy="5264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A7BDAE0-805E-4051-9E54-82452B60700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308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FFE0617-D7AC-4C97-A53F-988F34205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Зміна</a:t>
            </a:r>
            <a:r>
              <a:rPr lang="ru-RU" altLang="en-US" sz="3200" dirty="0"/>
              <a:t> </a:t>
            </a:r>
            <a:r>
              <a:rPr lang="ru-RU" altLang="en-US" sz="3200" dirty="0" smtClean="0"/>
              <a:t>току </a:t>
            </a:r>
            <a:r>
              <a:rPr lang="ru-RU" altLang="en-US" sz="3200" dirty="0" err="1"/>
              <a:t>крові</a:t>
            </a:r>
            <a:r>
              <a:rPr lang="ru-RU" altLang="en-US" sz="3200" dirty="0"/>
              <a:t> при </a:t>
            </a:r>
            <a:r>
              <a:rPr lang="ru-RU" altLang="en-US" sz="3200" dirty="0" err="1"/>
              <a:t>появі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перешкоди</a:t>
            </a:r>
            <a:endParaRPr lang="ru-RU" altLang="en-US" sz="3200" dirty="0"/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D2712261-534B-4502-97FD-459C7FC658E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-228600" y="5486400"/>
            <a:ext cx="9372600" cy="990600"/>
          </a:xfrm>
        </p:spPr>
        <p:txBody>
          <a:bodyPr/>
          <a:lstStyle/>
          <a:p>
            <a:pPr eaLnBrk="1" hangingPunct="1"/>
            <a:r>
              <a:rPr lang="ru-RU" altLang="en-US" sz="2800" dirty="0" err="1"/>
              <a:t>Поява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турбуленцій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призводить</a:t>
            </a:r>
            <a:r>
              <a:rPr lang="ru-RU" altLang="en-US" sz="2800" dirty="0"/>
              <a:t> до </a:t>
            </a:r>
            <a:r>
              <a:rPr lang="ru-RU" altLang="en-US" sz="2800" dirty="0" err="1"/>
              <a:t>зростання</a:t>
            </a:r>
            <a:r>
              <a:rPr lang="ru-RU" altLang="en-US" sz="2800" dirty="0"/>
              <a:t> опору кровотоку і </a:t>
            </a:r>
            <a:r>
              <a:rPr lang="ru-RU" altLang="en-US" sz="2800" dirty="0" err="1"/>
              <a:t>уповільнення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лінійної</a:t>
            </a:r>
            <a:r>
              <a:rPr lang="ru-RU" altLang="en-US" sz="2800" dirty="0"/>
              <a:t> і </a:t>
            </a:r>
            <a:r>
              <a:rPr lang="ru-RU" altLang="en-US" sz="2800" dirty="0" err="1"/>
              <a:t>об'ємної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швидкості</a:t>
            </a:r>
            <a:r>
              <a:rPr lang="ru-RU" altLang="en-US" sz="2800" dirty="0"/>
              <a:t>.</a:t>
            </a:r>
          </a:p>
        </p:txBody>
      </p:sp>
      <p:graphicFrame>
        <p:nvGraphicFramePr>
          <p:cNvPr id="27652" name="Object 5">
            <a:extLst>
              <a:ext uri="{FF2B5EF4-FFF2-40B4-BE49-F238E27FC236}">
                <a16:creationId xmlns:a16="http://schemas.microsoft.com/office/drawing/2014/main" id="{24DC1845-9797-44DF-8179-EFAE39E5D627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1484313"/>
          <a:ext cx="6781800" cy="39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27652" name="Object 5">
                        <a:extLst>
                          <a:ext uri="{FF2B5EF4-FFF2-40B4-BE49-F238E27FC236}">
                            <a16:creationId xmlns:a16="http://schemas.microsoft.com/office/drawing/2014/main" id="{24DC1845-9797-44DF-8179-EFAE39E5D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84313"/>
                        <a:ext cx="6781800" cy="3919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cf.ppt-online.org/files/slide/5/5VvIj1uk9W3gaZUiKCfSpE0MD6H7ThYtsmFXr4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" y="0"/>
            <a:ext cx="8568952" cy="70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F74574DF-36D4-447C-8757-8823FA43B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ru-RU" altLang="en-US" dirty="0" err="1" smtClean="0"/>
              <a:t>Лінійний</a:t>
            </a:r>
            <a:r>
              <a:rPr lang="ru-RU" altLang="en-US" dirty="0" smtClean="0"/>
              <a:t> </a:t>
            </a:r>
            <a:r>
              <a:rPr lang="ru-RU" altLang="en-US" dirty="0" err="1"/>
              <a:t>кровотік</a:t>
            </a:r>
            <a:endParaRPr lang="ru-RU" altLang="en-US" dirty="0"/>
          </a:p>
        </p:txBody>
      </p:sp>
      <p:sp>
        <p:nvSpPr>
          <p:cNvPr id="28675" name="Объект 2">
            <a:extLst>
              <a:ext uri="{FF2B5EF4-FFF2-40B4-BE49-F238E27FC236}">
                <a16:creationId xmlns:a16="http://schemas.microsoft.com/office/drawing/2014/main" id="{89BF649C-326E-4695-B9C5-D7B6F65535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12875"/>
            <a:ext cx="9144000" cy="4683125"/>
          </a:xfrm>
        </p:spPr>
        <p:txBody>
          <a:bodyPr/>
          <a:lstStyle/>
          <a:p>
            <a:r>
              <a:rPr lang="ru-RU" altLang="en-US" dirty="0" err="1"/>
              <a:t>Швидкість</a:t>
            </a:r>
            <a:r>
              <a:rPr lang="ru-RU" altLang="en-US" dirty="0"/>
              <a:t> </a:t>
            </a:r>
            <a:r>
              <a:rPr lang="ru-RU" altLang="en-US" dirty="0" err="1"/>
              <a:t>поширення</a:t>
            </a:r>
            <a:r>
              <a:rPr lang="ru-RU" altLang="en-US" dirty="0"/>
              <a:t> </a:t>
            </a:r>
            <a:r>
              <a:rPr lang="ru-RU" altLang="en-US" dirty="0" err="1"/>
              <a:t>пульсової</a:t>
            </a:r>
            <a:r>
              <a:rPr lang="ru-RU" altLang="en-US" dirty="0"/>
              <a:t> </a:t>
            </a:r>
            <a:r>
              <a:rPr lang="ru-RU" altLang="en-US" dirty="0" err="1"/>
              <a:t>хвилі</a:t>
            </a:r>
            <a:r>
              <a:rPr lang="ru-RU" altLang="en-US" dirty="0"/>
              <a:t> </a:t>
            </a:r>
            <a:r>
              <a:rPr lang="ru-RU" altLang="en-US" dirty="0" err="1"/>
              <a:t>значно</a:t>
            </a:r>
            <a:r>
              <a:rPr lang="ru-RU" altLang="en-US" dirty="0"/>
              <a:t> </a:t>
            </a:r>
            <a:r>
              <a:rPr lang="ru-RU" altLang="en-US" dirty="0" err="1" smtClean="0"/>
              <a:t>вища</a:t>
            </a:r>
            <a:r>
              <a:rPr lang="ru-RU" altLang="en-US" dirty="0" smtClean="0"/>
              <a:t>, </a:t>
            </a:r>
            <a:r>
              <a:rPr lang="ru-RU" altLang="en-US" dirty="0" err="1"/>
              <a:t>ніж</a:t>
            </a:r>
            <a:r>
              <a:rPr lang="ru-RU" altLang="en-US" dirty="0"/>
              <a:t> </a:t>
            </a:r>
            <a:r>
              <a:rPr lang="ru-RU" altLang="en-US" dirty="0" err="1"/>
              <a:t>лінійний</a:t>
            </a:r>
            <a:r>
              <a:rPr lang="ru-RU" altLang="en-US" dirty="0"/>
              <a:t> </a:t>
            </a:r>
            <a:r>
              <a:rPr lang="ru-RU" altLang="en-US" dirty="0" err="1"/>
              <a:t>кровотік</a:t>
            </a:r>
            <a:r>
              <a:rPr lang="ru-RU" altLang="en-US" dirty="0"/>
              <a:t>.</a:t>
            </a:r>
          </a:p>
          <a:p>
            <a:r>
              <a:rPr lang="ru-RU" altLang="en-US" dirty="0"/>
              <a:t>Чим </a:t>
            </a:r>
            <a:r>
              <a:rPr lang="ru-RU" altLang="en-US" dirty="0" err="1" smtClean="0"/>
              <a:t>еластичніша</a:t>
            </a:r>
            <a:r>
              <a:rPr lang="ru-RU" altLang="en-US" dirty="0" smtClean="0"/>
              <a:t> </a:t>
            </a:r>
            <a:r>
              <a:rPr lang="ru-RU" altLang="en-US" dirty="0" err="1" smtClean="0"/>
              <a:t>судина</a:t>
            </a:r>
            <a:r>
              <a:rPr lang="ru-RU" altLang="en-US" dirty="0" smtClean="0"/>
              <a:t>, </a:t>
            </a:r>
            <a:r>
              <a:rPr lang="ru-RU" altLang="en-US" dirty="0" err="1"/>
              <a:t>тим</a:t>
            </a:r>
            <a:r>
              <a:rPr lang="ru-RU" altLang="en-US" dirty="0"/>
              <a:t> </a:t>
            </a:r>
            <a:r>
              <a:rPr lang="ru-RU" altLang="en-US" dirty="0" err="1" smtClean="0"/>
              <a:t>менша</a:t>
            </a:r>
            <a:r>
              <a:rPr lang="ru-RU" altLang="en-US" dirty="0" smtClean="0"/>
              <a:t> </a:t>
            </a:r>
            <a:r>
              <a:rPr lang="ru-RU" altLang="en-US" dirty="0" err="1"/>
              <a:t>швидкість</a:t>
            </a:r>
            <a:r>
              <a:rPr lang="ru-RU" altLang="en-US" dirty="0"/>
              <a:t> </a:t>
            </a:r>
            <a:r>
              <a:rPr lang="ru-RU" altLang="en-US" dirty="0" err="1"/>
              <a:t>поширення</a:t>
            </a:r>
            <a:r>
              <a:rPr lang="ru-RU" altLang="en-US" dirty="0"/>
              <a:t> </a:t>
            </a:r>
            <a:r>
              <a:rPr lang="ru-RU" altLang="en-US" dirty="0" err="1"/>
              <a:t>пульсової</a:t>
            </a:r>
            <a:r>
              <a:rPr lang="ru-RU" altLang="en-US" dirty="0"/>
              <a:t> </a:t>
            </a:r>
            <a:r>
              <a:rPr lang="ru-RU" altLang="en-US" dirty="0" err="1"/>
              <a:t>хвилі</a:t>
            </a:r>
            <a:r>
              <a:rPr lang="ru-RU" altLang="en-US" dirty="0"/>
              <a:t>: в </a:t>
            </a:r>
            <a:r>
              <a:rPr lang="ru-RU" altLang="en-US" dirty="0" err="1" smtClean="0"/>
              <a:t>еластичн</a:t>
            </a:r>
            <a:r>
              <a:rPr lang="uk-UA" altLang="en-US" dirty="0" err="1" smtClean="0"/>
              <a:t>ій</a:t>
            </a:r>
            <a:r>
              <a:rPr lang="ru-RU" altLang="en-US" dirty="0" smtClean="0"/>
              <a:t> </a:t>
            </a:r>
            <a:r>
              <a:rPr lang="ru-RU" altLang="en-US" dirty="0" err="1"/>
              <a:t>аорті</a:t>
            </a:r>
            <a:r>
              <a:rPr lang="ru-RU" altLang="en-US" dirty="0"/>
              <a:t> - 4-6 м / с, в </a:t>
            </a:r>
            <a:r>
              <a:rPr lang="ru-RU" altLang="en-US" dirty="0" err="1"/>
              <a:t>артеріях</a:t>
            </a:r>
            <a:r>
              <a:rPr lang="ru-RU" altLang="en-US" dirty="0"/>
              <a:t> - 8-12 м / с.</a:t>
            </a:r>
          </a:p>
          <a:p>
            <a:r>
              <a:rPr lang="ru-RU" altLang="en-US" dirty="0"/>
              <a:t>В </a:t>
            </a:r>
            <a:r>
              <a:rPr lang="ru-RU" altLang="en-US" dirty="0" err="1"/>
              <a:t>аорті</a:t>
            </a:r>
            <a:r>
              <a:rPr lang="ru-RU" altLang="en-US" dirty="0"/>
              <a:t> </a:t>
            </a:r>
            <a:r>
              <a:rPr lang="ru-RU" altLang="en-US" dirty="0" err="1"/>
              <a:t>середня</a:t>
            </a:r>
            <a:r>
              <a:rPr lang="ru-RU" altLang="en-US" dirty="0"/>
              <a:t> </a:t>
            </a:r>
            <a:r>
              <a:rPr lang="ru-RU" altLang="en-US" dirty="0" err="1"/>
              <a:t>швидкість</a:t>
            </a:r>
            <a:r>
              <a:rPr lang="ru-RU" altLang="en-US" dirty="0"/>
              <a:t> - 0,2 м /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F1AE050-CFE8-45E0-8081-F69116B9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9281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12BFF3C3-463B-43D2-8B7C-FDBB991C838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0"/>
            <a:ext cx="5529262" cy="6858000"/>
          </a:xfrm>
        </p:spPr>
        <p:txBody>
          <a:bodyPr/>
          <a:lstStyle/>
          <a:p>
            <a:pPr eaLnBrk="1" hangingPunct="1"/>
            <a:r>
              <a:rPr lang="ru-RU" altLang="en-US" sz="2800" u="sng" dirty="0" err="1"/>
              <a:t>Функціональна</a:t>
            </a:r>
            <a:r>
              <a:rPr lang="ru-RU" altLang="en-US" sz="2800" u="sng" dirty="0"/>
              <a:t> схема </a:t>
            </a:r>
            <a:r>
              <a:rPr lang="ru-RU" altLang="en-US" sz="2800" u="sng" dirty="0" err="1"/>
              <a:t>серцево-судинної</a:t>
            </a:r>
            <a:r>
              <a:rPr lang="ru-RU" altLang="en-US" sz="2800" u="sng" dirty="0"/>
              <a:t> </a:t>
            </a:r>
            <a:r>
              <a:rPr lang="ru-RU" altLang="en-US" sz="2800" u="sng" dirty="0" err="1" smtClean="0"/>
              <a:t>системи</a:t>
            </a:r>
            <a:endParaRPr lang="ru-RU" altLang="en-US" sz="2800" u="sng" dirty="0" smtClean="0"/>
          </a:p>
          <a:p>
            <a:pPr eaLnBrk="1" hangingPunct="1"/>
            <a:r>
              <a:rPr lang="ru-RU" altLang="en-US" sz="2800" dirty="0"/>
              <a:t>(</a:t>
            </a:r>
            <a:r>
              <a:rPr lang="ru-RU" altLang="en-US" sz="2800" dirty="0" err="1"/>
              <a:t>Цифри</a:t>
            </a:r>
            <a:r>
              <a:rPr lang="ru-RU" altLang="en-US" sz="2800" dirty="0"/>
              <a:t> -% 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від</a:t>
            </a:r>
            <a:r>
              <a:rPr lang="ru-RU" altLang="en-US" sz="2800" dirty="0"/>
              <a:t> </a:t>
            </a:r>
            <a:r>
              <a:rPr lang="ru-RU" altLang="en-US" sz="2800" dirty="0" smtClean="0"/>
              <a:t>ХОК</a:t>
            </a:r>
            <a:r>
              <a:rPr lang="ru-RU" altLang="en-US" sz="2800" dirty="0"/>
              <a:t>) </a:t>
            </a:r>
          </a:p>
          <a:p>
            <a:pPr eaLnBrk="1" hangingPunct="1"/>
            <a:r>
              <a:rPr lang="ru-RU" altLang="en-US" sz="3600" b="1" dirty="0" err="1">
                <a:solidFill>
                  <a:schemeClr val="tx2"/>
                </a:solidFill>
              </a:rPr>
              <a:t>Судинне</a:t>
            </a:r>
            <a:r>
              <a:rPr lang="ru-RU" altLang="en-US" sz="3600" b="1" dirty="0">
                <a:solidFill>
                  <a:schemeClr val="tx2"/>
                </a:solidFill>
              </a:rPr>
              <a:t> русло (</a:t>
            </a:r>
            <a:r>
              <a:rPr lang="ru-RU" altLang="en-US" sz="3600" b="1" dirty="0" err="1">
                <a:solidFill>
                  <a:schemeClr val="tx2"/>
                </a:solidFill>
              </a:rPr>
              <a:t>функціонально</a:t>
            </a:r>
            <a:r>
              <a:rPr lang="ru-RU" altLang="en-US" sz="3600" b="1" dirty="0">
                <a:solidFill>
                  <a:schemeClr val="tx2"/>
                </a:solidFill>
              </a:rPr>
              <a:t>) </a:t>
            </a:r>
            <a:r>
              <a:rPr lang="ru-RU" altLang="en-US" sz="3600" b="1" dirty="0" err="1" smtClean="0">
                <a:solidFill>
                  <a:schemeClr val="tx2"/>
                </a:solidFill>
              </a:rPr>
              <a:t>розділяється</a:t>
            </a:r>
            <a:r>
              <a:rPr lang="ru-RU" altLang="en-US" sz="3600" b="1" dirty="0" smtClean="0">
                <a:solidFill>
                  <a:schemeClr val="tx2"/>
                </a:solidFill>
              </a:rPr>
              <a:t> </a:t>
            </a:r>
            <a:r>
              <a:rPr lang="ru-RU" altLang="en-US" sz="3600" b="1" dirty="0">
                <a:solidFill>
                  <a:schemeClr val="tx2"/>
                </a:solidFill>
              </a:rPr>
              <a:t>на:</a:t>
            </a:r>
          </a:p>
          <a:p>
            <a:pPr eaLnBrk="1" hangingPunct="1"/>
            <a:r>
              <a:rPr lang="ru-RU" altLang="en-US" sz="3600" b="1" dirty="0">
                <a:solidFill>
                  <a:schemeClr val="tx2"/>
                </a:solidFill>
              </a:rPr>
              <a:t>А - </a:t>
            </a:r>
            <a:r>
              <a:rPr lang="ru-RU" altLang="en-US" sz="3600" b="1" dirty="0" err="1">
                <a:solidFill>
                  <a:schemeClr val="tx2"/>
                </a:solidFill>
              </a:rPr>
              <a:t>амортизаційні</a:t>
            </a:r>
            <a:r>
              <a:rPr lang="ru-RU" altLang="en-US" sz="3600" b="1" dirty="0">
                <a:solidFill>
                  <a:schemeClr val="tx2"/>
                </a:solidFill>
              </a:rPr>
              <a:t>,</a:t>
            </a:r>
          </a:p>
          <a:p>
            <a:pPr eaLnBrk="1" hangingPunct="1"/>
            <a:r>
              <a:rPr lang="ru-RU" altLang="en-US" sz="3600" b="1" dirty="0">
                <a:solidFill>
                  <a:schemeClr val="tx2"/>
                </a:solidFill>
              </a:rPr>
              <a:t>Б - </a:t>
            </a:r>
            <a:r>
              <a:rPr lang="ru-RU" altLang="en-US" sz="3600" b="1" dirty="0" err="1">
                <a:solidFill>
                  <a:schemeClr val="tx2"/>
                </a:solidFill>
              </a:rPr>
              <a:t>обмінні</a:t>
            </a:r>
            <a:r>
              <a:rPr lang="ru-RU" altLang="en-US" sz="3600" b="1" dirty="0">
                <a:solidFill>
                  <a:schemeClr val="tx2"/>
                </a:solidFill>
              </a:rPr>
              <a:t>,</a:t>
            </a:r>
          </a:p>
          <a:p>
            <a:pPr eaLnBrk="1" hangingPunct="1"/>
            <a:r>
              <a:rPr lang="ru-RU" altLang="en-US" sz="3600" b="1" dirty="0">
                <a:solidFill>
                  <a:schemeClr val="tx2"/>
                </a:solidFill>
              </a:rPr>
              <a:t>В - </a:t>
            </a:r>
            <a:r>
              <a:rPr lang="ru-RU" altLang="en-US" sz="3600" b="1" dirty="0" err="1">
                <a:solidFill>
                  <a:schemeClr val="tx2"/>
                </a:solidFill>
              </a:rPr>
              <a:t>ємнісні</a:t>
            </a:r>
            <a:r>
              <a:rPr lang="ru-RU" altLang="en-US" sz="3600" b="1" dirty="0">
                <a:solidFill>
                  <a:schemeClr val="tx2"/>
                </a:solidFill>
              </a:rPr>
              <a:t>.</a:t>
            </a:r>
            <a:endParaRPr lang="ru-RU" altLang="en-US" sz="3600" b="1" i="1" dirty="0">
              <a:solidFill>
                <a:schemeClr val="tx2"/>
              </a:solidFill>
            </a:endParaRPr>
          </a:p>
        </p:txBody>
      </p:sp>
      <p:sp>
        <p:nvSpPr>
          <p:cNvPr id="30723" name="Rectangle 6">
            <a:extLst>
              <a:ext uri="{FF2B5EF4-FFF2-40B4-BE49-F238E27FC236}">
                <a16:creationId xmlns:a16="http://schemas.microsoft.com/office/drawing/2014/main" id="{26B1A32C-E8C5-4524-A01C-1669C13C1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5" y="1071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graphicFrame>
        <p:nvGraphicFramePr>
          <p:cNvPr id="30724" name="Object 9">
            <a:extLst>
              <a:ext uri="{FF2B5EF4-FFF2-40B4-BE49-F238E27FC236}">
                <a16:creationId xmlns:a16="http://schemas.microsoft.com/office/drawing/2014/main" id="{767E937D-17A8-475B-947C-F2F41899731A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4089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30724" name="Object 9">
                        <a:extLst>
                          <a:ext uri="{FF2B5EF4-FFF2-40B4-BE49-F238E27FC236}">
                            <a16:creationId xmlns:a16="http://schemas.microsoft.com/office/drawing/2014/main" id="{767E937D-17A8-475B-947C-F2F4189973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089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5A77971-727A-46D2-800B-09A4CB1A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D37130D-4F1A-4A51-9A25-3461F405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036050" cy="671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32F8DF39-E1CD-42E7-8F2C-FB884984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785225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190169C4-DA02-4741-8711-E9E1BE828D02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404813"/>
            <a:ext cx="8856663" cy="6048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586C8A6-1F4A-4C47-A9ED-C4F77C379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9281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CACFD1F-6ADE-4CDA-AB7A-D6A88D7941A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08050"/>
            <a:ext cx="8928100" cy="5834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8564A76-677A-4B22-B538-EE02E916BDC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8856663" cy="67421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cf.ppt-online.org/files/slide/5/5VvIj1uk9W3gaZUiKCfSpE0MD6H7ThYtsmFXr4/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676456" cy="64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397D152-F54E-4AD5-B682-6C8AD30302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430338"/>
          </a:xfrm>
        </p:spPr>
        <p:txBody>
          <a:bodyPr/>
          <a:lstStyle/>
          <a:p>
            <a:pPr eaLnBrk="1" hangingPunct="1"/>
            <a:r>
              <a:rPr lang="ru-RU" altLang="en-US" sz="3600" b="1" u="sng" dirty="0" smtClean="0"/>
              <a:t>АМОРТИЗАЦІЙНІ СУДИНИ.</a:t>
            </a:r>
            <a:r>
              <a:rPr lang="ru-RU" altLang="en-US" sz="3600" b="1" u="sng" dirty="0"/>
              <a:t/>
            </a:r>
            <a:br>
              <a:rPr lang="ru-RU" altLang="en-US" sz="3600" b="1" u="sng" dirty="0"/>
            </a:br>
            <a:r>
              <a:rPr lang="ru-RU" altLang="en-US" sz="3600" dirty="0" err="1"/>
              <a:t>Гідродинамічний</a:t>
            </a:r>
            <a:r>
              <a:rPr lang="ru-RU" altLang="en-US" sz="3600" dirty="0"/>
              <a:t> </a:t>
            </a:r>
            <a:r>
              <a:rPr lang="ru-RU" altLang="en-US" sz="3600" dirty="0" err="1"/>
              <a:t>тиск</a:t>
            </a:r>
            <a:r>
              <a:rPr lang="ru-RU" altLang="en-US" sz="3600" dirty="0"/>
              <a:t> </a:t>
            </a:r>
            <a:r>
              <a:rPr lang="ru-RU" altLang="en-US" sz="3600" dirty="0" err="1"/>
              <a:t>крові</a:t>
            </a:r>
            <a:r>
              <a:rPr lang="ru-RU" altLang="en-US" sz="3600" dirty="0"/>
              <a:t> - </a:t>
            </a:r>
            <a:r>
              <a:rPr lang="ru-RU" altLang="en-US" sz="3600" dirty="0" err="1"/>
              <a:t>створюється</a:t>
            </a:r>
            <a:r>
              <a:rPr lang="ru-RU" altLang="en-US" sz="3600" dirty="0"/>
              <a:t> </a:t>
            </a:r>
            <a:r>
              <a:rPr lang="ru-RU" altLang="en-US" sz="3600" dirty="0" err="1"/>
              <a:t>серцем</a:t>
            </a:r>
            <a:endParaRPr lang="ru-RU" altLang="en-US" sz="36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33A3268-FD18-4309-A23B-7FB6C9DD008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9144000" cy="302418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/>
              <a:t>Артеріальний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 : </a:t>
            </a:r>
            <a:r>
              <a:rPr lang="en-US" b="1" dirty="0">
                <a:cs typeface="Times New Roman" charset="0"/>
              </a:rPr>
              <a:t>P = F/S</a:t>
            </a:r>
            <a:endParaRPr lang="ru-RU" b="1" dirty="0"/>
          </a:p>
          <a:p>
            <a:pPr eaLnBrk="1" hangingPunct="1">
              <a:buFontTx/>
              <a:buNone/>
              <a:defRPr/>
            </a:pPr>
            <a:r>
              <a:rPr lang="ru-RU" b="1" dirty="0" err="1" smtClean="0"/>
              <a:t>систолічний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Рс</a:t>
            </a:r>
            <a:r>
              <a:rPr lang="ru-RU" dirty="0"/>
              <a:t>, (</a:t>
            </a:r>
            <a:r>
              <a:rPr lang="ru-RU" b="1" dirty="0"/>
              <a:t>120 мм рт. ст.</a:t>
            </a:r>
            <a:r>
              <a:rPr lang="ru-RU" dirty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ru-RU" b="1" dirty="0" err="1" smtClean="0"/>
              <a:t>діастолічний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Рд</a:t>
            </a:r>
            <a:r>
              <a:rPr lang="ru-RU" dirty="0"/>
              <a:t>, (</a:t>
            </a:r>
            <a:r>
              <a:rPr lang="ru-RU" b="1" dirty="0"/>
              <a:t>70 мм рт. ст.</a:t>
            </a:r>
            <a:r>
              <a:rPr lang="ru-RU" dirty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ru-RU" b="1" dirty="0" err="1" smtClean="0"/>
              <a:t>пульсовий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Рп</a:t>
            </a:r>
            <a:r>
              <a:rPr lang="ru-RU" dirty="0"/>
              <a:t>.= </a:t>
            </a:r>
            <a:r>
              <a:rPr lang="ru-RU" dirty="0" err="1"/>
              <a:t>Рс-Рд</a:t>
            </a:r>
            <a:r>
              <a:rPr lang="ru-RU" dirty="0"/>
              <a:t>,  (</a:t>
            </a:r>
            <a:r>
              <a:rPr lang="ru-RU" b="1" dirty="0"/>
              <a:t>50</a:t>
            </a:r>
            <a:r>
              <a:rPr lang="ru-RU" dirty="0"/>
              <a:t> </a:t>
            </a:r>
            <a:r>
              <a:rPr lang="ru-RU" b="1" dirty="0"/>
              <a:t>мм рт. ст.</a:t>
            </a:r>
            <a:r>
              <a:rPr lang="ru-RU" dirty="0"/>
              <a:t>)  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b="1" dirty="0" smtClean="0"/>
              <a:t>середній</a:t>
            </a:r>
            <a:endParaRPr lang="ru-RU" dirty="0"/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AF2AC940-3164-4866-8FE2-D87825AB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4005263"/>
            <a:ext cx="58832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40126482-D5EF-40C5-92CF-4044CA1398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uk-UA" altLang="en-US" dirty="0" smtClean="0"/>
              <a:t>Вимірювання тиску</a:t>
            </a:r>
            <a:endParaRPr lang="ru-RU" altLang="en-US" dirty="0"/>
          </a:p>
        </p:txBody>
      </p:sp>
      <p:sp>
        <p:nvSpPr>
          <p:cNvPr id="39939" name="Объект 3">
            <a:extLst>
              <a:ext uri="{FF2B5EF4-FFF2-40B4-BE49-F238E27FC236}">
                <a16:creationId xmlns:a16="http://schemas.microsoft.com/office/drawing/2014/main" id="{15078583-9504-4B18-B958-15BB1192780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48263" y="1412875"/>
            <a:ext cx="3600450" cy="4683125"/>
          </a:xfrm>
        </p:spPr>
        <p:txBody>
          <a:bodyPr/>
          <a:lstStyle/>
          <a:p>
            <a:r>
              <a:rPr lang="ru-RU" altLang="en-US" sz="2800" dirty="0" err="1" smtClean="0"/>
              <a:t>Виміряти</a:t>
            </a:r>
            <a:r>
              <a:rPr lang="ru-RU" altLang="en-US" sz="2800" dirty="0" smtClean="0"/>
              <a:t> АТ </a:t>
            </a:r>
            <a:r>
              <a:rPr lang="ru-RU" altLang="en-US" sz="2800" dirty="0" err="1" smtClean="0"/>
              <a:t>можна</a:t>
            </a:r>
            <a:r>
              <a:rPr lang="ru-RU" altLang="en-US" sz="2800" dirty="0" smtClean="0"/>
              <a:t> </a:t>
            </a:r>
            <a:r>
              <a:rPr lang="ru-RU" altLang="en-US" sz="2800" dirty="0"/>
              <a:t>на </a:t>
            </a:r>
            <a:r>
              <a:rPr lang="ru-RU" altLang="en-US" sz="2800" dirty="0" smtClean="0"/>
              <a:t>будь-</a:t>
            </a:r>
            <a:r>
              <a:rPr lang="ru-RU" altLang="en-US" sz="2800" dirty="0" err="1" smtClean="0"/>
              <a:t>якій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судині</a:t>
            </a:r>
            <a:r>
              <a:rPr lang="ru-RU" altLang="en-US" sz="2800" dirty="0" smtClean="0"/>
              <a:t>, </a:t>
            </a:r>
            <a:r>
              <a:rPr lang="ru-RU" altLang="en-US" sz="2800" dirty="0"/>
              <a:t>на </a:t>
            </a:r>
            <a:r>
              <a:rPr lang="ru-RU" altLang="en-US" sz="2800" dirty="0" smtClean="0"/>
              <a:t>яку </a:t>
            </a:r>
            <a:r>
              <a:rPr lang="ru-RU" altLang="en-US" sz="2800" dirty="0" err="1" smtClean="0"/>
              <a:t>можна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накласти</a:t>
            </a:r>
            <a:r>
              <a:rPr lang="ru-RU" altLang="en-US" sz="2800" dirty="0" smtClean="0"/>
              <a:t> манжету</a:t>
            </a:r>
            <a:r>
              <a:rPr lang="ru-RU" altLang="en-US" sz="2800" dirty="0"/>
              <a:t>, </a:t>
            </a:r>
            <a:r>
              <a:rPr lang="ru-RU" altLang="en-US" sz="2800" dirty="0" smtClean="0"/>
              <a:t>та </a:t>
            </a:r>
            <a:r>
              <a:rPr lang="ru-RU" altLang="en-US" sz="2800" dirty="0" err="1" smtClean="0"/>
              <a:t>придавити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судину</a:t>
            </a:r>
            <a:r>
              <a:rPr lang="ru-RU" altLang="en-US" sz="2800" dirty="0" smtClean="0"/>
              <a:t> до </a:t>
            </a:r>
            <a:r>
              <a:rPr lang="ru-RU" altLang="en-US" sz="2800" dirty="0" err="1" smtClean="0"/>
              <a:t>кістки</a:t>
            </a:r>
            <a:r>
              <a:rPr lang="ru-RU" altLang="en-US" sz="2800" dirty="0" smtClean="0"/>
              <a:t>.</a:t>
            </a:r>
            <a:endParaRPr lang="ru-RU" altLang="en-US" sz="2800" dirty="0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0FF9999E-FFA4-4CB2-A3F8-8B2A4B3E6AB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1844675"/>
            <a:ext cx="5057775" cy="360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B11593B-C880-4102-BD84-A7B25365D15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85225" cy="6048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92DC3763-25CD-401C-9241-59B9943C7EB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404813"/>
            <a:ext cx="8856663" cy="6192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926CD1A-9440-4675-988C-33677686B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en-US" sz="3200" dirty="0" err="1" smtClean="0"/>
              <a:t>Сфігмографія</a:t>
            </a:r>
            <a:r>
              <a:rPr lang="ru-RU" altLang="en-US" sz="3200" dirty="0" smtClean="0"/>
              <a:t>– </a:t>
            </a:r>
            <a:r>
              <a:rPr lang="ru-RU" altLang="en-US" sz="3200" dirty="0" err="1" smtClean="0"/>
              <a:t>запис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зміни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артеріального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тиску</a:t>
            </a:r>
            <a:r>
              <a:rPr lang="ru-RU" altLang="en-US" sz="3200" dirty="0" smtClean="0"/>
              <a:t> в </a:t>
            </a:r>
            <a:r>
              <a:rPr lang="ru-RU" altLang="en-US" sz="3200" dirty="0" err="1" smtClean="0"/>
              <a:t>динаміці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серцевого</a:t>
            </a:r>
            <a:r>
              <a:rPr lang="ru-RU" altLang="en-US" sz="3200" dirty="0" smtClean="0"/>
              <a:t> циклу</a:t>
            </a:r>
            <a:endParaRPr lang="ru-RU" altLang="en-US" sz="3200" dirty="0"/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1B7FE49D-4AD7-4E49-9763-CC95AEA0192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143000"/>
            <a:ext cx="4419600" cy="5715000"/>
          </a:xfrm>
        </p:spPr>
        <p:txBody>
          <a:bodyPr/>
          <a:lstStyle/>
          <a:p>
            <a:pPr eaLnBrk="1" hangingPunct="1"/>
            <a:r>
              <a:rPr lang="ru-RU" altLang="en-US" b="1" dirty="0" err="1" smtClean="0"/>
              <a:t>Средній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тиск</a:t>
            </a:r>
            <a:r>
              <a:rPr lang="ru-RU" altLang="en-US" b="1" dirty="0" smtClean="0"/>
              <a:t>- </a:t>
            </a:r>
            <a:r>
              <a:rPr lang="ru-RU" altLang="en-US" b="1" dirty="0" err="1"/>
              <a:t>Рср</a:t>
            </a:r>
            <a:r>
              <a:rPr lang="ru-RU" altLang="en-US" b="1" dirty="0"/>
              <a:t>.</a:t>
            </a:r>
          </a:p>
          <a:p>
            <a:pPr eaLnBrk="1" hangingPunct="1"/>
            <a:r>
              <a:rPr lang="ru-RU" altLang="en-US" b="1" dirty="0" err="1" smtClean="0"/>
              <a:t>Розрахунок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среднього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тиску</a:t>
            </a:r>
            <a:r>
              <a:rPr lang="ru-RU" altLang="en-US" b="1" dirty="0" smtClean="0"/>
              <a:t>: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/>
              <a:t>Д</a:t>
            </a:r>
            <a:r>
              <a:rPr lang="ru-RU" altLang="en-US" b="1" dirty="0">
                <a:cs typeface="Times New Roman" panose="02020603050405020304" pitchFamily="18" charset="0"/>
              </a:rPr>
              <a:t>ля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аорти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 err="1">
                <a:cs typeface="Times New Roman" panose="02020603050405020304" pitchFamily="18" charset="0"/>
              </a:rPr>
              <a:t>Рср</a:t>
            </a:r>
            <a:r>
              <a:rPr lang="ru-RU" altLang="en-US" b="1" dirty="0"/>
              <a:t> =</a:t>
            </a:r>
            <a:r>
              <a:rPr lang="ru-RU" altLang="en-US" b="1" dirty="0" err="1">
                <a:cs typeface="Times New Roman" panose="02020603050405020304" pitchFamily="18" charset="0"/>
              </a:rPr>
              <a:t>Рд</a:t>
            </a:r>
            <a:r>
              <a:rPr lang="ru-RU" altLang="en-US" b="1" dirty="0">
                <a:cs typeface="Times New Roman" panose="02020603050405020304" pitchFamily="18" charset="0"/>
              </a:rPr>
              <a:t>+(</a:t>
            </a:r>
            <a:r>
              <a:rPr lang="ru-RU" altLang="en-US" b="1" dirty="0" err="1">
                <a:cs typeface="Times New Roman" panose="02020603050405020304" pitchFamily="18" charset="0"/>
              </a:rPr>
              <a:t>Рс-Рд</a:t>
            </a:r>
            <a:r>
              <a:rPr lang="ru-RU" altLang="en-US" b="1" dirty="0">
                <a:cs typeface="Times New Roman" panose="02020603050405020304" pitchFamily="18" charset="0"/>
              </a:rPr>
              <a:t>)/2</a:t>
            </a:r>
            <a:r>
              <a:rPr lang="ru-RU" altLang="en-US" b="1" dirty="0"/>
              <a:t>  </a:t>
            </a:r>
          </a:p>
          <a:p>
            <a:pPr eaLnBrk="1" hangingPunct="1">
              <a:buFontTx/>
              <a:buNone/>
            </a:pPr>
            <a:r>
              <a:rPr lang="ru-RU" altLang="en-US" b="1" dirty="0"/>
              <a:t>      </a:t>
            </a:r>
            <a:r>
              <a:rPr lang="en-US" altLang="en-US" b="1" dirty="0"/>
              <a:t>[</a:t>
            </a:r>
            <a:r>
              <a:rPr lang="ru-RU" altLang="en-US" b="1" dirty="0"/>
              <a:t>100</a:t>
            </a:r>
            <a:r>
              <a:rPr lang="en-US" altLang="en-US" b="1" dirty="0"/>
              <a:t> </a:t>
            </a:r>
            <a:r>
              <a:rPr lang="ru-RU" altLang="en-US" b="1" dirty="0"/>
              <a:t>мм </a:t>
            </a:r>
            <a:r>
              <a:rPr lang="ru-RU" altLang="en-US" b="1" dirty="0" err="1"/>
              <a:t>рт.ст</a:t>
            </a:r>
            <a:r>
              <a:rPr lang="ru-RU" altLang="en-US" b="1" dirty="0"/>
              <a:t>.</a:t>
            </a:r>
            <a:r>
              <a:rPr lang="en-US" altLang="en-US" b="1" dirty="0"/>
              <a:t>]</a:t>
            </a:r>
            <a:endParaRPr lang="en-US" altLang="en-US" dirty="0"/>
          </a:p>
          <a:p>
            <a:pPr eaLnBrk="1" hangingPunct="1">
              <a:buFontTx/>
              <a:buNone/>
            </a:pPr>
            <a:r>
              <a:rPr lang="ru-RU" altLang="en-US" b="1" dirty="0"/>
              <a:t>Д</a:t>
            </a:r>
            <a:r>
              <a:rPr lang="ru-RU" altLang="en-US" b="1" dirty="0">
                <a:cs typeface="Times New Roman" panose="02020603050405020304" pitchFamily="18" charset="0"/>
              </a:rPr>
              <a:t>ля </a:t>
            </a:r>
            <a:r>
              <a:rPr lang="ru-RU" altLang="en-US" b="1" dirty="0" err="1"/>
              <a:t>перифер</a:t>
            </a:r>
            <a:r>
              <a:rPr lang="ru-RU" altLang="en-US" b="1" dirty="0"/>
              <a:t>.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артерій</a:t>
            </a:r>
            <a:endParaRPr lang="ru-RU" altLang="en-US" b="1" dirty="0"/>
          </a:p>
          <a:p>
            <a:pPr eaLnBrk="1" hangingPunct="1">
              <a:buFontTx/>
              <a:buNone/>
            </a:pPr>
            <a:r>
              <a:rPr lang="ru-RU" altLang="en-US" b="1" dirty="0" err="1">
                <a:cs typeface="Times New Roman" panose="02020603050405020304" pitchFamily="18" charset="0"/>
              </a:rPr>
              <a:t>Рср</a:t>
            </a:r>
            <a:r>
              <a:rPr lang="ru-RU" altLang="en-US" b="1" dirty="0">
                <a:cs typeface="Times New Roman" panose="02020603050405020304" pitchFamily="18" charset="0"/>
              </a:rPr>
              <a:t>=</a:t>
            </a:r>
            <a:r>
              <a:rPr lang="ru-RU" altLang="en-US" b="1" dirty="0" err="1">
                <a:cs typeface="Times New Roman" panose="02020603050405020304" pitchFamily="18" charset="0"/>
              </a:rPr>
              <a:t>Рд</a:t>
            </a:r>
            <a:r>
              <a:rPr lang="ru-RU" altLang="en-US" b="1" dirty="0">
                <a:cs typeface="Times New Roman" panose="02020603050405020304" pitchFamily="18" charset="0"/>
              </a:rPr>
              <a:t>+(</a:t>
            </a:r>
            <a:r>
              <a:rPr lang="ru-RU" altLang="en-US" b="1" dirty="0" err="1">
                <a:cs typeface="Times New Roman" panose="02020603050405020304" pitchFamily="18" charset="0"/>
              </a:rPr>
              <a:t>Рс-Рд</a:t>
            </a:r>
            <a:r>
              <a:rPr lang="ru-RU" altLang="en-US" b="1" dirty="0">
                <a:cs typeface="Times New Roman" panose="02020603050405020304" pitchFamily="18" charset="0"/>
              </a:rPr>
              <a:t>)/3</a:t>
            </a:r>
            <a:r>
              <a:rPr lang="ru-RU" altLang="en-US" b="1" dirty="0"/>
              <a:t>  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[</a:t>
            </a:r>
            <a:r>
              <a:rPr lang="ru-RU" altLang="en-US" b="1" dirty="0"/>
              <a:t>86 мм </a:t>
            </a:r>
            <a:r>
              <a:rPr lang="ru-RU" altLang="en-US" b="1" dirty="0" err="1"/>
              <a:t>рт.ст</a:t>
            </a:r>
            <a:r>
              <a:rPr lang="en-US" altLang="en-US" b="1" dirty="0"/>
              <a:t>]</a:t>
            </a:r>
            <a:endParaRPr lang="ru-RU" altLang="en-US" b="1" dirty="0"/>
          </a:p>
          <a:p>
            <a:pPr eaLnBrk="1" hangingPunct="1"/>
            <a:endParaRPr lang="ru-RU" altLang="en-US" b="1" dirty="0"/>
          </a:p>
        </p:txBody>
      </p:sp>
      <p:graphicFrame>
        <p:nvGraphicFramePr>
          <p:cNvPr id="44036" name="Object 5">
            <a:extLst>
              <a:ext uri="{FF2B5EF4-FFF2-40B4-BE49-F238E27FC236}">
                <a16:creationId xmlns:a16="http://schemas.microsoft.com/office/drawing/2014/main" id="{1E0CD818-12CB-49EA-9B5D-F465544D5A6A}"/>
              </a:ext>
            </a:extLst>
          </p:cNvPr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12700" y="1557338"/>
          <a:ext cx="4676775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44036" name="Object 5">
                        <a:extLst>
                          <a:ext uri="{FF2B5EF4-FFF2-40B4-BE49-F238E27FC236}">
                            <a16:creationId xmlns:a16="http://schemas.microsoft.com/office/drawing/2014/main" id="{1E0CD818-12CB-49EA-9B5D-F465544D5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1557338"/>
                        <a:ext cx="4676775" cy="475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2">
            <a:extLst>
              <a:ext uri="{FF2B5EF4-FFF2-40B4-BE49-F238E27FC236}">
                <a16:creationId xmlns:a16="http://schemas.microsoft.com/office/drawing/2014/main" id="{A7FDE720-A88D-41EF-91FF-75921F33094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uk-UA" altLang="en-US" sz="2800"/>
          </a:p>
        </p:txBody>
      </p:sp>
      <p:sp>
        <p:nvSpPr>
          <p:cNvPr id="46083" name="Объект 3">
            <a:extLst>
              <a:ext uri="{FF2B5EF4-FFF2-40B4-BE49-F238E27FC236}">
                <a16:creationId xmlns:a16="http://schemas.microsoft.com/office/drawing/2014/main" id="{0C503C04-3DF8-4C34-B733-29BECB2A978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56325" y="1981200"/>
            <a:ext cx="2987675" cy="4114800"/>
          </a:xfrm>
        </p:spPr>
        <p:txBody>
          <a:bodyPr/>
          <a:lstStyle/>
          <a:p>
            <a:r>
              <a:rPr lang="ru-RU" altLang="en-US" sz="2800" b="1" dirty="0"/>
              <a:t>З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віком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всі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показники</a:t>
            </a:r>
            <a:r>
              <a:rPr lang="ru-RU" altLang="en-US" sz="2800" b="1" dirty="0" smtClean="0"/>
              <a:t> кров</a:t>
            </a:r>
            <a:r>
              <a:rPr lang="en-US" altLang="en-US" sz="2800" b="1" dirty="0" smtClean="0"/>
              <a:t>’</a:t>
            </a:r>
            <a:r>
              <a:rPr lang="ru-RU" altLang="en-US" sz="2800" b="1" dirty="0" err="1" smtClean="0"/>
              <a:t>яного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тиску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поступово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підвищуються</a:t>
            </a:r>
            <a:r>
              <a:rPr lang="ru-RU" altLang="en-US" sz="2800" b="1" dirty="0" smtClean="0"/>
              <a:t>.</a:t>
            </a:r>
            <a:endParaRPr lang="ru-RU" altLang="en-US" sz="2800" b="1" dirty="0"/>
          </a:p>
        </p:txBody>
      </p:sp>
      <p:pic>
        <p:nvPicPr>
          <p:cNvPr id="46084" name="Picture 6">
            <a:extLst>
              <a:ext uri="{FF2B5EF4-FFF2-40B4-BE49-F238E27FC236}">
                <a16:creationId xmlns:a16="http://schemas.microsoft.com/office/drawing/2014/main" id="{BD792ECE-AF9F-4BF5-8C66-02261E96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908050"/>
            <a:ext cx="6508751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124EDCF-B79D-465B-8CC5-4E72889AD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381000"/>
          </a:xfrm>
        </p:spPr>
        <p:txBody>
          <a:bodyPr/>
          <a:lstStyle/>
          <a:p>
            <a:pPr eaLnBrk="1" hangingPunct="1"/>
            <a:r>
              <a:rPr lang="ru-RU" altLang="en-US" sz="3200" dirty="0" err="1" smtClean="0"/>
              <a:t>Динаміка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тиску</a:t>
            </a:r>
            <a:r>
              <a:rPr lang="ru-RU" altLang="en-US" sz="3200" dirty="0" smtClean="0"/>
              <a:t> і об</a:t>
            </a:r>
            <a:r>
              <a:rPr lang="en-US" altLang="en-US" sz="3200" dirty="0" smtClean="0"/>
              <a:t>’</a:t>
            </a:r>
            <a:r>
              <a:rPr lang="ru-RU" altLang="en-US" sz="3200" dirty="0" err="1" smtClean="0"/>
              <a:t>ємного</a:t>
            </a:r>
            <a:r>
              <a:rPr lang="ru-RU" altLang="en-US" sz="3200" dirty="0" smtClean="0"/>
              <a:t> кровотоку </a:t>
            </a:r>
            <a:endParaRPr lang="ru-RU" altLang="en-US" sz="3200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70EE557-121D-4486-9E06-C8AFF2920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800" dirty="0" err="1" smtClean="0">
                <a:cs typeface="Times New Roman" panose="02020603050405020304" pitchFamily="18" charset="0"/>
              </a:rPr>
              <a:t>Градієнт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рівнів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i="1" dirty="0" err="1" smtClean="0">
                <a:cs typeface="Times New Roman" panose="02020603050405020304" pitchFamily="18" charset="0"/>
              </a:rPr>
              <a:t>середнього</a:t>
            </a:r>
            <a:r>
              <a:rPr lang="ru-RU" altLang="en-US" sz="2800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i="1" dirty="0" err="1" smtClean="0">
                <a:cs typeface="Times New Roman" panose="02020603050405020304" pitchFamily="18" charset="0"/>
              </a:rPr>
              <a:t>тиску</a:t>
            </a:r>
            <a:r>
              <a:rPr lang="ru-RU" altLang="en-US" sz="2800" b="1" i="1" dirty="0">
                <a:cs typeface="Times New Roman" panose="02020603050405020304" pitchFamily="18" charset="0"/>
              </a:rPr>
              <a:t> </a:t>
            </a:r>
            <a:r>
              <a:rPr lang="ru-RU" altLang="en-US" sz="2800" b="1" i="1" dirty="0" smtClean="0">
                <a:cs typeface="Times New Roman" panose="02020603050405020304" pitchFamily="18" charset="0"/>
              </a:rPr>
              <a:t>в </a:t>
            </a:r>
            <a:r>
              <a:rPr lang="ru-RU" altLang="en-US" sz="2800" b="1" i="1" dirty="0" err="1" smtClean="0">
                <a:cs typeface="Times New Roman" panose="02020603050405020304" pitchFamily="18" charset="0"/>
              </a:rPr>
              <a:t>напрямку</a:t>
            </a:r>
            <a:r>
              <a:rPr lang="ru-RU" altLang="en-US" sz="2800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судинного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русла 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визначає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напрямок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потоку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крові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з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аорти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>
                <a:cs typeface="Times New Roman" panose="02020603050405020304" pitchFamily="18" charset="0"/>
              </a:rPr>
              <a:t>в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артерії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>
                <a:cs typeface="Times New Roman" panose="02020603050405020304" pitchFamily="18" charset="0"/>
              </a:rPr>
              <a:t>і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далі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>
                <a:cs typeface="Times New Roman" panose="02020603050405020304" pitchFamily="18" charset="0"/>
              </a:rPr>
              <a:t>до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передсердь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так як: </a:t>
            </a:r>
            <a:endParaRPr lang="ru-RU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u="sng" dirty="0"/>
              <a:t>    </a:t>
            </a:r>
            <a:r>
              <a:rPr lang="ru-RU" altLang="en-US" sz="2800" u="sng" dirty="0">
                <a:cs typeface="Times New Roman" panose="02020603050405020304" pitchFamily="18" charset="0"/>
              </a:rPr>
              <a:t>в 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кожному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наступному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відділі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середній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тиск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менший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попереднього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.</a:t>
            </a:r>
            <a:endParaRPr lang="en-US" altLang="en-US" sz="2800" u="sng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2800" dirty="0">
                <a:cs typeface="Times New Roman" panose="02020603050405020304" pitchFamily="18" charset="0"/>
              </a:rPr>
              <a:t>При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переході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артерій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>
                <a:cs typeface="Times New Roman" panose="02020603050405020304" pitchFamily="18" charset="0"/>
              </a:rPr>
              <a:t>в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артеріоли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у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зв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’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язку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>
                <a:cs typeface="Times New Roman" panose="02020603050405020304" pitchFamily="18" charset="0"/>
              </a:rPr>
              <a:t>з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різким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збільшенням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опору в </a:t>
            </a:r>
            <a:r>
              <a:rPr lang="ru-RU" altLang="en-US" sz="2800" dirty="0">
                <a:cs typeface="Times New Roman" panose="02020603050405020304" pitchFamily="18" charset="0"/>
              </a:rPr>
              <a:t>них (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артеріоли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називають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i="1" dirty="0" err="1" smtClean="0">
                <a:cs typeface="Times New Roman" panose="02020603050405020304" pitchFamily="18" charset="0"/>
              </a:rPr>
              <a:t>прекапілярними</a:t>
            </a:r>
            <a:r>
              <a:rPr lang="ru-RU" altLang="en-US" sz="2800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i="1" dirty="0" err="1" smtClean="0">
                <a:cs typeface="Times New Roman" panose="02020603050405020304" pitchFamily="18" charset="0"/>
              </a:rPr>
              <a:t>судинами</a:t>
            </a:r>
            <a:r>
              <a:rPr lang="ru-RU" altLang="en-US" sz="2800" b="1" i="1" dirty="0" smtClean="0">
                <a:cs typeface="Times New Roman" panose="02020603050405020304" pitchFamily="18" charset="0"/>
              </a:rPr>
              <a:t> опору </a:t>
            </a:r>
            <a:r>
              <a:rPr lang="ru-RU" altLang="en-US" sz="2800" b="1" i="1" dirty="0" smtClean="0"/>
              <a:t>– </a:t>
            </a:r>
            <a:r>
              <a:rPr lang="ru-RU" altLang="en-US" sz="2800" b="1" u="sng" dirty="0"/>
              <a:t>50% </a:t>
            </a:r>
            <a:r>
              <a:rPr lang="ru-RU" altLang="en-US" sz="2800" b="1" u="sng" dirty="0" smtClean="0"/>
              <a:t>ЗПО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) об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’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ємний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кровоток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знижується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. </a:t>
            </a:r>
            <a:r>
              <a:rPr lang="ru-RU" altLang="en-US" sz="2800" dirty="0">
                <a:cs typeface="Times New Roman" panose="02020603050405020304" pitchFamily="18" charset="0"/>
              </a:rPr>
              <a:t>В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результаті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тиск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, особливо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систолічний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,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різко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знижується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і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наближується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до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діастолічного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,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що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приводить до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зменшення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 пульсового </a:t>
            </a:r>
            <a:r>
              <a:rPr lang="ru-RU" altLang="en-US" sz="2800" dirty="0" err="1" smtClean="0">
                <a:cs typeface="Times New Roman" panose="02020603050405020304" pitchFamily="18" charset="0"/>
              </a:rPr>
              <a:t>тиску</a:t>
            </a:r>
            <a:r>
              <a:rPr lang="ru-RU" altLang="en-US" sz="2800" dirty="0" smtClean="0">
                <a:cs typeface="Times New Roman" panose="02020603050405020304" pitchFamily="18" charset="0"/>
              </a:rPr>
              <a:t>. </a:t>
            </a:r>
            <a:endParaRPr lang="ru-RU" altLang="en-US" sz="2800" dirty="0"/>
          </a:p>
          <a:p>
            <a:pPr eaLnBrk="1" hangingPunct="1">
              <a:lnSpc>
                <a:spcPct val="90000"/>
              </a:lnSpc>
            </a:pPr>
            <a:r>
              <a:rPr lang="ru-RU" altLang="en-US" sz="2800" u="sng" dirty="0">
                <a:cs typeface="Times New Roman" panose="02020603050405020304" pitchFamily="18" charset="0"/>
              </a:rPr>
              <a:t>В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капіляри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більшості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органів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кров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надходить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майже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під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постійним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u="sng" dirty="0" err="1" smtClean="0">
                <a:cs typeface="Times New Roman" panose="02020603050405020304" pitchFamily="18" charset="0"/>
              </a:rPr>
              <a:t>тиском</a:t>
            </a:r>
            <a:r>
              <a:rPr lang="ru-RU" altLang="en-US" sz="2800" u="sng" dirty="0" smtClean="0">
                <a:cs typeface="Times New Roman" panose="02020603050405020304" pitchFamily="18" charset="0"/>
              </a:rPr>
              <a:t> .</a:t>
            </a:r>
            <a:endParaRPr lang="en-US" altLang="en-US" sz="2800" u="sng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DFCC3840-732E-4D77-82A7-56FCF767D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9838" y="260350"/>
            <a:ext cx="5364162" cy="6192838"/>
          </a:xfrm>
        </p:spPr>
        <p:txBody>
          <a:bodyPr/>
          <a:lstStyle/>
          <a:p>
            <a:pPr algn="l" eaLnBrk="1" hangingPunct="1"/>
            <a:r>
              <a:rPr lang="ru-RU" altLang="en-US" sz="2800" b="1" u="sng" dirty="0" err="1" smtClean="0"/>
              <a:t>Трансмуральний</a:t>
            </a:r>
            <a:r>
              <a:rPr lang="ru-RU" altLang="en-US" sz="2800" b="1" u="sng" dirty="0" smtClean="0"/>
              <a:t> </a:t>
            </a:r>
            <a:r>
              <a:rPr lang="ru-RU" altLang="en-US" sz="2800" b="1" u="sng" dirty="0" err="1"/>
              <a:t>тиск</a:t>
            </a:r>
            <a:r>
              <a:rPr lang="ru-RU" altLang="en-US" sz="2800" b="1" u="sng" dirty="0"/>
              <a:t> </a:t>
            </a:r>
            <a:r>
              <a:rPr lang="ru-RU" altLang="en-US" sz="2800" dirty="0" smtClean="0"/>
              <a:t>(</a:t>
            </a:r>
            <a:r>
              <a:rPr lang="ru-RU" altLang="en-US" sz="2800" dirty="0" err="1" smtClean="0"/>
              <a:t>Ртр</a:t>
            </a:r>
            <a:r>
              <a:rPr lang="ru-RU" altLang="en-US" sz="2800" dirty="0"/>
              <a:t>): </a:t>
            </a:r>
            <a:r>
              <a:rPr lang="ru-RU" altLang="en-US" sz="2800" dirty="0" err="1" smtClean="0"/>
              <a:t>різниця</a:t>
            </a:r>
            <a:r>
              <a:rPr lang="ru-RU" altLang="en-US" sz="2800" dirty="0" smtClean="0"/>
              <a:t> </a:t>
            </a:r>
            <a:r>
              <a:rPr lang="ru-RU" altLang="en-US" sz="2800" dirty="0" err="1"/>
              <a:t>тиску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 на </a:t>
            </a:r>
            <a:r>
              <a:rPr lang="ru-RU" altLang="en-US" sz="2800" dirty="0" err="1"/>
              <a:t>стінку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судини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зсередини</a:t>
            </a:r>
            <a:r>
              <a:rPr lang="ru-RU" altLang="en-US" sz="2800" dirty="0"/>
              <a:t> і </a:t>
            </a:r>
            <a:r>
              <a:rPr lang="ru-RU" altLang="en-US" sz="2800" dirty="0" err="1" smtClean="0"/>
              <a:t>зовні</a:t>
            </a:r>
            <a:r>
              <a:rPr lang="ru-RU" altLang="en-US" sz="2800" dirty="0" smtClean="0"/>
              <a:t/>
            </a:r>
            <a:br>
              <a:rPr lang="ru-RU" altLang="en-US" sz="2800" dirty="0" smtClean="0"/>
            </a:br>
            <a:r>
              <a:rPr lang="ru-RU" altLang="en-US" sz="2800" dirty="0"/>
              <a:t/>
            </a:r>
            <a:br>
              <a:rPr lang="ru-RU" altLang="en-US" sz="2800" dirty="0"/>
            </a:br>
            <a:r>
              <a:rPr lang="ru-RU" altLang="en-US" sz="2800" dirty="0" smtClean="0"/>
              <a:t> </a:t>
            </a:r>
            <a:r>
              <a:rPr lang="ru-RU" altLang="en-US" sz="2800" dirty="0" err="1"/>
              <a:t>Необхідно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враховувати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дію</a:t>
            </a:r>
            <a:r>
              <a:rPr lang="ru-RU" altLang="en-US" sz="2800" dirty="0"/>
              <a:t> сил </a:t>
            </a:r>
            <a:r>
              <a:rPr lang="ru-RU" altLang="en-US" sz="2800" dirty="0" err="1"/>
              <a:t>гравітації</a:t>
            </a:r>
            <a:r>
              <a:rPr lang="ru-RU" altLang="en-US" sz="2800" dirty="0"/>
              <a:t> на </a:t>
            </a:r>
            <a:r>
              <a:rPr lang="ru-RU" altLang="en-US" sz="2800" dirty="0" err="1"/>
              <a:t>стовп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рідини</a:t>
            </a:r>
            <a:r>
              <a:rPr lang="ru-RU" altLang="en-US" sz="2800" dirty="0"/>
              <a:t> (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) у </a:t>
            </a:r>
            <a:r>
              <a:rPr lang="ru-RU" altLang="en-US" sz="2800" dirty="0" smtClean="0"/>
              <a:t>вертикальному </a:t>
            </a:r>
            <a:r>
              <a:rPr lang="ru-RU" altLang="en-US" sz="2800" dirty="0" err="1" smtClean="0"/>
              <a:t>положенні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людини</a:t>
            </a:r>
            <a:r>
              <a:rPr lang="ru-RU" altLang="en-US" sz="2800" dirty="0"/>
              <a:t>. </a:t>
            </a:r>
            <a:r>
              <a:rPr lang="ru-RU" altLang="en-US" sz="2800" dirty="0" err="1"/>
              <a:t>Вище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серця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тиск</a:t>
            </a:r>
            <a:r>
              <a:rPr lang="ru-RU" altLang="en-US" sz="2800" dirty="0"/>
              <a:t> на </a:t>
            </a:r>
            <a:r>
              <a:rPr lang="ru-RU" altLang="en-US" sz="2800" dirty="0" err="1"/>
              <a:t>стінку</a:t>
            </a:r>
            <a:r>
              <a:rPr lang="ru-RU" altLang="en-US" sz="2800" dirty="0"/>
              <a:t> </a:t>
            </a:r>
            <a:r>
              <a:rPr lang="ru-RU" altLang="en-US" sz="2800" dirty="0" err="1" smtClean="0"/>
              <a:t>судини</a:t>
            </a:r>
            <a:r>
              <a:rPr lang="ru-RU" altLang="en-US" sz="2800" dirty="0" smtClean="0"/>
              <a:t> </a:t>
            </a:r>
            <a:r>
              <a:rPr lang="ru-RU" altLang="en-US" sz="2800" dirty="0" err="1"/>
              <a:t>зменшується</a:t>
            </a:r>
            <a:r>
              <a:rPr lang="ru-RU" altLang="en-US" sz="2800" dirty="0"/>
              <a:t>, а </a:t>
            </a:r>
            <a:r>
              <a:rPr lang="ru-RU" altLang="en-US" sz="2800" dirty="0" err="1"/>
              <a:t>нижче</a:t>
            </a:r>
            <a:r>
              <a:rPr lang="ru-RU" altLang="en-US" sz="2800" dirty="0"/>
              <a:t> - </a:t>
            </a:r>
            <a:r>
              <a:rPr lang="ru-RU" altLang="en-US" sz="2800" dirty="0" err="1"/>
              <a:t>зростає</a:t>
            </a:r>
            <a:r>
              <a:rPr lang="ru-RU" altLang="en-US" sz="2800" dirty="0"/>
              <a:t>.</a:t>
            </a:r>
          </a:p>
        </p:txBody>
      </p:sp>
      <p:graphicFrame>
        <p:nvGraphicFramePr>
          <p:cNvPr id="48131" name="Object 7">
            <a:extLst>
              <a:ext uri="{FF2B5EF4-FFF2-40B4-BE49-F238E27FC236}">
                <a16:creationId xmlns:a16="http://schemas.microsoft.com/office/drawing/2014/main" id="{1AA2442D-80C7-440B-B46A-77E841E96BB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92075" y="860425"/>
          <a:ext cx="3471863" cy="599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48131" name="Object 7">
                        <a:extLst>
                          <a:ext uri="{FF2B5EF4-FFF2-40B4-BE49-F238E27FC236}">
                            <a16:creationId xmlns:a16="http://schemas.microsoft.com/office/drawing/2014/main" id="{1AA2442D-80C7-440B-B46A-77E841E96B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860425"/>
                        <a:ext cx="3471863" cy="599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Rectangle 10">
            <a:extLst>
              <a:ext uri="{FF2B5EF4-FFF2-40B4-BE49-F238E27FC236}">
                <a16:creationId xmlns:a16="http://schemas.microsoft.com/office/drawing/2014/main" id="{8513361E-A328-4D27-8204-A90EF983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213"/>
            <a:ext cx="1380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uk-U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95FED17-3C45-4FBD-A5FE-46F8877B7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-73025"/>
            <a:ext cx="7451725" cy="765175"/>
          </a:xfrm>
        </p:spPr>
        <p:txBody>
          <a:bodyPr/>
          <a:lstStyle/>
          <a:p>
            <a:pPr eaLnBrk="1" hangingPunct="1"/>
            <a:r>
              <a:rPr lang="ru-RU" altLang="en-US" sz="3200" b="1" dirty="0">
                <a:cs typeface="Times New Roman" panose="02020603050405020304" pitchFamily="18" charset="0"/>
              </a:rPr>
              <a:t>Пульс</a:t>
            </a:r>
            <a:endParaRPr lang="ru-RU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17C94A3-4D26-499C-B412-FCA5E0DAC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569" y="404664"/>
            <a:ext cx="9144000" cy="6165850"/>
          </a:xfrm>
        </p:spPr>
        <p:txBody>
          <a:bodyPr/>
          <a:lstStyle/>
          <a:p>
            <a:pPr eaLnBrk="1" hangingPunct="1"/>
            <a:r>
              <a:rPr lang="ru-RU" altLang="en-US" sz="2800" b="1" dirty="0">
                <a:cs typeface="Times New Roman" panose="02020603050405020304" pitchFamily="18" charset="0"/>
              </a:rPr>
              <a:t>Коли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порція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викидається</a:t>
            </a:r>
            <a:r>
              <a:rPr lang="ru-RU" altLang="en-US" sz="2800" b="1" dirty="0">
                <a:cs typeface="Times New Roman" panose="02020603050405020304" pitchFamily="18" charset="0"/>
              </a:rPr>
              <a:t> з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серця</a:t>
            </a:r>
            <a:r>
              <a:rPr lang="ru-RU" altLang="en-US" sz="2800" b="1" dirty="0">
                <a:cs typeface="Times New Roman" panose="02020603050405020304" pitchFamily="18" charset="0"/>
              </a:rPr>
              <a:t>, то вона,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б‘ється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об кров,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що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знаходиться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в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аорті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,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народжує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ударну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хвилю</a:t>
            </a:r>
            <a:r>
              <a:rPr lang="ru-RU" altLang="en-US" sz="2800" b="1" dirty="0">
                <a:cs typeface="Times New Roman" panose="02020603050405020304" pitchFamily="18" charset="0"/>
              </a:rPr>
              <a:t> - пульс.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Ця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хвиля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поширюється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>
                <a:cs typeface="Times New Roman" panose="02020603050405020304" pitchFamily="18" charset="0"/>
              </a:rPr>
              <a:t>на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периферію</a:t>
            </a:r>
            <a:r>
              <a:rPr lang="ru-RU" altLang="en-US" sz="2800" b="1" dirty="0">
                <a:cs typeface="Times New Roman" panose="02020603050405020304" pitchFamily="18" charset="0"/>
              </a:rPr>
              <a:t> по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800" b="1" dirty="0">
                <a:cs typeface="Times New Roman" panose="02020603050405020304" pitchFamily="18" charset="0"/>
              </a:rPr>
              <a:t> і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стінці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артерій</a:t>
            </a:r>
            <a:r>
              <a:rPr lang="ru-RU" altLang="en-US" sz="28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sz="2800" b="1" dirty="0" err="1">
                <a:cs typeface="Times New Roman" panose="02020603050405020304" pitchFamily="18" charset="0"/>
              </a:rPr>
              <a:t>Швидкість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поширення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пульсової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хвилі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залежить</a:t>
            </a:r>
            <a:r>
              <a:rPr lang="ru-RU" altLang="en-US" sz="2800" b="1" dirty="0">
                <a:cs typeface="Times New Roman" panose="02020603050405020304" pitchFamily="18" charset="0"/>
              </a:rPr>
              <a:t>: 1)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відношення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товщини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стінки</a:t>
            </a:r>
            <a:r>
              <a:rPr lang="ru-RU" altLang="en-US" sz="2800" b="1" dirty="0">
                <a:cs typeface="Times New Roman" panose="02020603050405020304" pitchFamily="18" charset="0"/>
              </a:rPr>
              <a:t> до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радіусу</a:t>
            </a:r>
            <a:r>
              <a:rPr lang="ru-RU" altLang="en-US" sz="2800" b="1" dirty="0">
                <a:cs typeface="Times New Roman" panose="02020603050405020304" pitchFamily="18" charset="0"/>
              </a:rPr>
              <a:t>, 2)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еластичності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судини</a:t>
            </a:r>
            <a:r>
              <a:rPr lang="ru-RU" altLang="en-US" sz="28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sz="2800" b="1" dirty="0">
                <a:cs typeface="Times New Roman" panose="02020603050405020304" pitchFamily="18" charset="0"/>
              </a:rPr>
              <a:t>Чим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еластичнішою</a:t>
            </a:r>
            <a:r>
              <a:rPr lang="ru-RU" altLang="en-US" sz="2800" b="1" dirty="0">
                <a:cs typeface="Times New Roman" panose="02020603050405020304" pitchFamily="18" charset="0"/>
              </a:rPr>
              <a:t> і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ширшою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є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судина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,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тим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менша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швидкість</a:t>
            </a:r>
            <a:r>
              <a:rPr lang="ru-RU" altLang="en-US" sz="2800" b="1" dirty="0">
                <a:cs typeface="Times New Roman" panose="02020603050405020304" pitchFamily="18" charset="0"/>
              </a:rPr>
              <a:t>. Так, в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аорті</a:t>
            </a:r>
            <a:r>
              <a:rPr lang="ru-RU" altLang="en-US" sz="2800" b="1" dirty="0">
                <a:cs typeface="Times New Roman" panose="02020603050405020304" pitchFamily="18" charset="0"/>
              </a:rPr>
              <a:t> вона становить 4-6 м / с, а в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менш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еластичних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артеріях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м'язового</a:t>
            </a:r>
            <a:r>
              <a:rPr lang="ru-RU" altLang="en-US" sz="2800" b="1" dirty="0">
                <a:cs typeface="Times New Roman" panose="02020603050405020304" pitchFamily="18" charset="0"/>
              </a:rPr>
              <a:t> типу - 8-12 м / с.</a:t>
            </a:r>
          </a:p>
          <a:p>
            <a:pPr eaLnBrk="1" hangingPunct="1"/>
            <a:r>
              <a:rPr lang="ru-RU" altLang="en-US" sz="2800" b="1" dirty="0">
                <a:cs typeface="Times New Roman" panose="02020603050405020304" pitchFamily="18" charset="0"/>
              </a:rPr>
              <a:t>З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віком</a:t>
            </a:r>
            <a:r>
              <a:rPr lang="ru-RU" altLang="en-US" sz="2800" b="1" dirty="0">
                <a:cs typeface="Times New Roman" panose="02020603050405020304" pitchFamily="18" charset="0"/>
              </a:rPr>
              <a:t>, у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зв'язку</a:t>
            </a:r>
            <a:r>
              <a:rPr lang="ru-RU" altLang="en-US" sz="2800" b="1" dirty="0">
                <a:cs typeface="Times New Roman" panose="02020603050405020304" pitchFamily="18" charset="0"/>
              </a:rPr>
              <a:t> з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розвитком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склеротичних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змін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стінки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судин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,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швидкість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поширення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пульсової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хвилі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зростає</a:t>
            </a:r>
            <a:r>
              <a:rPr lang="ru-RU" altLang="en-US" sz="2800" b="1" dirty="0">
                <a:cs typeface="Times New Roman" panose="02020603050405020304" pitchFamily="18" charset="0"/>
              </a:rPr>
              <a:t>.</a:t>
            </a:r>
            <a:endParaRPr lang="ru-RU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A0A23F4-C225-4DFB-9983-07AE70A3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cf.ppt-online.org/files/slide/5/5VvIj1uk9W3gaZUiKCfSpE0MD6H7ThYtsmFXr4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04448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00E297F-611C-4123-B214-D79756639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en-US" sz="3200" b="1" dirty="0" err="1"/>
              <a:t>Поява</a:t>
            </a:r>
            <a:r>
              <a:rPr lang="ru-RU" altLang="en-US" sz="3200" b="1" dirty="0"/>
              <a:t> пульсу - </a:t>
            </a:r>
            <a:r>
              <a:rPr lang="ru-RU" altLang="en-US" sz="3200" b="1" dirty="0" err="1"/>
              <a:t>наслідок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поширення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ударної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хвилі</a:t>
            </a:r>
            <a:r>
              <a:rPr lang="ru-RU" altLang="en-US" sz="3200" b="1" dirty="0"/>
              <a:t> по </a:t>
            </a:r>
            <a:r>
              <a:rPr lang="ru-RU" altLang="en-US" sz="3200" b="1" dirty="0" err="1"/>
              <a:t>стінці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судини</a:t>
            </a:r>
            <a:r>
              <a:rPr lang="ru-RU" altLang="en-US" sz="3200" b="1" dirty="0"/>
              <a:t> і </a:t>
            </a:r>
            <a:r>
              <a:rPr lang="ru-RU" altLang="en-US" sz="3200" b="1" dirty="0" err="1"/>
              <a:t>крові</a:t>
            </a:r>
            <a:endParaRPr lang="ru-RU" altLang="en-US" sz="3200" b="1" dirty="0"/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B67B3127-B7E9-4B89-9D37-F61439FBE8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495800" cy="4114800"/>
          </a:xfrm>
        </p:spPr>
        <p:txBody>
          <a:bodyPr/>
          <a:lstStyle/>
          <a:p>
            <a:pPr eaLnBrk="1" hangingPunct="1"/>
            <a:r>
              <a:rPr lang="ru-RU" altLang="en-US" sz="2800" b="1" dirty="0" err="1"/>
              <a:t>Послідовні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етапи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поширення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об'єму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крові</a:t>
            </a:r>
            <a:r>
              <a:rPr lang="ru-RU" altLang="en-US" sz="2800" b="1" dirty="0"/>
              <a:t> з початкового </a:t>
            </a:r>
            <a:r>
              <a:rPr lang="ru-RU" altLang="en-US" sz="2800" b="1" dirty="0" err="1"/>
              <a:t>відділу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аорти</a:t>
            </a:r>
            <a:r>
              <a:rPr lang="ru-RU" altLang="en-US" sz="2800" b="1" dirty="0" smtClean="0"/>
              <a:t>.</a:t>
            </a:r>
          </a:p>
          <a:p>
            <a:pPr eaLnBrk="1" hangingPunct="1"/>
            <a:r>
              <a:rPr lang="ru-RU" altLang="en-US" sz="3600" b="1" u="sng" dirty="0">
                <a:solidFill>
                  <a:schemeClr val="accent1"/>
                </a:solidFill>
              </a:rPr>
              <a:t>Пульс не </a:t>
            </a:r>
            <a:r>
              <a:rPr lang="ru-RU" altLang="en-US" sz="3600" b="1" u="sng" dirty="0" err="1">
                <a:solidFill>
                  <a:schemeClr val="accent1"/>
                </a:solidFill>
              </a:rPr>
              <a:t>плутати</a:t>
            </a:r>
            <a:r>
              <a:rPr lang="ru-RU" altLang="en-US" sz="3600" b="1" u="sng" dirty="0">
                <a:solidFill>
                  <a:schemeClr val="accent1"/>
                </a:solidFill>
              </a:rPr>
              <a:t> з </a:t>
            </a:r>
            <a:r>
              <a:rPr lang="ru-RU" altLang="en-US" sz="3600" b="1" u="sng" dirty="0" err="1">
                <a:solidFill>
                  <a:schemeClr val="accent1"/>
                </a:solidFill>
              </a:rPr>
              <a:t>лінійним</a:t>
            </a:r>
            <a:r>
              <a:rPr lang="ru-RU" altLang="en-US" sz="3600" b="1" u="sng" dirty="0">
                <a:solidFill>
                  <a:schemeClr val="accent1"/>
                </a:solidFill>
              </a:rPr>
              <a:t> кровотоком!</a:t>
            </a:r>
            <a:endParaRPr lang="ru-RU" altLang="en-US" sz="3600" dirty="0">
              <a:solidFill>
                <a:schemeClr val="accent1"/>
              </a:solidFill>
            </a:endParaRPr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65D304B6-71E3-4486-9D5A-3345B655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graphicFrame>
        <p:nvGraphicFramePr>
          <p:cNvPr id="51205" name="Object 7">
            <a:extLst>
              <a:ext uri="{FF2B5EF4-FFF2-40B4-BE49-F238E27FC236}">
                <a16:creationId xmlns:a16="http://schemas.microsoft.com/office/drawing/2014/main" id="{26479B0A-A5FC-4B5E-B2AA-572767FB5B3A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1752600"/>
          <a:ext cx="4876800" cy="383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51205" name="Object 7">
                        <a:extLst>
                          <a:ext uri="{FF2B5EF4-FFF2-40B4-BE49-F238E27FC236}">
                            <a16:creationId xmlns:a16="http://schemas.microsoft.com/office/drawing/2014/main" id="{26479B0A-A5FC-4B5E-B2AA-572767FB5B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4876800" cy="383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C2422628-4BB0-45DD-8F2F-C5B1D328E6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ru-RU" altLang="en-US" dirty="0" err="1"/>
              <a:t>Л</a:t>
            </a:r>
            <a:r>
              <a:rPr lang="ru-RU" altLang="en-US" dirty="0" err="1" smtClean="0"/>
              <a:t>інійний</a:t>
            </a:r>
            <a:r>
              <a:rPr lang="ru-RU" altLang="en-US" dirty="0" smtClean="0"/>
              <a:t> </a:t>
            </a:r>
            <a:r>
              <a:rPr lang="ru-RU" altLang="en-US" dirty="0" err="1"/>
              <a:t>кровотік</a:t>
            </a:r>
            <a:endParaRPr lang="ru-RU" altLang="en-US" dirty="0"/>
          </a:p>
        </p:txBody>
      </p:sp>
      <p:sp>
        <p:nvSpPr>
          <p:cNvPr id="52227" name="Объект 2">
            <a:extLst>
              <a:ext uri="{FF2B5EF4-FFF2-40B4-BE49-F238E27FC236}">
                <a16:creationId xmlns:a16="http://schemas.microsoft.com/office/drawing/2014/main" id="{CC107159-684B-442C-A232-1B8F3F1A1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12875"/>
            <a:ext cx="9144000" cy="4683125"/>
          </a:xfrm>
        </p:spPr>
        <p:txBody>
          <a:bodyPr/>
          <a:lstStyle/>
          <a:p>
            <a:r>
              <a:rPr lang="ru-RU" altLang="en-US" dirty="0" err="1"/>
              <a:t>Швидкість</a:t>
            </a:r>
            <a:r>
              <a:rPr lang="ru-RU" altLang="en-US" dirty="0"/>
              <a:t> </a:t>
            </a:r>
            <a:r>
              <a:rPr lang="ru-RU" altLang="en-US" dirty="0" err="1"/>
              <a:t>поширення</a:t>
            </a:r>
            <a:r>
              <a:rPr lang="ru-RU" altLang="en-US" dirty="0"/>
              <a:t> </a:t>
            </a:r>
            <a:r>
              <a:rPr lang="ru-RU" altLang="en-US" dirty="0" err="1"/>
              <a:t>пульсової</a:t>
            </a:r>
            <a:r>
              <a:rPr lang="ru-RU" altLang="en-US" dirty="0"/>
              <a:t> </a:t>
            </a:r>
            <a:r>
              <a:rPr lang="ru-RU" altLang="en-US" dirty="0" err="1"/>
              <a:t>хвилі</a:t>
            </a:r>
            <a:r>
              <a:rPr lang="ru-RU" altLang="en-US" dirty="0"/>
              <a:t> </a:t>
            </a:r>
            <a:r>
              <a:rPr lang="ru-RU" altLang="en-US" dirty="0" err="1"/>
              <a:t>значно</a:t>
            </a:r>
            <a:r>
              <a:rPr lang="ru-RU" altLang="en-US" dirty="0"/>
              <a:t> </a:t>
            </a:r>
            <a:r>
              <a:rPr lang="ru-RU" altLang="en-US" dirty="0" err="1" smtClean="0"/>
              <a:t>вища</a:t>
            </a:r>
            <a:r>
              <a:rPr lang="ru-RU" altLang="en-US" dirty="0" smtClean="0"/>
              <a:t>, </a:t>
            </a:r>
            <a:r>
              <a:rPr lang="ru-RU" altLang="en-US" dirty="0" err="1"/>
              <a:t>ніж</a:t>
            </a:r>
            <a:r>
              <a:rPr lang="ru-RU" altLang="en-US" dirty="0"/>
              <a:t> </a:t>
            </a:r>
            <a:r>
              <a:rPr lang="ru-RU" altLang="en-US" dirty="0" err="1"/>
              <a:t>лінійний</a:t>
            </a:r>
            <a:r>
              <a:rPr lang="ru-RU" altLang="en-US" dirty="0"/>
              <a:t> </a:t>
            </a:r>
            <a:r>
              <a:rPr lang="ru-RU" altLang="en-US" dirty="0" err="1"/>
              <a:t>кровотік</a:t>
            </a:r>
            <a:r>
              <a:rPr lang="ru-RU" altLang="en-US" dirty="0"/>
              <a:t>.</a:t>
            </a:r>
          </a:p>
          <a:p>
            <a:r>
              <a:rPr lang="ru-RU" altLang="en-US" dirty="0"/>
              <a:t>В </a:t>
            </a:r>
            <a:r>
              <a:rPr lang="ru-RU" altLang="en-US" dirty="0" err="1"/>
              <a:t>аорті</a:t>
            </a:r>
            <a:r>
              <a:rPr lang="ru-RU" altLang="en-US" dirty="0"/>
              <a:t> </a:t>
            </a:r>
            <a:r>
              <a:rPr lang="ru-RU" altLang="en-US" dirty="0" err="1"/>
              <a:t>середня</a:t>
            </a:r>
            <a:r>
              <a:rPr lang="ru-RU" altLang="en-US" dirty="0"/>
              <a:t> </a:t>
            </a:r>
            <a:r>
              <a:rPr lang="ru-RU" altLang="en-US" dirty="0" err="1"/>
              <a:t>лінійна</a:t>
            </a:r>
            <a:r>
              <a:rPr lang="ru-RU" altLang="en-US" dirty="0"/>
              <a:t> </a:t>
            </a:r>
            <a:r>
              <a:rPr lang="ru-RU" altLang="en-US" dirty="0" err="1"/>
              <a:t>швидкість</a:t>
            </a:r>
            <a:r>
              <a:rPr lang="ru-RU" altLang="en-US" dirty="0"/>
              <a:t> - 0,2 м / с.</a:t>
            </a:r>
          </a:p>
          <a:p>
            <a:r>
              <a:rPr lang="ru-RU" altLang="en-US" dirty="0"/>
              <a:t>В </a:t>
            </a:r>
            <a:r>
              <a:rPr lang="ru-RU" altLang="en-US" dirty="0" err="1"/>
              <a:t>артеріях</a:t>
            </a:r>
            <a:r>
              <a:rPr lang="ru-RU" altLang="en-US" dirty="0"/>
              <a:t> </a:t>
            </a:r>
            <a:r>
              <a:rPr lang="ru-RU" altLang="en-US" dirty="0" err="1"/>
              <a:t>швидкість</a:t>
            </a:r>
            <a:r>
              <a:rPr lang="ru-RU" altLang="en-US" dirty="0"/>
              <a:t> 10-15 см / с.</a:t>
            </a:r>
          </a:p>
          <a:p>
            <a:r>
              <a:rPr lang="ru-RU" altLang="en-US" dirty="0"/>
              <a:t>В </a:t>
            </a:r>
            <a:r>
              <a:rPr lang="ru-RU" altLang="en-US" dirty="0" err="1"/>
              <a:t>артеріолах</a:t>
            </a:r>
            <a:r>
              <a:rPr lang="ru-RU" altLang="en-US" dirty="0"/>
              <a:t> - 0,2-0,3 см / с.</a:t>
            </a:r>
          </a:p>
          <a:p>
            <a:r>
              <a:rPr lang="ru-RU" altLang="en-US" dirty="0"/>
              <a:t>У </a:t>
            </a:r>
            <a:r>
              <a:rPr lang="ru-RU" altLang="en-US" dirty="0" err="1"/>
              <a:t>капілярах</a:t>
            </a:r>
            <a:r>
              <a:rPr lang="ru-RU" altLang="en-US" dirty="0"/>
              <a:t> - 0,03 см / с.</a:t>
            </a:r>
          </a:p>
          <a:p>
            <a:endParaRPr lang="ru-R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1F4DA7C-6EC5-4FD9-BD65-FB489CB62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en-US" sz="3200" dirty="0"/>
              <a:t>Пульс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AEB272F-719F-4D76-958E-997C39C48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89154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en-US" sz="2800" b="1" dirty="0"/>
              <a:t>Характер пульсу, </a:t>
            </a:r>
            <a:r>
              <a:rPr lang="ru-RU" altLang="en-US" sz="2800" b="1" dirty="0" err="1"/>
              <a:t>дозволяє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лікарю</a:t>
            </a:r>
            <a:r>
              <a:rPr lang="ru-RU" altLang="en-US" sz="2800" b="1" dirty="0"/>
              <a:t> шляхом </a:t>
            </a:r>
            <a:r>
              <a:rPr lang="ru-RU" altLang="en-US" sz="2800" b="1" dirty="0" err="1"/>
              <a:t>простої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пальпації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отримати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важливі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відомості</a:t>
            </a:r>
            <a:r>
              <a:rPr lang="ru-RU" altLang="en-US" sz="2800" b="1" dirty="0"/>
              <a:t> про </a:t>
            </a:r>
            <a:r>
              <a:rPr lang="ru-RU" altLang="en-US" sz="2800" b="1" dirty="0" err="1"/>
              <a:t>особливості</a:t>
            </a:r>
            <a:r>
              <a:rPr lang="ru-RU" altLang="en-US" sz="2800" b="1" dirty="0"/>
              <a:t> стану </a:t>
            </a:r>
            <a:r>
              <a:rPr lang="ru-RU" altLang="en-US" sz="2800" b="1" dirty="0" err="1"/>
              <a:t>серцево-судинної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системи</a:t>
            </a:r>
            <a:r>
              <a:rPr lang="ru-RU" altLang="en-US" sz="2800" b="1" dirty="0"/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dirty="0" err="1" smtClean="0"/>
              <a:t>середню</a:t>
            </a:r>
            <a:r>
              <a:rPr lang="ru-RU" altLang="en-US" sz="2800" b="1" dirty="0" smtClean="0"/>
              <a:t> частоту </a:t>
            </a:r>
            <a:r>
              <a:rPr lang="ru-RU" altLang="en-US" sz="2800" b="1" dirty="0" err="1"/>
              <a:t>скорочень</a:t>
            </a:r>
            <a:r>
              <a:rPr lang="ru-RU" altLang="en-US" sz="2800" b="1" dirty="0"/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dirty="0" err="1" smtClean="0"/>
              <a:t>ритмічність</a:t>
            </a:r>
            <a:r>
              <a:rPr lang="ru-RU" altLang="en-US" sz="2800" b="1" dirty="0" smtClean="0"/>
              <a:t>,</a:t>
            </a:r>
            <a:endParaRPr lang="ru-RU" altLang="en-US" sz="2800" b="1" dirty="0"/>
          </a:p>
          <a:p>
            <a:pPr eaLnBrk="1" hangingPunct="1">
              <a:lnSpc>
                <a:spcPct val="80000"/>
              </a:lnSpc>
            </a:pPr>
            <a:r>
              <a:rPr lang="ru-RU" altLang="en-US" sz="2800" b="1" dirty="0"/>
              <a:t>по </a:t>
            </a:r>
            <a:r>
              <a:rPr lang="ru-RU" altLang="en-US" sz="2800" b="1" dirty="0" err="1"/>
              <a:t>висоті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пульсової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хвилі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можна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оцінювати</a:t>
            </a:r>
            <a:r>
              <a:rPr lang="ru-RU" altLang="en-US" sz="2800" b="1" dirty="0" smtClean="0"/>
              <a:t> величину </a:t>
            </a:r>
            <a:r>
              <a:rPr lang="ru-RU" altLang="en-US" sz="2800" b="1" dirty="0"/>
              <a:t>ударного </a:t>
            </a:r>
            <a:r>
              <a:rPr lang="ru-RU" altLang="en-US" sz="2800" b="1" dirty="0" err="1"/>
              <a:t>обсягу</a:t>
            </a:r>
            <a:r>
              <a:rPr lang="ru-RU" altLang="en-US" sz="2800" b="1" dirty="0"/>
              <a:t> й </a:t>
            </a:r>
            <a:r>
              <a:rPr lang="ru-RU" altLang="en-US" sz="2800" b="1" dirty="0" err="1" smtClean="0"/>
              <a:t>еластичність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/>
              <a:t>судин</a:t>
            </a:r>
            <a:r>
              <a:rPr lang="ru-RU" altLang="en-US" sz="2800" b="1" dirty="0"/>
              <a:t>: при </a:t>
            </a:r>
            <a:r>
              <a:rPr lang="ru-RU" altLang="en-US" sz="2800" b="1" dirty="0" err="1"/>
              <a:t>однаковому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обсязі</a:t>
            </a:r>
            <a:r>
              <a:rPr lang="ru-RU" altLang="en-US" sz="2800" b="1" dirty="0" smtClean="0"/>
              <a:t>, </a:t>
            </a:r>
            <a:r>
              <a:rPr lang="ru-RU" altLang="en-US" sz="2800" b="1" dirty="0" err="1"/>
              <a:t>амплітуда</a:t>
            </a:r>
            <a:r>
              <a:rPr lang="ru-RU" altLang="en-US" sz="2800" b="1" dirty="0"/>
              <a:t> пульсу </a:t>
            </a:r>
            <a:r>
              <a:rPr lang="ru-RU" altLang="en-US" sz="2800" b="1" dirty="0" err="1"/>
              <a:t>тим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менша</a:t>
            </a:r>
            <a:r>
              <a:rPr lang="ru-RU" altLang="en-US" sz="2800" b="1" dirty="0" smtClean="0"/>
              <a:t>, </a:t>
            </a:r>
            <a:r>
              <a:rPr lang="ru-RU" altLang="en-US" sz="2800" b="1" dirty="0" err="1"/>
              <a:t>чим</a:t>
            </a:r>
            <a:r>
              <a:rPr lang="ru-RU" altLang="en-US" sz="2800" b="1" dirty="0"/>
              <a:t> </a:t>
            </a:r>
            <a:r>
              <a:rPr lang="ru-RU" altLang="en-US" sz="2800" b="1" dirty="0" err="1" smtClean="0"/>
              <a:t>більша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/>
              <a:t>еластичність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судин</a:t>
            </a:r>
            <a:r>
              <a:rPr lang="ru-RU" altLang="en-US" sz="2800" b="1" dirty="0"/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dirty="0"/>
              <a:t>по </a:t>
            </a:r>
            <a:r>
              <a:rPr lang="ru-RU" altLang="en-US" sz="2800" b="1" dirty="0" err="1"/>
              <a:t>швидкості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наростання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пульсової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хвилі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можна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сказати</a:t>
            </a:r>
            <a:r>
              <a:rPr lang="ru-RU" altLang="en-US" sz="2800" b="1" dirty="0"/>
              <a:t> як про стан </a:t>
            </a:r>
            <a:r>
              <a:rPr lang="ru-RU" altLang="en-US" sz="2800" b="1" dirty="0" err="1"/>
              <a:t>судин</a:t>
            </a:r>
            <a:r>
              <a:rPr lang="ru-RU" altLang="en-US" sz="2800" b="1" dirty="0"/>
              <a:t>, так і про </a:t>
            </a:r>
            <a:r>
              <a:rPr lang="ru-RU" altLang="en-US" sz="2800" b="1" dirty="0" err="1"/>
              <a:t>активність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скорочення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серця</a:t>
            </a:r>
            <a:r>
              <a:rPr lang="ru-RU" altLang="en-US" sz="2800" b="1" dirty="0"/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en-US" sz="2800" b="1" dirty="0"/>
              <a:t>і т. д. (КИТАЙСЬКА МЕДИЦИНА!).</a:t>
            </a:r>
            <a:endParaRPr lang="ru-RU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26693AA-7293-424D-8056-381876D3F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04813"/>
            <a:ext cx="8915400" cy="1008062"/>
          </a:xfrm>
        </p:spPr>
        <p:txBody>
          <a:bodyPr/>
          <a:lstStyle/>
          <a:p>
            <a:pPr eaLnBrk="1" hangingPunct="1"/>
            <a:r>
              <a:rPr lang="ru-RU" altLang="en-US" sz="4000" dirty="0" err="1"/>
              <a:t>Сумарна</a:t>
            </a:r>
            <a:r>
              <a:rPr lang="ru-RU" altLang="en-US" sz="4000" dirty="0"/>
              <a:t> </a:t>
            </a:r>
            <a:r>
              <a:rPr lang="ru-RU" altLang="en-US" sz="4000" dirty="0" err="1"/>
              <a:t>ємність</a:t>
            </a:r>
            <a:r>
              <a:rPr lang="ru-RU" altLang="en-US" sz="4000" dirty="0"/>
              <a:t> </a:t>
            </a:r>
            <a:r>
              <a:rPr lang="ru-RU" altLang="en-US" sz="4000" dirty="0" err="1"/>
              <a:t>ділянок</a:t>
            </a:r>
            <a:r>
              <a:rPr lang="ru-RU" altLang="en-US" sz="4000" dirty="0"/>
              <a:t> </a:t>
            </a:r>
            <a:r>
              <a:rPr lang="ru-RU" altLang="en-US" sz="4000" dirty="0" err="1"/>
              <a:t>судинного</a:t>
            </a:r>
            <a:r>
              <a:rPr lang="ru-RU" altLang="en-US" sz="4000" dirty="0"/>
              <a:t> русла</a:t>
            </a:r>
          </a:p>
        </p:txBody>
      </p:sp>
      <p:graphicFrame>
        <p:nvGraphicFramePr>
          <p:cNvPr id="55299" name="Object 4">
            <a:extLst>
              <a:ext uri="{FF2B5EF4-FFF2-40B4-BE49-F238E27FC236}">
                <a16:creationId xmlns:a16="http://schemas.microsoft.com/office/drawing/2014/main" id="{2ACC0DC8-370F-45A2-99FB-FE90EAF52272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701800"/>
          <a:ext cx="9144000" cy="475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55299" name="Object 4">
                        <a:extLst>
                          <a:ext uri="{FF2B5EF4-FFF2-40B4-BE49-F238E27FC236}">
                            <a16:creationId xmlns:a16="http://schemas.microsoft.com/office/drawing/2014/main" id="{2ACC0DC8-370F-45A2-99FB-FE90EAF522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1800"/>
                        <a:ext cx="9144000" cy="475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42E3DEED-4E37-4E73-8759-9B2AE719E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Функції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амортизувальних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</a:t>
            </a:r>
            <a:r>
              <a:rPr lang="ru-RU" altLang="en-US" sz="3200" dirty="0"/>
              <a:t>: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63A5491-05EE-4720-8FBC-CDC5C54DE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839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dirty="0" err="1"/>
              <a:t>Амортизація</a:t>
            </a:r>
            <a:r>
              <a:rPr lang="ru-RU" altLang="en-US" dirty="0"/>
              <a:t> (</a:t>
            </a:r>
            <a:r>
              <a:rPr lang="ru-RU" altLang="en-US" dirty="0" err="1"/>
              <a:t>згладжування</a:t>
            </a:r>
            <a:r>
              <a:rPr lang="ru-RU" altLang="en-US" dirty="0"/>
              <a:t>) ударного </a:t>
            </a:r>
            <a:r>
              <a:rPr lang="ru-RU" altLang="en-US" dirty="0" err="1"/>
              <a:t>обсягу</a:t>
            </a:r>
            <a:r>
              <a:rPr lang="ru-RU" altLang="en-US" dirty="0"/>
              <a:t> </a:t>
            </a:r>
            <a:r>
              <a:rPr lang="ru-RU" altLang="en-US" dirty="0" err="1"/>
              <a:t>крові</a:t>
            </a:r>
            <a:r>
              <a:rPr lang="ru-RU" altLang="en-US" dirty="0"/>
              <a:t> (в </a:t>
            </a:r>
            <a:r>
              <a:rPr lang="ru-RU" altLang="en-US" dirty="0" err="1"/>
              <a:t>період</a:t>
            </a:r>
            <a:r>
              <a:rPr lang="ru-RU" altLang="en-US" dirty="0"/>
              <a:t> </a:t>
            </a:r>
            <a:r>
              <a:rPr lang="ru-RU" altLang="en-US" dirty="0" err="1"/>
              <a:t>систоли</a:t>
            </a:r>
            <a:r>
              <a:rPr lang="ru-RU" altLang="en-US" dirty="0"/>
              <a:t> </a:t>
            </a:r>
            <a:r>
              <a:rPr lang="ru-RU" altLang="en-US" dirty="0" err="1"/>
              <a:t>шлуночків</a:t>
            </a:r>
            <a:r>
              <a:rPr lang="ru-RU" altLang="en-US" dirty="0"/>
              <a:t> </a:t>
            </a:r>
            <a:r>
              <a:rPr lang="ru-RU" altLang="en-US" dirty="0" smtClean="0"/>
              <a:t>вона вся </a:t>
            </a:r>
            <a:r>
              <a:rPr lang="ru-RU" altLang="en-US" dirty="0" err="1"/>
              <a:t>надійти</a:t>
            </a:r>
            <a:r>
              <a:rPr lang="ru-RU" altLang="en-US" dirty="0"/>
              <a:t> в </a:t>
            </a:r>
            <a:r>
              <a:rPr lang="ru-RU" altLang="en-US" dirty="0" err="1"/>
              <a:t>наступні</a:t>
            </a:r>
            <a:r>
              <a:rPr lang="ru-RU" altLang="en-US" dirty="0"/>
              <a:t> </a:t>
            </a:r>
            <a:r>
              <a:rPr lang="ru-RU" altLang="en-US" dirty="0" err="1"/>
              <a:t>судини</a:t>
            </a:r>
            <a:r>
              <a:rPr lang="ru-RU" altLang="en-US" dirty="0"/>
              <a:t> не </a:t>
            </a:r>
            <a:r>
              <a:rPr lang="ru-RU" altLang="en-US" dirty="0" err="1"/>
              <a:t>може</a:t>
            </a:r>
            <a:r>
              <a:rPr lang="ru-RU" altLang="en-US" dirty="0"/>
              <a:t>), </a:t>
            </a:r>
            <a:r>
              <a:rPr lang="ru-RU" altLang="en-US" dirty="0" err="1"/>
              <a:t>частина</a:t>
            </a:r>
            <a:r>
              <a:rPr lang="ru-RU" altLang="en-US" dirty="0"/>
              <a:t> </a:t>
            </a:r>
            <a:r>
              <a:rPr lang="ru-RU" altLang="en-US" dirty="0" err="1" smtClean="0"/>
              <a:t>її</a:t>
            </a:r>
            <a:r>
              <a:rPr lang="ru-RU" altLang="en-US" dirty="0" smtClean="0"/>
              <a:t> </a:t>
            </a:r>
            <a:r>
              <a:rPr lang="ru-RU" altLang="en-US" dirty="0"/>
              <a:t>(25-35 мл) </a:t>
            </a:r>
            <a:r>
              <a:rPr lang="ru-RU" altLang="en-US" dirty="0" err="1"/>
              <a:t>розтягує</a:t>
            </a:r>
            <a:r>
              <a:rPr lang="ru-RU" altLang="en-US" dirty="0"/>
              <a:t> </a:t>
            </a:r>
            <a:r>
              <a:rPr lang="ru-RU" altLang="en-US" dirty="0" err="1"/>
              <a:t>еластичні</a:t>
            </a:r>
            <a:r>
              <a:rPr lang="ru-RU" altLang="en-US" dirty="0"/>
              <a:t> </a:t>
            </a:r>
            <a:r>
              <a:rPr lang="ru-RU" altLang="en-US" dirty="0" err="1"/>
              <a:t>судини</a:t>
            </a:r>
            <a:r>
              <a:rPr lang="ru-RU" altLang="en-US" dirty="0"/>
              <a:t>, </a:t>
            </a:r>
            <a:r>
              <a:rPr lang="ru-RU" altLang="en-US" dirty="0" err="1"/>
              <a:t>які</a:t>
            </a:r>
            <a:r>
              <a:rPr lang="ru-RU" altLang="en-US" dirty="0"/>
              <a:t> </a:t>
            </a:r>
            <a:r>
              <a:rPr lang="ru-RU" altLang="en-US" dirty="0" err="1"/>
              <a:t>потім</a:t>
            </a:r>
            <a:r>
              <a:rPr lang="ru-RU" altLang="en-US" dirty="0"/>
              <a:t> </a:t>
            </a:r>
            <a:r>
              <a:rPr lang="ru-RU" altLang="en-US" dirty="0" err="1"/>
              <a:t>проштовхують</a:t>
            </a:r>
            <a:r>
              <a:rPr lang="ru-RU" altLang="en-US" dirty="0"/>
              <a:t> кров </a:t>
            </a:r>
            <a:r>
              <a:rPr lang="ru-RU" altLang="en-US" dirty="0" err="1"/>
              <a:t>далі</a:t>
            </a:r>
            <a:r>
              <a:rPr lang="ru-RU" altLang="en-US" dirty="0"/>
              <a:t> (</a:t>
            </a:r>
            <a:r>
              <a:rPr lang="ru-RU" altLang="en-US" dirty="0" err="1"/>
              <a:t>виконують</a:t>
            </a:r>
            <a:r>
              <a:rPr lang="ru-RU" altLang="en-US" dirty="0"/>
              <a:t> роль </a:t>
            </a:r>
            <a:r>
              <a:rPr lang="ru-RU" altLang="en-US" dirty="0" err="1"/>
              <a:t>серця</a:t>
            </a:r>
            <a:r>
              <a:rPr lang="ru-RU" altLang="en-US" dirty="0"/>
              <a:t> при </a:t>
            </a:r>
            <a:r>
              <a:rPr lang="ru-RU" altLang="en-US" dirty="0" err="1"/>
              <a:t>його</a:t>
            </a:r>
            <a:r>
              <a:rPr lang="ru-RU" altLang="en-US" dirty="0"/>
              <a:t> </a:t>
            </a:r>
            <a:r>
              <a:rPr lang="ru-RU" altLang="en-US" dirty="0" err="1"/>
              <a:t>діастолі</a:t>
            </a:r>
            <a:r>
              <a:rPr lang="ru-RU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dirty="0" err="1"/>
              <a:t>Амортизація</a:t>
            </a:r>
            <a:r>
              <a:rPr lang="ru-RU" altLang="en-US" dirty="0"/>
              <a:t> </a:t>
            </a:r>
            <a:r>
              <a:rPr lang="ru-RU" altLang="en-US" dirty="0" err="1"/>
              <a:t>тиску</a:t>
            </a:r>
            <a:r>
              <a:rPr lang="ru-RU" altLang="en-US" dirty="0"/>
              <a:t> </a:t>
            </a:r>
            <a:r>
              <a:rPr lang="ru-RU" altLang="en-US" dirty="0" err="1"/>
              <a:t>крові</a:t>
            </a:r>
            <a:r>
              <a:rPr lang="ru-RU" altLang="en-US" dirty="0"/>
              <a:t> (в </a:t>
            </a:r>
            <a:r>
              <a:rPr lang="ru-RU" altLang="en-US" dirty="0" err="1"/>
              <a:t>обмінні</a:t>
            </a:r>
            <a:r>
              <a:rPr lang="ru-RU" altLang="en-US" dirty="0"/>
              <a:t> </a:t>
            </a:r>
            <a:r>
              <a:rPr lang="ru-RU" altLang="en-US" dirty="0" err="1"/>
              <a:t>судини</a:t>
            </a:r>
            <a:r>
              <a:rPr lang="ru-RU" altLang="en-US" dirty="0"/>
              <a:t> кров повинна </a:t>
            </a:r>
            <a:r>
              <a:rPr lang="ru-RU" altLang="en-US" dirty="0" err="1"/>
              <a:t>надходити</a:t>
            </a:r>
            <a:r>
              <a:rPr lang="ru-RU" altLang="en-US" dirty="0"/>
              <a:t> </a:t>
            </a:r>
            <a:r>
              <a:rPr lang="ru-RU" altLang="en-US" dirty="0" err="1"/>
              <a:t>під</a:t>
            </a:r>
            <a:r>
              <a:rPr lang="ru-RU" altLang="en-US" dirty="0"/>
              <a:t> </a:t>
            </a:r>
            <a:r>
              <a:rPr lang="ru-RU" altLang="en-US" dirty="0" err="1"/>
              <a:t>постійним</a:t>
            </a:r>
            <a:r>
              <a:rPr lang="ru-RU" altLang="en-US" dirty="0"/>
              <a:t> </a:t>
            </a:r>
            <a:r>
              <a:rPr lang="ru-RU" altLang="en-US" dirty="0" err="1"/>
              <a:t>тиском</a:t>
            </a:r>
            <a:r>
              <a:rPr lang="ru-RU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dirty="0" err="1"/>
              <a:t>Амортизація</a:t>
            </a:r>
            <a:r>
              <a:rPr lang="ru-RU" altLang="en-US" dirty="0"/>
              <a:t> </a:t>
            </a:r>
            <a:r>
              <a:rPr lang="ru-RU" altLang="en-US" dirty="0" err="1"/>
              <a:t>нерівномірної</a:t>
            </a:r>
            <a:r>
              <a:rPr lang="ru-RU" altLang="en-US" dirty="0"/>
              <a:t> </a:t>
            </a:r>
            <a:r>
              <a:rPr lang="ru-RU" altLang="en-US" dirty="0" err="1"/>
              <a:t>лінійної</a:t>
            </a:r>
            <a:r>
              <a:rPr lang="ru-RU" altLang="en-US" dirty="0"/>
              <a:t> </a:t>
            </a:r>
            <a:r>
              <a:rPr lang="ru-RU" altLang="en-US" dirty="0" err="1"/>
              <a:t>швидкості</a:t>
            </a:r>
            <a:r>
              <a:rPr lang="ru-RU" altLang="en-US" dirty="0"/>
              <a:t> кровотоку.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6641D83-77BA-46A0-9AC4-7C0211D62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en-US" sz="3200" i="1" u="sng" dirty="0"/>
              <a:t>ОБМІННІ СУДИНИ</a:t>
            </a:r>
            <a:endParaRPr lang="ru-RU" altLang="en-US" sz="3200" dirty="0"/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E8C8D54B-DFC8-498F-A326-825E83B3FEF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916113"/>
            <a:ext cx="4284662" cy="417988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2800" dirty="0"/>
              <a:t>Мал. </a:t>
            </a:r>
            <a:r>
              <a:rPr lang="ru-RU" sz="2800" dirty="0" err="1" smtClean="0"/>
              <a:t>Мікроциркуляторне</a:t>
            </a:r>
            <a:r>
              <a:rPr lang="ru-RU" sz="2800" dirty="0" smtClean="0"/>
              <a:t> </a:t>
            </a:r>
            <a:r>
              <a:rPr lang="ru-RU" sz="2800" dirty="0"/>
              <a:t>русло: v - </a:t>
            </a:r>
            <a:r>
              <a:rPr lang="ru-RU" sz="2800" dirty="0" err="1"/>
              <a:t>венула</a:t>
            </a:r>
            <a:endParaRPr lang="ru-RU" sz="2800" dirty="0"/>
          </a:p>
          <a:p>
            <a:pPr marL="0" indent="0" eaLnBrk="1" hangingPunct="1">
              <a:buFontTx/>
              <a:buNone/>
              <a:defRPr/>
            </a:pPr>
            <a:r>
              <a:rPr lang="ru-RU" sz="2800" dirty="0" err="1"/>
              <a:t>av</a:t>
            </a:r>
            <a:r>
              <a:rPr lang="ru-RU" sz="2800" dirty="0"/>
              <a:t> - </a:t>
            </a:r>
            <a:r>
              <a:rPr lang="ru-RU" sz="2800" dirty="0" err="1"/>
              <a:t>артеріоло-венозний</a:t>
            </a:r>
            <a:r>
              <a:rPr lang="ru-RU" sz="2800" dirty="0"/>
              <a:t> шунт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800" dirty="0" smtClean="0"/>
              <a:t>к- </a:t>
            </a:r>
            <a:r>
              <a:rPr lang="ru-RU" sz="2800" dirty="0" err="1"/>
              <a:t>капіляр</a:t>
            </a:r>
            <a:endParaRPr lang="ru-RU" sz="2800" dirty="0"/>
          </a:p>
          <a:p>
            <a:pPr marL="0" indent="0" eaLnBrk="1" hangingPunct="1">
              <a:buFontTx/>
              <a:buNone/>
              <a:defRPr/>
            </a:pPr>
            <a:r>
              <a:rPr lang="ru-RU" sz="2800" dirty="0"/>
              <a:t>a - </a:t>
            </a:r>
            <a:r>
              <a:rPr lang="ru-RU" sz="2800" dirty="0" err="1" smtClean="0"/>
              <a:t>артеріола</a:t>
            </a:r>
            <a:endParaRPr lang="ru-RU" sz="2800" dirty="0"/>
          </a:p>
          <a:p>
            <a:pPr marL="0" indent="0" eaLnBrk="1" hangingPunct="1">
              <a:buFontTx/>
              <a:buNone/>
              <a:defRPr/>
            </a:pPr>
            <a:r>
              <a:rPr lang="ru-RU" sz="2800" dirty="0"/>
              <a:t>m - гл. </a:t>
            </a:r>
            <a:r>
              <a:rPr lang="ru-RU" sz="2800" dirty="0" err="1"/>
              <a:t>м'язи</a:t>
            </a:r>
            <a:endParaRPr lang="ru-RU" sz="2800" dirty="0"/>
          </a:p>
          <a:p>
            <a:pPr marL="0" indent="0" eaLnBrk="1" hangingPunct="1">
              <a:buFontTx/>
              <a:buNone/>
              <a:defRPr/>
            </a:pPr>
            <a:r>
              <a:rPr lang="ru-RU" sz="2800" dirty="0" smtClean="0"/>
              <a:t>с </a:t>
            </a:r>
            <a:r>
              <a:rPr lang="ru-RU" sz="2800" dirty="0"/>
              <a:t>- </a:t>
            </a:r>
            <a:r>
              <a:rPr lang="ru-RU" sz="2800" dirty="0" err="1"/>
              <a:t>сфінктер</a:t>
            </a:r>
            <a:endParaRPr lang="ru-RU" sz="2800" dirty="0"/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7312694D-45F1-496F-B9A9-B60142EC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013" y="2243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graphicFrame>
        <p:nvGraphicFramePr>
          <p:cNvPr id="57349" name="Object 9">
            <a:extLst>
              <a:ext uri="{FF2B5EF4-FFF2-40B4-BE49-F238E27FC236}">
                <a16:creationId xmlns:a16="http://schemas.microsoft.com/office/drawing/2014/main" id="{79C3CBD7-5BDA-458A-917C-4A473ACD06E5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228600" y="1412875"/>
          <a:ext cx="4654550" cy="544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57349" name="Object 9">
                        <a:extLst>
                          <a:ext uri="{FF2B5EF4-FFF2-40B4-BE49-F238E27FC236}">
                            <a16:creationId xmlns:a16="http://schemas.microsoft.com/office/drawing/2014/main" id="{79C3CBD7-5BDA-458A-917C-4A473ACD06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12875"/>
                        <a:ext cx="4654550" cy="544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E276DE0-9BAC-4E31-AD1B-8CCBA0D24D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49275"/>
            <a:ext cx="8915400" cy="6858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Функціональні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групи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обмінних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</a:t>
            </a:r>
            <a:endParaRPr lang="ru-RU" altLang="en-US" sz="32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3E5B816-44E0-4C69-B0CC-3291BFD2EA9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763000" cy="4906962"/>
          </a:xfrm>
        </p:spPr>
        <p:txBody>
          <a:bodyPr/>
          <a:lstStyle/>
          <a:p>
            <a:pPr eaLnBrk="1" hangingPunct="1">
              <a:defRPr/>
            </a:pPr>
            <a:r>
              <a:rPr lang="ru-RU" i="1" dirty="0" err="1">
                <a:cs typeface="Times New Roman" pitchFamily="18" charset="0"/>
              </a:rPr>
              <a:t>резистивні</a:t>
            </a:r>
            <a:r>
              <a:rPr lang="ru-RU" i="1" dirty="0">
                <a:cs typeface="Times New Roman" pitchFamily="18" charset="0"/>
              </a:rPr>
              <a:t> (</a:t>
            </a:r>
            <a:r>
              <a:rPr lang="ru-RU" i="1" dirty="0" err="1">
                <a:cs typeface="Times New Roman" pitchFamily="18" charset="0"/>
              </a:rPr>
              <a:t>опір</a:t>
            </a:r>
            <a:r>
              <a:rPr lang="ru-RU" i="1" dirty="0">
                <a:cs typeface="Times New Roman" pitchFamily="18" charset="0"/>
              </a:rPr>
              <a:t>) </a:t>
            </a:r>
            <a:r>
              <a:rPr lang="ru-RU" i="1" dirty="0" err="1">
                <a:cs typeface="Times New Roman" pitchFamily="18" charset="0"/>
              </a:rPr>
              <a:t>прекапіляри</a:t>
            </a:r>
            <a:r>
              <a:rPr lang="ru-RU" i="1" dirty="0">
                <a:cs typeface="Times New Roman" pitchFamily="18" charset="0"/>
              </a:rPr>
              <a:t>,</a:t>
            </a:r>
          </a:p>
          <a:p>
            <a:pPr eaLnBrk="1" hangingPunct="1">
              <a:defRPr/>
            </a:pPr>
            <a:r>
              <a:rPr lang="ru-RU" i="1" dirty="0" err="1">
                <a:cs typeface="Times New Roman" pitchFamily="18" charset="0"/>
              </a:rPr>
              <a:t>сфінктери</a:t>
            </a:r>
            <a:r>
              <a:rPr lang="ru-RU" i="1" dirty="0">
                <a:cs typeface="Times New Roman" pitchFamily="18" charset="0"/>
              </a:rPr>
              <a:t>,</a:t>
            </a:r>
          </a:p>
          <a:p>
            <a:pPr eaLnBrk="1" hangingPunct="1">
              <a:defRPr/>
            </a:pPr>
            <a:r>
              <a:rPr lang="ru-RU" i="1" dirty="0" err="1">
                <a:cs typeface="Times New Roman" pitchFamily="18" charset="0"/>
              </a:rPr>
              <a:t>капіляри</a:t>
            </a:r>
            <a:r>
              <a:rPr lang="ru-RU" i="1" dirty="0">
                <a:cs typeface="Times New Roman" pitchFamily="18" charset="0"/>
              </a:rPr>
              <a:t>,</a:t>
            </a:r>
          </a:p>
          <a:p>
            <a:pPr eaLnBrk="1" hangingPunct="1">
              <a:defRPr/>
            </a:pPr>
            <a:r>
              <a:rPr lang="ru-RU" i="1" dirty="0" err="1">
                <a:cs typeface="Times New Roman" pitchFamily="18" charset="0"/>
              </a:rPr>
              <a:t>резистивні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i="1" dirty="0" err="1" smtClean="0">
                <a:cs typeface="Times New Roman" pitchFamily="18" charset="0"/>
              </a:rPr>
              <a:t>посткапіляри</a:t>
            </a:r>
            <a:r>
              <a:rPr lang="ru-RU" i="1" dirty="0" smtClean="0">
                <a:cs typeface="Times New Roman" pitchFamily="18" charset="0"/>
              </a:rPr>
              <a:t>,</a:t>
            </a:r>
            <a:endParaRPr lang="ru-RU" i="1" dirty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i="1" dirty="0">
                <a:cs typeface="Times New Roman" pitchFamily="18" charset="0"/>
              </a:rPr>
              <a:t>а в </a:t>
            </a:r>
            <a:r>
              <a:rPr lang="ru-RU" i="1" dirty="0" err="1">
                <a:cs typeface="Times New Roman" pitchFamily="18" charset="0"/>
              </a:rPr>
              <a:t>деяких</a:t>
            </a:r>
            <a:r>
              <a:rPr lang="ru-RU" i="1" dirty="0">
                <a:cs typeface="Times New Roman" pitchFamily="18" charset="0"/>
              </a:rPr>
              <a:t> органах і тканинах</a:t>
            </a:r>
          </a:p>
          <a:p>
            <a:pPr eaLnBrk="1" hangingPunct="1">
              <a:defRPr/>
            </a:pPr>
            <a:r>
              <a:rPr lang="ru-RU" i="1" dirty="0">
                <a:cs typeface="Times New Roman" pitchFamily="18" charset="0"/>
              </a:rPr>
              <a:t>     є </a:t>
            </a:r>
            <a:r>
              <a:rPr lang="ru-RU" i="1" dirty="0" err="1">
                <a:cs typeface="Times New Roman" pitchFamily="18" charset="0"/>
              </a:rPr>
              <a:t>ще</a:t>
            </a:r>
            <a:r>
              <a:rPr lang="ru-RU" i="1" dirty="0">
                <a:cs typeface="Times New Roman" pitchFamily="18" charset="0"/>
              </a:rPr>
              <a:t> і </a:t>
            </a:r>
            <a:r>
              <a:rPr lang="ru-RU" i="1" dirty="0" err="1">
                <a:cs typeface="Times New Roman" pitchFamily="18" charset="0"/>
              </a:rPr>
              <a:t>судини-шунти</a:t>
            </a:r>
            <a:endParaRPr lang="ru-RU" dirty="0"/>
          </a:p>
        </p:txBody>
      </p:sp>
      <p:graphicFrame>
        <p:nvGraphicFramePr>
          <p:cNvPr id="58372" name="Объект 1">
            <a:extLst>
              <a:ext uri="{FF2B5EF4-FFF2-40B4-BE49-F238E27FC236}">
                <a16:creationId xmlns:a16="http://schemas.microsoft.com/office/drawing/2014/main" id="{76B4847A-8FED-466B-807C-CF417243BF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349500"/>
          <a:ext cx="2808287" cy="353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Точечный рисунок" r:id="rId3" imgW="0" imgH="0" progId="PBrush">
                  <p:embed/>
                </p:oleObj>
              </mc:Choice>
              <mc:Fallback>
                <p:oleObj name="Точечный рисунок" r:id="rId3" imgW="0" imgH="0" progId="PBrush">
                  <p:embed/>
                  <p:pic>
                    <p:nvPicPr>
                      <p:cNvPr id="58372" name="Объект 1">
                        <a:extLst>
                          <a:ext uri="{FF2B5EF4-FFF2-40B4-BE49-F238E27FC236}">
                            <a16:creationId xmlns:a16="http://schemas.microsoft.com/office/drawing/2014/main" id="{76B4847A-8FED-466B-807C-CF417243BF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349500"/>
                        <a:ext cx="2808287" cy="353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A5FFD5E-B5A3-4A1B-8644-9566B8660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763000" cy="762000"/>
          </a:xfrm>
        </p:spPr>
        <p:txBody>
          <a:bodyPr/>
          <a:lstStyle/>
          <a:p>
            <a:pPr eaLnBrk="1" hangingPunct="1"/>
            <a:r>
              <a:rPr lang="ru-RU" altLang="en-US" sz="3600" dirty="0" err="1"/>
              <a:t>Стінка</a:t>
            </a:r>
            <a:r>
              <a:rPr lang="ru-RU" altLang="en-US" sz="3600" dirty="0"/>
              <a:t> </a:t>
            </a:r>
            <a:r>
              <a:rPr lang="ru-RU" altLang="en-US" sz="3600" dirty="0" err="1"/>
              <a:t>капіляра</a:t>
            </a:r>
            <a:r>
              <a:rPr lang="ru-RU" altLang="en-US" sz="3600" dirty="0"/>
              <a:t> - </a:t>
            </a:r>
            <a:r>
              <a:rPr lang="ru-RU" altLang="en-US" sz="3600" dirty="0" err="1"/>
              <a:t>ідеально</a:t>
            </a:r>
            <a:r>
              <a:rPr lang="ru-RU" altLang="en-US" sz="3600" dirty="0"/>
              <a:t> </a:t>
            </a:r>
            <a:r>
              <a:rPr lang="ru-RU" altLang="en-US" sz="3600" dirty="0" err="1"/>
              <a:t>пристосована</a:t>
            </a:r>
            <a:r>
              <a:rPr lang="ru-RU" altLang="en-US" sz="3600" dirty="0"/>
              <a:t> для </a:t>
            </a:r>
            <a:r>
              <a:rPr lang="ru-RU" altLang="en-US" sz="3600" dirty="0" err="1"/>
              <a:t>забезпечення</a:t>
            </a:r>
            <a:r>
              <a:rPr lang="ru-RU" altLang="en-US" sz="3600" dirty="0"/>
              <a:t> </a:t>
            </a:r>
            <a:r>
              <a:rPr lang="ru-RU" altLang="en-US" sz="3600" dirty="0" err="1"/>
              <a:t>обміну</a:t>
            </a:r>
            <a:endParaRPr lang="ru-RU" altLang="en-US" sz="3600" dirty="0"/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9361B287-C725-4F98-9A09-CBE3A1E1B13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33800" y="1196975"/>
            <a:ext cx="5410200" cy="5661025"/>
          </a:xfrm>
        </p:spPr>
        <p:txBody>
          <a:bodyPr/>
          <a:lstStyle/>
          <a:p>
            <a:pPr eaLnBrk="1" hangingPunct="1"/>
            <a:r>
              <a:rPr lang="ru-RU" altLang="en-US" sz="2400" b="1" dirty="0" err="1">
                <a:cs typeface="Times New Roman" panose="02020603050405020304" pitchFamily="18" charset="0"/>
              </a:rPr>
              <a:t>Стінка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капіляра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складається</a:t>
            </a:r>
            <a:r>
              <a:rPr lang="ru-RU" altLang="en-US" sz="2400" b="1" dirty="0">
                <a:cs typeface="Times New Roman" panose="02020603050405020304" pitchFamily="18" charset="0"/>
              </a:rPr>
              <a:t> з одного шару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ендотеліоцитів</a:t>
            </a:r>
            <a:r>
              <a:rPr lang="ru-RU" altLang="en-US" sz="24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sz="2400" b="1" dirty="0" err="1">
                <a:cs typeface="Times New Roman" panose="02020603050405020304" pitchFamily="18" charset="0"/>
              </a:rPr>
              <a:t>Середній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капіляр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має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радіус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400" b="1" dirty="0">
                <a:cs typeface="Times New Roman" panose="02020603050405020304" pitchFamily="18" charset="0"/>
              </a:rPr>
              <a:t> 6 до 2-3 мкм,</a:t>
            </a:r>
          </a:p>
          <a:p>
            <a:pPr eaLnBrk="1" hangingPunct="1"/>
            <a:r>
              <a:rPr lang="ru-RU" altLang="en-US" sz="2400" b="1" dirty="0">
                <a:cs typeface="Times New Roman" panose="02020603050405020304" pitchFamily="18" charset="0"/>
              </a:rPr>
              <a:t>     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довжину</a:t>
            </a:r>
            <a:r>
              <a:rPr lang="ru-RU" altLang="en-US" sz="2400" b="1" dirty="0">
                <a:cs typeface="Times New Roman" panose="02020603050405020304" pitchFamily="18" charset="0"/>
              </a:rPr>
              <a:t> - 750 мкм.</a:t>
            </a:r>
          </a:p>
          <a:p>
            <a:pPr eaLnBrk="1" hangingPunct="1"/>
            <a:r>
              <a:rPr lang="ru-RU" altLang="en-US" sz="2400" b="1" dirty="0">
                <a:cs typeface="Times New Roman" panose="02020603050405020304" pitchFamily="18" charset="0"/>
              </a:rPr>
              <a:t>При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площі</a:t>
            </a:r>
            <a:r>
              <a:rPr lang="ru-RU" altLang="en-US" sz="2400" b="1" dirty="0">
                <a:cs typeface="Times New Roman" panose="02020603050405020304" pitchFamily="18" charset="0"/>
              </a:rPr>
              <a:t> поперечного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перерізу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капіляра</a:t>
            </a:r>
            <a:r>
              <a:rPr lang="ru-RU" altLang="en-US" sz="2400" b="1" dirty="0">
                <a:cs typeface="Times New Roman" panose="02020603050405020304" pitchFamily="18" charset="0"/>
              </a:rPr>
              <a:t> 30 мкм2,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обмінна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площа</a:t>
            </a:r>
            <a:r>
              <a:rPr lang="ru-RU" altLang="en-US" sz="2400" b="1" dirty="0">
                <a:cs typeface="Times New Roman" panose="02020603050405020304" pitchFamily="18" charset="0"/>
              </a:rPr>
              <a:t> становить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близько</a:t>
            </a:r>
            <a:r>
              <a:rPr lang="ru-RU" altLang="en-US" sz="2400" b="1" dirty="0">
                <a:cs typeface="Times New Roman" panose="02020603050405020304" pitchFamily="18" charset="0"/>
              </a:rPr>
              <a:t> 14000 мкм2.</a:t>
            </a:r>
          </a:p>
          <a:p>
            <a:pPr eaLnBrk="1" hangingPunct="1"/>
            <a:r>
              <a:rPr lang="ru-RU" altLang="en-US" sz="2400" b="1" dirty="0" err="1">
                <a:cs typeface="Times New Roman" panose="02020603050405020304" pitchFamily="18" charset="0"/>
              </a:rPr>
              <a:t>Швидкість</a:t>
            </a:r>
            <a:r>
              <a:rPr lang="ru-RU" altLang="en-US" sz="2400" b="1" dirty="0">
                <a:cs typeface="Times New Roman" panose="02020603050405020304" pitchFamily="18" charset="0"/>
              </a:rPr>
              <a:t> кровотоку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капілярі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найменша</a:t>
            </a:r>
            <a:r>
              <a:rPr lang="ru-RU" altLang="en-US" sz="2400" b="1" dirty="0">
                <a:cs typeface="Times New Roman" panose="02020603050405020304" pitchFamily="18" charset="0"/>
              </a:rPr>
              <a:t> - 0,3 мм / с,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що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дозволяє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кожній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частинці</a:t>
            </a:r>
            <a:r>
              <a:rPr lang="ru-RU" altLang="en-US" sz="2400" b="1" dirty="0">
                <a:cs typeface="Times New Roman" panose="02020603050405020304" pitchFamily="18" charset="0"/>
              </a:rPr>
              <a:t>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400" b="1" dirty="0">
                <a:cs typeface="Times New Roman" panose="02020603050405020304" pitchFamily="18" charset="0"/>
              </a:rPr>
              <a:t> (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наприклад</a:t>
            </a:r>
            <a:r>
              <a:rPr lang="ru-RU" altLang="en-US" sz="2400" b="1" dirty="0">
                <a:cs typeface="Times New Roman" panose="02020603050405020304" pitchFamily="18" charset="0"/>
              </a:rPr>
              <a:t>,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еритроцити</a:t>
            </a:r>
            <a:r>
              <a:rPr lang="ru-RU" altLang="en-US" sz="2400" b="1" dirty="0">
                <a:cs typeface="Times New Roman" panose="02020603050405020304" pitchFamily="18" charset="0"/>
              </a:rPr>
              <a:t>)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перебувати</a:t>
            </a:r>
            <a:r>
              <a:rPr lang="ru-RU" altLang="en-US" sz="2400" b="1" dirty="0">
                <a:cs typeface="Times New Roman" panose="02020603050405020304" pitchFamily="18" charset="0"/>
              </a:rPr>
              <a:t> в </a:t>
            </a:r>
            <a:r>
              <a:rPr lang="ru-RU" altLang="en-US" sz="2400" b="1" dirty="0" err="1">
                <a:cs typeface="Times New Roman" panose="02020603050405020304" pitchFamily="18" charset="0"/>
              </a:rPr>
              <a:t>капілярі</a:t>
            </a:r>
            <a:r>
              <a:rPr lang="ru-RU" altLang="en-US" sz="2400" b="1" dirty="0">
                <a:cs typeface="Times New Roman" panose="02020603050405020304" pitchFamily="18" charset="0"/>
              </a:rPr>
              <a:t> 2-3 с.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8BEB9F08-CB2C-41F6-88B8-5182393C0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2828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graphicFrame>
        <p:nvGraphicFramePr>
          <p:cNvPr id="59397" name="Object 8">
            <a:extLst>
              <a:ext uri="{FF2B5EF4-FFF2-40B4-BE49-F238E27FC236}">
                <a16:creationId xmlns:a16="http://schemas.microsoft.com/office/drawing/2014/main" id="{D4BB91A5-869F-4800-B8CC-AA0C2D908428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79388" y="1412875"/>
          <a:ext cx="341947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59397" name="Object 8">
                        <a:extLst>
                          <a:ext uri="{FF2B5EF4-FFF2-40B4-BE49-F238E27FC236}">
                            <a16:creationId xmlns:a16="http://schemas.microsoft.com/office/drawing/2014/main" id="{D4BB91A5-869F-4800-B8CC-AA0C2D9084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12875"/>
                        <a:ext cx="341947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693698E-1A09-4684-A408-758DB10B9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334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Регуляція</a:t>
            </a:r>
            <a:r>
              <a:rPr lang="ru-RU" altLang="en-US" sz="3200" dirty="0"/>
              <a:t> стану </a:t>
            </a:r>
            <a:r>
              <a:rPr lang="ru-RU" altLang="en-US" sz="3200" dirty="0" err="1"/>
              <a:t>капілярного</a:t>
            </a:r>
            <a:r>
              <a:rPr lang="ru-RU" altLang="en-US" sz="3200" dirty="0"/>
              <a:t> кровотоку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52AC24E5-0061-47CB-8C99-9CEF8608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257800"/>
          </a:xfrm>
        </p:spPr>
        <p:txBody>
          <a:bodyPr/>
          <a:lstStyle/>
          <a:p>
            <a:pPr eaLnBrk="1" hangingPunct="1"/>
            <a:r>
              <a:rPr lang="ru-RU" altLang="en-US" dirty="0" err="1">
                <a:cs typeface="Times New Roman" panose="02020603050405020304" pitchFamily="18" charset="0"/>
              </a:rPr>
              <a:t>Об'єм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крові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що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надходить</a:t>
            </a:r>
            <a:r>
              <a:rPr lang="ru-RU" altLang="en-US" dirty="0">
                <a:cs typeface="Times New Roman" panose="02020603050405020304" pitchFamily="18" charset="0"/>
              </a:rPr>
              <a:t> до </a:t>
            </a:r>
            <a:r>
              <a:rPr lang="ru-RU" altLang="en-US" dirty="0" err="1">
                <a:cs typeface="Times New Roman" panose="02020603050405020304" pitchFamily="18" charset="0"/>
              </a:rPr>
              <a:t>капілярів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залежить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від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просвіту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попередніх</a:t>
            </a:r>
            <a:r>
              <a:rPr lang="ru-RU" altLang="en-US" dirty="0">
                <a:cs typeface="Times New Roman" panose="02020603050405020304" pitchFamily="18" charset="0"/>
              </a:rPr>
              <a:t> і </a:t>
            </a:r>
            <a:r>
              <a:rPr lang="ru-RU" altLang="en-US" dirty="0" err="1">
                <a:cs typeface="Times New Roman" panose="02020603050405020304" pitchFamily="18" charset="0"/>
              </a:rPr>
              <a:t>наступних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судин</a:t>
            </a:r>
            <a:r>
              <a:rPr lang="ru-RU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dirty="0" err="1">
                <a:cs typeface="Times New Roman" panose="02020603050405020304" pitchFamily="18" charset="0"/>
              </a:rPr>
              <a:t>Розширення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попередніх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артеріол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інтенсифікує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кровотік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підвищує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тиск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біля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устя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капілярів</a:t>
            </a:r>
            <a:r>
              <a:rPr lang="ru-RU" altLang="en-US" dirty="0">
                <a:cs typeface="Times New Roman" panose="02020603050405020304" pitchFamily="18" charset="0"/>
              </a:rPr>
              <a:t>. В </a:t>
            </a:r>
            <a:r>
              <a:rPr lang="ru-RU" altLang="en-US" dirty="0" err="1">
                <a:cs typeface="Times New Roman" panose="02020603050405020304" pitchFamily="18" charset="0"/>
              </a:rPr>
              <a:t>результаті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капіляри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пасивно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відкриваються</a:t>
            </a:r>
            <a:r>
              <a:rPr lang="ru-RU" altLang="en-US" dirty="0">
                <a:cs typeface="Times New Roman" panose="02020603050405020304" pitchFamily="18" charset="0"/>
              </a:rPr>
              <a:t>. </a:t>
            </a:r>
            <a:r>
              <a:rPr lang="ru-RU" altLang="en-US" dirty="0" err="1">
                <a:cs typeface="Times New Roman" panose="02020603050405020304" pitchFamily="18" charset="0"/>
              </a:rPr>
              <a:t>Навпаки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звуження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зазначених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утворень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зменшуючи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кровотік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забезпечує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закриття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капілярів</a:t>
            </a:r>
            <a:r>
              <a:rPr lang="ru-RU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dirty="0" err="1">
                <a:cs typeface="Times New Roman" panose="02020603050405020304" pitchFamily="18" charset="0"/>
              </a:rPr>
              <a:t>Зазвичай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більша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частина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капілярів</a:t>
            </a:r>
            <a:r>
              <a:rPr lang="ru-RU" altLang="en-US" dirty="0">
                <a:cs typeface="Times New Roman" panose="02020603050405020304" pitchFamily="18" charset="0"/>
              </a:rPr>
              <a:t> ЗАКРИТА.</a:t>
            </a:r>
            <a:endParaRPr lang="ru-R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3D351BD-F581-4279-B70F-CA31A11D1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8839200" cy="685800"/>
          </a:xfrm>
        </p:spPr>
        <p:txBody>
          <a:bodyPr/>
          <a:lstStyle/>
          <a:p>
            <a:pPr eaLnBrk="1" hangingPunct="1"/>
            <a:r>
              <a:rPr lang="ru-RU" altLang="en-US" sz="4000" dirty="0"/>
              <a:t/>
            </a:r>
            <a:br>
              <a:rPr lang="ru-RU" altLang="en-US" sz="4000" dirty="0"/>
            </a:br>
            <a:r>
              <a:rPr lang="ru-RU" altLang="en-US" sz="4000" dirty="0" err="1"/>
              <a:t>Регуляція</a:t>
            </a:r>
            <a:r>
              <a:rPr lang="ru-RU" altLang="en-US" sz="4000" dirty="0"/>
              <a:t> стану </a:t>
            </a:r>
            <a:r>
              <a:rPr lang="ru-RU" altLang="en-US" sz="4000" dirty="0" err="1"/>
              <a:t>капілярів</a:t>
            </a:r>
            <a:r>
              <a:rPr lang="ru-RU" altLang="en-US" sz="4000" dirty="0"/>
              <a:t/>
            </a:r>
            <a:br>
              <a:rPr lang="ru-RU" altLang="en-US" sz="4000" dirty="0"/>
            </a:br>
            <a:r>
              <a:rPr lang="ru-RU" altLang="en-US" sz="4000" dirty="0"/>
              <a:t/>
            </a:r>
            <a:br>
              <a:rPr lang="ru-RU" altLang="en-US" sz="4000" dirty="0"/>
            </a:br>
            <a:endParaRPr lang="ru-RU" altLang="en-US" sz="3200" dirty="0"/>
          </a:p>
        </p:txBody>
      </p:sp>
      <p:graphicFrame>
        <p:nvGraphicFramePr>
          <p:cNvPr id="61443" name="Object 11">
            <a:extLst>
              <a:ext uri="{FF2B5EF4-FFF2-40B4-BE49-F238E27FC236}">
                <a16:creationId xmlns:a16="http://schemas.microsoft.com/office/drawing/2014/main" id="{8224F998-FCEE-4C7E-850B-8E9461ACCB56}"/>
              </a:ext>
            </a:extLst>
          </p:cNvPr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0" y="1611313"/>
          <a:ext cx="8675688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61443" name="Object 11">
                        <a:extLst>
                          <a:ext uri="{FF2B5EF4-FFF2-40B4-BE49-F238E27FC236}">
                            <a16:creationId xmlns:a16="http://schemas.microsoft.com/office/drawing/2014/main" id="{8224F998-FCEE-4C7E-850B-8E9461ACCB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11313"/>
                        <a:ext cx="8675688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4">
            <a:extLst>
              <a:ext uri="{FF2B5EF4-FFF2-40B4-BE49-F238E27FC236}">
                <a16:creationId xmlns:a16="http://schemas.microsoft.com/office/drawing/2014/main" id="{E9A05C3E-9BC7-46FB-A1B3-40ADC6CE61C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-28575" y="4508500"/>
            <a:ext cx="9144000" cy="23495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altLang="en-US" dirty="0">
                <a:cs typeface="Times New Roman" panose="02020603050405020304" pitchFamily="18" charset="0"/>
              </a:rPr>
              <a:t>У великому </a:t>
            </a:r>
            <a:r>
              <a:rPr lang="ru-RU" altLang="en-US" dirty="0" err="1">
                <a:cs typeface="Times New Roman" panose="02020603050405020304" pitchFamily="18" charset="0"/>
              </a:rPr>
              <a:t>колі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кровообігу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закриття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капіляра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відбувається</a:t>
            </a:r>
            <a:r>
              <a:rPr lang="ru-RU" altLang="en-US" dirty="0">
                <a:cs typeface="Times New Roman" panose="02020603050405020304" pitchFamily="18" charset="0"/>
              </a:rPr>
              <a:t> при </a:t>
            </a:r>
            <a:r>
              <a:rPr lang="ru-RU" altLang="en-US" dirty="0" err="1">
                <a:cs typeface="Times New Roman" panose="02020603050405020304" pitchFamily="18" charset="0"/>
              </a:rPr>
              <a:t>тиску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крові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біля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устя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капіляра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близько</a:t>
            </a:r>
            <a:r>
              <a:rPr lang="ru-RU" altLang="en-US" dirty="0">
                <a:cs typeface="Times New Roman" panose="02020603050405020304" pitchFamily="18" charset="0"/>
              </a:rPr>
              <a:t> 5-10 мм </a:t>
            </a:r>
            <a:r>
              <a:rPr lang="ru-RU" altLang="en-US" dirty="0" err="1">
                <a:cs typeface="Times New Roman" panose="02020603050405020304" pitchFamily="18" charset="0"/>
              </a:rPr>
              <a:t>рт.ст</a:t>
            </a:r>
            <a:r>
              <a:rPr lang="ru-RU" altLang="en-US" dirty="0">
                <a:cs typeface="Times New Roman" panose="02020603050405020304" pitchFamily="18" charset="0"/>
              </a:rPr>
              <a:t>. У </a:t>
            </a:r>
            <a:r>
              <a:rPr lang="ru-RU" altLang="en-US" dirty="0" err="1">
                <a:cs typeface="Times New Roman" panose="02020603050405020304" pitchFamily="18" charset="0"/>
              </a:rPr>
              <a:t>цьому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беруть</a:t>
            </a:r>
            <a:r>
              <a:rPr lang="ru-RU" altLang="en-US" dirty="0">
                <a:cs typeface="Times New Roman" panose="02020603050405020304" pitchFamily="18" charset="0"/>
              </a:rPr>
              <a:t> участь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актиноміозинові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структури</a:t>
            </a:r>
            <a:r>
              <a:rPr lang="ru-RU" altLang="en-US" dirty="0">
                <a:cs typeface="Times New Roman" panose="02020603050405020304" pitchFamily="18" charset="0"/>
              </a:rPr>
              <a:t>, </a:t>
            </a:r>
            <a:r>
              <a:rPr lang="ru-RU" altLang="en-US" dirty="0" err="1">
                <a:cs typeface="Times New Roman" panose="02020603050405020304" pitchFamily="18" charset="0"/>
              </a:rPr>
              <a:t>наявні</a:t>
            </a:r>
            <a:r>
              <a:rPr lang="ru-RU" altLang="en-US" dirty="0">
                <a:cs typeface="Times New Roman" panose="02020603050405020304" pitchFamily="18" charset="0"/>
              </a:rPr>
              <a:t> в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основі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ендотеліоцитів</a:t>
            </a:r>
            <a:r>
              <a:rPr lang="ru-RU" altLang="en-US" dirty="0" smtClean="0">
                <a:cs typeface="Times New Roman" panose="02020603050405020304" pitchFamily="18" charset="0"/>
              </a:rPr>
              <a:t> </a:t>
            </a:r>
            <a:r>
              <a:rPr lang="ru-RU" altLang="en-US" dirty="0">
                <a:cs typeface="Times New Roman" panose="02020603050405020304" pitchFamily="18" charset="0"/>
              </a:rPr>
              <a:t>(на </a:t>
            </a:r>
            <a:r>
              <a:rPr lang="ru-RU" altLang="en-US" dirty="0" smtClean="0">
                <a:cs typeface="Times New Roman" panose="02020603050405020304" pitchFamily="18" charset="0"/>
              </a:rPr>
              <a:t>мал. </a:t>
            </a:r>
            <a:r>
              <a:rPr lang="ru-RU" altLang="en-US" dirty="0" err="1">
                <a:cs typeface="Times New Roman" panose="02020603050405020304" pitchFamily="18" charset="0"/>
              </a:rPr>
              <a:t>Позначені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>
                <a:cs typeface="Times New Roman" panose="02020603050405020304" pitchFamily="18" charset="0"/>
              </a:rPr>
              <a:t>червоним</a:t>
            </a:r>
            <a:r>
              <a:rPr lang="ru-RU" altLang="en-US" dirty="0">
                <a:cs typeface="Times New Roman" panose="02020603050405020304" pitchFamily="18" charset="0"/>
              </a:rPr>
              <a:t>). Активно </a:t>
            </a:r>
            <a:r>
              <a:rPr lang="ru-RU" altLang="en-US" dirty="0" err="1">
                <a:cs typeface="Times New Roman" panose="02020603050405020304" pitchFamily="18" charset="0"/>
              </a:rPr>
              <a:t>скорочуючись</a:t>
            </a:r>
            <a:r>
              <a:rPr lang="ru-RU" altLang="en-US" dirty="0">
                <a:cs typeface="Times New Roman" panose="02020603050405020304" pitchFamily="18" charset="0"/>
              </a:rPr>
              <a:t>, вони </a:t>
            </a:r>
            <a:r>
              <a:rPr lang="ru-RU" altLang="en-US" dirty="0" err="1">
                <a:cs typeface="Times New Roman" panose="02020603050405020304" pitchFamily="18" charset="0"/>
              </a:rPr>
              <a:t>перекривають</a:t>
            </a:r>
            <a:r>
              <a:rPr lang="ru-RU" altLang="en-US" dirty="0">
                <a:cs typeface="Times New Roman" panose="02020603050405020304" pitchFamily="18" charset="0"/>
              </a:rPr>
              <a:t> </a:t>
            </a:r>
            <a:r>
              <a:rPr lang="ru-RU" altLang="en-US" dirty="0" err="1" smtClean="0">
                <a:cs typeface="Times New Roman" panose="02020603050405020304" pitchFamily="18" charset="0"/>
              </a:rPr>
              <a:t>судину</a:t>
            </a:r>
            <a:r>
              <a:rPr lang="ru-RU" altLang="en-US" dirty="0">
                <a:cs typeface="Times New Roman" panose="02020603050405020304" pitchFamily="18" charset="0"/>
              </a:rPr>
              <a:t>.</a:t>
            </a:r>
            <a:endParaRPr lang="ru-RU" altLang="en-US" dirty="0"/>
          </a:p>
        </p:txBody>
      </p:sp>
      <p:sp>
        <p:nvSpPr>
          <p:cNvPr id="61445" name="Rectangle 6">
            <a:extLst>
              <a:ext uri="{FF2B5EF4-FFF2-40B4-BE49-F238E27FC236}">
                <a16:creationId xmlns:a16="http://schemas.microsoft.com/office/drawing/2014/main" id="{1539D7C3-BBBA-404D-B7BC-93538161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2847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cf.ppt-online.org/files/slide/5/5VvIj1uk9W3gaZUiKCfSpE0MD6H7ThYtsmFXr4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00923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5F8D740-5A1C-4146-85BC-836567937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31775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en-US" sz="2800" b="1" dirty="0" err="1"/>
              <a:t>Особливості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будови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стінки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капілярів</a:t>
            </a:r>
            <a:r>
              <a:rPr lang="ru-RU" altLang="en-US" sz="2800" b="1" dirty="0"/>
              <a:t> в </a:t>
            </a:r>
            <a:r>
              <a:rPr lang="ru-RU" altLang="en-US" sz="2800" b="1" dirty="0" err="1"/>
              <a:t>різних</a:t>
            </a:r>
            <a:r>
              <a:rPr lang="ru-RU" altLang="en-US" sz="2800" b="1" dirty="0"/>
              <a:t> органах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DBF1792-F29A-483E-A22B-5456C4691A9A}"/>
              </a:ext>
            </a:extLst>
          </p:cNvPr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25CB2EEB-5E6A-449E-AE16-D9B9C370249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uk-UA" altLang="en-US" sz="2800"/>
          </a:p>
        </p:txBody>
      </p:sp>
      <p:sp>
        <p:nvSpPr>
          <p:cNvPr id="62469" name="Rectangle 6">
            <a:extLst>
              <a:ext uri="{FF2B5EF4-FFF2-40B4-BE49-F238E27FC236}">
                <a16:creationId xmlns:a16="http://schemas.microsoft.com/office/drawing/2014/main" id="{1E5169EC-027E-4D1C-ACEF-264FA74EC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2633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66123CC3-2CDF-49B0-8E7F-C6935062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D07ACB5-0108-4DDC-8E5C-35DC372E7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533400"/>
          </a:xfrm>
        </p:spPr>
        <p:txBody>
          <a:bodyPr/>
          <a:lstStyle/>
          <a:p>
            <a:pPr eaLnBrk="1" hangingPunct="1"/>
            <a:r>
              <a:rPr lang="ru-RU" altLang="en-US" dirty="0" err="1"/>
              <a:t>Умови</a:t>
            </a:r>
            <a:r>
              <a:rPr lang="ru-RU" altLang="en-US" dirty="0"/>
              <a:t> </a:t>
            </a:r>
            <a:r>
              <a:rPr lang="ru-RU" altLang="en-US" dirty="0" err="1"/>
              <a:t>обміну</a:t>
            </a:r>
            <a:r>
              <a:rPr lang="ru-RU" altLang="en-US" dirty="0"/>
              <a:t> води в </a:t>
            </a:r>
            <a:r>
              <a:rPr lang="ru-RU" altLang="en-US" dirty="0" err="1"/>
              <a:t>капілярі</a:t>
            </a:r>
            <a:endParaRPr lang="ru-RU" altLang="en-US" dirty="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9E062FC-31F7-4BDB-A5EB-1AD3C3869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458200" cy="4876800"/>
          </a:xfrm>
        </p:spPr>
        <p:txBody>
          <a:bodyPr/>
          <a:lstStyle/>
          <a:p>
            <a:pPr eaLnBrk="1" hangingPunct="1"/>
            <a:r>
              <a:rPr lang="ru-RU" altLang="en-US" dirty="0" err="1"/>
              <a:t>Фільтрація</a:t>
            </a:r>
            <a:r>
              <a:rPr lang="ru-RU" altLang="en-US" dirty="0"/>
              <a:t>: </a:t>
            </a:r>
            <a:r>
              <a:rPr lang="ru-RU" altLang="en-US" dirty="0" err="1"/>
              <a:t>різниця</a:t>
            </a:r>
            <a:r>
              <a:rPr lang="ru-RU" altLang="en-US" dirty="0"/>
              <a:t> </a:t>
            </a:r>
            <a:r>
              <a:rPr lang="ru-RU" altLang="en-US" dirty="0" smtClean="0"/>
              <a:t>сил , </a:t>
            </a:r>
            <a:r>
              <a:rPr lang="ru-RU" altLang="en-US" dirty="0" err="1" smtClean="0"/>
              <a:t>що</a:t>
            </a:r>
            <a:r>
              <a:rPr lang="ru-RU" altLang="en-US" dirty="0" smtClean="0"/>
              <a:t> </a:t>
            </a:r>
            <a:r>
              <a:rPr lang="ru-RU" altLang="en-US" dirty="0" err="1" smtClean="0"/>
              <a:t>виштовхують</a:t>
            </a:r>
            <a:r>
              <a:rPr lang="ru-RU" altLang="en-US" dirty="0" smtClean="0"/>
              <a:t> </a:t>
            </a:r>
            <a:r>
              <a:rPr lang="ru-RU" altLang="en-US" dirty="0"/>
              <a:t>воду (</a:t>
            </a:r>
            <a:r>
              <a:rPr lang="ru-RU" altLang="en-US" dirty="0" err="1"/>
              <a:t>тиску</a:t>
            </a:r>
            <a:r>
              <a:rPr lang="ru-RU" altLang="en-US" dirty="0"/>
              <a:t> - </a:t>
            </a:r>
            <a:r>
              <a:rPr lang="ru-RU" altLang="en-US" dirty="0" err="1"/>
              <a:t>зсередини</a:t>
            </a:r>
            <a:r>
              <a:rPr lang="ru-RU" altLang="en-US" dirty="0"/>
              <a:t> і </a:t>
            </a:r>
            <a:r>
              <a:rPr lang="ru-RU" altLang="en-US" dirty="0" err="1"/>
              <a:t>зовні</a:t>
            </a:r>
            <a:r>
              <a:rPr lang="ru-RU" altLang="en-US" dirty="0"/>
              <a:t>) і </a:t>
            </a:r>
            <a:r>
              <a:rPr lang="ru-RU" altLang="en-US" dirty="0" err="1"/>
              <a:t>утримують</a:t>
            </a:r>
            <a:r>
              <a:rPr lang="ru-RU" altLang="en-US" dirty="0"/>
              <a:t> (</a:t>
            </a:r>
            <a:r>
              <a:rPr lang="ru-RU" altLang="en-US" dirty="0" err="1" smtClean="0"/>
              <a:t>онкотичного</a:t>
            </a:r>
            <a:r>
              <a:rPr lang="ru-RU" altLang="en-US" dirty="0" smtClean="0"/>
              <a:t> </a:t>
            </a:r>
            <a:r>
              <a:rPr lang="ru-RU" altLang="en-US" dirty="0" err="1" smtClean="0"/>
              <a:t>тиску</a:t>
            </a:r>
            <a:r>
              <a:rPr lang="ru-RU" altLang="en-US" dirty="0" smtClean="0"/>
              <a:t> </a:t>
            </a:r>
            <a:r>
              <a:rPr lang="ru-RU" altLang="en-US" dirty="0"/>
              <a:t>- </a:t>
            </a:r>
            <a:r>
              <a:rPr lang="ru-RU" altLang="en-US" dirty="0" err="1"/>
              <a:t>зсередини</a:t>
            </a:r>
            <a:r>
              <a:rPr lang="ru-RU" altLang="en-US" dirty="0"/>
              <a:t> і </a:t>
            </a:r>
            <a:r>
              <a:rPr lang="ru-RU" altLang="en-US" dirty="0" err="1"/>
              <a:t>зовні</a:t>
            </a:r>
            <a:r>
              <a:rPr lang="ru-RU" altLang="en-US" dirty="0"/>
              <a:t>). </a:t>
            </a:r>
            <a:r>
              <a:rPr lang="ru-RU" altLang="en-US" dirty="0" err="1"/>
              <a:t>Фільтрація</a:t>
            </a:r>
            <a:r>
              <a:rPr lang="ru-RU" altLang="en-US" dirty="0"/>
              <a:t> </a:t>
            </a:r>
            <a:r>
              <a:rPr lang="ru-RU" altLang="en-US" dirty="0" err="1"/>
              <a:t>відбувається</a:t>
            </a:r>
            <a:r>
              <a:rPr lang="ru-RU" altLang="en-US" dirty="0"/>
              <a:t> при «+» </a:t>
            </a:r>
            <a:r>
              <a:rPr lang="ru-RU" altLang="en-US" dirty="0" err="1"/>
              <a:t>цієї</a:t>
            </a:r>
            <a:r>
              <a:rPr lang="ru-RU" altLang="en-US" dirty="0"/>
              <a:t> </a:t>
            </a:r>
            <a:r>
              <a:rPr lang="ru-RU" altLang="en-US" dirty="0" err="1" smtClean="0"/>
              <a:t>різниці.Реабсорбція</a:t>
            </a:r>
            <a:r>
              <a:rPr lang="ru-RU" altLang="en-US" dirty="0" smtClean="0"/>
              <a:t> (</a:t>
            </a:r>
            <a:r>
              <a:rPr lang="ru-RU" altLang="en-US" dirty="0" err="1" smtClean="0"/>
              <a:t>повернення</a:t>
            </a:r>
            <a:r>
              <a:rPr lang="ru-RU" altLang="en-US" dirty="0" smtClean="0"/>
              <a:t>) </a:t>
            </a:r>
            <a:r>
              <a:rPr lang="ru-RU" altLang="en-US" dirty="0"/>
              <a:t>– </a:t>
            </a:r>
            <a:r>
              <a:rPr lang="ru-RU" altLang="en-US" dirty="0" err="1"/>
              <a:t>взаємодія</a:t>
            </a:r>
            <a:r>
              <a:rPr lang="ru-RU" altLang="en-US" dirty="0"/>
              <a:t> тих же сил. </a:t>
            </a:r>
            <a:r>
              <a:rPr lang="ru-RU" altLang="en-US" dirty="0" err="1"/>
              <a:t>Реабсорбція</a:t>
            </a:r>
            <a:r>
              <a:rPr lang="ru-RU" altLang="en-US" dirty="0"/>
              <a:t> </a:t>
            </a:r>
            <a:r>
              <a:rPr lang="ru-RU" altLang="en-US" dirty="0" err="1"/>
              <a:t>відбувається</a:t>
            </a:r>
            <a:r>
              <a:rPr lang="ru-RU" altLang="en-US" dirty="0"/>
              <a:t> при «-» </a:t>
            </a:r>
            <a:r>
              <a:rPr lang="ru-RU" altLang="en-US" dirty="0" err="1"/>
              <a:t>цієї</a:t>
            </a:r>
            <a:r>
              <a:rPr lang="ru-RU" altLang="en-US" dirty="0"/>
              <a:t> </a:t>
            </a:r>
            <a:r>
              <a:rPr lang="ru-RU" altLang="en-US" dirty="0" err="1"/>
              <a:t>різниці</a:t>
            </a:r>
            <a:r>
              <a:rPr lang="ru-RU" alt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>
            <a:extLst>
              <a:ext uri="{FF2B5EF4-FFF2-40B4-BE49-F238E27FC236}">
                <a16:creationId xmlns:a16="http://schemas.microsoft.com/office/drawing/2014/main" id="{E48E283B-F592-48A0-BF15-77D6835B7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ru-RU" altLang="en-US" sz="2800" dirty="0"/>
              <a:t>Схема </a:t>
            </a:r>
            <a:r>
              <a:rPr lang="ru-RU" altLang="en-US" sz="2800" dirty="0" err="1"/>
              <a:t>обміну</a:t>
            </a:r>
            <a:r>
              <a:rPr lang="ru-RU" altLang="en-US" sz="2800" dirty="0"/>
              <a:t> води </a:t>
            </a:r>
            <a:r>
              <a:rPr lang="ru-RU" altLang="en-US" sz="2800" dirty="0" err="1"/>
              <a:t>між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кров'ю</a:t>
            </a:r>
            <a:r>
              <a:rPr lang="ru-RU" altLang="en-US" sz="2800" dirty="0"/>
              <a:t> і тканинами в </a:t>
            </a:r>
            <a:r>
              <a:rPr lang="ru-RU" altLang="en-US" sz="2800" dirty="0" err="1"/>
              <a:t>капілярі</a:t>
            </a:r>
            <a:endParaRPr lang="ru-RU" altLang="en-US" sz="2800" dirty="0"/>
          </a:p>
        </p:txBody>
      </p:sp>
      <p:sp>
        <p:nvSpPr>
          <p:cNvPr id="64515" name="Rectangle 1028">
            <a:extLst>
              <a:ext uri="{FF2B5EF4-FFF2-40B4-BE49-F238E27FC236}">
                <a16:creationId xmlns:a16="http://schemas.microsoft.com/office/drawing/2014/main" id="{4B597CA5-DCBC-4864-B9EB-FC41BC9638F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609600"/>
            <a:ext cx="43434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dirty="0"/>
              <a:t>В </a:t>
            </a:r>
            <a:r>
              <a:rPr lang="ru-RU" altLang="en-US" sz="2800" b="1" dirty="0" err="1"/>
              <a:t>артеріальному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кінці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капіляра</a:t>
            </a:r>
            <a:r>
              <a:rPr lang="ru-RU" altLang="en-US" sz="2800" b="1" dirty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dirty="0">
                <a:cs typeface="Times New Roman" panose="02020603050405020304" pitchFamily="18" charset="0"/>
              </a:rPr>
              <a:t>(32,5 + 4,5) - (25 + 3) = </a:t>
            </a:r>
            <a:endParaRPr lang="ru-RU" altLang="en-US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u="sng" dirty="0"/>
              <a:t>+</a:t>
            </a:r>
            <a:r>
              <a:rPr lang="ru-RU" altLang="en-US" sz="2800" b="1" u="sng" dirty="0">
                <a:cs typeface="Times New Roman" panose="02020603050405020304" pitchFamily="18" charset="0"/>
              </a:rPr>
              <a:t>9 мм </a:t>
            </a:r>
            <a:r>
              <a:rPr lang="ru-RU" altLang="en-US" sz="2800" b="1" u="sng" dirty="0" err="1">
                <a:cs typeface="Times New Roman" panose="02020603050405020304" pitchFamily="18" charset="0"/>
              </a:rPr>
              <a:t>рт.ст</a:t>
            </a:r>
            <a:r>
              <a:rPr lang="ru-RU" altLang="en-US" sz="2800" b="1" u="sng" dirty="0">
                <a:cs typeface="Times New Roman" panose="02020603050405020304" pitchFamily="18" charset="0"/>
              </a:rPr>
              <a:t>.</a:t>
            </a:r>
            <a:endParaRPr lang="en-US" altLang="en-US" sz="2800" b="1" u="sng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dirty="0"/>
              <a:t>     У венозному </a:t>
            </a:r>
            <a:r>
              <a:rPr lang="ru-RU" altLang="en-US" sz="2800" b="1" dirty="0" err="1"/>
              <a:t>кінці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капіляра</a:t>
            </a:r>
            <a:r>
              <a:rPr lang="ru-RU" altLang="en-US" sz="2800" b="1" dirty="0"/>
              <a:t>:     </a:t>
            </a:r>
            <a:r>
              <a:rPr lang="ru-RU" altLang="en-US" sz="2800" b="1" dirty="0">
                <a:cs typeface="Times New Roman" panose="02020603050405020304" pitchFamily="18" charset="0"/>
              </a:rPr>
              <a:t>(17,5 + 4,5) - (25 + 3) = </a:t>
            </a:r>
            <a:endParaRPr lang="ru-RU" altLang="en-US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en-US" sz="2800" b="1" dirty="0"/>
              <a:t>    </a:t>
            </a:r>
            <a:r>
              <a:rPr lang="ru-RU" altLang="en-US" sz="2800" b="1" u="sng" dirty="0">
                <a:cs typeface="Times New Roman" panose="02020603050405020304" pitchFamily="18" charset="0"/>
              </a:rPr>
              <a:t>-6 мм </a:t>
            </a:r>
            <a:r>
              <a:rPr lang="ru-RU" altLang="en-US" sz="2800" b="1" u="sng" dirty="0" err="1">
                <a:cs typeface="Times New Roman" panose="02020603050405020304" pitchFamily="18" charset="0"/>
              </a:rPr>
              <a:t>рт.ст</a:t>
            </a:r>
            <a:r>
              <a:rPr lang="ru-RU" altLang="en-US" sz="2800" b="1" u="sng" dirty="0">
                <a:cs typeface="Times New Roman" panose="02020603050405020304" pitchFamily="18" charset="0"/>
              </a:rPr>
              <a:t>.</a:t>
            </a:r>
            <a:endParaRPr lang="ru-RU" altLang="en-US" sz="2800" b="1" u="sng" dirty="0"/>
          </a:p>
          <a:p>
            <a:pPr eaLnBrk="1" hangingPunct="1">
              <a:lnSpc>
                <a:spcPct val="90000"/>
              </a:lnSpc>
            </a:pPr>
            <a:r>
              <a:rPr lang="ru-RU" altLang="en-US" sz="2800" b="1" dirty="0"/>
              <a:t>В </a:t>
            </a:r>
            <a:r>
              <a:rPr lang="ru-RU" altLang="en-US" sz="2800" b="1" dirty="0" err="1"/>
              <a:t>добу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фільтрується</a:t>
            </a:r>
            <a:endParaRPr lang="ru-RU" altLang="en-US" sz="2800" b="1" dirty="0"/>
          </a:p>
          <a:p>
            <a:pPr eaLnBrk="1" hangingPunct="1">
              <a:lnSpc>
                <a:spcPct val="90000"/>
              </a:lnSpc>
            </a:pPr>
            <a:r>
              <a:rPr lang="ru-RU" altLang="en-US" sz="2800" b="1" dirty="0"/>
              <a:t>20 л води,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dirty="0" smtClean="0"/>
              <a:t> </a:t>
            </a:r>
            <a:r>
              <a:rPr lang="ru-RU" altLang="en-US" sz="2800" b="1" dirty="0"/>
              <a:t>а </a:t>
            </a:r>
            <a:r>
              <a:rPr lang="ru-RU" altLang="en-US" sz="2800" b="1" dirty="0" err="1" smtClean="0"/>
              <a:t>реабсорбується</a:t>
            </a:r>
            <a:r>
              <a:rPr lang="ru-RU" altLang="en-US" sz="2800" b="1" dirty="0" smtClean="0"/>
              <a:t> </a:t>
            </a:r>
            <a:r>
              <a:rPr lang="ru-RU" altLang="en-US" sz="2800" b="1" dirty="0"/>
              <a:t>18 л.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dirty="0"/>
              <a:t>2 л </a:t>
            </a:r>
            <a:r>
              <a:rPr lang="ru-RU" altLang="en-US" sz="2800" b="1" dirty="0" smtClean="0"/>
              <a:t>–</a:t>
            </a:r>
            <a:r>
              <a:rPr lang="ru-RU" altLang="en-US" sz="2800" b="1" dirty="0" err="1" smtClean="0"/>
              <a:t>повертається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лімфою</a:t>
            </a:r>
            <a:r>
              <a:rPr lang="ru-RU" altLang="en-US" sz="2800" b="1" dirty="0"/>
              <a:t>.</a:t>
            </a:r>
          </a:p>
        </p:txBody>
      </p:sp>
      <p:graphicFrame>
        <p:nvGraphicFramePr>
          <p:cNvPr id="64516" name="Object 1030">
            <a:extLst>
              <a:ext uri="{FF2B5EF4-FFF2-40B4-BE49-F238E27FC236}">
                <a16:creationId xmlns:a16="http://schemas.microsoft.com/office/drawing/2014/main" id="{BDEBA4AD-5F33-412E-B3D9-F9E74BA98C01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908050"/>
          <a:ext cx="4643438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64516" name="Object 1030">
                        <a:extLst>
                          <a:ext uri="{FF2B5EF4-FFF2-40B4-BE49-F238E27FC236}">
                            <a16:creationId xmlns:a16="http://schemas.microsoft.com/office/drawing/2014/main" id="{BDEBA4AD-5F33-412E-B3D9-F9E74BA98C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3438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ъект 2">
            <a:extLst>
              <a:ext uri="{FF2B5EF4-FFF2-40B4-BE49-F238E27FC236}">
                <a16:creationId xmlns:a16="http://schemas.microsoft.com/office/drawing/2014/main" id="{75EA6FEF-5C48-4412-91C4-7703A027C1D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uk-UA" altLang="en-US" sz="2800"/>
          </a:p>
        </p:txBody>
      </p:sp>
      <p:sp>
        <p:nvSpPr>
          <p:cNvPr id="65539" name="Объект 3">
            <a:extLst>
              <a:ext uri="{FF2B5EF4-FFF2-40B4-BE49-F238E27FC236}">
                <a16:creationId xmlns:a16="http://schemas.microsoft.com/office/drawing/2014/main" id="{4E21598C-35B5-42C6-A872-CD70EEB140E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00750" y="404813"/>
            <a:ext cx="2963863" cy="5691187"/>
          </a:xfrm>
        </p:spPr>
        <p:txBody>
          <a:bodyPr/>
          <a:lstStyle/>
          <a:p>
            <a:r>
              <a:rPr lang="ru-RU" altLang="en-US" sz="2800" b="1" dirty="0"/>
              <a:t>Коли </a:t>
            </a:r>
            <a:r>
              <a:rPr lang="ru-RU" altLang="en-US" sz="2800" b="1" dirty="0" err="1"/>
              <a:t>сили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фільтрації</a:t>
            </a:r>
            <a:r>
              <a:rPr lang="ru-RU" altLang="en-US" sz="2800" b="1" dirty="0"/>
              <a:t> і </a:t>
            </a:r>
            <a:r>
              <a:rPr lang="ru-RU" altLang="en-US" sz="2800" b="1" dirty="0" err="1"/>
              <a:t>реабсорбції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змінюються</a:t>
            </a:r>
            <a:r>
              <a:rPr lang="ru-RU" altLang="en-US" sz="2800" b="1" dirty="0"/>
              <a:t>, то </a:t>
            </a:r>
            <a:r>
              <a:rPr lang="ru-RU" altLang="en-US" sz="2800" b="1" dirty="0" err="1"/>
              <a:t>відбувається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або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утримання</a:t>
            </a:r>
            <a:r>
              <a:rPr lang="ru-RU" altLang="en-US" sz="2800" b="1" dirty="0"/>
              <a:t> води в </a:t>
            </a:r>
            <a:r>
              <a:rPr lang="ru-RU" altLang="en-US" sz="2800" b="1" dirty="0" err="1"/>
              <a:t>руслі</a:t>
            </a:r>
            <a:r>
              <a:rPr lang="ru-RU" altLang="en-US" sz="2800" b="1" dirty="0"/>
              <a:t>, </a:t>
            </a:r>
            <a:r>
              <a:rPr lang="ru-RU" altLang="en-US" sz="2800" b="1" dirty="0" err="1"/>
              <a:t>або</a:t>
            </a:r>
            <a:r>
              <a:rPr lang="ru-RU" altLang="en-US" sz="2800" b="1" dirty="0"/>
              <a:t> набряк </a:t>
            </a:r>
            <a:r>
              <a:rPr lang="ru-RU" altLang="en-US" sz="2800" b="1" dirty="0" err="1"/>
              <a:t>тканини</a:t>
            </a:r>
            <a:r>
              <a:rPr lang="ru-RU" altLang="en-US" sz="2800" b="1" dirty="0"/>
              <a:t>.</a:t>
            </a:r>
          </a:p>
        </p:txBody>
      </p:sp>
      <p:pic>
        <p:nvPicPr>
          <p:cNvPr id="65540" name="Picture 6">
            <a:extLst>
              <a:ext uri="{FF2B5EF4-FFF2-40B4-BE49-F238E27FC236}">
                <a16:creationId xmlns:a16="http://schemas.microsoft.com/office/drawing/2014/main" id="{62AC067B-469D-4030-8EFA-9295FA8B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8"/>
            <a:ext cx="600075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>
            <a:extLst>
              <a:ext uri="{FF2B5EF4-FFF2-40B4-BE49-F238E27FC236}">
                <a16:creationId xmlns:a16="http://schemas.microsoft.com/office/drawing/2014/main" id="{65B1C28D-AE49-45CE-A156-191E63C3153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uk-UA" altLang="en-US"/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085A10D7-76A9-4764-8DBB-96EDF20F0DB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8972550" cy="6110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E79ABED-3FB9-476D-87F4-B319F256F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383588" cy="609600"/>
          </a:xfrm>
        </p:spPr>
        <p:txBody>
          <a:bodyPr/>
          <a:lstStyle/>
          <a:p>
            <a:pPr eaLnBrk="1" hangingPunct="1"/>
            <a:r>
              <a:rPr lang="ru-RU" altLang="en-US" sz="3200" dirty="0" err="1"/>
              <a:t>Розподіл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тиску</a:t>
            </a:r>
            <a:r>
              <a:rPr lang="ru-RU" altLang="en-US" sz="3200" dirty="0"/>
              <a:t> в </a:t>
            </a:r>
            <a:r>
              <a:rPr lang="ru-RU" altLang="en-US" sz="3200" dirty="0" err="1"/>
              <a:t>різних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судинах</a:t>
            </a:r>
            <a:endParaRPr lang="ru-RU" altLang="en-US" sz="32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B697065-C6A4-4DBE-9ECE-780503642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44132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err="1">
                <a:cs typeface="Times New Roman" charset="0"/>
              </a:rPr>
              <a:t>Тиск</a:t>
            </a:r>
            <a:r>
              <a:rPr lang="ru-RU" sz="2800" dirty="0">
                <a:cs typeface="Times New Roman" charset="0"/>
              </a:rPr>
              <a:t> у великих і </a:t>
            </a:r>
            <a:r>
              <a:rPr lang="ru-RU" sz="2800" dirty="0" err="1">
                <a:cs typeface="Times New Roman" charset="0"/>
              </a:rPr>
              <a:t>середніх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артеріях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падає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всього</a:t>
            </a:r>
            <a:r>
              <a:rPr lang="ru-RU" sz="2800" dirty="0">
                <a:cs typeface="Times New Roman" charset="0"/>
              </a:rPr>
              <a:t> на 10%, а в </a:t>
            </a:r>
            <a:r>
              <a:rPr lang="ru-RU" sz="2800" dirty="0" err="1">
                <a:cs typeface="Times New Roman" charset="0"/>
              </a:rPr>
              <a:t>артеріолах</a:t>
            </a:r>
            <a:r>
              <a:rPr lang="ru-RU" sz="2800" dirty="0">
                <a:cs typeface="Times New Roman" charset="0"/>
              </a:rPr>
              <a:t> і </a:t>
            </a:r>
            <a:r>
              <a:rPr lang="ru-RU" sz="2800" dirty="0" err="1">
                <a:cs typeface="Times New Roman" charset="0"/>
              </a:rPr>
              <a:t>капілярах</a:t>
            </a:r>
            <a:r>
              <a:rPr lang="ru-RU" sz="2800" dirty="0">
                <a:cs typeface="Times New Roman" charset="0"/>
              </a:rPr>
              <a:t> на 85%, тому </a:t>
            </a:r>
            <a:r>
              <a:rPr lang="ru-RU" sz="2800" dirty="0" err="1">
                <a:cs typeface="Times New Roman" charset="0"/>
              </a:rPr>
              <a:t>що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саме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ці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судини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мають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найбільший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 smtClean="0">
                <a:cs typeface="Times New Roman" charset="0"/>
              </a:rPr>
              <a:t>судинний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ru-RU" sz="2800" dirty="0" err="1" smtClean="0">
                <a:cs typeface="Times New Roman" charset="0"/>
              </a:rPr>
              <a:t>опір</a:t>
            </a:r>
            <a:r>
              <a:rPr lang="ru-RU" sz="2800" dirty="0" smtClean="0">
                <a:cs typeface="Times New Roman" charset="0"/>
              </a:rPr>
              <a:t>, </a:t>
            </a:r>
            <a:r>
              <a:rPr lang="ru-RU" sz="2800" dirty="0">
                <a:cs typeface="Times New Roman" charset="0"/>
              </a:rPr>
              <a:t>на </a:t>
            </a:r>
            <a:r>
              <a:rPr lang="ru-RU" sz="2800" dirty="0" err="1">
                <a:cs typeface="Times New Roman" charset="0"/>
              </a:rPr>
              <a:t>подолання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якого</a:t>
            </a:r>
            <a:r>
              <a:rPr lang="ru-RU" sz="2800" dirty="0">
                <a:cs typeface="Times New Roman" charset="0"/>
              </a:rPr>
              <a:t> і </a:t>
            </a:r>
            <a:r>
              <a:rPr lang="ru-RU" sz="2800" dirty="0" err="1">
                <a:cs typeface="Times New Roman" charset="0"/>
              </a:rPr>
              <a:t>витрачається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основна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частина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енергії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 smtClean="0">
                <a:cs typeface="Times New Roman" charset="0"/>
              </a:rPr>
              <a:t>скорочень</a:t>
            </a:r>
            <a:r>
              <a:rPr lang="ru-RU" sz="2800" dirty="0" smtClean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серця</a:t>
            </a:r>
            <a:r>
              <a:rPr lang="ru-RU" sz="2800" dirty="0">
                <a:cs typeface="Times New Roman" charset="0"/>
              </a:rPr>
              <a:t>    (</a:t>
            </a:r>
            <a:r>
              <a:rPr lang="en-US" sz="2800" b="1" dirty="0">
                <a:cs typeface="Times New Roman" charset="0"/>
              </a:rPr>
              <a:t>R = 8</a:t>
            </a:r>
            <a:r>
              <a:rPr lang="ru-RU" sz="2800" b="1" dirty="0">
                <a:cs typeface="Times New Roman" charset="0"/>
                <a:sym typeface="Symbol" pitchFamily="18" charset="2"/>
              </a:rPr>
              <a:t></a:t>
            </a:r>
            <a:r>
              <a:rPr lang="en-US" sz="2800" b="1" dirty="0">
                <a:cs typeface="Times New Roman" charset="0"/>
              </a:rPr>
              <a:t>l</a:t>
            </a:r>
            <a:r>
              <a:rPr lang="ru-RU" sz="2800" b="1" dirty="0">
                <a:cs typeface="Times New Roman" charset="0"/>
                <a:sym typeface="Symbol" pitchFamily="18" charset="2"/>
              </a:rPr>
              <a:t></a:t>
            </a:r>
            <a:r>
              <a:rPr lang="en-US" sz="2800" b="1" dirty="0">
                <a:cs typeface="Times New Roman" charset="0"/>
              </a:rPr>
              <a:t>/</a:t>
            </a:r>
            <a:r>
              <a:rPr lang="ru-RU" sz="2800" b="1" dirty="0">
                <a:cs typeface="Times New Roman" charset="0"/>
                <a:sym typeface="Symbol" pitchFamily="18" charset="2"/>
              </a:rPr>
              <a:t></a:t>
            </a:r>
            <a:r>
              <a:rPr lang="en-US" sz="2800" b="1" dirty="0">
                <a:cs typeface="Times New Roman" charset="0"/>
              </a:rPr>
              <a:t>r</a:t>
            </a:r>
            <a:r>
              <a:rPr lang="en-US" sz="2800" b="1" baseline="30000" dirty="0">
                <a:cs typeface="Times New Roman" charset="0"/>
              </a:rPr>
              <a:t>4</a:t>
            </a:r>
            <a:r>
              <a:rPr lang="ru-RU" sz="2800" b="1" baseline="30000" dirty="0"/>
              <a:t> </a:t>
            </a:r>
            <a:r>
              <a:rPr lang="ru-RU" sz="2800" b="1" dirty="0"/>
              <a:t>)</a:t>
            </a:r>
            <a:r>
              <a:rPr lang="ru-RU" sz="2800" dirty="0">
                <a:cs typeface="Times New Roman" charset="0"/>
              </a:rPr>
              <a:t>. </a:t>
            </a:r>
            <a:endParaRPr lang="ru-RU" sz="2800" dirty="0"/>
          </a:p>
          <a:p>
            <a:pPr eaLnBrk="1" hangingPunct="1">
              <a:defRPr/>
            </a:pPr>
            <a:r>
              <a:rPr lang="ru-RU" sz="2800" dirty="0" err="1">
                <a:cs typeface="Times New Roman" charset="0"/>
              </a:rPr>
              <a:t>Після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капілярів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тиск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продовжує</a:t>
            </a:r>
            <a:r>
              <a:rPr lang="ru-RU" sz="2800" dirty="0">
                <a:cs typeface="Times New Roman" charset="0"/>
              </a:rPr>
              <a:t> </a:t>
            </a:r>
            <a:r>
              <a:rPr lang="ru-RU" sz="2800" dirty="0" err="1">
                <a:cs typeface="Times New Roman" charset="0"/>
              </a:rPr>
              <a:t>знижуватися</a:t>
            </a:r>
            <a:r>
              <a:rPr lang="ru-RU" sz="2800" dirty="0">
                <a:cs typeface="Times New Roman" charset="0"/>
              </a:rPr>
              <a:t>, але </a:t>
            </a:r>
            <a:r>
              <a:rPr lang="ru-RU" sz="2800" dirty="0" err="1">
                <a:cs typeface="Times New Roman" charset="0"/>
              </a:rPr>
              <a:t>вже</a:t>
            </a:r>
            <a:r>
              <a:rPr lang="ru-RU" sz="2800" dirty="0">
                <a:cs typeface="Times New Roman" charset="0"/>
              </a:rPr>
              <a:t> не так </a:t>
            </a:r>
            <a:r>
              <a:rPr lang="ru-RU" sz="2800" dirty="0" err="1">
                <a:cs typeface="Times New Roman" charset="0"/>
              </a:rPr>
              <a:t>різко</a:t>
            </a:r>
            <a:r>
              <a:rPr lang="ru-RU" sz="2800" dirty="0">
                <a:cs typeface="Times New Roman" charset="0"/>
              </a:rPr>
              <a:t>.</a:t>
            </a:r>
            <a:endParaRPr lang="ru-RU" sz="2800" dirty="0"/>
          </a:p>
          <a:p>
            <a:pPr eaLnBrk="1" hangingPunct="1">
              <a:defRPr/>
            </a:pPr>
            <a:endParaRPr lang="ru-RU" sz="2800" dirty="0"/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61090B19-7E8E-47A2-A8F2-17491C8D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0238"/>
            <a:ext cx="77771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>
            <a:extLst>
              <a:ext uri="{FF2B5EF4-FFF2-40B4-BE49-F238E27FC236}">
                <a16:creationId xmlns:a16="http://schemas.microsoft.com/office/drawing/2014/main" id="{ED0BD408-5BCD-4499-A837-A804620B5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" y="404813"/>
            <a:ext cx="8748712" cy="1143000"/>
          </a:xfrm>
        </p:spPr>
        <p:txBody>
          <a:bodyPr/>
          <a:lstStyle/>
          <a:p>
            <a:r>
              <a:rPr lang="ru-RU" altLang="en-US" sz="3200" b="1" dirty="0" err="1"/>
              <a:t>Зміна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тиску</a:t>
            </a:r>
            <a:r>
              <a:rPr lang="ru-RU" altLang="en-US" sz="3200" b="1" dirty="0"/>
              <a:t> і </a:t>
            </a:r>
            <a:r>
              <a:rPr lang="ru-RU" altLang="en-US" sz="3200" b="1" dirty="0" err="1" smtClean="0"/>
              <a:t>сумарної</a:t>
            </a:r>
            <a:r>
              <a:rPr lang="ru-RU" altLang="en-US" sz="3200" b="1" dirty="0" smtClean="0"/>
              <a:t> </a:t>
            </a:r>
            <a:r>
              <a:rPr lang="ru-RU" altLang="en-US" sz="3200" b="1" dirty="0" err="1" smtClean="0"/>
              <a:t>ємності</a:t>
            </a:r>
            <a:r>
              <a:rPr lang="ru-RU" altLang="en-US" sz="3200" b="1" dirty="0" smtClean="0"/>
              <a:t> </a:t>
            </a:r>
            <a:r>
              <a:rPr lang="ru-RU" altLang="en-US" sz="3200" b="1" dirty="0" err="1"/>
              <a:t>окремих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ділянок</a:t>
            </a:r>
            <a:r>
              <a:rPr lang="ru-RU" altLang="en-US" sz="3200" b="1" dirty="0"/>
              <a:t> </a:t>
            </a:r>
            <a:r>
              <a:rPr lang="ru-RU" altLang="en-US" sz="3200" b="1" dirty="0" err="1"/>
              <a:t>судинного</a:t>
            </a:r>
            <a:r>
              <a:rPr lang="ru-RU" altLang="en-US" sz="3200" b="1" dirty="0"/>
              <a:t> русла</a:t>
            </a:r>
          </a:p>
        </p:txBody>
      </p:sp>
      <p:graphicFrame>
        <p:nvGraphicFramePr>
          <p:cNvPr id="68611" name="Объект 3">
            <a:extLst>
              <a:ext uri="{FF2B5EF4-FFF2-40B4-BE49-F238E27FC236}">
                <a16:creationId xmlns:a16="http://schemas.microsoft.com/office/drawing/2014/main" id="{7BED4B32-152B-423A-B7DE-F2E84A77F458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700213"/>
          <a:ext cx="8963025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Точечный рисунок" r:id="rId3" imgW="0" imgH="0" progId="PBrush">
                  <p:embed/>
                </p:oleObj>
              </mc:Choice>
              <mc:Fallback>
                <p:oleObj name="Точечный рисунок" r:id="rId3" imgW="0" imgH="0" progId="PBrush">
                  <p:embed/>
                  <p:pic>
                    <p:nvPicPr>
                      <p:cNvPr id="68611" name="Объект 3">
                        <a:extLst>
                          <a:ext uri="{FF2B5EF4-FFF2-40B4-BE49-F238E27FC236}">
                            <a16:creationId xmlns:a16="http://schemas.microsoft.com/office/drawing/2014/main" id="{7BED4B32-152B-423A-B7DE-F2E84A77F45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213"/>
                        <a:ext cx="8963025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8C9BB68-6E0E-4AA6-A683-AA63FF3FE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0" y="228600"/>
            <a:ext cx="4876800" cy="609600"/>
          </a:xfrm>
        </p:spPr>
        <p:txBody>
          <a:bodyPr/>
          <a:lstStyle/>
          <a:p>
            <a:pPr eaLnBrk="1" hangingPunct="1"/>
            <a:r>
              <a:rPr lang="ru-RU" altLang="en-US" sz="3200" u="sng" dirty="0"/>
              <a:t>ЄМНІСНІ СУДИНИ</a:t>
            </a:r>
            <a:endParaRPr lang="ru-RU" altLang="en-US" sz="3200" dirty="0"/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1AB91AB2-2ED1-4C39-A2D2-20342525741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066800"/>
            <a:ext cx="4876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800" b="1" dirty="0"/>
              <a:t>У великих венах, </a:t>
            </a:r>
            <a:r>
              <a:rPr lang="ru-RU" altLang="en-US" sz="2800" b="1" dirty="0" err="1"/>
              <a:t>розташованих</a:t>
            </a:r>
            <a:r>
              <a:rPr lang="ru-RU" altLang="en-US" sz="2800" b="1" dirty="0"/>
              <a:t> поза грудною </a:t>
            </a:r>
            <a:r>
              <a:rPr lang="ru-RU" altLang="en-US" sz="2800" b="1" dirty="0" err="1"/>
              <a:t>кліткою</a:t>
            </a:r>
            <a:r>
              <a:rPr lang="ru-RU" altLang="en-US" sz="2800" b="1" dirty="0"/>
              <a:t>, </a:t>
            </a:r>
            <a:r>
              <a:rPr lang="ru-RU" altLang="en-US" sz="2800" b="1" dirty="0" err="1"/>
              <a:t>тиск</a:t>
            </a:r>
            <a:r>
              <a:rPr lang="ru-RU" altLang="en-US" sz="2800" b="1" dirty="0"/>
              <a:t> становить 5-6 мм </a:t>
            </a:r>
            <a:r>
              <a:rPr lang="ru-RU" altLang="en-US" sz="2800" b="1" dirty="0" err="1"/>
              <a:t>рт.ст</a:t>
            </a:r>
            <a:r>
              <a:rPr lang="ru-RU" altLang="en-US" sz="2800" b="1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en-US" sz="2800" b="1" dirty="0"/>
              <a:t>в венах </a:t>
            </a:r>
            <a:r>
              <a:rPr lang="ru-RU" altLang="en-US" sz="2800" b="1" dirty="0" err="1"/>
              <a:t>грудної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порожнини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тиск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коливається</a:t>
            </a:r>
            <a:r>
              <a:rPr lang="ru-RU" altLang="en-US" sz="2800" b="1" dirty="0"/>
              <a:t> в </a:t>
            </a:r>
            <a:r>
              <a:rPr lang="ru-RU" altLang="en-US" sz="2800" b="1" dirty="0" err="1"/>
              <a:t>досить</a:t>
            </a:r>
            <a:r>
              <a:rPr lang="ru-RU" altLang="en-US" sz="2800" b="1" dirty="0"/>
              <a:t> широких межах в </a:t>
            </a:r>
            <a:r>
              <a:rPr lang="ru-RU" altLang="en-US" sz="2800" b="1" dirty="0" err="1"/>
              <a:t>ритмі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дихальних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рухів</a:t>
            </a:r>
            <a:r>
              <a:rPr lang="ru-RU" altLang="en-US" sz="2800" b="1" dirty="0"/>
              <a:t>: при </a:t>
            </a:r>
            <a:r>
              <a:rPr lang="ru-RU" altLang="en-US" sz="2800" b="1" dirty="0" err="1"/>
              <a:t>вдиху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тиск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зменшується</a:t>
            </a:r>
            <a:r>
              <a:rPr lang="ru-RU" altLang="en-US" sz="2800" b="1" dirty="0"/>
              <a:t>, а при </a:t>
            </a:r>
            <a:r>
              <a:rPr lang="ru-RU" altLang="en-US" sz="2800" b="1" dirty="0" err="1"/>
              <a:t>видиху</a:t>
            </a:r>
            <a:r>
              <a:rPr lang="ru-RU" altLang="en-US" sz="2800" b="1" dirty="0"/>
              <a:t> </a:t>
            </a:r>
            <a:r>
              <a:rPr lang="ru-RU" altLang="en-US" sz="2800" b="1" dirty="0" err="1"/>
              <a:t>збільшується</a:t>
            </a:r>
            <a:r>
              <a:rPr lang="ru-RU" altLang="en-US" sz="2800" b="1" dirty="0"/>
              <a:t>.</a:t>
            </a:r>
            <a:endParaRPr lang="en-US" altLang="en-US" sz="2800" b="1" dirty="0"/>
          </a:p>
          <a:p>
            <a:pPr eaLnBrk="1" hangingPunct="1">
              <a:lnSpc>
                <a:spcPct val="90000"/>
              </a:lnSpc>
            </a:pPr>
            <a:endParaRPr lang="ru-RU" altLang="en-US" sz="2800" dirty="0"/>
          </a:p>
        </p:txBody>
      </p:sp>
      <p:graphicFrame>
        <p:nvGraphicFramePr>
          <p:cNvPr id="69636" name="Object 5">
            <a:extLst>
              <a:ext uri="{FF2B5EF4-FFF2-40B4-BE49-F238E27FC236}">
                <a16:creationId xmlns:a16="http://schemas.microsoft.com/office/drawing/2014/main" id="{C77CFAA5-1729-454B-92E4-832C1BFB7292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-22225" y="615950"/>
          <a:ext cx="3979863" cy="623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69636" name="Object 5">
                        <a:extLst>
                          <a:ext uri="{FF2B5EF4-FFF2-40B4-BE49-F238E27FC236}">
                            <a16:creationId xmlns:a16="http://schemas.microsoft.com/office/drawing/2014/main" id="{C77CFAA5-1729-454B-92E4-832C1BFB72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615950"/>
                        <a:ext cx="3979863" cy="623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6A85726-9EB0-4429-B09D-CFCF5E3B1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32656"/>
            <a:ext cx="8915400" cy="533400"/>
          </a:xfrm>
        </p:spPr>
        <p:txBody>
          <a:bodyPr/>
          <a:lstStyle/>
          <a:p>
            <a:pPr eaLnBrk="1" hangingPunct="1"/>
            <a:r>
              <a:rPr lang="ru-RU" altLang="en-US" sz="3200" dirty="0"/>
              <a:t>Стан </a:t>
            </a:r>
            <a:r>
              <a:rPr lang="ru-RU" altLang="en-US" sz="3200" dirty="0" err="1"/>
              <a:t>просвіту</a:t>
            </a:r>
            <a:r>
              <a:rPr lang="ru-RU" altLang="en-US" sz="3200" dirty="0"/>
              <a:t> вен в </a:t>
            </a:r>
            <a:r>
              <a:rPr lang="ru-RU" altLang="en-US" sz="3200" dirty="0" err="1"/>
              <a:t>залежності</a:t>
            </a:r>
            <a:r>
              <a:rPr lang="ru-RU" altLang="en-US" sz="3200" dirty="0"/>
              <a:t> </a:t>
            </a:r>
            <a:r>
              <a:rPr lang="ru-RU" altLang="en-US" sz="3200" dirty="0" err="1"/>
              <a:t>від</a:t>
            </a:r>
            <a:r>
              <a:rPr lang="ru-RU" altLang="en-US" sz="3200" dirty="0"/>
              <a:t> </a:t>
            </a:r>
            <a:r>
              <a:rPr lang="ru-RU" altLang="en-US" sz="3200" dirty="0" err="1"/>
              <a:t>рівня</a:t>
            </a:r>
            <a:r>
              <a:rPr lang="ru-RU" altLang="en-US" sz="3200" dirty="0"/>
              <a:t> трансмурального </a:t>
            </a:r>
            <a:r>
              <a:rPr lang="ru-RU" altLang="en-US" sz="3200" dirty="0" err="1"/>
              <a:t>тиску</a:t>
            </a:r>
            <a:endParaRPr lang="ru-RU" altLang="en-US" sz="3200" dirty="0"/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id="{CE08A739-DEF9-4A9F-9431-85F6984F621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771775" y="1219200"/>
            <a:ext cx="6372225" cy="5638800"/>
          </a:xfrm>
        </p:spPr>
        <p:txBody>
          <a:bodyPr/>
          <a:lstStyle/>
          <a:p>
            <a:pPr eaLnBrk="1" hangingPunct="1"/>
            <a:r>
              <a:rPr lang="ru-RU" altLang="en-US" sz="2800" b="1" dirty="0">
                <a:cs typeface="Times New Roman" panose="02020603050405020304" pitchFamily="18" charset="0"/>
              </a:rPr>
              <a:t>При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нульовому</a:t>
            </a:r>
            <a:r>
              <a:rPr lang="ru-RU" altLang="en-US" sz="2800" b="1" dirty="0">
                <a:cs typeface="Times New Roman" panose="02020603050405020304" pitchFamily="18" charset="0"/>
              </a:rPr>
              <a:t> трансмуральному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вени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спадаються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.</a:t>
            </a:r>
            <a:endParaRPr lang="ru-RU" altLang="en-US" sz="28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en-US" sz="2800" b="1" dirty="0" err="1">
                <a:cs typeface="Times New Roman" panose="02020603050405020304" pitchFamily="18" charset="0"/>
              </a:rPr>
              <a:t>Зміна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тиску</a:t>
            </a:r>
            <a:r>
              <a:rPr lang="ru-RU" altLang="en-US" sz="2800" b="1" dirty="0">
                <a:cs typeface="Times New Roman" panose="02020603050405020304" pitchFamily="18" charset="0"/>
              </a:rPr>
              <a:t> в межах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від</a:t>
            </a:r>
            <a:r>
              <a:rPr lang="ru-RU" altLang="en-US" sz="2800" b="1" dirty="0">
                <a:cs typeface="Times New Roman" panose="02020603050405020304" pitchFamily="18" charset="0"/>
              </a:rPr>
              <a:t> 0 до 6-9 мм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рт.ст</a:t>
            </a:r>
            <a:r>
              <a:rPr lang="ru-RU" altLang="en-US" sz="2800" b="1" dirty="0">
                <a:cs typeface="Times New Roman" panose="02020603050405020304" pitchFamily="18" charset="0"/>
              </a:rPr>
              <a:t>.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відбувається</a:t>
            </a:r>
            <a:r>
              <a:rPr lang="ru-RU" altLang="en-US" sz="2800" b="1" dirty="0">
                <a:cs typeface="Times New Roman" panose="02020603050405020304" pitchFamily="18" charset="0"/>
              </a:rPr>
              <a:t> при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еліпсовидному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просвіті</a:t>
            </a:r>
            <a:r>
              <a:rPr lang="ru-RU" altLang="en-US" sz="2800" b="1" dirty="0">
                <a:cs typeface="Times New Roman" panose="02020603050405020304" pitchFamily="18" charset="0"/>
              </a:rPr>
              <a:t> вен.</a:t>
            </a:r>
          </a:p>
          <a:p>
            <a:pPr eaLnBrk="1" hangingPunct="1"/>
            <a:r>
              <a:rPr lang="ru-RU" altLang="en-US" sz="2800" b="1" dirty="0" smtClean="0">
                <a:cs typeface="Times New Roman" panose="02020603050405020304" pitchFamily="18" charset="0"/>
              </a:rPr>
              <a:t>Вени , </a:t>
            </a:r>
            <a:r>
              <a:rPr lang="ru-RU" altLang="en-US" sz="2800" b="1" dirty="0">
                <a:cs typeface="Times New Roman" panose="02020603050405020304" pitchFamily="18" charset="0"/>
              </a:rPr>
              <a:t>з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тиском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крові</a:t>
            </a:r>
            <a:r>
              <a:rPr lang="ru-RU" altLang="en-US" sz="2800" b="1" dirty="0">
                <a:cs typeface="Times New Roman" panose="02020603050405020304" pitchFamily="18" charset="0"/>
              </a:rPr>
              <a:t> 6-9 мм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рт.ст</a:t>
            </a:r>
            <a:r>
              <a:rPr lang="ru-RU" altLang="en-US" sz="2800" b="1" dirty="0">
                <a:cs typeface="Times New Roman" panose="02020603050405020304" pitchFamily="18" charset="0"/>
              </a:rPr>
              <a:t>.,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набувають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 smtClean="0">
                <a:cs typeface="Times New Roman" panose="02020603050405020304" pitchFamily="18" charset="0"/>
              </a:rPr>
              <a:t>округлий</a:t>
            </a:r>
            <a:r>
              <a:rPr lang="ru-RU" altLang="en-US" sz="2800" b="1" dirty="0" smtClean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поперечний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переріз</a:t>
            </a:r>
            <a:r>
              <a:rPr lang="ru-RU" altLang="en-US" sz="2800" b="1" dirty="0">
                <a:cs typeface="Times New Roman" panose="02020603050405020304" pitchFamily="18" charset="0"/>
              </a:rPr>
              <a:t>,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тобто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повністю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розправляються</a:t>
            </a:r>
            <a:r>
              <a:rPr lang="ru-RU" altLang="en-US" sz="28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en-US" sz="2800" b="1" dirty="0" err="1">
                <a:cs typeface="Times New Roman" panose="02020603050405020304" pitchFamily="18" charset="0"/>
              </a:rPr>
              <a:t>Більш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високий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тиск</a:t>
            </a:r>
            <a:r>
              <a:rPr lang="ru-RU" altLang="en-US" sz="2800" b="1" dirty="0">
                <a:cs typeface="Times New Roman" panose="02020603050405020304" pitchFamily="18" charset="0"/>
              </a:rPr>
              <a:t>&gt; 9 мм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рт.ст</a:t>
            </a:r>
            <a:r>
              <a:rPr lang="ru-RU" altLang="en-US" sz="2800" b="1" dirty="0">
                <a:cs typeface="Times New Roman" panose="02020603050405020304" pitchFamily="18" charset="0"/>
              </a:rPr>
              <a:t>.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розтягує</a:t>
            </a:r>
            <a:r>
              <a:rPr lang="ru-RU" altLang="en-US" sz="2800" b="1" dirty="0">
                <a:cs typeface="Times New Roman" panose="02020603050405020304" pitchFamily="18" charset="0"/>
              </a:rPr>
              <a:t> </a:t>
            </a:r>
            <a:r>
              <a:rPr lang="ru-RU" altLang="en-US" sz="2800" b="1" dirty="0" err="1">
                <a:cs typeface="Times New Roman" panose="02020603050405020304" pitchFamily="18" charset="0"/>
              </a:rPr>
              <a:t>вени</a:t>
            </a:r>
            <a:r>
              <a:rPr lang="ru-RU" altLang="en-US" sz="2800" b="1" dirty="0">
                <a:cs typeface="Times New Roman" panose="02020603050405020304" pitchFamily="18" charset="0"/>
              </a:rPr>
              <a:t>.</a:t>
            </a:r>
            <a:endParaRPr lang="ru-RU" altLang="en-US" sz="2800" b="1" dirty="0"/>
          </a:p>
        </p:txBody>
      </p:sp>
      <p:pic>
        <p:nvPicPr>
          <p:cNvPr id="70660" name="Picture 7">
            <a:extLst>
              <a:ext uri="{FF2B5EF4-FFF2-40B4-BE49-F238E27FC236}">
                <a16:creationId xmlns:a16="http://schemas.microsoft.com/office/drawing/2014/main" id="{880DC423-817F-4AE6-98F9-7B8C355F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173288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7AC2713-180A-4D65-9F66-07009BEED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700" y="333375"/>
            <a:ext cx="9144000" cy="838200"/>
          </a:xfrm>
        </p:spPr>
        <p:txBody>
          <a:bodyPr/>
          <a:lstStyle/>
          <a:p>
            <a:pPr eaLnBrk="1" hangingPunct="1"/>
            <a:r>
              <a:rPr lang="ru-RU" altLang="en-US" sz="3200" dirty="0" err="1" smtClean="0"/>
              <a:t>Трансмуральний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тиск</a:t>
            </a:r>
            <a:r>
              <a:rPr lang="ru-RU" altLang="en-US" sz="3200" dirty="0" smtClean="0"/>
              <a:t> (</a:t>
            </a:r>
            <a:r>
              <a:rPr lang="ru-RU" altLang="en-US" sz="3200" dirty="0" err="1" smtClean="0"/>
              <a:t>Ртр</a:t>
            </a:r>
            <a:r>
              <a:rPr lang="ru-RU" altLang="en-US" sz="3200" dirty="0" smtClean="0"/>
              <a:t>): </a:t>
            </a:r>
            <a:r>
              <a:rPr lang="ru-RU" altLang="en-US" sz="3200" dirty="0" err="1" smtClean="0"/>
              <a:t>різниця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тиску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крові</a:t>
            </a:r>
            <a:r>
              <a:rPr lang="ru-RU" altLang="en-US" sz="3200" dirty="0" smtClean="0"/>
              <a:t>  </a:t>
            </a:r>
            <a:r>
              <a:rPr lang="ru-RU" altLang="en-US" sz="3200" dirty="0"/>
              <a:t>на </a:t>
            </a:r>
            <a:r>
              <a:rPr lang="ru-RU" altLang="en-US" sz="3200" dirty="0" err="1" smtClean="0"/>
              <a:t>стінку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судини</a:t>
            </a:r>
            <a:r>
              <a:rPr lang="ru-RU" altLang="en-US" sz="3200" dirty="0" smtClean="0"/>
              <a:t> </a:t>
            </a:r>
            <a:r>
              <a:rPr lang="ru-RU" altLang="en-US" sz="3200" dirty="0" err="1" smtClean="0"/>
              <a:t>зсередини</a:t>
            </a:r>
            <a:r>
              <a:rPr lang="ru-RU" altLang="en-US" sz="3200" dirty="0" smtClean="0"/>
              <a:t> та </a:t>
            </a:r>
            <a:r>
              <a:rPr lang="ru-RU" altLang="en-US" sz="3200" dirty="0" err="1" smtClean="0"/>
              <a:t>ззовні</a:t>
            </a:r>
            <a:endParaRPr lang="ru-RU" altLang="en-US" sz="3200" dirty="0"/>
          </a:p>
        </p:txBody>
      </p:sp>
      <p:sp>
        <p:nvSpPr>
          <p:cNvPr id="71683" name="Rectangle 4">
            <a:extLst>
              <a:ext uri="{FF2B5EF4-FFF2-40B4-BE49-F238E27FC236}">
                <a16:creationId xmlns:a16="http://schemas.microsoft.com/office/drawing/2014/main" id="{94B955B4-C05E-4D48-9F20-8145B13D85F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06775" y="1197768"/>
            <a:ext cx="5724525" cy="57610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en-US" sz="2800" dirty="0"/>
              <a:t> </a:t>
            </a:r>
            <a:r>
              <a:rPr lang="ru-RU" altLang="en-US" sz="2800" dirty="0" err="1"/>
              <a:t>Зміна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рівня</a:t>
            </a:r>
            <a:r>
              <a:rPr lang="ru-RU" altLang="en-US" sz="2800" dirty="0"/>
              <a:t> трансмурального </a:t>
            </a:r>
            <a:r>
              <a:rPr lang="ru-RU" altLang="en-US" sz="2800" dirty="0" err="1"/>
              <a:t>тиску</a:t>
            </a:r>
            <a:r>
              <a:rPr lang="ru-RU" altLang="en-US" sz="2800" dirty="0"/>
              <a:t> в </a:t>
            </a:r>
            <a:r>
              <a:rPr lang="ru-RU" altLang="en-US" sz="2800" dirty="0" err="1"/>
              <a:t>судинах</a:t>
            </a:r>
            <a:r>
              <a:rPr lang="ru-RU" altLang="en-US" sz="2800" dirty="0"/>
              <a:t> в </a:t>
            </a:r>
            <a:r>
              <a:rPr lang="ru-RU" altLang="en-US" sz="2800" dirty="0" err="1"/>
              <a:t>залежності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від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гідростатичного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тиску</a:t>
            </a:r>
            <a:r>
              <a:rPr lang="ru-RU" altLang="en-US" sz="2800" dirty="0"/>
              <a:t>, яке </a:t>
            </a:r>
            <a:r>
              <a:rPr lang="ru-RU" altLang="en-US" sz="2800" dirty="0" err="1"/>
              <a:t>створюється</a:t>
            </a:r>
            <a:r>
              <a:rPr lang="ru-RU" altLang="en-US" sz="2800" dirty="0"/>
              <a:t> в </a:t>
            </a:r>
            <a:r>
              <a:rPr lang="ru-RU" altLang="en-US" sz="2800" dirty="0" err="1"/>
              <a:t>положенні</a:t>
            </a:r>
            <a:r>
              <a:rPr lang="ru-RU" altLang="en-US" sz="2800" dirty="0"/>
              <a:t> стоячи </a:t>
            </a:r>
            <a:r>
              <a:rPr lang="ru-RU" altLang="en-US" sz="2800" dirty="0" err="1"/>
              <a:t>під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впливом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гравітаційних</a:t>
            </a:r>
            <a:r>
              <a:rPr lang="ru-RU" altLang="en-US" sz="2800" dirty="0"/>
              <a:t> сил.</a:t>
            </a:r>
          </a:p>
          <a:p>
            <a:pPr eaLnBrk="1" hangingPunct="1">
              <a:buFontTx/>
              <a:buNone/>
            </a:pPr>
            <a:r>
              <a:rPr lang="ru-RU" altLang="en-US" sz="2800" dirty="0" err="1"/>
              <a:t>Найбільший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вплив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цей</a:t>
            </a:r>
            <a:r>
              <a:rPr lang="ru-RU" altLang="en-US" sz="2800" dirty="0"/>
              <a:t> вид </a:t>
            </a:r>
            <a:r>
              <a:rPr lang="ru-RU" altLang="en-US" sz="2800" dirty="0" err="1"/>
              <a:t>тиску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 </a:t>
            </a:r>
            <a:r>
              <a:rPr lang="ru-RU" altLang="en-US" sz="2800" dirty="0" err="1" smtClean="0"/>
              <a:t>падає</a:t>
            </a:r>
            <a:r>
              <a:rPr lang="ru-RU" altLang="en-US" sz="2800" dirty="0" smtClean="0"/>
              <a:t> </a:t>
            </a:r>
            <a:r>
              <a:rPr lang="ru-RU" altLang="en-US" sz="2800" dirty="0"/>
              <a:t>на </a:t>
            </a:r>
            <a:r>
              <a:rPr lang="ru-RU" altLang="en-US" sz="2800" dirty="0" err="1"/>
              <a:t>вени</a:t>
            </a:r>
            <a:r>
              <a:rPr lang="ru-RU" altLang="en-US" sz="2800" dirty="0"/>
              <a:t>.</a:t>
            </a:r>
          </a:p>
          <a:p>
            <a:pPr eaLnBrk="1" hangingPunct="1">
              <a:buFontTx/>
              <a:buNone/>
            </a:pPr>
            <a:r>
              <a:rPr lang="ru-RU" altLang="en-US" sz="2800" dirty="0"/>
              <a:t>Тому в венах </a:t>
            </a:r>
            <a:r>
              <a:rPr lang="ru-RU" altLang="en-US" sz="2800" dirty="0" err="1"/>
              <a:t>з'явилися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клапани</a:t>
            </a:r>
            <a:r>
              <a:rPr lang="ru-RU" altLang="en-US" sz="2800" dirty="0"/>
              <a:t>, </a:t>
            </a:r>
            <a:r>
              <a:rPr lang="ru-RU" altLang="en-US" sz="2800" dirty="0" err="1"/>
              <a:t>які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поділяють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стовп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крові</a:t>
            </a:r>
            <a:r>
              <a:rPr lang="ru-RU" altLang="en-US" sz="2800" dirty="0"/>
              <a:t> на </a:t>
            </a:r>
            <a:r>
              <a:rPr lang="ru-RU" altLang="en-US" sz="2800" dirty="0" err="1"/>
              <a:t>сегменти</a:t>
            </a:r>
            <a:r>
              <a:rPr lang="ru-RU" altLang="en-US" sz="2800" dirty="0"/>
              <a:t>.</a:t>
            </a:r>
          </a:p>
          <a:p>
            <a:pPr eaLnBrk="1" hangingPunct="1">
              <a:buFontTx/>
              <a:buNone/>
            </a:pPr>
            <a:endParaRPr lang="ru-RU" altLang="en-US" sz="2800" dirty="0"/>
          </a:p>
        </p:txBody>
      </p:sp>
      <p:graphicFrame>
        <p:nvGraphicFramePr>
          <p:cNvPr id="71684" name="Object 5">
            <a:extLst>
              <a:ext uri="{FF2B5EF4-FFF2-40B4-BE49-F238E27FC236}">
                <a16:creationId xmlns:a16="http://schemas.microsoft.com/office/drawing/2014/main" id="{1FE41D4E-4DB1-42BD-AAD9-F6414227A6B8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-180975" y="1298575"/>
          <a:ext cx="3600450" cy="555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71684" name="Object 5">
                        <a:extLst>
                          <a:ext uri="{FF2B5EF4-FFF2-40B4-BE49-F238E27FC236}">
                            <a16:creationId xmlns:a16="http://schemas.microsoft.com/office/drawing/2014/main" id="{1FE41D4E-4DB1-42BD-AAD9-F6414227A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1298575"/>
                        <a:ext cx="3600450" cy="555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D5496D7-4CD6-4EF3-B02F-D37DDF7AE7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92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FA12E6C-0EF0-4670-8A02-974812499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7538" y="0"/>
            <a:ext cx="4716462" cy="1916113"/>
          </a:xfrm>
        </p:spPr>
        <p:txBody>
          <a:bodyPr/>
          <a:lstStyle/>
          <a:p>
            <a:pPr eaLnBrk="1" hangingPunct="1"/>
            <a:r>
              <a:rPr lang="ru-RU" altLang="en-US" sz="3600" b="1" dirty="0" err="1" smtClean="0"/>
              <a:t>Клапани</a:t>
            </a:r>
            <a:r>
              <a:rPr lang="ru-RU" altLang="en-US" sz="3600" b="1" dirty="0" smtClean="0"/>
              <a:t> </a:t>
            </a:r>
            <a:r>
              <a:rPr lang="ru-RU" altLang="en-US" sz="3600" b="1" dirty="0"/>
              <a:t>і</a:t>
            </a:r>
            <a:r>
              <a:rPr lang="ru-RU" altLang="en-US" sz="3600" b="1" dirty="0" smtClean="0"/>
              <a:t> </a:t>
            </a:r>
            <a:r>
              <a:rPr lang="ru-RU" altLang="en-US" sz="3600" b="1" dirty="0" err="1" smtClean="0"/>
              <a:t>венозний</a:t>
            </a:r>
            <a:r>
              <a:rPr lang="ru-RU" altLang="en-US" sz="3600" b="1" dirty="0" smtClean="0"/>
              <a:t> </a:t>
            </a:r>
            <a:r>
              <a:rPr lang="ru-RU" altLang="en-US" sz="3600" b="1" dirty="0" err="1" smtClean="0"/>
              <a:t>кровотік</a:t>
            </a:r>
            <a:r>
              <a:rPr lang="ru-RU" altLang="en-US" sz="3600" b="1" dirty="0" smtClean="0"/>
              <a:t> </a:t>
            </a:r>
            <a:endParaRPr lang="ru-RU" altLang="en-US" sz="3600" b="1" dirty="0"/>
          </a:p>
        </p:txBody>
      </p:sp>
      <p:graphicFrame>
        <p:nvGraphicFramePr>
          <p:cNvPr id="72707" name="Object 3">
            <a:extLst>
              <a:ext uri="{FF2B5EF4-FFF2-40B4-BE49-F238E27FC236}">
                <a16:creationId xmlns:a16="http://schemas.microsoft.com/office/drawing/2014/main" id="{79F6747E-5850-4926-B70F-4857B1AB500C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890588"/>
          <a:ext cx="4356100" cy="55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72707" name="Object 3">
                        <a:extLst>
                          <a:ext uri="{FF2B5EF4-FFF2-40B4-BE49-F238E27FC236}">
                            <a16:creationId xmlns:a16="http://schemas.microsoft.com/office/drawing/2014/main" id="{79F6747E-5850-4926-B70F-4857B1AB5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0588"/>
                        <a:ext cx="4356100" cy="558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8" name="Rectangle 4">
            <a:extLst>
              <a:ext uri="{FF2B5EF4-FFF2-40B4-BE49-F238E27FC236}">
                <a16:creationId xmlns:a16="http://schemas.microsoft.com/office/drawing/2014/main" id="{2AC683BD-B6A8-43DC-A197-07016CC8DF6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2133600"/>
            <a:ext cx="4716462" cy="3429000"/>
          </a:xfrm>
        </p:spPr>
        <p:txBody>
          <a:bodyPr/>
          <a:lstStyle/>
          <a:p>
            <a:pPr eaLnBrk="1" hangingPunct="1"/>
            <a:r>
              <a:rPr lang="ru-RU" altLang="en-US" b="1" dirty="0"/>
              <a:t>При  </a:t>
            </a:r>
            <a:r>
              <a:rPr lang="ru-RU" altLang="en-US" b="1" dirty="0" err="1" smtClean="0"/>
              <a:t>додатковому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затрудненні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віддтоку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крові</a:t>
            </a:r>
            <a:r>
              <a:rPr lang="ru-RU" altLang="en-US" b="1" dirty="0" smtClean="0"/>
              <a:t> з </a:t>
            </a:r>
            <a:r>
              <a:rPr lang="ru-RU" altLang="en-US" b="1" dirty="0"/>
              <a:t>вен </a:t>
            </a:r>
            <a:r>
              <a:rPr lang="ru-RU" altLang="en-US" b="1" dirty="0" err="1" smtClean="0"/>
              <a:t>нижньої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кінцівки</a:t>
            </a:r>
            <a:r>
              <a:rPr lang="ru-RU" altLang="en-US" b="1" dirty="0" smtClean="0"/>
              <a:t>, у </a:t>
            </a:r>
            <a:r>
              <a:rPr lang="ru-RU" altLang="en-US" b="1" dirty="0" err="1" smtClean="0"/>
              <a:t>клапанів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можливий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розвиток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варикозних</a:t>
            </a:r>
            <a:r>
              <a:rPr lang="ru-RU" altLang="en-US" b="1" dirty="0" smtClean="0"/>
              <a:t> </a:t>
            </a:r>
            <a:r>
              <a:rPr lang="ru-RU" altLang="en-US" b="1" dirty="0" err="1" smtClean="0"/>
              <a:t>розширень</a:t>
            </a:r>
            <a:r>
              <a:rPr lang="ru-RU" altLang="en-US" b="1" dirty="0" smtClean="0"/>
              <a:t>.</a:t>
            </a:r>
            <a:endParaRPr lang="ru-RU" altLang="en-US" b="1" dirty="0"/>
          </a:p>
          <a:p>
            <a:pPr eaLnBrk="1" hangingPunct="1"/>
            <a:endParaRPr lang="ru-RU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рис 15-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89138"/>
            <a:ext cx="8064500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309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0825" y="1196975"/>
            <a:ext cx="8713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Тонус ГМК забезпечує спроможність клапанів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31775" y="107950"/>
            <a:ext cx="90138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Клапани</a:t>
            </a:r>
            <a:r>
              <a:rPr lang="ru-RU" sz="3200" b="1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вен </a:t>
            </a:r>
            <a:r>
              <a:rPr lang="ru-RU" sz="3200" b="1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створюють</a:t>
            </a:r>
            <a:r>
              <a:rPr lang="ru-RU" sz="3200" b="1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односпрямований</a:t>
            </a:r>
            <a:endParaRPr lang="ru-RU" sz="3200" b="1" dirty="0">
              <a:solidFill>
                <a:srgbClr val="A81B0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3200" b="1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 ток </a:t>
            </a:r>
            <a:r>
              <a:rPr lang="ru-RU" sz="3200" b="1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крові</a:t>
            </a:r>
            <a:r>
              <a:rPr lang="ru-RU" sz="3200" b="1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до </a:t>
            </a:r>
            <a:r>
              <a:rPr lang="ru-RU" sz="3200" b="1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серця</a:t>
            </a:r>
            <a:r>
              <a:rPr lang="ru-RU" sz="3200" b="1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421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DCC1C38-DEE7-44A0-9CBE-9B6030973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en-US" sz="3200" dirty="0" smtClean="0"/>
              <a:t>Вени та </a:t>
            </a:r>
            <a:r>
              <a:rPr lang="ru-RU" altLang="en-US" sz="3200" dirty="0"/>
              <a:t>депо </a:t>
            </a:r>
            <a:r>
              <a:rPr lang="ru-RU" altLang="en-US" sz="3200" dirty="0" err="1" smtClean="0"/>
              <a:t>крові</a:t>
            </a:r>
            <a:endParaRPr lang="ru-RU" altLang="en-US" sz="3200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C8DFDB5-4F29-4EED-8693-C6C522505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576887"/>
          </a:xfrm>
        </p:spPr>
        <p:txBody>
          <a:bodyPr/>
          <a:lstStyle/>
          <a:p>
            <a:pPr eaLnBrk="1" hangingPunct="1"/>
            <a:r>
              <a:rPr lang="ru-RU" altLang="en-US" b="1" dirty="0" err="1" smtClean="0">
                <a:cs typeface="Times New Roman" panose="02020603050405020304" pitchFamily="18" charset="0"/>
              </a:rPr>
              <a:t>Резервуарна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функція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вен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обумовлена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сумарно</a:t>
            </a:r>
            <a:r>
              <a:rPr lang="ru-RU" altLang="en-US" b="1" dirty="0" smtClean="0">
                <a:cs typeface="Times New Roman" panose="02020603050405020304" pitchFamily="18" charset="0"/>
              </a:rPr>
              <a:t> великим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просвітом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цього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відділу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судинного</a:t>
            </a:r>
            <a:r>
              <a:rPr lang="ru-RU" altLang="en-US" b="1" dirty="0" smtClean="0">
                <a:cs typeface="Times New Roman" panose="02020603050405020304" pitchFamily="18" charset="0"/>
              </a:rPr>
              <a:t> русла</a:t>
            </a:r>
            <a:r>
              <a:rPr lang="ru-RU" altLang="en-US" b="1" dirty="0">
                <a:cs typeface="Times New Roman" panose="02020603050405020304" pitchFamily="18" charset="0"/>
              </a:rPr>
              <a:t>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їх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високою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здатністю</a:t>
            </a:r>
            <a:r>
              <a:rPr lang="ru-RU" altLang="en-US" b="1" dirty="0" smtClean="0">
                <a:cs typeface="Times New Roman" panose="02020603050405020304" pitchFamily="18" charset="0"/>
              </a:rPr>
              <a:t> до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розтягнення</a:t>
            </a:r>
            <a:r>
              <a:rPr lang="ru-RU" altLang="en-US" b="1" dirty="0" smtClean="0">
                <a:cs typeface="Times New Roman" panose="02020603050405020304" pitchFamily="18" charset="0"/>
              </a:rPr>
              <a:t>. </a:t>
            </a:r>
            <a:r>
              <a:rPr lang="ru-RU" altLang="en-US" b="1" dirty="0">
                <a:cs typeface="Times New Roman" panose="02020603050405020304" pitchFamily="18" charset="0"/>
              </a:rPr>
              <a:t>В </a:t>
            </a:r>
            <a:r>
              <a:rPr lang="ru-RU" altLang="en-US" b="1" dirty="0" smtClean="0">
                <a:cs typeface="Times New Roman" panose="02020603050405020304" pitchFamily="18" charset="0"/>
              </a:rPr>
              <a:t>той </a:t>
            </a:r>
            <a:r>
              <a:rPr lang="ru-RU" altLang="en-US" b="1" dirty="0">
                <a:cs typeface="Times New Roman" panose="02020603050405020304" pitchFamily="18" charset="0"/>
              </a:rPr>
              <a:t>же </a:t>
            </a:r>
            <a:r>
              <a:rPr lang="ru-RU" altLang="en-US" b="1" dirty="0" smtClean="0">
                <a:cs typeface="Times New Roman" panose="02020603050405020304" pitchFamily="18" charset="0"/>
              </a:rPr>
              <a:t>час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наявність</a:t>
            </a:r>
            <a:r>
              <a:rPr lang="ru-RU" altLang="en-US" b="1" dirty="0" smtClean="0">
                <a:cs typeface="Times New Roman" panose="02020603050405020304" pitchFamily="18" charset="0"/>
              </a:rPr>
              <a:t> в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стінках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вен </a:t>
            </a:r>
            <a:r>
              <a:rPr lang="ru-RU" altLang="en-US" b="1" dirty="0" smtClean="0">
                <a:cs typeface="Times New Roman" panose="02020603050405020304" pitchFamily="18" charset="0"/>
              </a:rPr>
              <a:t>гладеньких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мя</a:t>
            </a:r>
            <a:r>
              <a:rPr lang="en-US" altLang="en-US" b="1" dirty="0" smtClean="0">
                <a:cs typeface="Times New Roman" panose="02020603050405020304" pitchFamily="18" charset="0"/>
              </a:rPr>
              <a:t>’</a:t>
            </a:r>
            <a:r>
              <a:rPr lang="ru-RU" altLang="en-US" b="1" dirty="0" smtClean="0">
                <a:cs typeface="Times New Roman" panose="02020603050405020304" pitchFamily="18" charset="0"/>
              </a:rPr>
              <a:t>з</a:t>
            </a:r>
            <a:r>
              <a:rPr lang="uk-UA" altLang="en-US" b="1" dirty="0" smtClean="0">
                <a:cs typeface="Times New Roman" panose="02020603050405020304" pitchFamily="18" charset="0"/>
              </a:rPr>
              <a:t>о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вих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клітин</a:t>
            </a:r>
            <a:r>
              <a:rPr lang="ru-RU" altLang="en-US" b="1" dirty="0" smtClean="0">
                <a:cs typeface="Times New Roman" panose="02020603050405020304" pitchFamily="18" charset="0"/>
              </a:rPr>
              <a:t> при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низькому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рівні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гідродинамічного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тиску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створює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сприятливі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умови</a:t>
            </a:r>
            <a:r>
              <a:rPr lang="ru-RU" altLang="en-US" b="1" dirty="0" smtClean="0">
                <a:cs typeface="Times New Roman" panose="02020603050405020304" pitchFamily="18" charset="0"/>
              </a:rPr>
              <a:t> для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зменшення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їх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просвіту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cs typeface="Times New Roman" panose="02020603050405020304" pitchFamily="18" charset="0"/>
              </a:rPr>
              <a:t>при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скороченні</a:t>
            </a:r>
            <a:r>
              <a:rPr lang="ru-RU" altLang="en-US" b="1" dirty="0" smtClean="0">
                <a:cs typeface="Times New Roman" panose="02020603050405020304" pitchFamily="18" charset="0"/>
              </a:rPr>
              <a:t> .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Це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дає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можливість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перерозподіляти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об</a:t>
            </a:r>
            <a:r>
              <a:rPr lang="en-US" altLang="en-US" b="1" i="1" dirty="0" smtClean="0">
                <a:cs typeface="Times New Roman" panose="02020603050405020304" pitchFamily="18" charset="0"/>
              </a:rPr>
              <a:t>’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єм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крові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між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венами та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іншими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відділами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i="1" dirty="0" err="1" smtClean="0">
                <a:cs typeface="Times New Roman" panose="02020603050405020304" pitchFamily="18" charset="0"/>
              </a:rPr>
              <a:t>судинного</a:t>
            </a:r>
            <a:r>
              <a:rPr lang="ru-RU" altLang="en-US" b="1" i="1" dirty="0" smtClean="0">
                <a:cs typeface="Times New Roman" panose="02020603050405020304" pitchFamily="18" charset="0"/>
              </a:rPr>
              <a:t> русла</a:t>
            </a:r>
            <a:r>
              <a:rPr lang="ru-RU" altLang="en-US" b="1" dirty="0">
                <a:cs typeface="Times New Roman" panose="02020603050405020304" pitchFamily="18" charset="0"/>
              </a:rPr>
              <a:t>. </a:t>
            </a:r>
            <a:endParaRPr lang="ru-RU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2946D555-3DCA-422F-961F-401C5C0560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404813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en-US" sz="3200" dirty="0" smtClean="0"/>
              <a:t>Вени та депо </a:t>
            </a:r>
            <a:r>
              <a:rPr lang="ru-RU" altLang="en-US" sz="3200" dirty="0" err="1" smtClean="0"/>
              <a:t>крові</a:t>
            </a:r>
            <a:endParaRPr lang="ru-RU" altLang="en-US" sz="3200" dirty="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EAAAD1B-649D-44B9-BB45-B9164D0F19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513"/>
            <a:ext cx="9144000" cy="5576887"/>
          </a:xfrm>
        </p:spPr>
        <p:txBody>
          <a:bodyPr/>
          <a:lstStyle/>
          <a:p>
            <a:pPr eaLnBrk="1" hangingPunct="1"/>
            <a:r>
              <a:rPr lang="ru-RU" altLang="en-US" b="1" dirty="0" smtClean="0">
                <a:cs typeface="Times New Roman" panose="02020603050405020304" pitchFamily="18" charset="0"/>
              </a:rPr>
              <a:t>В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замкнутій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судинній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системі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зміна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ємкості</a:t>
            </a:r>
            <a:r>
              <a:rPr lang="ru-RU" altLang="en-US" b="1" dirty="0" smtClean="0">
                <a:cs typeface="Times New Roman" panose="02020603050405020304" pitchFamily="18" charset="0"/>
              </a:rPr>
              <a:t> будь-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якого</a:t>
            </a:r>
            <a:r>
              <a:rPr lang="ru-RU" altLang="en-US" b="1" dirty="0" smtClean="0">
                <a:cs typeface="Times New Roman" panose="02020603050405020304" pitchFamily="18" charset="0"/>
              </a:rPr>
              <a:t> одного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відділу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обов</a:t>
            </a:r>
            <a:r>
              <a:rPr lang="en-US" altLang="en-US" b="1" dirty="0" smtClean="0">
                <a:cs typeface="Times New Roman" panose="02020603050405020304" pitchFamily="18" charset="0"/>
              </a:rPr>
              <a:t>’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язково</a:t>
            </a:r>
            <a:r>
              <a:rPr lang="ru-RU" altLang="en-US" b="1" dirty="0" smtClean="0">
                <a:cs typeface="Times New Roman" panose="02020603050405020304" pitchFamily="18" charset="0"/>
              </a:rPr>
              <a:t> повинно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супроводжуватись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перерозподілом</a:t>
            </a:r>
            <a:r>
              <a:rPr lang="ru-RU" altLang="en-US" b="1" dirty="0" smtClean="0">
                <a:cs typeface="Times New Roman" panose="02020603050405020304" pitchFamily="18" charset="0"/>
              </a:rPr>
              <a:t> об</a:t>
            </a:r>
            <a:r>
              <a:rPr lang="en-US" altLang="en-US" b="1" dirty="0" smtClean="0">
                <a:cs typeface="Times New Roman" panose="02020603050405020304" pitchFamily="18" charset="0"/>
              </a:rPr>
              <a:t>’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єму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крові</a:t>
            </a:r>
            <a:r>
              <a:rPr lang="ru-RU" altLang="en-US" b="1" dirty="0" smtClean="0">
                <a:cs typeface="Times New Roman" panose="02020603050405020304" pitchFamily="18" charset="0"/>
              </a:rPr>
              <a:t> в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іншій</a:t>
            </a:r>
            <a:r>
              <a:rPr lang="ru-RU" altLang="en-US" b="1" dirty="0" smtClean="0">
                <a:cs typeface="Times New Roman" panose="02020603050405020304" pitchFamily="18" charset="0"/>
              </a:rPr>
              <a:t>.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Скорочення</a:t>
            </a:r>
            <a:r>
              <a:rPr lang="ru-RU" altLang="en-US" b="1" dirty="0" smtClean="0">
                <a:cs typeface="Times New Roman" panose="02020603050405020304" pitchFamily="18" charset="0"/>
              </a:rPr>
              <a:t> гладеньких м</a:t>
            </a:r>
            <a:r>
              <a:rPr lang="en-US" altLang="en-US" b="1" dirty="0" smtClean="0">
                <a:cs typeface="Times New Roman" panose="02020603050405020304" pitchFamily="18" charset="0"/>
              </a:rPr>
              <a:t>’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язів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стінки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вени</a:t>
            </a:r>
            <a:r>
              <a:rPr lang="ru-RU" altLang="en-US" b="1" dirty="0" smtClean="0">
                <a:cs typeface="Times New Roman" panose="02020603050405020304" pitchFamily="18" charset="0"/>
              </a:rPr>
              <a:t> легко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змінює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її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просвіт</a:t>
            </a:r>
            <a:r>
              <a:rPr lang="ru-RU" altLang="en-US" b="1" dirty="0" smtClean="0">
                <a:cs typeface="Times New Roman" panose="02020603050405020304" pitchFamily="18" charset="0"/>
              </a:rPr>
              <a:t>, так як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протидіюча</a:t>
            </a:r>
            <a:r>
              <a:rPr lang="ru-RU" altLang="en-US" b="1" dirty="0" smtClean="0">
                <a:cs typeface="Times New Roman" panose="02020603050405020304" pitchFamily="18" charset="0"/>
              </a:rPr>
              <a:t>  сила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тиску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крові</a:t>
            </a:r>
            <a:r>
              <a:rPr lang="ru-RU" altLang="en-US" b="1" dirty="0" smtClean="0">
                <a:cs typeface="Times New Roman" panose="02020603050405020304" pitchFamily="18" charset="0"/>
              </a:rPr>
              <a:t> невелика.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Якщо</a:t>
            </a:r>
            <a:r>
              <a:rPr lang="ru-RU" altLang="en-US" b="1" dirty="0" smtClean="0">
                <a:cs typeface="Times New Roman" panose="02020603050405020304" pitchFamily="18" charset="0"/>
              </a:rPr>
              <a:t> 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наприклад</a:t>
            </a:r>
            <a:r>
              <a:rPr lang="ru-RU" altLang="en-US" b="1" dirty="0" smtClean="0">
                <a:cs typeface="Times New Roman" panose="02020603050405020304" pitchFamily="18" charset="0"/>
              </a:rPr>
              <a:t> ,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ємність</a:t>
            </a:r>
            <a:r>
              <a:rPr lang="ru-RU" altLang="en-US" b="1" dirty="0" smtClean="0">
                <a:cs typeface="Times New Roman" panose="02020603050405020304" pitchFamily="18" charset="0"/>
              </a:rPr>
              <a:t> вен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зменшиться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тільки</a:t>
            </a:r>
            <a:r>
              <a:rPr lang="ru-RU" altLang="en-US" b="1" dirty="0" smtClean="0">
                <a:cs typeface="Times New Roman" panose="02020603050405020304" pitchFamily="18" charset="0"/>
              </a:rPr>
              <a:t> на 2-3 %, то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венозний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відтік</a:t>
            </a:r>
            <a:r>
              <a:rPr lang="ru-RU" altLang="en-US" b="1" dirty="0" smtClean="0">
                <a:cs typeface="Times New Roman" panose="02020603050405020304" pitchFamily="18" charset="0"/>
              </a:rPr>
              <a:t>  до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сердця</a:t>
            </a:r>
            <a:r>
              <a:rPr lang="ru-RU" altLang="en-US" b="1" dirty="0" smtClean="0">
                <a:cs typeface="Times New Roman" panose="02020603050405020304" pitchFamily="18" charset="0"/>
              </a:rPr>
              <a:t>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підвищиться</a:t>
            </a:r>
            <a:r>
              <a:rPr lang="ru-RU" altLang="en-US" b="1" dirty="0" smtClean="0">
                <a:cs typeface="Times New Roman" panose="02020603050405020304" pitchFamily="18" charset="0"/>
              </a:rPr>
              <a:t> практично </a:t>
            </a:r>
            <a:r>
              <a:rPr lang="ru-RU" altLang="en-US" b="1" dirty="0" err="1" smtClean="0">
                <a:cs typeface="Times New Roman" panose="02020603050405020304" pitchFamily="18" charset="0"/>
              </a:rPr>
              <a:t>вдвічі</a:t>
            </a:r>
            <a:r>
              <a:rPr lang="ru-RU" altLang="en-US" b="1" dirty="0" smtClean="0">
                <a:cs typeface="Times New Roman" panose="02020603050405020304" pitchFamily="18" charset="0"/>
              </a:rPr>
              <a:t>.</a:t>
            </a:r>
            <a:r>
              <a:rPr lang="ru-RU" altLang="en-US" b="1" dirty="0" smtClean="0"/>
              <a:t> </a:t>
            </a:r>
            <a:endParaRPr lang="ru-RU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</a:t>
            </a:r>
            <a:r>
              <a:rPr lang="ru-RU" sz="40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М'язовий</a:t>
            </a:r>
            <a:r>
              <a:rPr lang="ru-RU" sz="40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насос:</a:t>
            </a:r>
            <a:endParaRPr lang="ru-RU" sz="4000" dirty="0" smtClean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8569325" cy="4465637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27088" y="908050"/>
            <a:ext cx="66770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корочення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СКЕЛЕТНИХ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м'язів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здавлює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Вени</a:t>
            </a:r>
          </a:p>
          <a:p>
            <a:pPr>
              <a:defRPr/>
            </a:pP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І ПРОСУВАЮТЬ КРОВ У ЦЕНТРАЛЬНОМУ НАПРЯМКУ.</a:t>
            </a:r>
          </a:p>
          <a:p>
            <a:pPr>
              <a:defRPr/>
            </a:pP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Клапани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перешкоджають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зворотному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току </a:t>
            </a:r>
            <a:r>
              <a:rPr lang="ru-RU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крові</a:t>
            </a: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E319F0E-A128-46BB-A45D-7BF1D335E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88925"/>
            <a:ext cx="7772400" cy="476250"/>
          </a:xfrm>
        </p:spPr>
        <p:txBody>
          <a:bodyPr/>
          <a:lstStyle/>
          <a:p>
            <a:pPr eaLnBrk="1" hangingPunct="1"/>
            <a:r>
              <a:rPr lang="ru-RU" altLang="en-US" sz="2800" b="1" dirty="0" err="1" smtClean="0"/>
              <a:t>Вплив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дихальних</a:t>
            </a:r>
            <a:r>
              <a:rPr lang="ru-RU" altLang="en-US" sz="2800" b="1" dirty="0" smtClean="0"/>
              <a:t> </a:t>
            </a:r>
            <a:r>
              <a:rPr lang="ru-RU" altLang="en-US" sz="2800" b="1" dirty="0" err="1" smtClean="0"/>
              <a:t>рухів</a:t>
            </a:r>
            <a:r>
              <a:rPr lang="ru-RU" altLang="en-US" sz="2800" b="1" dirty="0" smtClean="0"/>
              <a:t> на </a:t>
            </a:r>
            <a:r>
              <a:rPr lang="ru-RU" altLang="en-US" sz="2800" b="1" dirty="0"/>
              <a:t>кровоток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1FBDD408-9CE9-42F3-9279-4A9E1DCB9C5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-180975" y="3317875"/>
            <a:ext cx="9324975" cy="3540125"/>
          </a:xfrm>
        </p:spPr>
        <p:txBody>
          <a:bodyPr/>
          <a:lstStyle/>
          <a:p>
            <a:pPr eaLnBrk="1" hangingPunct="1"/>
            <a:r>
              <a:rPr lang="ru-RU" altLang="en-US" sz="2800" b="1" u="sng" dirty="0" err="1" smtClean="0"/>
              <a:t>Повернення</a:t>
            </a:r>
            <a:r>
              <a:rPr lang="ru-RU" altLang="en-US" sz="2800" b="1" u="sng" dirty="0" smtClean="0"/>
              <a:t> </a:t>
            </a:r>
            <a:r>
              <a:rPr lang="ru-RU" altLang="en-US" sz="2800" b="1" u="sng" dirty="0" err="1" smtClean="0"/>
              <a:t>крові</a:t>
            </a:r>
            <a:r>
              <a:rPr lang="ru-RU" altLang="en-US" sz="2800" b="1" u="sng" dirty="0" smtClean="0"/>
              <a:t> до </a:t>
            </a:r>
            <a:r>
              <a:rPr lang="ru-RU" altLang="en-US" sz="2800" b="1" u="sng" dirty="0" err="1" smtClean="0"/>
              <a:t>серця</a:t>
            </a:r>
            <a:r>
              <a:rPr lang="ru-RU" altLang="en-US" sz="2800" b="1" u="sng" dirty="0" smtClean="0"/>
              <a:t>:</a:t>
            </a:r>
            <a:endParaRPr lang="ru-RU" altLang="en-US" sz="2800" b="1" u="sng" dirty="0"/>
          </a:p>
          <a:p>
            <a:pPr eaLnBrk="1" hangingPunct="1"/>
            <a:r>
              <a:rPr lang="ru-RU" altLang="en-US" sz="2800" dirty="0" err="1" smtClean="0"/>
              <a:t>градієнт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тиску</a:t>
            </a:r>
            <a:r>
              <a:rPr lang="ru-RU" altLang="en-US" sz="2800" dirty="0" smtClean="0"/>
              <a:t> (у </a:t>
            </a:r>
            <a:r>
              <a:rPr lang="ru-RU" altLang="en-US" sz="2800" dirty="0"/>
              <a:t>венах у </a:t>
            </a:r>
            <a:r>
              <a:rPr lang="ru-RU" altLang="en-US" sz="2800" dirty="0" err="1" smtClean="0"/>
              <a:t>серця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тиск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крові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найнижчий</a:t>
            </a:r>
            <a:r>
              <a:rPr lang="ru-RU" altLang="en-US" sz="2800" dirty="0" smtClean="0"/>
              <a:t>);</a:t>
            </a:r>
            <a:endParaRPr lang="ru-RU" altLang="en-US" sz="2800" dirty="0"/>
          </a:p>
          <a:p>
            <a:pPr eaLnBrk="1" hangingPunct="1"/>
            <a:r>
              <a:rPr lang="ru-RU" altLang="en-US" sz="2800" dirty="0" err="1" smtClean="0"/>
              <a:t>присмокчуючий</a:t>
            </a:r>
            <a:r>
              <a:rPr lang="ru-RU" altLang="en-US" sz="2800" dirty="0" smtClean="0"/>
              <a:t>  </a:t>
            </a:r>
            <a:r>
              <a:rPr lang="ru-RU" altLang="en-US" sz="2800" dirty="0" err="1" smtClean="0"/>
              <a:t>вплив</a:t>
            </a:r>
            <a:r>
              <a:rPr lang="ru-RU" altLang="en-US" sz="2800" dirty="0"/>
              <a:t> </a:t>
            </a:r>
            <a:r>
              <a:rPr lang="ru-RU" altLang="en-US" sz="2800" dirty="0" smtClean="0"/>
              <a:t>плеврального </a:t>
            </a:r>
            <a:r>
              <a:rPr lang="ru-RU" altLang="en-US" sz="2800" dirty="0" err="1" smtClean="0"/>
              <a:t>тиску</a:t>
            </a:r>
            <a:r>
              <a:rPr lang="ru-RU" altLang="en-US" sz="2800" dirty="0" smtClean="0"/>
              <a:t>, </a:t>
            </a:r>
            <a:r>
              <a:rPr lang="ru-RU" altLang="en-US" sz="2800" dirty="0" err="1" smtClean="0"/>
              <a:t>який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завжди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нижчий</a:t>
            </a:r>
            <a:r>
              <a:rPr lang="ru-RU" altLang="en-US" sz="2800" dirty="0" smtClean="0"/>
              <a:t> </a:t>
            </a:r>
            <a:r>
              <a:rPr lang="ru-RU" altLang="en-US" sz="2800" dirty="0"/>
              <a:t>атмосферного;</a:t>
            </a:r>
          </a:p>
          <a:p>
            <a:pPr eaLnBrk="1" hangingPunct="1"/>
            <a:r>
              <a:rPr lang="ru-RU" altLang="en-US" sz="2800" dirty="0" err="1" smtClean="0"/>
              <a:t>Присмокчуюча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дія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вдиху</a:t>
            </a:r>
            <a:r>
              <a:rPr lang="ru-RU" altLang="en-US" sz="2800" dirty="0" smtClean="0"/>
              <a:t>;</a:t>
            </a:r>
            <a:endParaRPr lang="ru-RU" altLang="en-US" sz="2800" dirty="0"/>
          </a:p>
          <a:p>
            <a:pPr eaLnBrk="1" hangingPunct="1"/>
            <a:r>
              <a:rPr lang="ru-RU" altLang="en-US" sz="2800" dirty="0" err="1" smtClean="0"/>
              <a:t>Присмокчуюча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дія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систоли</a:t>
            </a:r>
            <a:r>
              <a:rPr lang="ru-RU" altLang="en-US" sz="2800" dirty="0" smtClean="0"/>
              <a:t>  </a:t>
            </a:r>
            <a:r>
              <a:rPr lang="ru-RU" altLang="en-US" sz="2800" dirty="0" err="1" smtClean="0"/>
              <a:t>шлуночка</a:t>
            </a:r>
            <a:r>
              <a:rPr lang="ru-RU" altLang="en-US" sz="2800" dirty="0" smtClean="0"/>
              <a:t>(</a:t>
            </a:r>
            <a:r>
              <a:rPr lang="ru-RU" altLang="en-US" sz="2800" dirty="0" err="1" smtClean="0"/>
              <a:t>див.далі</a:t>
            </a:r>
            <a:r>
              <a:rPr lang="ru-RU" altLang="en-US" sz="2800" dirty="0" smtClean="0"/>
              <a:t>)</a:t>
            </a:r>
            <a:endParaRPr lang="ru-RU" altLang="en-US" sz="2800" dirty="0"/>
          </a:p>
          <a:p>
            <a:pPr eaLnBrk="1" hangingPunct="1"/>
            <a:r>
              <a:rPr lang="ru-RU" altLang="en-US" sz="2800" dirty="0"/>
              <a:t>  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C074D8CD-4730-4127-8753-1F1D666FF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uk-UA" altLang="en-US"/>
          </a:p>
        </p:txBody>
      </p:sp>
      <p:pic>
        <p:nvPicPr>
          <p:cNvPr id="75781" name="Picture 12">
            <a:extLst>
              <a:ext uri="{FF2B5EF4-FFF2-40B4-BE49-F238E27FC236}">
                <a16:creationId xmlns:a16="http://schemas.microsoft.com/office/drawing/2014/main" id="{B0CD4132-89B3-4C24-9DC4-89482ABD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74866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8319B82-AE23-4C46-B615-0165F5175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en-US" sz="3600" dirty="0" err="1" smtClean="0"/>
              <a:t>Вплив</a:t>
            </a:r>
            <a:r>
              <a:rPr lang="ru-RU" altLang="en-US" sz="3600" dirty="0" smtClean="0"/>
              <a:t> </a:t>
            </a:r>
            <a:r>
              <a:rPr lang="ru-RU" altLang="en-US" sz="3600" dirty="0" err="1" smtClean="0"/>
              <a:t>систоли</a:t>
            </a:r>
            <a:r>
              <a:rPr lang="ru-RU" altLang="en-US" sz="3600" dirty="0" smtClean="0"/>
              <a:t> </a:t>
            </a:r>
            <a:r>
              <a:rPr lang="ru-RU" altLang="en-US" sz="3600" dirty="0" err="1" smtClean="0"/>
              <a:t>шлуночка</a:t>
            </a:r>
            <a:r>
              <a:rPr lang="ru-RU" altLang="en-US" sz="3600" dirty="0" smtClean="0"/>
              <a:t> на </a:t>
            </a:r>
            <a:r>
              <a:rPr lang="ru-RU" altLang="en-US" sz="3600" dirty="0" err="1" smtClean="0"/>
              <a:t>надходження</a:t>
            </a:r>
            <a:r>
              <a:rPr lang="ru-RU" altLang="en-US" sz="3600" dirty="0" smtClean="0"/>
              <a:t> </a:t>
            </a:r>
            <a:r>
              <a:rPr lang="ru-RU" altLang="en-US" sz="3600" dirty="0" err="1" smtClean="0"/>
              <a:t>крові</a:t>
            </a:r>
            <a:r>
              <a:rPr lang="ru-RU" altLang="en-US" sz="3600" dirty="0" smtClean="0"/>
              <a:t> </a:t>
            </a:r>
            <a:r>
              <a:rPr lang="ru-RU" altLang="en-US" sz="3600" dirty="0"/>
              <a:t>в </a:t>
            </a:r>
            <a:r>
              <a:rPr lang="ru-RU" altLang="en-US" sz="3600" dirty="0" err="1" smtClean="0"/>
              <a:t>передсердя</a:t>
            </a:r>
            <a:endParaRPr lang="ru-RU" altLang="en-US" sz="3600" dirty="0"/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25053990-7D45-4637-BB90-1A8828174E3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844675"/>
            <a:ext cx="4284662" cy="5013325"/>
          </a:xfrm>
        </p:spPr>
        <p:txBody>
          <a:bodyPr/>
          <a:lstStyle/>
          <a:p>
            <a:pPr eaLnBrk="1" hangingPunct="1"/>
            <a:endParaRPr lang="ru-RU" altLang="en-US" sz="2800" dirty="0"/>
          </a:p>
          <a:p>
            <a:pPr eaLnBrk="1" hangingPunct="1"/>
            <a:r>
              <a:rPr lang="ru-RU" altLang="en-US" sz="2800" dirty="0" err="1" smtClean="0"/>
              <a:t>Під</a:t>
            </a:r>
            <a:r>
              <a:rPr lang="ru-RU" altLang="en-US" sz="2800" dirty="0" smtClean="0"/>
              <a:t> час </a:t>
            </a:r>
            <a:r>
              <a:rPr lang="ru-RU" altLang="en-US" sz="2800" dirty="0" err="1" smtClean="0"/>
              <a:t>систоли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шлуночка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покращується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надходження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крові</a:t>
            </a:r>
            <a:r>
              <a:rPr lang="ru-RU" altLang="en-US" sz="2800" dirty="0" smtClean="0"/>
              <a:t> до </a:t>
            </a:r>
            <a:r>
              <a:rPr lang="ru-RU" altLang="en-US" sz="2800" dirty="0" err="1" smtClean="0"/>
              <a:t>передсердь,за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рахунок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присмокчуючого</a:t>
            </a:r>
            <a:r>
              <a:rPr lang="ru-RU" altLang="en-US" sz="2800" dirty="0" smtClean="0"/>
              <a:t>  </a:t>
            </a:r>
            <a:r>
              <a:rPr lang="ru-RU" altLang="en-US" sz="2800" dirty="0" err="1"/>
              <a:t>е</a:t>
            </a:r>
            <a:r>
              <a:rPr lang="ru-RU" altLang="en-US" sz="2800" dirty="0" err="1" smtClean="0"/>
              <a:t>фекта</a:t>
            </a:r>
            <a:r>
              <a:rPr lang="ru-RU" altLang="en-US" sz="2800" dirty="0"/>
              <a:t>, </a:t>
            </a:r>
            <a:r>
              <a:rPr lang="ru-RU" altLang="en-US" sz="2800" dirty="0" err="1" smtClean="0"/>
              <a:t>який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утворюється</a:t>
            </a:r>
            <a:r>
              <a:rPr lang="ru-RU" altLang="en-US" sz="2800" dirty="0" smtClean="0"/>
              <a:t> за </a:t>
            </a:r>
            <a:r>
              <a:rPr lang="ru-RU" altLang="en-US" sz="2800" dirty="0" err="1" smtClean="0"/>
              <a:t>рахунок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зміщення</a:t>
            </a:r>
            <a:r>
              <a:rPr lang="ru-RU" altLang="en-US" sz="2800" dirty="0" smtClean="0"/>
              <a:t> </a:t>
            </a:r>
            <a:r>
              <a:rPr lang="ru-RU" altLang="en-US" sz="2800" dirty="0" err="1" smtClean="0"/>
              <a:t>атріовентрикулярної</a:t>
            </a:r>
            <a:r>
              <a:rPr lang="ru-RU" altLang="en-US" sz="2800" dirty="0" smtClean="0"/>
              <a:t> перегородки</a:t>
            </a:r>
            <a:r>
              <a:rPr lang="ru-RU" altLang="en-US" sz="2800" dirty="0"/>
              <a:t>.</a:t>
            </a:r>
          </a:p>
        </p:txBody>
      </p:sp>
      <p:pic>
        <p:nvPicPr>
          <p:cNvPr id="76804" name="Picture 5">
            <a:extLst>
              <a:ext uri="{FF2B5EF4-FFF2-40B4-BE49-F238E27FC236}">
                <a16:creationId xmlns:a16="http://schemas.microsoft.com/office/drawing/2014/main" id="{38FA4C0A-B30E-443F-A044-C98D6A0200C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1700213"/>
            <a:ext cx="4956175" cy="273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ru-RU" smtClean="0"/>
              <a:t>Патологія судин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eaLnBrk="1" hangingPunct="1"/>
            <a:r>
              <a:rPr lang="ru-RU" sz="2800" smtClean="0"/>
              <a:t>Серцево-судинні захворювання займають 1 місце за рівнем смертності та інвалідизації населення.</a:t>
            </a:r>
          </a:p>
          <a:p>
            <a:pPr eaLnBrk="1" hangingPunct="1"/>
            <a:r>
              <a:rPr lang="ru-RU" sz="2800" smtClean="0"/>
              <a:t>Артерії: спазм, облітерація, атеросклероз - ішемія, некроз тканини</a:t>
            </a:r>
          </a:p>
          <a:p>
            <a:pPr eaLnBrk="1" hangingPunct="1"/>
            <a:r>
              <a:rPr lang="ru-RU" sz="2800" smtClean="0"/>
              <a:t>Відня: венозна недостатність, варикозна хвороба, тромбофлебіт, тромбоемболія.</a:t>
            </a:r>
          </a:p>
          <a:p>
            <a:pPr eaLnBrk="1" hangingPunct="1"/>
            <a:r>
              <a:rPr lang="ru-RU" sz="2800" smtClean="0"/>
              <a:t>Капіляри: підвищення проникності при запаленні, алергії - набряки. Пошкодження ендотелію - тромбобразованіе.</a:t>
            </a:r>
          </a:p>
        </p:txBody>
      </p:sp>
    </p:spTree>
    <p:extLst>
      <p:ext uri="{BB962C8B-B14F-4D97-AF65-F5344CB8AC3E}">
        <p14:creationId xmlns:p14="http://schemas.microsoft.com/office/powerpoint/2010/main" val="33316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Grp="1" noChangeAspect="1"/>
          </p:cNvGraphicFramePr>
          <p:nvPr>
            <p:ph/>
          </p:nvPr>
        </p:nvGraphicFramePr>
        <p:xfrm>
          <a:off x="6623050" y="1916113"/>
          <a:ext cx="2520950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Точечный рисунок" r:id="rId3" imgW="4734586" imgH="3648584" progId="Paint.Picture">
                  <p:embed/>
                </p:oleObj>
              </mc:Choice>
              <mc:Fallback>
                <p:oleObj name="Точечный рисунок" r:id="rId3" imgW="4734586" imgH="364858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0" y="1916113"/>
                        <a:ext cx="2520950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Line 3"/>
          <p:cNvSpPr>
            <a:spLocks noChangeShapeType="1"/>
          </p:cNvSpPr>
          <p:nvPr/>
        </p:nvSpPr>
        <p:spPr bwMode="auto">
          <a:xfrm flipV="1">
            <a:off x="3203575" y="3143250"/>
            <a:ext cx="4464050" cy="79057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6300788" y="3644900"/>
            <a:ext cx="1222375" cy="1296988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6011863" y="1341438"/>
            <a:ext cx="2089150" cy="1150937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39750" y="188913"/>
            <a:ext cx="7920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>
                <a:latin typeface="Times New Roman" pitchFamily="18" charset="0"/>
              </a:rPr>
              <a:t>Атеросклероз. Основні  фактори: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11188" y="1773238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50825" y="908050"/>
            <a:ext cx="86423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Пошкодження ендотелію, зниження його регуляторних функцій.</a:t>
            </a:r>
          </a:p>
          <a:p>
            <a:pPr eaLnBrk="1" hangingPunct="1"/>
            <a:endParaRPr lang="ru-RU" sz="2400">
              <a:latin typeface="Times New Roman" pitchFamily="18" charset="0"/>
            </a:endParaRPr>
          </a:p>
          <a:p>
            <a:pPr eaLnBrk="1" hangingPunct="1"/>
            <a:r>
              <a:rPr lang="ru-RU" sz="2400">
                <a:latin typeface="Times New Roman" pitchFamily="18" charset="0"/>
              </a:rPr>
              <a:t>Вазоконстрикция, підвищення артеріального тиску,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тромбоутворення.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250825" y="3284538"/>
            <a:ext cx="32400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Підвищений вміст в крові холестерину в формі ЛПНЩ.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3132138" y="2349500"/>
            <a:ext cx="3816350" cy="287338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771775" y="4941888"/>
            <a:ext cx="61214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Утворення атеросклеротичної бляшки.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Запалення.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Кальцифікація.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Тромбоутворення.</a:t>
            </a:r>
          </a:p>
        </p:txBody>
      </p:sp>
    </p:spTree>
    <p:extLst>
      <p:ext uri="{BB962C8B-B14F-4D97-AF65-F5344CB8AC3E}">
        <p14:creationId xmlns:p14="http://schemas.microsoft.com/office/powerpoint/2010/main" val="238002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рис 68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0350"/>
            <a:ext cx="46085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209550"/>
            <a:ext cx="46402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latin typeface="Times New Roman" pitchFamily="18" charset="0"/>
              </a:rPr>
              <a:t>Розвиток 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</a:rPr>
              <a:t>атеросклеротичної </a:t>
            </a:r>
          </a:p>
          <a:p>
            <a:pPr eaLnBrk="1" hangingPunct="1"/>
            <a:r>
              <a:rPr lang="ru-RU" sz="3200" b="1">
                <a:latin typeface="Times New Roman" pitchFamily="18" charset="0"/>
              </a:rPr>
              <a:t>бляшки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50825" y="1865313"/>
            <a:ext cx="45069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Пошкодження ендотелію.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Адгезія моноціта.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Міграція в інтиму.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Поглинання ліпопротеїнів.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запалення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Розростання бляшки.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Накопичення холестерину.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Оклюзія судини, припинення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кровотоку.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Руйнування бляшки,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тромбоутворення.</a:t>
            </a:r>
          </a:p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153C3AE-7944-4920-9467-432C4D36BB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6632"/>
            <a:ext cx="9144000" cy="6453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Пошкодження аорти при атеросклерозі</a:t>
            </a:r>
          </a:p>
        </p:txBody>
      </p:sp>
      <p:pic>
        <p:nvPicPr>
          <p:cNvPr id="48131" name="Picture 3" descr="рис 15-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33845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211638" y="1700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563938" y="2225675"/>
            <a:ext cx="558006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1. Атеросклеротичні бляшки.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2. Склероз (фіброз) стінки.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Збільшення жорсткості стінки.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Втрата еластичності.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3. Кальцифікація стінки.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          ризики: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Розшарування стінки і розрив аорти.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Травмування формених елементів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Підвищення згортання крові,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    тромбоз, емболія судин.</a:t>
            </a:r>
          </a:p>
        </p:txBody>
      </p:sp>
    </p:spTree>
    <p:extLst>
      <p:ext uri="{BB962C8B-B14F-4D97-AF65-F5344CB8AC3E}">
        <p14:creationId xmlns:p14="http://schemas.microsoft.com/office/powerpoint/2010/main" val="17464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www.thiotriazolin.com/sites/default/files/cabg-u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249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900113" y="188913"/>
            <a:ext cx="7775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latin typeface="Times New Roman" pitchFamily="18" charset="0"/>
              </a:rPr>
              <a:t>Класифікації венозної патології: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35013" y="1289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843213" y="981075"/>
            <a:ext cx="59769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Хронічна венозна недостатність (ХВН).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Зустрічається у 60-75% населення,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Характеризується порушенням венозного відтоку і підвищенням венозного тиску. Переважний вік -50 років і вище, однак, виявлена в10-15% і у школярів 12-13 років.</a:t>
            </a:r>
          </a:p>
          <a:p>
            <a:pPr eaLnBrk="1" hangingPunct="1"/>
            <a:endParaRPr lang="ru-RU" sz="2400">
              <a:latin typeface="Times New Roman" pitchFamily="18" charset="0"/>
            </a:endParaRPr>
          </a:p>
          <a:p>
            <a:pPr eaLnBrk="1" hangingPunct="1"/>
            <a:r>
              <a:rPr lang="ru-RU" sz="2400">
                <a:latin typeface="Times New Roman" pitchFamily="18" charset="0"/>
              </a:rPr>
              <a:t>ускладнення: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  Варикозне розширення вен Н.К.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Тромбофлебіт поверхневих вен.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Тромбоз глибоких вен.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Тромбоемболія легеневої артерії.</a:t>
            </a:r>
          </a:p>
        </p:txBody>
      </p:sp>
      <p:pic>
        <p:nvPicPr>
          <p:cNvPr id="49157" name="Picture 5" descr="varicose_vein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052513"/>
            <a:ext cx="2305050" cy="355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4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062912" cy="1223962"/>
          </a:xfrm>
        </p:spPr>
        <p:txBody>
          <a:bodyPr/>
          <a:lstStyle/>
          <a:p>
            <a:pPr eaLnBrk="1" hangingPunct="1"/>
            <a:r>
              <a:rPr lang="ru-RU" sz="4000" smtClean="0"/>
              <a:t>Переважає патологія вен нижньої кінцівки. Чому?</a:t>
            </a:r>
          </a:p>
        </p:txBody>
      </p:sp>
      <p:pic>
        <p:nvPicPr>
          <p:cNvPr id="3083" name="Picture 3" descr="рис 15-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341438"/>
            <a:ext cx="3887787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Diagram 4"/>
          <p:cNvGrpSpPr>
            <a:grpSpLocks/>
          </p:cNvGrpSpPr>
          <p:nvPr/>
        </p:nvGrpSpPr>
        <p:grpSpPr bwMode="auto">
          <a:xfrm>
            <a:off x="682625" y="1941513"/>
            <a:ext cx="3744913" cy="4103687"/>
            <a:chOff x="430" y="1223"/>
            <a:chExt cx="2359" cy="2585"/>
          </a:xfrm>
        </p:grpSpPr>
        <p:sp>
          <p:nvSpPr>
            <p:cNvPr id="3" name="_s17412"/>
            <p:cNvSpPr>
              <a:spLocks noChangeArrowheads="1" noTextEdit="1"/>
            </p:cNvSpPr>
            <p:nvPr/>
          </p:nvSpPr>
          <p:spPr bwMode="auto">
            <a:xfrm>
              <a:off x="1167" y="1736"/>
              <a:ext cx="884" cy="88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7413"/>
            <p:cNvSpPr>
              <a:spLocks noChangeArrowheads="1"/>
            </p:cNvSpPr>
            <p:nvPr/>
          </p:nvSpPr>
          <p:spPr bwMode="auto">
            <a:xfrm>
              <a:off x="1491" y="1427"/>
              <a:ext cx="23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_s17414"/>
            <p:cNvSpPr>
              <a:spLocks noChangeArrowheads="1" noTextEdit="1"/>
            </p:cNvSpPr>
            <p:nvPr/>
          </p:nvSpPr>
          <p:spPr bwMode="auto">
            <a:xfrm>
              <a:off x="1458" y="2241"/>
              <a:ext cx="884" cy="88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7415"/>
            <p:cNvSpPr>
              <a:spLocks noChangeArrowheads="1"/>
            </p:cNvSpPr>
            <p:nvPr/>
          </p:nvSpPr>
          <p:spPr bwMode="auto">
            <a:xfrm>
              <a:off x="2359" y="2948"/>
              <a:ext cx="23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_s17416"/>
            <p:cNvSpPr>
              <a:spLocks noChangeArrowheads="1" noTextEdit="1"/>
            </p:cNvSpPr>
            <p:nvPr/>
          </p:nvSpPr>
          <p:spPr bwMode="auto">
            <a:xfrm>
              <a:off x="876" y="2241"/>
              <a:ext cx="884" cy="88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7417"/>
            <p:cNvSpPr>
              <a:spLocks noChangeArrowheads="1"/>
            </p:cNvSpPr>
            <p:nvPr/>
          </p:nvSpPr>
          <p:spPr bwMode="auto">
            <a:xfrm>
              <a:off x="623" y="2948"/>
              <a:ext cx="23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95288" y="1628775"/>
            <a:ext cx="45418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Тут фактори, що перешкоджають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току крові, поєднуються: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176463" y="2657475"/>
            <a:ext cx="19859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Високий тиск</a:t>
            </a:r>
          </a:p>
          <a:p>
            <a:pPr eaLnBrk="1" hangingPunct="1"/>
            <a:r>
              <a:rPr lang="ru-RU" sz="2400">
                <a:latin typeface="Times New Roman" pitchFamily="18" charset="0"/>
              </a:rPr>
              <a:t>(90 мм рт.ст.)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895600" y="3952875"/>
            <a:ext cx="3292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Слабкий мязовий насос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50825" y="4241800"/>
            <a:ext cx="15843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Зовнішне здавлення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879475" y="5249863"/>
            <a:ext cx="42322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Часте травмування і запалення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3276600" y="30686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68313" y="0"/>
            <a:ext cx="8675687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Фактори</a:t>
            </a: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ризику</a:t>
            </a: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ru-RU" sz="32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що</a:t>
            </a: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формують</a:t>
            </a: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dirty="0" err="1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патологію</a:t>
            </a: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вен. </a:t>
            </a:r>
          </a:p>
          <a:p>
            <a:pPr>
              <a:defRPr/>
            </a:pPr>
            <a:r>
              <a:rPr lang="ru-RU" sz="3200" dirty="0">
                <a:solidFill>
                  <a:srgbClr val="A81B0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08038" y="10017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35013" y="10731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92275" y="549275"/>
            <a:ext cx="72009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Спадковість: сімейна схильність.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Ендокринний дисбаланс: вагітність, застосування гормональних контрацептивів та ін.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Механічний фактор: тривале перебування у вертикальному положенні, пов'язане з професією, важкі навантаження.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Зайва вага.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Обмеження рухливості: постільний режим, гіпс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Здавлення вен: вагітність, тісний одяг і т.д.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Тривале перебування в положенні сидячи: подорож в автобусі або літаку, робота за комп'ютером і т.д.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>
                <a:latin typeface="Times New Roman" pitchFamily="18" charset="0"/>
              </a:rPr>
              <a:t>Травми, інфекція, інтоксикація, фармакотерапія (блокатори кальцієвих каналів, нестероїдні протизапальні препарати та ін.)</a:t>
            </a:r>
          </a:p>
        </p:txBody>
      </p:sp>
      <p:graphicFrame>
        <p:nvGraphicFramePr>
          <p:cNvPr id="50182" name="Object 6"/>
          <p:cNvGraphicFramePr>
            <a:graphicFrameLocks noGrp="1" noChangeAspect="1"/>
          </p:cNvGraphicFramePr>
          <p:nvPr>
            <p:ph/>
          </p:nvPr>
        </p:nvGraphicFramePr>
        <p:xfrm>
          <a:off x="179388" y="2420938"/>
          <a:ext cx="1512887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Image" r:id="rId3" imgW="1771429" imgH="2571429" progId="Photoshop.Image.7">
                  <p:embed/>
                </p:oleObj>
              </mc:Choice>
              <mc:Fallback>
                <p:oleObj name="Image" r:id="rId3" imgW="1771429" imgH="2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420938"/>
                        <a:ext cx="1512887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3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У детей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ru-RU" sz="4000" smtClean="0"/>
              <a:t>Основную роль в регуляции сосудистого тонуса играет миогенный механизм и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ru-RU" sz="4000" smtClean="0"/>
              <a:t> метаболическая регуляция степени сокращения гладких мышц сосудов</a:t>
            </a:r>
          </a:p>
        </p:txBody>
      </p:sp>
    </p:spTree>
    <p:extLst>
      <p:ext uri="{BB962C8B-B14F-4D97-AF65-F5344CB8AC3E}">
        <p14:creationId xmlns:p14="http://schemas.microsoft.com/office/powerpoint/2010/main" val="42515292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6911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/>
              <a:t> </a:t>
            </a:r>
            <a:r>
              <a:rPr lang="ru-RU" sz="3600" smtClean="0"/>
              <a:t>Сосудодвигательные реакции на гуморальные раздражители появляются раньше, чем на нервные. Еще в периоде внутриутробного развития адреналин суживает прекапиллярные сфинктеры.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smtClean="0"/>
              <a:t>Основную роль в регуляции АД играет ренин-ангиотензиновая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3142847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Рефлекторная регуляция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ru-RU" sz="2800" smtClean="0"/>
              <a:t> У новорожденных уже функционируют прессорецепторы синокаротидной зоны, но раздражение нервов, идущих от рецепторов вызывает слабовыраженное снижение системного   артериального давления.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ru-RU" sz="2800" smtClean="0"/>
              <a:t>   Депрессорный   эффект    с аортальной рефлексогенной зоны отсутствует. Он появляется позже, к 3-4 месяцам, одновременно с формированием тонической активности блуждающего нерва на сердце.</a:t>
            </a:r>
          </a:p>
        </p:txBody>
      </p:sp>
    </p:spTree>
    <p:extLst>
      <p:ext uri="{BB962C8B-B14F-4D97-AF65-F5344CB8AC3E}">
        <p14:creationId xmlns:p14="http://schemas.microsoft.com/office/powerpoint/2010/main" val="1338897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8075612" cy="5818187"/>
          </a:xfrm>
        </p:spPr>
        <p:txBody>
          <a:bodyPr/>
          <a:lstStyle/>
          <a:p>
            <a:pPr eaLnBrk="1" hangingPunct="1"/>
            <a:r>
              <a:rPr lang="ru-RU" smtClean="0"/>
              <a:t>Рост артериального давления с возрастом обусловлен развитием гладкомышечных клеток сосудистой стенки</a:t>
            </a:r>
          </a:p>
        </p:txBody>
      </p:sp>
    </p:spTree>
    <p:extLst>
      <p:ext uri="{BB962C8B-B14F-4D97-AF65-F5344CB8AC3E}">
        <p14:creationId xmlns:p14="http://schemas.microsoft.com/office/powerpoint/2010/main" val="11105036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4360" y="188640"/>
            <a:ext cx="898213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3A459E6-85FD-4C32-81F5-802BE97404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</a:t>
            </a:r>
            <a:r>
              <a:rPr lang="ru-RU" altLang="en-US" dirty="0" err="1"/>
              <a:t>истема</a:t>
            </a:r>
            <a:r>
              <a:rPr lang="ru-RU" altLang="en-US" dirty="0"/>
              <a:t> </a:t>
            </a:r>
            <a:r>
              <a:rPr lang="ru-RU" altLang="en-US" dirty="0" err="1"/>
              <a:t>кровообігу</a:t>
            </a:r>
            <a:r>
              <a:rPr lang="ru-RU" altLang="en-US" dirty="0"/>
              <a:t>. л. № 2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F56247C-0925-4795-9BF3-A5544CAC9D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524000"/>
            <a:ext cx="9144000" cy="4114800"/>
          </a:xfrm>
        </p:spPr>
        <p:txBody>
          <a:bodyPr/>
          <a:lstStyle/>
          <a:p>
            <a:pPr eaLnBrk="1" hangingPunct="1"/>
            <a:r>
              <a:rPr lang="ru-RU" altLang="en-US" b="1" i="1" dirty="0" err="1"/>
              <a:t>Фізіологія</a:t>
            </a:r>
            <a:r>
              <a:rPr lang="ru-RU" altLang="en-US" b="1" i="1" dirty="0"/>
              <a:t> </a:t>
            </a:r>
            <a:r>
              <a:rPr lang="ru-RU" altLang="en-US" b="1" i="1" dirty="0" err="1"/>
              <a:t>кровоносних</a:t>
            </a:r>
            <a:r>
              <a:rPr lang="ru-RU" altLang="en-US" b="1" i="1" dirty="0"/>
              <a:t> </a:t>
            </a:r>
            <a:r>
              <a:rPr lang="ru-RU" altLang="en-US" b="1" i="1" dirty="0" err="1"/>
              <a:t>судин</a:t>
            </a:r>
            <a:endParaRPr lang="en-US" altLang="en-US" b="1" i="1" dirty="0"/>
          </a:p>
          <a:p>
            <a:pPr eaLnBrk="1" hangingPunct="1"/>
            <a:endParaRPr lang="en-US" altLang="en-US" b="1" i="1" dirty="0"/>
          </a:p>
          <a:p>
            <a:pPr algn="l" eaLnBrk="1" hangingPunct="1"/>
            <a:r>
              <a:rPr lang="ru-RU" altLang="en-US" sz="2800" dirty="0"/>
              <a:t>1. </a:t>
            </a:r>
            <a:r>
              <a:rPr lang="ru-RU" altLang="en-US" sz="2800" dirty="0" err="1"/>
              <a:t>Основи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гемодинаміки</a:t>
            </a:r>
            <a:r>
              <a:rPr lang="ru-RU" altLang="en-US" sz="2800" dirty="0"/>
              <a:t> (</a:t>
            </a:r>
            <a:r>
              <a:rPr lang="ru-RU" altLang="en-US" sz="2800" dirty="0" err="1"/>
              <a:t>закони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гідродинаміки</a:t>
            </a:r>
            <a:r>
              <a:rPr lang="ru-RU" altLang="en-US" sz="2800" dirty="0"/>
              <a:t>)</a:t>
            </a:r>
          </a:p>
          <a:p>
            <a:pPr algn="l" eaLnBrk="1" hangingPunct="1"/>
            <a:r>
              <a:rPr lang="ru-RU" altLang="en-US" sz="2800" dirty="0"/>
              <a:t>2. </a:t>
            </a:r>
            <a:r>
              <a:rPr lang="ru-RU" altLang="en-US" sz="2800" dirty="0" err="1"/>
              <a:t>Фізіологічна</a:t>
            </a:r>
            <a:r>
              <a:rPr lang="ru-RU" altLang="en-US" sz="2800" dirty="0"/>
              <a:t> </a:t>
            </a:r>
            <a:r>
              <a:rPr lang="ru-RU" altLang="en-US" sz="2800" dirty="0" err="1"/>
              <a:t>класифікація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судинного</a:t>
            </a:r>
            <a:r>
              <a:rPr lang="ru-RU" altLang="en-US" sz="2800" dirty="0"/>
              <a:t> русла</a:t>
            </a:r>
          </a:p>
          <a:p>
            <a:pPr algn="l" eaLnBrk="1" hangingPunct="1"/>
            <a:r>
              <a:rPr lang="ru-RU" altLang="en-US" sz="2800" dirty="0"/>
              <a:t>3. </a:t>
            </a:r>
            <a:r>
              <a:rPr lang="ru-RU" altLang="en-US" sz="2800" dirty="0" err="1"/>
              <a:t>Особливості</a:t>
            </a:r>
            <a:r>
              <a:rPr lang="ru-RU" altLang="en-US" sz="2800" dirty="0"/>
              <a:t> кровотоку в </a:t>
            </a:r>
            <a:r>
              <a:rPr lang="ru-RU" altLang="en-US" sz="2800" dirty="0" err="1"/>
              <a:t>судинах</a:t>
            </a:r>
            <a:r>
              <a:rPr lang="ru-RU" altLang="en-US" sz="2800" dirty="0"/>
              <a:t> </a:t>
            </a:r>
            <a:r>
              <a:rPr lang="ru-RU" altLang="en-US" sz="2800" dirty="0" err="1"/>
              <a:t>різного</a:t>
            </a:r>
            <a:r>
              <a:rPr lang="ru-RU" altLang="en-US" sz="2800" dirty="0"/>
              <a:t> типу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xfrm>
            <a:off x="677997" y="947554"/>
            <a:ext cx="7808913" cy="4378233"/>
          </a:xfrm>
        </p:spPr>
        <p:txBody>
          <a:bodyPr/>
          <a:lstStyle/>
          <a:p>
            <a:pPr algn="l" eaLnBrk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5C8526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Кровяное</a:t>
            </a:r>
            <a:r>
              <a:rPr lang="en-GB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давление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повышается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с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возрастом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и в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связи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 с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увеличением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роста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и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веса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 50-60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лет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систолическое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давление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125-135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мм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рт.ст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.,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диастолическое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80-90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мм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рт.ст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 </a:t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У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пожилых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женщин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давление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несколько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выше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чем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у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пожилых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мужчин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en-GB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Максимальное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систолическое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давление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у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людей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бывает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около16-18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часов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а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минимальное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—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от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2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до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4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часов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GB" sz="22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ночи</a:t>
            </a:r>
            <a:r>
              <a:rPr lang="en-GB" sz="2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  <a:r>
              <a:rPr lang="en-GB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486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9875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79876" name="Текст 3"/>
          <p:cNvSpPr>
            <a:spLocks noGrp="1"/>
          </p:cNvSpPr>
          <p:nvPr>
            <p:ph type="body" sz="half" idx="2"/>
          </p:nvPr>
        </p:nvSpPr>
        <p:spPr>
          <a:xfrm>
            <a:off x="6084888" y="1052513"/>
            <a:ext cx="2808287" cy="3024187"/>
          </a:xfrm>
        </p:spPr>
        <p:txBody>
          <a:bodyPr/>
          <a:lstStyle/>
          <a:p>
            <a:pPr algn="ctr"/>
            <a:r>
              <a:rPr lang="ru-RU" sz="1600" b="1" dirty="0" smtClean="0"/>
              <a:t>Цветовая допплерография впервые позволила в подробностях </a:t>
            </a:r>
            <a:r>
              <a:rPr lang="ru-RU" sz="1600" b="1" dirty="0" err="1" smtClean="0"/>
              <a:t>неинвазивно</a:t>
            </a:r>
            <a:r>
              <a:rPr lang="ru-RU" sz="1600" b="1" dirty="0" smtClean="0"/>
              <a:t> демонстрировать сосудистое русло здорового развивающегося плода человека. Хотя сердце, аорта и легочный ствол продолжают оставаться приоритетными объектами </a:t>
            </a:r>
            <a:r>
              <a:rPr lang="ru-RU" sz="1400" b="1" dirty="0" smtClean="0"/>
              <a:t>цветового </a:t>
            </a:r>
            <a:r>
              <a:rPr lang="ru-RU" sz="1400" b="1" dirty="0" err="1" smtClean="0"/>
              <a:t>допплерографического</a:t>
            </a:r>
            <a:r>
              <a:rPr lang="ru-RU" sz="1400" b="1" dirty="0" smtClean="0"/>
              <a:t> исследования, с его помощью также проводится изучение кровоснабжения других органов и систем циркуляции.</a:t>
            </a:r>
          </a:p>
        </p:txBody>
      </p:sp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5940425" cy="65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1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Картинка 2"/>
          <p:cNvSpPr>
            <a:spLocks noGrp="1" noTextEdit="1"/>
          </p:cNvSpPr>
          <p:nvPr>
            <p:ph type="clipArt" sz="half" idx="1"/>
          </p:nvPr>
        </p:nvSpPr>
        <p:spPr>
          <a:xfrm>
            <a:off x="684213" y="2060575"/>
            <a:ext cx="3810000" cy="4114800"/>
          </a:xfrm>
        </p:spPr>
      </p:sp>
      <p:sp>
        <p:nvSpPr>
          <p:cNvPr id="8089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0007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08275"/>
            <a:ext cx="2592388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339515" cy="475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8819CDB7-8F7C-44E6-9B09-DFB609FB2CC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9036050" cy="6813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7CC447AE-51A0-4518-91B0-08DEC826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2C113FDD-F6B7-4CB5-9840-0AD476565178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0013"/>
            <a:ext cx="9144000" cy="6958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12FAF3ED-E157-4D7F-94A6-950836E9C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en-U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35D94FAC-64F2-4B08-8E7F-3482B1E16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8893175" cy="48990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en-US" sz="11700" dirty="0" err="1" smtClean="0">
                <a:solidFill>
                  <a:schemeClr val="tx2"/>
                </a:solidFill>
              </a:rPr>
              <a:t>Дякую</a:t>
            </a:r>
            <a:r>
              <a:rPr lang="ru-RU" altLang="en-US" sz="11700" dirty="0" smtClean="0">
                <a:solidFill>
                  <a:schemeClr val="tx2"/>
                </a:solidFill>
              </a:rPr>
              <a:t> за </a:t>
            </a:r>
            <a:r>
              <a:rPr lang="ru-RU" altLang="en-US" sz="11700" dirty="0" err="1" smtClean="0">
                <a:solidFill>
                  <a:schemeClr val="tx2"/>
                </a:solidFill>
              </a:rPr>
              <a:t>увагу</a:t>
            </a:r>
            <a:r>
              <a:rPr lang="ru-RU" altLang="en-US" sz="11700" dirty="0" smtClean="0">
                <a:solidFill>
                  <a:schemeClr val="tx2"/>
                </a:solidFill>
              </a:rPr>
              <a:t>!</a:t>
            </a:r>
            <a:endParaRPr lang="ru-RU" altLang="en-US" sz="117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3034</Words>
  <Application>Microsoft Office PowerPoint</Application>
  <PresentationFormat>Экран (4:3)</PresentationFormat>
  <Paragraphs>285</Paragraphs>
  <Slides>97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97</vt:i4>
      </vt:variant>
    </vt:vector>
  </HeadingPairs>
  <TitlesOfParts>
    <vt:vector size="105" baseType="lpstr">
      <vt:lpstr>Calibri</vt:lpstr>
      <vt:lpstr>Garamond</vt:lpstr>
      <vt:lpstr>Symbol</vt:lpstr>
      <vt:lpstr>Times New Roman</vt:lpstr>
      <vt:lpstr>Wingdings</vt:lpstr>
      <vt:lpstr>Оформление по умолчанию</vt:lpstr>
      <vt:lpstr>Точечный рисунок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Cистема кровообігу. л. №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Кров'яний тиск</vt:lpstr>
      <vt:lpstr>Презентация PowerPoint</vt:lpstr>
      <vt:lpstr>Презентация PowerPoint</vt:lpstr>
      <vt:lpstr>Показники гідродинаміки</vt:lpstr>
      <vt:lpstr>(продовження)</vt:lpstr>
      <vt:lpstr>Об'єм крові і діаметр судини</vt:lpstr>
      <vt:lpstr>Презентация PowerPoint</vt:lpstr>
      <vt:lpstr>Закони гідродинаміки і реальна стінка судини</vt:lpstr>
      <vt:lpstr>Параболічний рух крові в артеріальній кровоносній судині</vt:lpstr>
      <vt:lpstr>Презентация PowerPoint</vt:lpstr>
      <vt:lpstr>Презентация PowerPoint</vt:lpstr>
      <vt:lpstr>Зміна току крові при появі перешкоди</vt:lpstr>
      <vt:lpstr>Лінійний кровотік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АМОРТИЗАЦІЙНІ СУДИНИ. Гідродинамічний тиск крові - створюється серцем</vt:lpstr>
      <vt:lpstr>Вимірювання тиску</vt:lpstr>
      <vt:lpstr>Презентация PowerPoint</vt:lpstr>
      <vt:lpstr>Презентация PowerPoint</vt:lpstr>
      <vt:lpstr>Сфігмографія– запис зміни артеріального тиску в динаміці серцевого циклу</vt:lpstr>
      <vt:lpstr>Презентация PowerPoint</vt:lpstr>
      <vt:lpstr>Динаміка тиску і об’ємного кровотоку </vt:lpstr>
      <vt:lpstr>Трансмуральний тиск (Ртр): різниця тиску крові на стінку судини зсередини і зовні   Необхідно враховувати дію сил гравітації на стовп рідини (крові) у вертикальному положенні людини. Вище серця тиск на стінку судини зменшується, а нижче - зростає.</vt:lpstr>
      <vt:lpstr>Пульс</vt:lpstr>
      <vt:lpstr>Презентация PowerPoint</vt:lpstr>
      <vt:lpstr>Поява пульсу - наслідок поширення ударної хвилі по стінці судини і крові</vt:lpstr>
      <vt:lpstr>Лінійний кровотік</vt:lpstr>
      <vt:lpstr>Пульс</vt:lpstr>
      <vt:lpstr>Сумарна ємність ділянок судинного русла</vt:lpstr>
      <vt:lpstr>Функції амортизувальних судин:</vt:lpstr>
      <vt:lpstr>ОБМІННІ СУДИНИ</vt:lpstr>
      <vt:lpstr>Функціональні групи обмінних судин</vt:lpstr>
      <vt:lpstr>Стінка капіляра - ідеально пристосована для забезпечення обміну</vt:lpstr>
      <vt:lpstr>Регуляція стану капілярного кровотоку</vt:lpstr>
      <vt:lpstr> Регуляція стану капілярів  </vt:lpstr>
      <vt:lpstr>Особливості будови стінки капілярів в різних органах</vt:lpstr>
      <vt:lpstr>Умови обміну води в капілярі</vt:lpstr>
      <vt:lpstr>Схема обміну води між кров'ю і тканинами в капілярі</vt:lpstr>
      <vt:lpstr>Презентация PowerPoint</vt:lpstr>
      <vt:lpstr>Презентация PowerPoint</vt:lpstr>
      <vt:lpstr>Розподіл тиску в різних судинах</vt:lpstr>
      <vt:lpstr>Зміна тиску і сумарної ємності окремих ділянок судинного русла</vt:lpstr>
      <vt:lpstr>ЄМНІСНІ СУДИНИ</vt:lpstr>
      <vt:lpstr>Стан просвіту вен в залежності від рівня трансмурального тиску</vt:lpstr>
      <vt:lpstr>Трансмуральний тиск (Ртр): різниця тиску крові  на стінку судини зсередини та ззовні</vt:lpstr>
      <vt:lpstr>Клапани і венозний кровотік </vt:lpstr>
      <vt:lpstr>Презентация PowerPoint</vt:lpstr>
      <vt:lpstr>Вени та депо крові</vt:lpstr>
      <vt:lpstr>Вени та депо крові</vt:lpstr>
      <vt:lpstr>4. М'язовий насос:</vt:lpstr>
      <vt:lpstr>Вплив дихальних рухів на кровоток</vt:lpstr>
      <vt:lpstr>Вплив систоли шлуночка на надходження крові в передсердя</vt:lpstr>
      <vt:lpstr>Патологія судин</vt:lpstr>
      <vt:lpstr>Презентация PowerPoint</vt:lpstr>
      <vt:lpstr>Презентация PowerPoint</vt:lpstr>
      <vt:lpstr>Пошкодження аорти при атеросклерозі</vt:lpstr>
      <vt:lpstr>Презентация PowerPoint</vt:lpstr>
      <vt:lpstr>Презентация PowerPoint</vt:lpstr>
      <vt:lpstr>Переважає патологія вен нижньої кінцівки. Чому?</vt:lpstr>
      <vt:lpstr>Презентация PowerPoint</vt:lpstr>
      <vt:lpstr>У детей</vt:lpstr>
      <vt:lpstr>Презентация PowerPoint</vt:lpstr>
      <vt:lpstr>Рефлекторная регуляция</vt:lpstr>
      <vt:lpstr>Рост артериального давления с возрастом обусловлен развитием гладкомышечных клеток сосудистой стенки</vt:lpstr>
      <vt:lpstr>Презентация PowerPoint</vt:lpstr>
      <vt:lpstr>* Кровяное давление повышается с возрастом и в связи  с увеличением роста и веса.   * В 50-60 лет систолическое давление 125-135 мм рт.ст., диастолическое 80-90 мм рт.ст.   * У пожилых женщин давление несколько выше, чем у пожилых мужчин.   *Максимальное систолическое давление у людей бывает около16-18 часов, а минимальное — от 2 до 4 часов ночи.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zsmu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Cистема кровообращения</dc:title>
  <dc:creator>ab</dc:creator>
  <cp:lastModifiedBy>Пользователь</cp:lastModifiedBy>
  <cp:revision>119</cp:revision>
  <dcterms:created xsi:type="dcterms:W3CDTF">2006-02-02T10:19:36Z</dcterms:created>
  <dcterms:modified xsi:type="dcterms:W3CDTF">2022-05-10T18:33:03Z</dcterms:modified>
</cp:coreProperties>
</file>