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3" r:id="rId4"/>
    <p:sldId id="272" r:id="rId5"/>
    <p:sldId id="271" r:id="rId6"/>
    <p:sldId id="269" r:id="rId7"/>
    <p:sldId id="268" r:id="rId8"/>
    <p:sldId id="267" r:id="rId9"/>
    <p:sldId id="265" r:id="rId10"/>
    <p:sldId id="266" r:id="rId11"/>
    <p:sldId id="264" r:id="rId12"/>
    <p:sldId id="263" r:id="rId13"/>
    <p:sldId id="262" r:id="rId14"/>
    <p:sldId id="258" r:id="rId15"/>
    <p:sldId id="259" r:id="rId16"/>
    <p:sldId id="261" r:id="rId17"/>
    <p:sldId id="26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96198D4-266F-4F6B-9516-0216BE6AC22A}" type="datetimeFigureOut">
              <a:rPr lang="ru-RU" smtClean="0"/>
              <a:t>04.10.2023</a:t>
            </a:fld>
            <a:endParaRPr lang="ru-RU" dirty="0"/>
          </a:p>
        </p:txBody>
      </p:sp>
      <p:sp>
        <p:nvSpPr>
          <p:cNvPr id="5" name="Footer Placeholder 4"/>
          <p:cNvSpPr>
            <a:spLocks noGrp="1"/>
          </p:cNvSpPr>
          <p:nvPr>
            <p:ph type="ftr" sz="quarter" idx="11"/>
          </p:nvPr>
        </p:nvSpPr>
        <p:spPr>
          <a:xfrm>
            <a:off x="2692397" y="5037663"/>
            <a:ext cx="5214635" cy="279400"/>
          </a:xfrm>
        </p:spPr>
        <p:txBody>
          <a:bodyPr/>
          <a:lstStyle/>
          <a:p>
            <a:endParaRPr lang="ru-RU" dirty="0"/>
          </a:p>
        </p:txBody>
      </p:sp>
      <p:sp>
        <p:nvSpPr>
          <p:cNvPr id="6" name="Slide Number Placeholder 5"/>
          <p:cNvSpPr>
            <a:spLocks noGrp="1"/>
          </p:cNvSpPr>
          <p:nvPr>
            <p:ph type="sldNum" sz="quarter" idx="12"/>
          </p:nvPr>
        </p:nvSpPr>
        <p:spPr>
          <a:xfrm>
            <a:off x="8956900" y="5037663"/>
            <a:ext cx="551167" cy="279400"/>
          </a:xfrm>
        </p:spPr>
        <p:txBody>
          <a:bodyPr/>
          <a:lstStyle/>
          <a:p>
            <a:fld id="{8D6D4E1D-3650-4A8C-BBD6-766520843306}" type="slidenum">
              <a:rPr lang="ru-RU" smtClean="0"/>
              <a:t>‹#›</a:t>
            </a:fld>
            <a:endParaRPr lang="ru-RU"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26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96198D4-266F-4F6B-9516-0216BE6AC22A}" type="datetimeFigureOut">
              <a:rPr lang="ru-RU" smtClean="0"/>
              <a:t>04.10.2023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8D6D4E1D-3650-4A8C-BBD6-766520843306}" type="slidenum">
              <a:rPr lang="ru-RU" smtClean="0"/>
              <a:t>‹#›</a:t>
            </a:fld>
            <a:endParaRPr lang="ru-RU" dirty="0"/>
          </a:p>
        </p:txBody>
      </p:sp>
    </p:spTree>
    <p:extLst>
      <p:ext uri="{BB962C8B-B14F-4D97-AF65-F5344CB8AC3E}">
        <p14:creationId xmlns:p14="http://schemas.microsoft.com/office/powerpoint/2010/main" val="64980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6198D4-266F-4F6B-9516-0216BE6AC22A}" type="datetimeFigureOut">
              <a:rPr lang="ru-RU" smtClean="0"/>
              <a:t>04.10.2023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D6D4E1D-3650-4A8C-BBD6-766520843306}" type="slidenum">
              <a:rPr lang="ru-RU" smtClean="0"/>
              <a:t>‹#›</a:t>
            </a:fld>
            <a:endParaRPr lang="ru-RU"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957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6198D4-266F-4F6B-9516-0216BE6AC22A}" type="datetimeFigureOut">
              <a:rPr lang="ru-RU" smtClean="0"/>
              <a:t>04.10.2023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D6D4E1D-3650-4A8C-BBD6-766520843306}" type="slidenum">
              <a:rPr lang="ru-RU" smtClean="0"/>
              <a:t>‹#›</a:t>
            </a:fld>
            <a:endParaRPr lang="ru-RU"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3585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6198D4-266F-4F6B-9516-0216BE6AC22A}" type="datetimeFigureOut">
              <a:rPr lang="ru-RU" smtClean="0"/>
              <a:t>04.10.2023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D6D4E1D-3650-4A8C-BBD6-766520843306}" type="slidenum">
              <a:rPr lang="ru-RU" smtClean="0"/>
              <a:t>‹#›</a:t>
            </a:fld>
            <a:endParaRPr lang="ru-RU" dirty="0"/>
          </a:p>
        </p:txBody>
      </p:sp>
    </p:spTree>
    <p:extLst>
      <p:ext uri="{BB962C8B-B14F-4D97-AF65-F5344CB8AC3E}">
        <p14:creationId xmlns:p14="http://schemas.microsoft.com/office/powerpoint/2010/main" val="519751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6198D4-266F-4F6B-9516-0216BE6AC22A}" type="datetimeFigureOut">
              <a:rPr lang="ru-RU" smtClean="0"/>
              <a:t>04.10.2023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D6D4E1D-3650-4A8C-BBD6-766520843306}" type="slidenum">
              <a:rPr lang="ru-RU" smtClean="0"/>
              <a:t>‹#›</a:t>
            </a:fld>
            <a:endParaRPr lang="ru-RU"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469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6198D4-266F-4F6B-9516-0216BE6AC22A}" type="datetimeFigureOut">
              <a:rPr lang="ru-RU" smtClean="0"/>
              <a:t>04.10.2023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D6D4E1D-3650-4A8C-BBD6-766520843306}" type="slidenum">
              <a:rPr lang="ru-RU" smtClean="0"/>
              <a:t>‹#›</a:t>
            </a:fld>
            <a:endParaRPr lang="ru-RU"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853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96198D4-266F-4F6B-9516-0216BE6AC22A}" type="datetimeFigureOut">
              <a:rPr lang="ru-RU" smtClean="0"/>
              <a:t>04.10.2023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D6D4E1D-3650-4A8C-BBD6-766520843306}" type="slidenum">
              <a:rPr lang="ru-RU" smtClean="0"/>
              <a:t>‹#›</a:t>
            </a:fld>
            <a:endParaRPr lang="ru-RU"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5296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96198D4-266F-4F6B-9516-0216BE6AC22A}" type="datetimeFigureOut">
              <a:rPr lang="ru-RU" smtClean="0"/>
              <a:t>04.10.2023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D6D4E1D-3650-4A8C-BBD6-766520843306}" type="slidenum">
              <a:rPr lang="ru-RU" smtClean="0"/>
              <a:t>‹#›</a:t>
            </a:fld>
            <a:endParaRPr lang="ru-RU"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96198D4-266F-4F6B-9516-0216BE6AC22A}" type="datetimeFigureOut">
              <a:rPr lang="ru-RU" smtClean="0"/>
              <a:t>04.10.2023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D6D4E1D-3650-4A8C-BBD6-766520843306}" type="slidenum">
              <a:rPr lang="ru-RU" smtClean="0"/>
              <a:t>‹#›</a:t>
            </a:fld>
            <a:endParaRPr lang="ru-RU" dirty="0"/>
          </a:p>
        </p:txBody>
      </p:sp>
    </p:spTree>
    <p:extLst>
      <p:ext uri="{BB962C8B-B14F-4D97-AF65-F5344CB8AC3E}">
        <p14:creationId xmlns:p14="http://schemas.microsoft.com/office/powerpoint/2010/main" val="426297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6198D4-266F-4F6B-9516-0216BE6AC22A}" type="datetimeFigureOut">
              <a:rPr lang="ru-RU" smtClean="0"/>
              <a:t>04.10.2023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D6D4E1D-3650-4A8C-BBD6-766520843306}" type="slidenum">
              <a:rPr lang="ru-RU" smtClean="0"/>
              <a:t>‹#›</a:t>
            </a:fld>
            <a:endParaRPr lang="ru-RU"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569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96198D4-266F-4F6B-9516-0216BE6AC22A}" type="datetimeFigureOut">
              <a:rPr lang="ru-RU" smtClean="0"/>
              <a:t>04.10.2023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8D6D4E1D-3650-4A8C-BBD6-766520843306}" type="slidenum">
              <a:rPr lang="ru-RU" smtClean="0"/>
              <a:t>‹#›</a:t>
            </a:fld>
            <a:endParaRPr lang="ru-RU" dirty="0"/>
          </a:p>
        </p:txBody>
      </p:sp>
    </p:spTree>
    <p:extLst>
      <p:ext uri="{BB962C8B-B14F-4D97-AF65-F5344CB8AC3E}">
        <p14:creationId xmlns:p14="http://schemas.microsoft.com/office/powerpoint/2010/main" val="119906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96198D4-266F-4F6B-9516-0216BE6AC22A}" type="datetimeFigureOut">
              <a:rPr lang="ru-RU" smtClean="0"/>
              <a:t>04.10.2023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8D6D4E1D-3650-4A8C-BBD6-766520843306}" type="slidenum">
              <a:rPr lang="ru-RU" smtClean="0"/>
              <a:t>‹#›</a:t>
            </a:fld>
            <a:endParaRPr lang="ru-RU"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438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96198D4-266F-4F6B-9516-0216BE6AC22A}" type="datetimeFigureOut">
              <a:rPr lang="ru-RU" smtClean="0"/>
              <a:t>04.10.2023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8D6D4E1D-3650-4A8C-BBD6-766520843306}" type="slidenum">
              <a:rPr lang="ru-RU" smtClean="0"/>
              <a:t>‹#›</a:t>
            </a:fld>
            <a:endParaRPr lang="ru-RU"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8917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198D4-266F-4F6B-9516-0216BE6AC22A}" type="datetimeFigureOut">
              <a:rPr lang="ru-RU" smtClean="0"/>
              <a:t>04.10.2023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8D6D4E1D-3650-4A8C-BBD6-766520843306}" type="slidenum">
              <a:rPr lang="ru-RU" smtClean="0"/>
              <a:t>‹#›</a:t>
            </a:fld>
            <a:endParaRPr lang="ru-RU" dirty="0"/>
          </a:p>
        </p:txBody>
      </p:sp>
    </p:spTree>
    <p:extLst>
      <p:ext uri="{BB962C8B-B14F-4D97-AF65-F5344CB8AC3E}">
        <p14:creationId xmlns:p14="http://schemas.microsoft.com/office/powerpoint/2010/main" val="3650974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96198D4-266F-4F6B-9516-0216BE6AC22A}" type="datetimeFigureOut">
              <a:rPr lang="ru-RU" smtClean="0"/>
              <a:t>04.10.2023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8D6D4E1D-3650-4A8C-BBD6-766520843306}" type="slidenum">
              <a:rPr lang="ru-RU" smtClean="0"/>
              <a:t>‹#›</a:t>
            </a:fld>
            <a:endParaRPr lang="ru-RU"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04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96198D4-266F-4F6B-9516-0216BE6AC22A}" type="datetimeFigureOut">
              <a:rPr lang="ru-RU" smtClean="0"/>
              <a:t>04.10.2023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8D6D4E1D-3650-4A8C-BBD6-766520843306}" type="slidenum">
              <a:rPr lang="ru-RU" smtClean="0"/>
              <a:t>‹#›</a:t>
            </a:fld>
            <a:endParaRPr lang="ru-RU" dirty="0"/>
          </a:p>
        </p:txBody>
      </p:sp>
    </p:spTree>
    <p:extLst>
      <p:ext uri="{BB962C8B-B14F-4D97-AF65-F5344CB8AC3E}">
        <p14:creationId xmlns:p14="http://schemas.microsoft.com/office/powerpoint/2010/main" val="45891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6198D4-266F-4F6B-9516-0216BE6AC22A}" type="datetimeFigureOut">
              <a:rPr lang="ru-RU" smtClean="0"/>
              <a:t>04.10.2023</a:t>
            </a:fld>
            <a:endParaRPr lang="ru-RU"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6D4E1D-3650-4A8C-BBD6-766520843306}" type="slidenum">
              <a:rPr lang="ru-RU" smtClean="0"/>
              <a:t>‹#›</a:t>
            </a:fld>
            <a:endParaRPr lang="ru-RU" dirty="0"/>
          </a:p>
        </p:txBody>
      </p:sp>
    </p:spTree>
    <p:extLst>
      <p:ext uri="{BB962C8B-B14F-4D97-AF65-F5344CB8AC3E}">
        <p14:creationId xmlns:p14="http://schemas.microsoft.com/office/powerpoint/2010/main" val="2090792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7AF4BE-77F6-4A33-BB5D-A5F36E91C8B9}"/>
              </a:ext>
            </a:extLst>
          </p:cNvPr>
          <p:cNvSpPr txBox="1"/>
          <p:nvPr/>
        </p:nvSpPr>
        <p:spPr>
          <a:xfrm>
            <a:off x="2262432" y="1140643"/>
            <a:ext cx="7918515" cy="2554545"/>
          </a:xfrm>
          <a:prstGeom prst="rect">
            <a:avLst/>
          </a:prstGeom>
          <a:noFill/>
        </p:spPr>
        <p:txBody>
          <a:bodyPr wrap="square">
            <a:spAutoFit/>
          </a:bodyPr>
          <a:lstStyle/>
          <a:p>
            <a:pPr lvl="0" algn="ctr"/>
            <a:r>
              <a:rPr lang="uk-UA" sz="4000" b="1" noProof="1">
                <a:solidFill>
                  <a:schemeClr val="tx1"/>
                </a:solidFill>
                <a:latin typeface="Times New Roman" panose="02020603050405020304" pitchFamily="18" charset="0"/>
                <a:cs typeface="Times New Roman" panose="02020603050405020304" pitchFamily="18" charset="0"/>
              </a:rPr>
              <a:t>Зв'язки з громадськістю в органах місцевого самоврядування </a:t>
            </a:r>
            <a:br>
              <a:rPr lang="uk-UA" sz="4000" b="1" i="0" u="none" strike="noStrike" cap="none" dirty="0">
                <a:solidFill>
                  <a:srgbClr val="494429"/>
                </a:solidFill>
                <a:latin typeface="Times New Roman" panose="02020603050405020304" pitchFamily="18" charset="0"/>
                <a:ea typeface="Arial"/>
                <a:cs typeface="Times New Roman" panose="02020603050405020304" pitchFamily="18" charset="0"/>
                <a:sym typeface="Arial"/>
              </a:rPr>
            </a:br>
            <a:endParaRPr lang="uk-UA" sz="4000" b="1" i="0" u="none" strike="noStrike" cap="none" dirty="0">
              <a:solidFill>
                <a:srgbClr val="494429"/>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119927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5237161-887C-4D10-ABBD-802AB8D4CCD5}"/>
              </a:ext>
            </a:extLst>
          </p:cNvPr>
          <p:cNvSpPr/>
          <p:nvPr/>
        </p:nvSpPr>
        <p:spPr>
          <a:xfrm>
            <a:off x="1677970" y="669303"/>
            <a:ext cx="8898903" cy="5868145"/>
          </a:xfrm>
          <a:prstGeom prst="rect">
            <a:avLst/>
          </a:prstGeom>
        </p:spPr>
        <p:txBody>
          <a:bodyPr wrap="square">
            <a:spAutoFit/>
          </a:bodyPr>
          <a:lstStyle/>
          <a:p>
            <a:r>
              <a:rPr lang="uk-UA" sz="1600" b="1" dirty="0">
                <a:uFill>
                  <a:solidFill>
                    <a:srgbClr val="000000"/>
                  </a:solidFill>
                </a:uFill>
                <a:latin typeface="Times New Roman" panose="02020603050405020304" pitchFamily="18" charset="0"/>
                <a:ea typeface="Arial Unicode MS"/>
                <a:cs typeface="Times New Roman" panose="02020603050405020304" pitchFamily="18" charset="0"/>
              </a:rPr>
              <a:t>Суперфрази (soundbites)</a:t>
            </a:r>
            <a:r>
              <a:rPr lang="uk-UA" sz="1600" dirty="0">
                <a:uFill>
                  <a:solidFill>
                    <a:srgbClr val="000000"/>
                  </a:solidFill>
                </a:uFill>
                <a:latin typeface="Times New Roman" panose="02020603050405020304" pitchFamily="18" charset="0"/>
                <a:ea typeface="Arial Unicode MS"/>
                <a:cs typeface="Times New Roman" panose="02020603050405020304" pitchFamily="18" charset="0"/>
              </a:rPr>
              <a:t> – дуже короткі фрази, які швидко запам’ятовуються – «сенсові якорі» – метафори, порівняння, жарти, вислови (приказки).</a:t>
            </a:r>
            <a:endParaRPr lang="ru-RU" sz="1600" dirty="0">
              <a:uFill>
                <a:solidFill>
                  <a:srgbClr val="000000"/>
                </a:solidFill>
              </a:uFill>
              <a:latin typeface="Times New Roman" panose="02020603050405020304" pitchFamily="18" charset="0"/>
              <a:ea typeface="Arial Unicode MS"/>
              <a:cs typeface="Times New Roman" panose="02020603050405020304" pitchFamily="18" charset="0"/>
            </a:endParaRPr>
          </a:p>
          <a:p>
            <a:endParaRPr lang="uk-UA" sz="1600" b="1" dirty="0">
              <a:uFill>
                <a:solidFill>
                  <a:srgbClr val="000000"/>
                </a:solidFill>
              </a:uFill>
              <a:latin typeface="Times New Roman" panose="02020603050405020304" pitchFamily="18" charset="0"/>
              <a:ea typeface="Arial Unicode MS"/>
              <a:cs typeface="Times New Roman" panose="02020603050405020304" pitchFamily="18" charset="0"/>
            </a:endParaRPr>
          </a:p>
          <a:p>
            <a:r>
              <a:rPr lang="uk-UA" sz="1600" b="1" dirty="0">
                <a:uFill>
                  <a:solidFill>
                    <a:srgbClr val="000000"/>
                  </a:solidFill>
                </a:uFill>
                <a:latin typeface="Times New Roman" panose="02020603050405020304" pitchFamily="18" charset="0"/>
                <a:ea typeface="Arial Unicode MS"/>
                <a:cs typeface="Times New Roman" panose="02020603050405020304" pitchFamily="18" charset="0"/>
              </a:rPr>
              <a:t>Суперфрази:</a:t>
            </a:r>
            <a:endParaRPr lang="ru-RU" sz="1600" dirty="0">
              <a:uFill>
                <a:solidFill>
                  <a:srgbClr val="000000"/>
                </a:solidFill>
              </a:uFill>
              <a:latin typeface="Times New Roman" panose="02020603050405020304" pitchFamily="18" charset="0"/>
              <a:ea typeface="Arial Unicode MS"/>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дозволяють спікеру подолати перше хвилювання, «розігріти» аудиторію</a:t>
            </a:r>
          </a:p>
          <a:p>
            <a:pPr marL="342900" lvl="0" indent="-342900" fontAlgn="base">
              <a:lnSpc>
                <a:spcPct val="115000"/>
              </a:lnSpc>
              <a:buFont typeface="Arial" panose="020B0604020202020204" pitchFamily="34" charset="0"/>
              <a:buChar char="●"/>
            </a:pPr>
            <a:endParaRPr lang="ru-RU"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налаштувати свій голос та продемонструвати гостроту розуму та дотепність</a:t>
            </a:r>
          </a:p>
          <a:p>
            <a:pPr marL="342900" lvl="0" indent="-342900" fontAlgn="base">
              <a:lnSpc>
                <a:spcPct val="115000"/>
              </a:lnSpc>
              <a:buFont typeface="Arial" panose="020B0604020202020204" pitchFamily="34" charset="0"/>
              <a:buChar char="●"/>
            </a:pPr>
            <a:endParaRPr lang="ru-RU"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фрази, які обов’язково підхоплять журналісти, оскільки це те, чого чекають від них редактори видань</a:t>
            </a:r>
          </a:p>
          <a:p>
            <a:pPr marL="342900" lvl="0" indent="-342900" fontAlgn="base">
              <a:lnSpc>
                <a:spcPct val="115000"/>
              </a:lnSpc>
              <a:buFont typeface="Arial" panose="020B0604020202020204" pitchFamily="34" charset="0"/>
              <a:buChar char="●"/>
            </a:pPr>
            <a:endParaRPr lang="ru-RU"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фрази, неодмінно, потраплять в новинну стрічку, запам’ятаються та розійдуться через неформальні комунікації</a:t>
            </a:r>
          </a:p>
          <a:p>
            <a:pPr marL="342900" lvl="0" indent="-342900" fontAlgn="base">
              <a:lnSpc>
                <a:spcPct val="115000"/>
              </a:lnSpc>
              <a:buFont typeface="Arial" panose="020B0604020202020204" pitchFamily="34" charset="0"/>
              <a:buChar char="●"/>
            </a:pPr>
            <a:endParaRPr lang="ru-RU"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у боротьбі за увагу аудиторії (журналістів) 5-6-секундний вислів завжди виграє у 40-секундного коментаря, який прагне донести промовець (оратор)</a:t>
            </a:r>
          </a:p>
          <a:p>
            <a:pPr marL="342900" lvl="0" indent="-342900" fontAlgn="base">
              <a:lnSpc>
                <a:spcPct val="115000"/>
              </a:lnSpc>
              <a:buFont typeface="Arial" panose="020B0604020202020204" pitchFamily="34" charset="0"/>
              <a:buChar char="●"/>
            </a:pPr>
            <a:endParaRPr lang="ru-RU"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класна історія (cool story)</a:t>
            </a:r>
          </a:p>
          <a:p>
            <a:pPr marL="342900" lvl="0" indent="-342900" fontAlgn="base">
              <a:lnSpc>
                <a:spcPct val="115000"/>
              </a:lnSpc>
              <a:buFont typeface="Arial" panose="020B0604020202020204" pitchFamily="34" charset="0"/>
              <a:buChar char="●"/>
            </a:pPr>
            <a:endParaRPr lang="ru-RU"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зі слів британських експертів: «Відколи розпочалися телетрансляції парламентських дебатів, депутати більше не виступають з промовами. Вони говорять суперфразами»</a:t>
            </a:r>
            <a:endParaRPr lang="ru-RU"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81485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E799DD1-1D5D-4E88-AF8A-25EE8A958ADF}"/>
              </a:ext>
            </a:extLst>
          </p:cNvPr>
          <p:cNvSpPr/>
          <p:nvPr/>
        </p:nvSpPr>
        <p:spPr>
          <a:xfrm>
            <a:off x="1725105" y="838987"/>
            <a:ext cx="8964891" cy="3785652"/>
          </a:xfrm>
          <a:prstGeom prst="rect">
            <a:avLst/>
          </a:prstGeom>
        </p:spPr>
        <p:txBody>
          <a:bodyPr wrap="square">
            <a:spAutoFit/>
          </a:bodyPr>
          <a:lstStyle/>
          <a:p>
            <a:pPr algn="just"/>
            <a:r>
              <a:rPr lang="uk-UA" sz="1600" b="1" dirty="0">
                <a:uFill>
                  <a:solidFill>
                    <a:srgbClr val="000000"/>
                  </a:solidFill>
                </a:uFill>
                <a:latin typeface="Times New Roman" panose="02020603050405020304" pitchFamily="18" charset="0"/>
                <a:ea typeface="Arial Unicode MS"/>
                <a:cs typeface="Times New Roman" panose="02020603050405020304" pitchFamily="18" charset="0"/>
              </a:rPr>
              <a:t>Сторітелінг </a:t>
            </a:r>
            <a:r>
              <a:rPr lang="uk-UA" sz="1600" dirty="0">
                <a:uFill>
                  <a:solidFill>
                    <a:srgbClr val="000000"/>
                  </a:solidFill>
                </a:uFill>
                <a:latin typeface="Times New Roman" panose="02020603050405020304" pitchFamily="18" charset="0"/>
                <a:ea typeface="Arial Unicode MS"/>
                <a:cs typeface="Times New Roman" panose="02020603050405020304" pitchFamily="18" charset="0"/>
              </a:rPr>
              <a:t>– це метод впливу на аудиторію за допомогою розповіді історій з реальними (вигаданими) персонажами.</a:t>
            </a:r>
            <a:endParaRPr lang="ru-RU" sz="1600" dirty="0">
              <a:uFill>
                <a:solidFill>
                  <a:srgbClr val="000000"/>
                </a:solidFill>
              </a:uFill>
              <a:latin typeface="Times New Roman" panose="02020603050405020304" pitchFamily="18" charset="0"/>
              <a:ea typeface="Arial Unicode MS"/>
              <a:cs typeface="Times New Roman" panose="02020603050405020304" pitchFamily="18" charset="0"/>
            </a:endParaRPr>
          </a:p>
          <a:p>
            <a:pPr algn="just"/>
            <a:endParaRPr lang="uk-UA" sz="1600" dirty="0">
              <a:uFill>
                <a:solidFill>
                  <a:srgbClr val="000000"/>
                </a:solidFill>
              </a:uFill>
              <a:latin typeface="Times New Roman" panose="02020603050405020304" pitchFamily="18" charset="0"/>
              <a:ea typeface="Arial Unicode MS"/>
              <a:cs typeface="Times New Roman" panose="02020603050405020304" pitchFamily="18" charset="0"/>
            </a:endParaRPr>
          </a:p>
          <a:p>
            <a:pPr algn="just"/>
            <a:r>
              <a:rPr lang="uk-UA" sz="1600" dirty="0">
                <a:uFill>
                  <a:solidFill>
                    <a:srgbClr val="000000"/>
                  </a:solidFill>
                </a:uFill>
                <a:latin typeface="Times New Roman" panose="02020603050405020304" pitchFamily="18" charset="0"/>
                <a:ea typeface="Arial Unicode MS"/>
                <a:cs typeface="Times New Roman" panose="02020603050405020304" pitchFamily="18" charset="0"/>
              </a:rPr>
              <a:t>Сторітелінг – це образний спосіб передачі інформації через історію, яку легше запам'ятати та пов’язати з власним досвідом, ніж факти, правила чи директиви, оскільки вона «вражає» емоційну сферу слухача. «Сценарій» історії повинен містити 3 частини: «висловлювання» (твердження), аргументацію, висновки (решта інформації).</a:t>
            </a:r>
            <a:endParaRPr lang="ru-RU" sz="1600" dirty="0">
              <a:uFill>
                <a:solidFill>
                  <a:srgbClr val="000000"/>
                </a:solidFill>
              </a:uFill>
              <a:latin typeface="Times New Roman" panose="02020603050405020304" pitchFamily="18" charset="0"/>
              <a:ea typeface="Arial Unicode MS"/>
              <a:cs typeface="Times New Roman" panose="02020603050405020304" pitchFamily="18" charset="0"/>
            </a:endParaRPr>
          </a:p>
          <a:p>
            <a:endParaRPr lang="uk-UA" sz="1600" dirty="0">
              <a:uFill>
                <a:solidFill>
                  <a:srgbClr val="000000"/>
                </a:solidFill>
              </a:uFill>
              <a:latin typeface="Times New Roman" panose="02020603050405020304" pitchFamily="18" charset="0"/>
              <a:ea typeface="Arial Unicode MS"/>
              <a:cs typeface="Times New Roman" panose="02020603050405020304" pitchFamily="18" charset="0"/>
            </a:endParaRPr>
          </a:p>
          <a:p>
            <a:r>
              <a:rPr lang="uk-UA" sz="1600" dirty="0">
                <a:uFill>
                  <a:solidFill>
                    <a:srgbClr val="000000"/>
                  </a:solidFill>
                </a:uFill>
                <a:latin typeface="Times New Roman" panose="02020603050405020304" pitchFamily="18" charset="0"/>
                <a:ea typeface="Arial Unicode MS"/>
                <a:cs typeface="Times New Roman" panose="02020603050405020304" pitchFamily="18" charset="0"/>
              </a:rPr>
              <a:t>Основні типи історії (за Аннеттою Сіммонс (Annette Simmons)):</a:t>
            </a:r>
            <a:endParaRPr lang="ru-RU" sz="1600" dirty="0">
              <a:uFill>
                <a:solidFill>
                  <a:srgbClr val="000000"/>
                </a:solidFill>
              </a:uFill>
              <a:latin typeface="Times New Roman" panose="02020603050405020304" pitchFamily="18" charset="0"/>
              <a:ea typeface="Arial Unicode MS"/>
              <a:cs typeface="Times New Roman" panose="02020603050405020304" pitchFamily="18" charset="0"/>
            </a:endParaRPr>
          </a:p>
          <a:p>
            <a:pPr marL="342900" lvl="0" indent="-342900" fontAlgn="base">
              <a:buFont typeface="Arial" panose="020B0604020202020204" pitchFamily="34" charset="0"/>
              <a:buChar char="●"/>
            </a:pPr>
            <a:r>
              <a:rPr lang="uk-UA"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Історії «Хто я»</a:t>
            </a:r>
            <a:endParaRPr lang="ru-RU"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buFont typeface="Arial" panose="020B0604020202020204" pitchFamily="34" charset="0"/>
              <a:buChar char="●"/>
            </a:pPr>
            <a:r>
              <a:rPr lang="uk-UA"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Історії «Чому я тут»</a:t>
            </a:r>
            <a:endParaRPr lang="ru-RU"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buFont typeface="Arial" panose="020B0604020202020204" pitchFamily="34" charset="0"/>
              <a:buChar char="●"/>
            </a:pPr>
            <a:r>
              <a:rPr lang="uk-UA"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Історії «Бачення»</a:t>
            </a:r>
            <a:endParaRPr lang="ru-RU"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buFont typeface="Arial" panose="020B0604020202020204" pitchFamily="34" charset="0"/>
              <a:buChar char="●"/>
            </a:pPr>
            <a:r>
              <a:rPr lang="uk-UA"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«Повчальні» історії</a:t>
            </a:r>
            <a:endParaRPr lang="ru-RU"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buFont typeface="Arial" panose="020B0604020202020204" pitchFamily="34" charset="0"/>
              <a:buChar char="●"/>
            </a:pPr>
            <a:r>
              <a:rPr lang="uk-UA"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Історії «Цінність у дії»</a:t>
            </a:r>
            <a:endParaRPr lang="ru-RU"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buFont typeface="Arial" panose="020B0604020202020204" pitchFamily="34" charset="0"/>
              <a:buChar char="●"/>
            </a:pPr>
            <a:r>
              <a:rPr lang="uk-UA"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Історії «Я знаю, що ти думаєш»</a:t>
            </a:r>
            <a:endParaRPr lang="ru-RU" sz="16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06134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0B34BFF-3D08-4F08-AC2F-E8CB1EFFD435}"/>
              </a:ext>
            </a:extLst>
          </p:cNvPr>
          <p:cNvSpPr/>
          <p:nvPr/>
        </p:nvSpPr>
        <p:spPr>
          <a:xfrm>
            <a:off x="1593130" y="716437"/>
            <a:ext cx="9521072" cy="3970318"/>
          </a:xfrm>
          <a:prstGeom prst="rect">
            <a:avLst/>
          </a:prstGeom>
        </p:spPr>
        <p:txBody>
          <a:bodyPr wrap="square">
            <a:spAutoFit/>
          </a:bodyPr>
          <a:lstStyle/>
          <a:p>
            <a:pPr algn="just"/>
            <a:r>
              <a:rPr lang="uk-UA" sz="1800" b="1" dirty="0">
                <a:uFill>
                  <a:solidFill>
                    <a:srgbClr val="000000"/>
                  </a:solidFill>
                </a:uFill>
                <a:latin typeface="Times New Roman" panose="02020603050405020304" pitchFamily="18" charset="0"/>
                <a:ea typeface="Arial Unicode MS"/>
                <a:cs typeface="Times New Roman" panose="02020603050405020304" pitchFamily="18" charset="0"/>
              </a:rPr>
              <a:t>Готуючись до публічних виступів, необхідно виробити стратегію та алгоритми відповіді на провокаційні запитання.</a:t>
            </a:r>
            <a:endParaRPr lang="ru-RU" sz="1800" dirty="0">
              <a:uFill>
                <a:solidFill>
                  <a:srgbClr val="000000"/>
                </a:solidFill>
              </a:uFill>
              <a:latin typeface="Times New Roman" panose="02020603050405020304" pitchFamily="18" charset="0"/>
              <a:ea typeface="Arial Unicode MS"/>
              <a:cs typeface="Times New Roman" panose="02020603050405020304" pitchFamily="18" charset="0"/>
            </a:endParaRPr>
          </a:p>
          <a:p>
            <a:r>
              <a:rPr lang="uk-UA" sz="1800" b="1" dirty="0">
                <a:uFill>
                  <a:solidFill>
                    <a:srgbClr val="000000"/>
                  </a:solidFill>
                </a:uFill>
                <a:latin typeface="Times New Roman" panose="02020603050405020304" pitchFamily="18" charset="0"/>
                <a:ea typeface="Arial Unicode MS"/>
                <a:cs typeface="Times New Roman" panose="02020603050405020304" pitchFamily="18" charset="0"/>
              </a:rPr>
              <a:t>Типи провокаційних запитань:</a:t>
            </a:r>
            <a:endParaRPr lang="ru-RU" sz="1800" dirty="0">
              <a:uFill>
                <a:solidFill>
                  <a:srgbClr val="000000"/>
                </a:solidFill>
              </a:uFill>
              <a:latin typeface="Times New Roman" panose="02020603050405020304" pitchFamily="18" charset="0"/>
              <a:ea typeface="Arial Unicode MS"/>
              <a:cs typeface="Times New Roman" panose="02020603050405020304" pitchFamily="18" charset="0"/>
            </a:endParaRPr>
          </a:p>
          <a:p>
            <a:pPr marL="342900" lvl="0" indent="-342900" fontAlgn="base">
              <a:buFont typeface="Arial" panose="020B0604020202020204" pitchFamily="34" charset="0"/>
              <a:buChar char="●"/>
            </a:pPr>
            <a:r>
              <a:rPr lang="uk-UA" sz="18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особисті питання («скелети в шафі»)</a:t>
            </a:r>
            <a:endParaRPr lang="ru-RU" sz="18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buFont typeface="Arial" panose="020B0604020202020204" pitchFamily="34" charset="0"/>
              <a:buChar char="●"/>
            </a:pPr>
            <a:r>
              <a:rPr lang="uk-UA" sz="18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питання з оманливою альтернативою</a:t>
            </a:r>
            <a:endParaRPr lang="ru-RU" sz="18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buFont typeface="Arial" panose="020B0604020202020204" pitchFamily="34" charset="0"/>
              <a:buChar char="●"/>
            </a:pPr>
            <a:r>
              <a:rPr lang="uk-UA" sz="18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питання-завдання («перевірка знань»)</a:t>
            </a:r>
            <a:endParaRPr lang="ru-RU" sz="18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buFont typeface="Arial" panose="020B0604020202020204" pitchFamily="34" charset="0"/>
              <a:buChar char="●"/>
            </a:pPr>
            <a:r>
              <a:rPr lang="uk-UA" sz="1800"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питання-пастка («шило в мішку»)</a:t>
            </a:r>
          </a:p>
          <a:p>
            <a:endParaRPr lang="uk-UA" sz="1800" b="1" dirty="0">
              <a:latin typeface="Times New Roman" panose="02020603050405020304" pitchFamily="18" charset="0"/>
              <a:cs typeface="Times New Roman" panose="02020603050405020304" pitchFamily="18" charset="0"/>
            </a:endParaRPr>
          </a:p>
          <a:p>
            <a:r>
              <a:rPr lang="uk-UA" sz="1800" b="1" dirty="0">
                <a:latin typeface="Times New Roman" panose="02020603050405020304" pitchFamily="18" charset="0"/>
                <a:cs typeface="Times New Roman" panose="02020603050405020304" pitchFamily="18" charset="0"/>
              </a:rPr>
              <a:t>Стратегія дій:</a:t>
            </a:r>
            <a:endParaRPr lang="ru-RU" sz="1800" dirty="0">
              <a:latin typeface="Times New Roman" panose="02020603050405020304" pitchFamily="18" charset="0"/>
              <a:cs typeface="Times New Roman" panose="02020603050405020304" pitchFamily="18" charset="0"/>
            </a:endParaRPr>
          </a:p>
          <a:p>
            <a:r>
              <a:rPr lang="uk-UA" sz="1800" dirty="0">
                <a:latin typeface="Times New Roman" panose="02020603050405020304" pitchFamily="18" charset="0"/>
                <a:cs typeface="Times New Roman" panose="02020603050405020304" pitchFamily="18" charset="0"/>
              </a:rPr>
              <a:t>1. переключити увагу на сам перелік запитань та виявити її негативну мотивацію;</a:t>
            </a:r>
            <a:endParaRPr lang="ru-RU" sz="1800" dirty="0">
              <a:latin typeface="Times New Roman" panose="02020603050405020304" pitchFamily="18" charset="0"/>
              <a:cs typeface="Times New Roman" panose="02020603050405020304" pitchFamily="18" charset="0"/>
            </a:endParaRPr>
          </a:p>
          <a:p>
            <a:r>
              <a:rPr lang="uk-UA" sz="1800" dirty="0">
                <a:latin typeface="Times New Roman" panose="02020603050405020304" pitchFamily="18" charset="0"/>
                <a:cs typeface="Times New Roman" panose="02020603050405020304" pitchFamily="18" charset="0"/>
              </a:rPr>
              <a:t>2. звернути увагу на особисту мотивацію провокатора;</a:t>
            </a:r>
            <a:endParaRPr lang="ru-RU" sz="1800" dirty="0">
              <a:latin typeface="Times New Roman" panose="02020603050405020304" pitchFamily="18" charset="0"/>
              <a:cs typeface="Times New Roman" panose="02020603050405020304" pitchFamily="18" charset="0"/>
            </a:endParaRPr>
          </a:p>
          <a:p>
            <a:r>
              <a:rPr lang="uk-UA" sz="1800" dirty="0">
                <a:latin typeface="Times New Roman" panose="02020603050405020304" pitchFamily="18" charset="0"/>
                <a:cs typeface="Times New Roman" panose="02020603050405020304" pitchFamily="18" charset="0"/>
              </a:rPr>
              <a:t>3. змінити контекст гострого запитання;</a:t>
            </a:r>
            <a:endParaRPr lang="ru-RU" sz="1800" dirty="0">
              <a:latin typeface="Times New Roman" panose="02020603050405020304" pitchFamily="18" charset="0"/>
              <a:cs typeface="Times New Roman" panose="02020603050405020304" pitchFamily="18" charset="0"/>
            </a:endParaRPr>
          </a:p>
          <a:p>
            <a:r>
              <a:rPr lang="uk-UA" sz="1800" dirty="0">
                <a:latin typeface="Times New Roman" panose="02020603050405020304" pitchFamily="18" charset="0"/>
                <a:cs typeface="Times New Roman" panose="02020603050405020304" pitchFamily="18" charset="0"/>
              </a:rPr>
              <a:t>4. не брехати, зберігати спокій і врівноваженість.</a:t>
            </a:r>
            <a:endParaRPr lang="ru-RU" sz="1800" dirty="0">
              <a:latin typeface="Times New Roman" panose="02020603050405020304" pitchFamily="18" charset="0"/>
              <a:cs typeface="Times New Roman" panose="02020603050405020304" pitchFamily="18" charset="0"/>
            </a:endParaRPr>
          </a:p>
          <a:p>
            <a:pPr marL="342900" lvl="0" indent="-342900" fontAlgn="base">
              <a:buFont typeface="Arial" panose="020B0604020202020204" pitchFamily="34" charset="0"/>
              <a:buChar char="●"/>
            </a:pPr>
            <a:endParaRPr lang="ru-RU" dirty="0">
              <a:uFill>
                <a:solidFill>
                  <a:srgbClr val="000000"/>
                </a:solidFill>
              </a:uFill>
              <a:latin typeface="Helvetica" panose="020B0604020202020204" pitchFamily="34" charset="0"/>
              <a:ea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5471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F58001D-ABAE-4CA3-B702-1A0BE56AAAC6}"/>
              </a:ext>
            </a:extLst>
          </p:cNvPr>
          <p:cNvSpPr/>
          <p:nvPr/>
        </p:nvSpPr>
        <p:spPr>
          <a:xfrm>
            <a:off x="1640265" y="735291"/>
            <a:ext cx="9323108" cy="4708981"/>
          </a:xfrm>
          <a:prstGeom prst="rect">
            <a:avLst/>
          </a:prstGeom>
        </p:spPr>
        <p:txBody>
          <a:bodyPr wrap="square">
            <a:spAutoFit/>
          </a:bodyPr>
          <a:lstStyle/>
          <a:p>
            <a:r>
              <a:rPr lang="uk-UA" sz="2000" b="1" dirty="0">
                <a:uFill>
                  <a:solidFill>
                    <a:srgbClr val="000000"/>
                  </a:solidFill>
                </a:uFill>
                <a:latin typeface="Times New Roman" panose="02020603050405020304" pitchFamily="18" charset="0"/>
                <a:ea typeface="Arial Unicode MS"/>
                <a:cs typeface="Times New Roman" panose="02020603050405020304" pitchFamily="18" charset="0"/>
              </a:rPr>
              <a:t>Інструменти:</a:t>
            </a:r>
            <a:endParaRPr lang="ru-RU" sz="2000" dirty="0">
              <a:uFill>
                <a:solidFill>
                  <a:srgbClr val="000000"/>
                </a:solidFill>
              </a:uFill>
              <a:latin typeface="Times New Roman" panose="02020603050405020304" pitchFamily="18" charset="0"/>
              <a:ea typeface="Arial Unicode MS"/>
              <a:cs typeface="Times New Roman" panose="02020603050405020304" pitchFamily="18" charset="0"/>
            </a:endParaRPr>
          </a:p>
          <a:p>
            <a:r>
              <a:rPr lang="uk-UA" sz="2000" dirty="0">
                <a:uFill>
                  <a:solidFill>
                    <a:srgbClr val="000000"/>
                  </a:solidFill>
                </a:uFill>
                <a:latin typeface="Times New Roman" panose="02020603050405020304" pitchFamily="18" charset="0"/>
                <a:ea typeface="Arial Unicode MS"/>
                <a:cs typeface="Times New Roman" panose="02020603050405020304" pitchFamily="18" charset="0"/>
              </a:rPr>
              <a:t>1. Мислити нестандартно та тримати ініціативу за собою.</a:t>
            </a:r>
            <a:endParaRPr lang="ru-RU" sz="2000" dirty="0">
              <a:uFill>
                <a:solidFill>
                  <a:srgbClr val="000000"/>
                </a:solidFill>
              </a:uFill>
              <a:latin typeface="Times New Roman" panose="02020603050405020304" pitchFamily="18" charset="0"/>
              <a:ea typeface="Arial Unicode MS"/>
              <a:cs typeface="Times New Roman" panose="02020603050405020304" pitchFamily="18" charset="0"/>
            </a:endParaRPr>
          </a:p>
          <a:p>
            <a:r>
              <a:rPr lang="uk-UA" sz="2000" dirty="0">
                <a:uFill>
                  <a:solidFill>
                    <a:srgbClr val="000000"/>
                  </a:solidFill>
                </a:uFill>
                <a:latin typeface="Times New Roman" panose="02020603050405020304" pitchFamily="18" charset="0"/>
                <a:ea typeface="Arial Unicode MS"/>
                <a:cs typeface="Times New Roman" panose="02020603050405020304" pitchFamily="18" charset="0"/>
              </a:rPr>
              <a:t>2. Використовувати власну кмітливість та винахідливість.</a:t>
            </a:r>
            <a:endParaRPr lang="ru-RU" sz="2000" dirty="0">
              <a:uFill>
                <a:solidFill>
                  <a:srgbClr val="000000"/>
                </a:solidFill>
              </a:uFill>
              <a:latin typeface="Times New Roman" panose="02020603050405020304" pitchFamily="18" charset="0"/>
              <a:ea typeface="Arial Unicode MS"/>
              <a:cs typeface="Times New Roman" panose="02020603050405020304" pitchFamily="18" charset="0"/>
            </a:endParaRPr>
          </a:p>
          <a:p>
            <a:r>
              <a:rPr lang="uk-UA" sz="2000" dirty="0">
                <a:uFill>
                  <a:solidFill>
                    <a:srgbClr val="000000"/>
                  </a:solidFill>
                </a:uFill>
                <a:latin typeface="Times New Roman" panose="02020603050405020304" pitchFamily="18" charset="0"/>
                <a:ea typeface="Arial Unicode MS"/>
                <a:cs typeface="Times New Roman" panose="02020603050405020304" pitchFamily="18" charset="0"/>
              </a:rPr>
              <a:t>3. Не виправдовуватися, а продемонструвати спільність цінностей з аудиторією.</a:t>
            </a:r>
            <a:endParaRPr lang="ru-RU" sz="2000" dirty="0">
              <a:uFill>
                <a:solidFill>
                  <a:srgbClr val="000000"/>
                </a:solidFill>
              </a:uFill>
              <a:latin typeface="Times New Roman" panose="02020603050405020304" pitchFamily="18" charset="0"/>
              <a:ea typeface="Arial Unicode MS"/>
              <a:cs typeface="Times New Roman" panose="02020603050405020304" pitchFamily="18" charset="0"/>
            </a:endParaRPr>
          </a:p>
          <a:p>
            <a:r>
              <a:rPr lang="uk-UA" sz="2000" dirty="0">
                <a:uFill>
                  <a:solidFill>
                    <a:srgbClr val="000000"/>
                  </a:solidFill>
                </a:uFill>
                <a:latin typeface="Times New Roman" panose="02020603050405020304" pitchFamily="18" charset="0"/>
                <a:ea typeface="Arial Unicode MS"/>
                <a:cs typeface="Times New Roman" panose="02020603050405020304" pitchFamily="18" charset="0"/>
              </a:rPr>
              <a:t>4. Вивести опонента з рівноваги.</a:t>
            </a:r>
            <a:endParaRPr lang="ru-RU" sz="2000" dirty="0">
              <a:uFill>
                <a:solidFill>
                  <a:srgbClr val="000000"/>
                </a:solidFill>
              </a:uFill>
              <a:latin typeface="Times New Roman" panose="02020603050405020304" pitchFamily="18" charset="0"/>
              <a:ea typeface="Arial Unicode MS"/>
              <a:cs typeface="Times New Roman" panose="02020603050405020304" pitchFamily="18" charset="0"/>
            </a:endParaRPr>
          </a:p>
          <a:p>
            <a:r>
              <a:rPr lang="uk-UA" sz="2000" dirty="0">
                <a:uFill>
                  <a:solidFill>
                    <a:srgbClr val="000000"/>
                  </a:solidFill>
                </a:uFill>
                <a:latin typeface="Times New Roman" panose="02020603050405020304" pitchFamily="18" charset="0"/>
                <a:ea typeface="Arial Unicode MS"/>
                <a:cs typeface="Times New Roman" panose="02020603050405020304" pitchFamily="18" charset="0"/>
              </a:rPr>
              <a:t>5. Втримати емоції слухачів.</a:t>
            </a:r>
            <a:endParaRPr lang="ru-RU" sz="2000" dirty="0">
              <a:uFill>
                <a:solidFill>
                  <a:srgbClr val="000000"/>
                </a:solidFill>
              </a:uFill>
              <a:latin typeface="Times New Roman" panose="02020603050405020304" pitchFamily="18" charset="0"/>
              <a:ea typeface="Arial Unicode MS"/>
              <a:cs typeface="Times New Roman" panose="02020603050405020304" pitchFamily="18" charset="0"/>
            </a:endParaRPr>
          </a:p>
          <a:p>
            <a:r>
              <a:rPr lang="uk-UA" sz="2000" dirty="0">
                <a:uFill>
                  <a:solidFill>
                    <a:srgbClr val="000000"/>
                  </a:solidFill>
                </a:uFill>
                <a:latin typeface="Times New Roman" panose="02020603050405020304" pitchFamily="18" charset="0"/>
                <a:ea typeface="Arial Unicode MS"/>
                <a:cs typeface="Times New Roman" panose="02020603050405020304" pitchFamily="18" charset="0"/>
              </a:rPr>
              <a:t> </a:t>
            </a:r>
          </a:p>
          <a:p>
            <a:endParaRPr lang="uk-UA" sz="2000" dirty="0">
              <a:uFill>
                <a:solidFill>
                  <a:srgbClr val="000000"/>
                </a:solidFill>
              </a:uFill>
              <a:latin typeface="Times New Roman" panose="02020603050405020304" pitchFamily="18" charset="0"/>
              <a:ea typeface="Arial Unicode MS"/>
              <a:cs typeface="Times New Roman" panose="02020603050405020304" pitchFamily="18" charset="0"/>
            </a:endParaRPr>
          </a:p>
          <a:p>
            <a:endParaRPr lang="ru-RU" sz="2000" dirty="0">
              <a:uFill>
                <a:solidFill>
                  <a:srgbClr val="000000"/>
                </a:solidFill>
              </a:uFill>
              <a:latin typeface="Times New Roman" panose="02020603050405020304" pitchFamily="18" charset="0"/>
              <a:ea typeface="Arial Unicode MS"/>
              <a:cs typeface="Times New Roman" panose="02020603050405020304" pitchFamily="18" charset="0"/>
            </a:endParaRPr>
          </a:p>
          <a:p>
            <a:r>
              <a:rPr lang="uk-UA" sz="2000" b="1" dirty="0">
                <a:uFill>
                  <a:solidFill>
                    <a:srgbClr val="000000"/>
                  </a:solidFill>
                </a:uFill>
                <a:latin typeface="Times New Roman" panose="02020603050405020304" pitchFamily="18" charset="0"/>
                <a:ea typeface="Arial Unicode MS"/>
                <a:cs typeface="Times New Roman" panose="02020603050405020304" pitchFamily="18" charset="0"/>
              </a:rPr>
              <a:t>Алгоритм успішного виступу:</a:t>
            </a:r>
            <a:endParaRPr lang="ru-RU" sz="2000" dirty="0">
              <a:uFill>
                <a:solidFill>
                  <a:srgbClr val="000000"/>
                </a:solidFill>
              </a:uFill>
              <a:latin typeface="Times New Roman" panose="02020603050405020304" pitchFamily="18" charset="0"/>
              <a:ea typeface="Arial Unicode MS"/>
              <a:cs typeface="Times New Roman" panose="02020603050405020304" pitchFamily="18" charset="0"/>
            </a:endParaRPr>
          </a:p>
          <a:p>
            <a:pPr marL="342900" lvl="0" indent="-342900" fontAlgn="base">
              <a:buFont typeface="Arial" panose="020B0604020202020204" pitchFamily="34" charset="0"/>
              <a:buChar char="•"/>
            </a:pPr>
            <a:r>
              <a:rPr lang="uk-UA" sz="2000" dirty="0">
                <a:uFill>
                  <a:solidFill>
                    <a:srgbClr val="000000"/>
                  </a:solidFill>
                </a:uFill>
                <a:latin typeface="Times New Roman" panose="02020603050405020304" pitchFamily="18" charset="0"/>
                <a:ea typeface="Arial Unicode MS"/>
                <a:cs typeface="Times New Roman" panose="02020603050405020304" pitchFamily="18" charset="0"/>
              </a:rPr>
              <a:t>захоплення та утримання уваги аудиторії;</a:t>
            </a:r>
            <a:endParaRPr lang="ru-RU" sz="2000" dirty="0">
              <a:uFill>
                <a:solidFill>
                  <a:srgbClr val="000000"/>
                </a:solidFill>
              </a:uFill>
              <a:latin typeface="Times New Roman" panose="02020603050405020304" pitchFamily="18" charset="0"/>
              <a:ea typeface="Arial Unicode MS"/>
              <a:cs typeface="Times New Roman" panose="02020603050405020304" pitchFamily="18" charset="0"/>
            </a:endParaRPr>
          </a:p>
          <a:p>
            <a:pPr marL="342900" lvl="0" indent="-342900" fontAlgn="base">
              <a:buFont typeface="Arial" panose="020B0604020202020204" pitchFamily="34" charset="0"/>
              <a:buChar char="•"/>
            </a:pPr>
            <a:r>
              <a:rPr lang="uk-UA" sz="2000" dirty="0">
                <a:uFill>
                  <a:solidFill>
                    <a:srgbClr val="000000"/>
                  </a:solidFill>
                </a:uFill>
                <a:latin typeface="Times New Roman" panose="02020603050405020304" pitchFamily="18" charset="0"/>
                <a:ea typeface="Arial Unicode MS"/>
                <a:cs typeface="Times New Roman" panose="02020603050405020304" pitchFamily="18" charset="0"/>
              </a:rPr>
              <a:t>ефективна комунікація з аудиторією;</a:t>
            </a:r>
            <a:endParaRPr lang="ru-RU" sz="2000" dirty="0">
              <a:uFill>
                <a:solidFill>
                  <a:srgbClr val="000000"/>
                </a:solidFill>
              </a:uFill>
              <a:latin typeface="Times New Roman" panose="02020603050405020304" pitchFamily="18" charset="0"/>
              <a:ea typeface="Arial Unicode MS"/>
              <a:cs typeface="Times New Roman" panose="02020603050405020304" pitchFamily="18" charset="0"/>
            </a:endParaRPr>
          </a:p>
          <a:p>
            <a:pPr marL="342900" lvl="0" indent="-342900" fontAlgn="base">
              <a:buFont typeface="Arial" panose="020B0604020202020204" pitchFamily="34" charset="0"/>
              <a:buChar char="•"/>
            </a:pPr>
            <a:r>
              <a:rPr lang="uk-UA" sz="2000" dirty="0">
                <a:uFill>
                  <a:solidFill>
                    <a:srgbClr val="000000"/>
                  </a:solidFill>
                </a:uFill>
                <a:latin typeface="Times New Roman" panose="02020603050405020304" pitchFamily="18" charset="0"/>
                <a:ea typeface="Arial Unicode MS"/>
                <a:cs typeface="Times New Roman" panose="02020603050405020304" pitchFamily="18" charset="0"/>
              </a:rPr>
              <a:t>формування довіри аудиторії до спікера (оратора);</a:t>
            </a:r>
            <a:endParaRPr lang="ru-RU" sz="2000" dirty="0">
              <a:uFill>
                <a:solidFill>
                  <a:srgbClr val="000000"/>
                </a:solidFill>
              </a:uFill>
              <a:latin typeface="Times New Roman" panose="02020603050405020304" pitchFamily="18" charset="0"/>
              <a:ea typeface="Arial Unicode MS"/>
              <a:cs typeface="Times New Roman" panose="02020603050405020304" pitchFamily="18" charset="0"/>
            </a:endParaRPr>
          </a:p>
          <a:p>
            <a:pPr marL="342900" lvl="0" indent="-342900" fontAlgn="base">
              <a:buFont typeface="Arial" panose="020B0604020202020204" pitchFamily="34" charset="0"/>
              <a:buChar char="•"/>
            </a:pPr>
            <a:r>
              <a:rPr lang="uk-UA" sz="2000" dirty="0">
                <a:uFill>
                  <a:solidFill>
                    <a:srgbClr val="000000"/>
                  </a:solidFill>
                </a:uFill>
                <a:latin typeface="Times New Roman" panose="02020603050405020304" pitchFamily="18" charset="0"/>
                <a:ea typeface="Arial Unicode MS"/>
                <a:cs typeface="Times New Roman" panose="02020603050405020304" pitchFamily="18" charset="0"/>
              </a:rPr>
              <a:t>демонстрація спільних цінностей та цілей;</a:t>
            </a:r>
            <a:endParaRPr lang="ru-RU" sz="2000" dirty="0">
              <a:uFill>
                <a:solidFill>
                  <a:srgbClr val="000000"/>
                </a:solidFill>
              </a:uFill>
              <a:latin typeface="Times New Roman" panose="02020603050405020304" pitchFamily="18" charset="0"/>
              <a:ea typeface="Arial Unicode MS"/>
              <a:cs typeface="Times New Roman" panose="02020603050405020304" pitchFamily="18" charset="0"/>
            </a:endParaRPr>
          </a:p>
          <a:p>
            <a:pPr marL="342900" lvl="0" indent="-342900" fontAlgn="base">
              <a:buFont typeface="Arial" panose="020B0604020202020204" pitchFamily="34" charset="0"/>
              <a:buChar char="•"/>
            </a:pPr>
            <a:r>
              <a:rPr lang="uk-UA" sz="2000" dirty="0">
                <a:uFill>
                  <a:solidFill>
                    <a:srgbClr val="000000"/>
                  </a:solidFill>
                </a:uFill>
                <a:latin typeface="Times New Roman" panose="02020603050405020304" pitchFamily="18" charset="0"/>
                <a:ea typeface="Arial Unicode MS"/>
                <a:cs typeface="Times New Roman" panose="02020603050405020304" pitchFamily="18" charset="0"/>
              </a:rPr>
              <a:t>необхідні дії (реакції) аудиторії на виступ спікера.</a:t>
            </a:r>
            <a:endParaRPr lang="ru-RU" sz="2000" dirty="0">
              <a:uFill>
                <a:solidFill>
                  <a:srgbClr val="000000"/>
                </a:solidFill>
              </a:uFill>
              <a:latin typeface="Times New Roman" panose="02020603050405020304" pitchFamily="18" charset="0"/>
              <a:ea typeface="Arial Unicode MS"/>
              <a:cs typeface="Times New Roman" panose="02020603050405020304" pitchFamily="18" charset="0"/>
            </a:endParaRPr>
          </a:p>
        </p:txBody>
      </p:sp>
    </p:spTree>
    <p:extLst>
      <p:ext uri="{BB962C8B-B14F-4D97-AF65-F5344CB8AC3E}">
        <p14:creationId xmlns:p14="http://schemas.microsoft.com/office/powerpoint/2010/main" val="308928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B993EE1-88D9-43B0-A00F-ACCC248553B8}"/>
              </a:ext>
            </a:extLst>
          </p:cNvPr>
          <p:cNvSpPr/>
          <p:nvPr/>
        </p:nvSpPr>
        <p:spPr>
          <a:xfrm>
            <a:off x="1989055" y="556181"/>
            <a:ext cx="9247695" cy="4617290"/>
          </a:xfrm>
          <a:prstGeom prst="rect">
            <a:avLst/>
          </a:prstGeom>
        </p:spPr>
        <p:txBody>
          <a:bodyPr wrap="square">
            <a:spAutoFit/>
          </a:bodyPr>
          <a:lstStyle/>
          <a:p>
            <a:r>
              <a:rPr lang="uk-UA" sz="1600" b="1" dirty="0">
                <a:uFill>
                  <a:solidFill>
                    <a:srgbClr val="000000"/>
                  </a:solidFill>
                </a:uFill>
                <a:latin typeface="Times New Roman" panose="02020603050405020304" pitchFamily="18" charset="0"/>
                <a:ea typeface="Arial Unicode MS"/>
                <a:cs typeface="Times New Roman" panose="02020603050405020304" pitchFamily="18" charset="0"/>
              </a:rPr>
              <a:t>Якості успішного комунікатора</a:t>
            </a:r>
          </a:p>
          <a:p>
            <a:endParaRPr lang="ru-RU" sz="1600" dirty="0">
              <a:uFill>
                <a:solidFill>
                  <a:srgbClr val="000000"/>
                </a:solidFill>
              </a:uFill>
              <a:latin typeface="Times New Roman" panose="02020603050405020304" pitchFamily="18" charset="0"/>
              <a:ea typeface="Arial Unicode MS"/>
              <a:cs typeface="Times New Roman" panose="02020603050405020304" pitchFamily="18" charset="0"/>
            </a:endParaRPr>
          </a:p>
          <a:p>
            <a:pPr marL="342900" lvl="0" indent="-342900" fontAlgn="base">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володіння власним емоційним станом.</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 Подолання емоцій та стресових ситуацій, розуміння власного психотипу та реакцій</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віра в себе.</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 Усвідомлення власних сил та переваг</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вміння говорити, слухати і чути.</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 Технологія «відлуння» при відповіді на запитання, невербальна підтримка та реакція на потреби аудиторії</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«Ефект хамелеона».</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 Здатність проявляти емпатію, співпереживання до аудиторії, емоційне повторення почутого</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креативність. </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Здатність демонструвати власну компетентність, креативність та кмітливість</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люб’язність</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 Емотикон-смайлик</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spcAft>
                <a:spcPts val="1000"/>
              </a:spcAft>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темп мовлення та розрахунок часу.</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 100-150 слів на хвилину, увагу слухачів можна втримати протягом 10-12 хвилин, якщо у промові немає контрасту, то через 20 хвилин вони перестають сприймати інформацію</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75940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7380A57-A2DE-4B1F-9850-4652DCA6D1F3}"/>
              </a:ext>
            </a:extLst>
          </p:cNvPr>
          <p:cNvSpPr/>
          <p:nvPr/>
        </p:nvSpPr>
        <p:spPr>
          <a:xfrm>
            <a:off x="1800519" y="537328"/>
            <a:ext cx="9370243" cy="4237186"/>
          </a:xfrm>
          <a:prstGeom prst="rect">
            <a:avLst/>
          </a:prstGeom>
        </p:spPr>
        <p:txBody>
          <a:bodyPr wrap="square">
            <a:spAutoFit/>
          </a:bodyPr>
          <a:lstStyle/>
          <a:p>
            <a:endParaRPr lang="uk-UA" sz="1600" b="1" dirty="0">
              <a:uFill>
                <a:solidFill>
                  <a:srgbClr val="000000"/>
                </a:solidFill>
              </a:uFill>
              <a:latin typeface="Times New Roman" panose="02020603050405020304" pitchFamily="18" charset="0"/>
              <a:ea typeface="Arial Unicode MS"/>
              <a:cs typeface="Times New Roman" panose="02020603050405020304" pitchFamily="18" charset="0"/>
            </a:endParaRPr>
          </a:p>
          <a:p>
            <a:r>
              <a:rPr lang="uk-UA" sz="1600" b="1" dirty="0">
                <a:uFill>
                  <a:solidFill>
                    <a:srgbClr val="000000"/>
                  </a:solidFill>
                </a:uFill>
                <a:latin typeface="Times New Roman" panose="02020603050405020304" pitchFamily="18" charset="0"/>
                <a:ea typeface="Arial Unicode MS"/>
                <a:cs typeface="Times New Roman" panose="02020603050405020304" pitchFamily="18" charset="0"/>
              </a:rPr>
              <a:t>Основні помилки в презентації:</a:t>
            </a:r>
          </a:p>
          <a:p>
            <a:endParaRPr lang="ru-RU" sz="1600" dirty="0">
              <a:uFill>
                <a:solidFill>
                  <a:srgbClr val="000000"/>
                </a:solidFill>
              </a:uFill>
              <a:latin typeface="Times New Roman" panose="02020603050405020304" pitchFamily="18" charset="0"/>
              <a:ea typeface="Arial Unicode MS"/>
              <a:cs typeface="Times New Roman" panose="02020603050405020304" pitchFamily="18" charset="0"/>
            </a:endParaRPr>
          </a:p>
          <a:p>
            <a:endParaRPr lang="ru-RU" sz="1600" dirty="0">
              <a:uFill>
                <a:solidFill>
                  <a:srgbClr val="000000"/>
                </a:solidFill>
              </a:uFill>
              <a:latin typeface="Times New Roman" panose="02020603050405020304" pitchFamily="18" charset="0"/>
              <a:ea typeface="Arial Unicode MS"/>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демонстрація відомої (банальної) інформації;</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багато тексту дрібним шрифтом, який аудиторії важко читати;</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читати текст презентації – бути телесуфлером;</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дуже маленьке зображення;</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декілька хаотичних зображень;</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слайд насичений інформацією, інфографікою та зображеннями;</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неправильне поєднання кольорів, дизайну, шрифтів, безглуздого художнього оформлення;</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зображення складних даних, відсутність балансу та цілісності сприйняття інформації;</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відсутність чіткої домінуючої інформації на слайді, що привертає увагу слухача;</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spcAft>
                <a:spcPts val="1000"/>
              </a:spcAft>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накопичення стилів, кольорових схем, графіків, шрифтів.</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72167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BB4CFC3-BBE7-41B2-A606-8CA4DBA530DD}"/>
              </a:ext>
            </a:extLst>
          </p:cNvPr>
          <p:cNvSpPr/>
          <p:nvPr/>
        </p:nvSpPr>
        <p:spPr>
          <a:xfrm>
            <a:off x="1932495" y="603315"/>
            <a:ext cx="9426804" cy="4700389"/>
          </a:xfrm>
          <a:prstGeom prst="rect">
            <a:avLst/>
          </a:prstGeom>
        </p:spPr>
        <p:txBody>
          <a:bodyPr wrap="square">
            <a:spAutoFit/>
          </a:bodyPr>
          <a:lstStyle/>
          <a:p>
            <a:r>
              <a:rPr lang="uk-UA" sz="1600" b="1" dirty="0">
                <a:uFill>
                  <a:solidFill>
                    <a:srgbClr val="000000"/>
                  </a:solidFill>
                </a:uFill>
                <a:latin typeface="Times New Roman" panose="02020603050405020304" pitchFamily="18" charset="0"/>
                <a:ea typeface="Arial Unicode MS"/>
                <a:cs typeface="Times New Roman" panose="02020603050405020304" pitchFamily="18" charset="0"/>
              </a:rPr>
              <a:t>Правила створення презентацій:</a:t>
            </a:r>
          </a:p>
          <a:p>
            <a:endParaRPr lang="ru-RU" sz="1600" dirty="0">
              <a:uFill>
                <a:solidFill>
                  <a:srgbClr val="000000"/>
                </a:solidFill>
              </a:uFill>
              <a:latin typeface="Times New Roman" panose="02020603050405020304" pitchFamily="18" charset="0"/>
              <a:ea typeface="Arial Unicode MS"/>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Перший крок – нотатки, замальовки для створення концепції промови: ключова ідея, тези, які потрібно довести, висновки.</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Зберіть дані для представлення ідей у текстовому вигляді, виберіть узгоджену, цілісну структуру, графічну форму</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Один слайд – це одна ідея; треба створювати ідеї, а не слайди.</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Перетворіть ідеї у схеми: візуалізація (як технологія) працює краще, ніж текст – для пояснення, а не спрощення.</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Створіть відчуття рівноваги, простору, інтенсивності кольорів –це ключовий вплив на глядача.</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Ієрархія дозволить побачити зв'язки між елементами.</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Фото (зображення) запам'ятовується як фон історії.</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Чим більша картинка, тим сильнішим буде ефект.</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Відео – це спосіб показати приклад, зацікавити аудиторію, змінити темп викладу.</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4561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5DC6677-91C8-4F10-A300-9D16990B8E0B}"/>
              </a:ext>
            </a:extLst>
          </p:cNvPr>
          <p:cNvSpPr/>
          <p:nvPr/>
        </p:nvSpPr>
        <p:spPr>
          <a:xfrm>
            <a:off x="1225485" y="889843"/>
            <a:ext cx="10246936" cy="5355312"/>
          </a:xfrm>
          <a:prstGeom prst="rect">
            <a:avLst/>
          </a:prstGeom>
        </p:spPr>
        <p:txBody>
          <a:bodyPr wrap="square">
            <a:spAutoFit/>
          </a:bodyPr>
          <a:lstStyle/>
          <a:p>
            <a:r>
              <a:rPr lang="uk-UA" b="1" dirty="0">
                <a:uFill>
                  <a:solidFill>
                    <a:srgbClr val="000000"/>
                  </a:solidFill>
                </a:uFill>
                <a:latin typeface="Times New Roman" panose="02020603050405020304" pitchFamily="18" charset="0"/>
                <a:ea typeface="Arial Unicode MS"/>
                <a:cs typeface="Times New Roman" panose="02020603050405020304" pitchFamily="18" charset="0"/>
              </a:rPr>
              <a:t>Правила створення презентацій:</a:t>
            </a:r>
          </a:p>
          <a:p>
            <a:endParaRPr lang="uk-UA" b="1" dirty="0">
              <a:uFill>
                <a:solidFill>
                  <a:srgbClr val="000000"/>
                </a:solidFill>
              </a:uFill>
              <a:latin typeface="Times New Roman" panose="02020603050405020304" pitchFamily="18" charset="0"/>
              <a:ea typeface="Arial Unicode MS"/>
              <a:cs typeface="Times New Roman" panose="02020603050405020304" pitchFamily="18" charset="0"/>
            </a:endParaRPr>
          </a:p>
          <a:p>
            <a:pPr lvl="0" fontAlgn="base"/>
            <a:r>
              <a:rPr lang="uk-UA" dirty="0">
                <a:latin typeface="Times New Roman" panose="02020603050405020304" pitchFamily="18" charset="0"/>
                <a:cs typeface="Times New Roman" panose="02020603050405020304" pitchFamily="18" charset="0"/>
              </a:rPr>
              <a:t>Створіть бібліотеку зображень та відео.</a:t>
            </a:r>
            <a:endParaRPr lang="ru-RU" dirty="0">
              <a:latin typeface="Times New Roman" panose="02020603050405020304" pitchFamily="18" charset="0"/>
              <a:cs typeface="Times New Roman" panose="02020603050405020304" pitchFamily="18" charset="0"/>
            </a:endParaRPr>
          </a:p>
          <a:p>
            <a:pPr lvl="0" fontAlgn="base"/>
            <a:r>
              <a:rPr lang="uk-UA" dirty="0">
                <a:latin typeface="Times New Roman" panose="02020603050405020304" pitchFamily="18" charset="0"/>
                <a:cs typeface="Times New Roman" panose="02020603050405020304" pitchFamily="18" charset="0"/>
              </a:rPr>
              <a:t>Візуальний дизайн є ефективним, якщо він допомагає представити максимум інформації за допомогою мінімуму засобів.</a:t>
            </a:r>
            <a:endParaRPr lang="ru-RU" dirty="0">
              <a:latin typeface="Times New Roman" panose="02020603050405020304" pitchFamily="18" charset="0"/>
              <a:cs typeface="Times New Roman" panose="02020603050405020304" pitchFamily="18" charset="0"/>
            </a:endParaRPr>
          </a:p>
          <a:p>
            <a:pPr lvl="0" fontAlgn="base"/>
            <a:r>
              <a:rPr lang="uk-UA" dirty="0">
                <a:latin typeface="Times New Roman" panose="02020603050405020304" pitchFamily="18" charset="0"/>
                <a:cs typeface="Times New Roman" panose="02020603050405020304" pitchFamily="18" charset="0"/>
              </a:rPr>
              <a:t>Для статистики, соціології та будь-яких інших «запозичених» даних потрібно зазначати посилання на джерело інформації</a:t>
            </a:r>
            <a:endParaRPr lang="ru-RU" dirty="0">
              <a:latin typeface="Times New Roman" panose="02020603050405020304" pitchFamily="18" charset="0"/>
              <a:cs typeface="Times New Roman" panose="02020603050405020304" pitchFamily="18" charset="0"/>
            </a:endParaRPr>
          </a:p>
          <a:p>
            <a:pPr lvl="0" fontAlgn="base"/>
            <a:r>
              <a:rPr lang="uk-UA" dirty="0">
                <a:latin typeface="Times New Roman" panose="02020603050405020304" pitchFamily="18" charset="0"/>
                <a:cs typeface="Times New Roman" panose="02020603050405020304" pitchFamily="18" charset="0"/>
              </a:rPr>
              <a:t>«Правило 3-х секунд» - аудиторія повинна швидко «схоплювати» інформацію.</a:t>
            </a:r>
            <a:endParaRPr lang="ru-RU" dirty="0">
              <a:latin typeface="Times New Roman" panose="02020603050405020304" pitchFamily="18" charset="0"/>
              <a:cs typeface="Times New Roman" panose="02020603050405020304" pitchFamily="18" charset="0"/>
            </a:endParaRPr>
          </a:p>
          <a:p>
            <a:pPr lvl="0" fontAlgn="base"/>
            <a:r>
              <a:rPr lang="uk-UA" dirty="0">
                <a:latin typeface="Times New Roman" panose="02020603050405020304" pitchFamily="18" charset="0"/>
                <a:cs typeface="Times New Roman" panose="02020603050405020304" pitchFamily="18" charset="0"/>
              </a:rPr>
              <a:t>Створіть шаблони для презентації (логотип, напис, візуальні атрибути, графічні елементи, елементи бренду) як основу для текстів (зображень).</a:t>
            </a:r>
            <a:endParaRPr lang="ru-RU" dirty="0">
              <a:latin typeface="Times New Roman" panose="02020603050405020304" pitchFamily="18" charset="0"/>
              <a:cs typeface="Times New Roman" panose="02020603050405020304" pitchFamily="18" charset="0"/>
            </a:endParaRPr>
          </a:p>
          <a:p>
            <a:pPr lvl="0" fontAlgn="base"/>
            <a:r>
              <a:rPr lang="uk-UA" dirty="0">
                <a:latin typeface="Times New Roman" panose="02020603050405020304" pitchFamily="18" charset="0"/>
                <a:cs typeface="Times New Roman" panose="02020603050405020304" pitchFamily="18" charset="0"/>
              </a:rPr>
              <a:t>Рівень складності інфографіки повинен відповідати характеру аудиторії.</a:t>
            </a:r>
            <a:endParaRPr lang="ru-RU" dirty="0">
              <a:latin typeface="Times New Roman" panose="02020603050405020304" pitchFamily="18" charset="0"/>
              <a:cs typeface="Times New Roman" panose="02020603050405020304" pitchFamily="18" charset="0"/>
            </a:endParaRPr>
          </a:p>
          <a:p>
            <a:pPr lvl="0" fontAlgn="base"/>
            <a:r>
              <a:rPr lang="uk-UA" dirty="0">
                <a:latin typeface="Times New Roman" panose="02020603050405020304" pitchFamily="18" charset="0"/>
                <a:cs typeface="Times New Roman" panose="02020603050405020304" pitchFamily="18" charset="0"/>
              </a:rPr>
              <a:t>Сформулюйте висновки, які повинна зробити аудиторія: виділіть лише важливе.</a:t>
            </a:r>
            <a:endParaRPr lang="ru-RU" dirty="0">
              <a:latin typeface="Times New Roman" panose="02020603050405020304" pitchFamily="18" charset="0"/>
              <a:cs typeface="Times New Roman" panose="02020603050405020304" pitchFamily="18" charset="0"/>
            </a:endParaRPr>
          </a:p>
          <a:p>
            <a:pPr lvl="0" fontAlgn="base"/>
            <a:r>
              <a:rPr lang="uk-UA" dirty="0">
                <a:latin typeface="Times New Roman" panose="02020603050405020304" pitchFamily="18" charset="0"/>
                <a:cs typeface="Times New Roman" panose="02020603050405020304" pitchFamily="18" charset="0"/>
              </a:rPr>
              <a:t>Налагодьте власну взаємодію з презентацією, підготуйте допоміжний матеріал.</a:t>
            </a:r>
            <a:endParaRPr lang="ru-RU" dirty="0">
              <a:latin typeface="Times New Roman" panose="02020603050405020304" pitchFamily="18" charset="0"/>
              <a:cs typeface="Times New Roman" panose="02020603050405020304" pitchFamily="18" charset="0"/>
            </a:endParaRPr>
          </a:p>
          <a:p>
            <a:pPr lvl="0" fontAlgn="base"/>
            <a:r>
              <a:rPr lang="uk-UA" dirty="0">
                <a:latin typeface="Times New Roman" panose="02020603050405020304" pitchFamily="18" charset="0"/>
                <a:cs typeface="Times New Roman" panose="02020603050405020304" pitchFamily="18" charset="0"/>
              </a:rPr>
              <a:t>Не використовуйте презентацію як короткий виклад («шпаргалку») для виступу – видаліть зайвий текст, залишіть більше ключових меседжів.</a:t>
            </a:r>
            <a:endParaRPr lang="ru-RU" dirty="0">
              <a:latin typeface="Times New Roman" panose="02020603050405020304" pitchFamily="18" charset="0"/>
              <a:cs typeface="Times New Roman" panose="02020603050405020304" pitchFamily="18" charset="0"/>
            </a:endParaRPr>
          </a:p>
          <a:p>
            <a:pPr lvl="0" fontAlgn="base"/>
            <a:r>
              <a:rPr lang="uk-UA" dirty="0">
                <a:latin typeface="Times New Roman" panose="02020603050405020304" pitchFamily="18" charset="0"/>
                <a:cs typeface="Times New Roman" panose="02020603050405020304" pitchFamily="18" charset="0"/>
              </a:rPr>
              <a:t>Використовуйте правило 10/20/30: 10 слайдів – 20хв. – шрифт: кегль 30.</a:t>
            </a:r>
            <a:endParaRPr lang="ru-RU" dirty="0">
              <a:latin typeface="Times New Roman" panose="02020603050405020304" pitchFamily="18" charset="0"/>
              <a:cs typeface="Times New Roman" panose="02020603050405020304" pitchFamily="18" charset="0"/>
            </a:endParaRPr>
          </a:p>
          <a:p>
            <a:pPr lvl="0" fontAlgn="base"/>
            <a:r>
              <a:rPr lang="uk-UA" dirty="0">
                <a:latin typeface="Times New Roman" panose="02020603050405020304" pitchFamily="18" charset="0"/>
                <a:cs typeface="Times New Roman" panose="02020603050405020304" pitchFamily="18" charset="0"/>
              </a:rPr>
              <a:t>Презентація – це засіб висловлення ідей, який лише створює візуальний образ; головну роль відіграє спікер.</a:t>
            </a:r>
            <a:endParaRPr lang="ru-RU" dirty="0">
              <a:latin typeface="Times New Roman" panose="02020603050405020304" pitchFamily="18" charset="0"/>
              <a:cs typeface="Times New Roman" panose="02020603050405020304" pitchFamily="18" charset="0"/>
            </a:endParaRPr>
          </a:p>
          <a:p>
            <a:endParaRPr lang="ru-RU" dirty="0">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63699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044B5A6-0804-4388-8B73-8872F58AF8BF}"/>
              </a:ext>
            </a:extLst>
          </p:cNvPr>
          <p:cNvSpPr/>
          <p:nvPr/>
        </p:nvSpPr>
        <p:spPr>
          <a:xfrm>
            <a:off x="1291471" y="876693"/>
            <a:ext cx="10067827" cy="4739759"/>
          </a:xfrm>
          <a:prstGeom prst="rect">
            <a:avLst/>
          </a:prstGeom>
        </p:spPr>
        <p:txBody>
          <a:bodyPr wrap="square">
            <a:spAutoFit/>
          </a:bodyPr>
          <a:lstStyle/>
          <a:p>
            <a:pPr algn="just"/>
            <a:r>
              <a:rPr lang="uk-UA" sz="1600" b="1" i="1" dirty="0">
                <a:uFill>
                  <a:solidFill>
                    <a:srgbClr val="000000"/>
                  </a:solidFill>
                </a:uFill>
                <a:latin typeface="Times New Roman" panose="02020603050405020304" pitchFamily="18" charset="0"/>
                <a:ea typeface="Arial Unicode MS"/>
                <a:cs typeface="Times New Roman" panose="02020603050405020304" pitchFamily="18" charset="0"/>
              </a:rPr>
              <a:t>«Все, що ви робите чи говорите, - це зв'язки з громадськістю»</a:t>
            </a:r>
          </a:p>
          <a:p>
            <a:pPr algn="just"/>
            <a:endParaRPr lang="ru-RU" sz="1600" dirty="0">
              <a:uFill>
                <a:solidFill>
                  <a:srgbClr val="000000"/>
                </a:solidFill>
              </a:uFill>
              <a:latin typeface="Times New Roman" panose="02020603050405020304" pitchFamily="18" charset="0"/>
              <a:ea typeface="Arial Unicode MS"/>
              <a:cs typeface="Times New Roman" panose="02020603050405020304" pitchFamily="18" charset="0"/>
            </a:endParaRPr>
          </a:p>
          <a:p>
            <a:pPr algn="just"/>
            <a:r>
              <a:rPr lang="uk-UA" dirty="0">
                <a:uFill>
                  <a:solidFill>
                    <a:srgbClr val="000000"/>
                  </a:solidFill>
                </a:uFill>
                <a:latin typeface="Times New Roman" panose="02020603050405020304" pitchFamily="18" charset="0"/>
                <a:ea typeface="Arial Unicode MS"/>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Основною відповідальністю влади є поширення інформації серед громадськості. На цьому принципі базується філософія урядової служби зв’язків з громадськістю. Присутність соціальних медіа є відмінною ознакою чіткої та прозорої комунікаційної стратегії, і у зв’язку з цим соціальні медіа виглядають особливу корисними для зв'язків з громадськістю місцевих органів влади. </a:t>
            </a:r>
          </a:p>
          <a:p>
            <a:pPr algn="just"/>
            <a:endParaRPr lang="uk-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Інструменти соціальних медіа можуть покращити взаємодію між урядом та громадськістю, і вони досягають тих груп населення, які отримують інформацію від традиційні ЗМІ не так часто, як від інших. Ця нова технологія дозволяє державним посадовцям вибудовувати відносини з ключовими заінтересованими сторонами, а саме – з громадянами, яких вони представляють. </a:t>
            </a:r>
          </a:p>
          <a:p>
            <a:pPr algn="just"/>
            <a:endParaRPr lang="uk-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Соціальні медіа можуть підвищити здатність урядів органу місцевого самоврядування до взаємодії з мешканцями та їх залучення, а також до задоволення їх очікувань щодо прозорості. </a:t>
            </a:r>
            <a:endParaRPr lang="ru-RU"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40% користувачів Інтернету заходять у мережу, щоб отримати дані про діяльність влади, а користувачі соціальних медіа більшою мірою прив’язані до громадських груп.</a:t>
            </a:r>
            <a:endParaRPr lang="ru-RU" dirty="0">
              <a:latin typeface="Times New Roman" panose="02020603050405020304" pitchFamily="18" charset="0"/>
              <a:cs typeface="Times New Roman" panose="02020603050405020304" pitchFamily="18" charset="0"/>
            </a:endParaRPr>
          </a:p>
          <a:p>
            <a:endParaRPr lang="ru-RU" dirty="0">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57220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D823E90-4F91-4B2C-9C02-13254DAC4928}"/>
              </a:ext>
            </a:extLst>
          </p:cNvPr>
          <p:cNvSpPr/>
          <p:nvPr/>
        </p:nvSpPr>
        <p:spPr>
          <a:xfrm>
            <a:off x="848412" y="452487"/>
            <a:ext cx="10435473" cy="5909310"/>
          </a:xfrm>
          <a:prstGeom prst="rect">
            <a:avLst/>
          </a:prstGeom>
        </p:spPr>
        <p:txBody>
          <a:bodyPr wrap="square">
            <a:spAutoFit/>
          </a:bodyPr>
          <a:lstStyle/>
          <a:p>
            <a:pPr algn="just"/>
            <a:endParaRPr lang="uk-UA" dirty="0">
              <a:latin typeface="Times New Roman" panose="02020603050405020304" pitchFamily="18" charset="0"/>
              <a:ea typeface="Arial Unicode MS"/>
              <a:cs typeface="Times New Roman" panose="02020603050405020304" pitchFamily="18" charset="0"/>
            </a:endParaRPr>
          </a:p>
          <a:p>
            <a:pPr algn="just"/>
            <a:r>
              <a:rPr lang="uk-UA" dirty="0">
                <a:latin typeface="Times New Roman" panose="02020603050405020304" pitchFamily="18" charset="0"/>
                <a:ea typeface="Arial Unicode MS"/>
                <a:cs typeface="Times New Roman" panose="02020603050405020304" pitchFamily="18" charset="0"/>
              </a:rPr>
              <a:t>Діалогічний характер соціальних медіа усуває багато бар'єрів у спілкуванні, з якими у минулому стикались ці органи влади. Комунікація з виборцями може відбуватися частіше, бути більш відкритою і таргетованою. Історично склалося, що для поширення публічної інформації органи влади здебільшого покладаються на традиційні ЗМІ. Поява блогів, подкастів та соціальних мереж надає держслужбовцям засоби для безпосередньої комунікації. </a:t>
            </a:r>
            <a:r>
              <a:rPr lang="uk-UA" dirty="0">
                <a:latin typeface="Times New Roman" panose="02020603050405020304" pitchFamily="18" charset="0"/>
                <a:cs typeface="Times New Roman" panose="02020603050405020304" pitchFamily="18" charset="0"/>
              </a:rPr>
              <a:t>Сьогодні традиційні ЗМІ вже не є єдиним джерелом інформації про державні органі влади, що впливає на громадську думку та дискурс. </a:t>
            </a:r>
            <a:endParaRPr lang="ru-RU" dirty="0">
              <a:latin typeface="Times New Roman" panose="02020603050405020304" pitchFamily="18" charset="0"/>
              <a:cs typeface="Times New Roman" panose="02020603050405020304" pitchFamily="18" charset="0"/>
            </a:endParaRPr>
          </a:p>
          <a:p>
            <a:pPr algn="just"/>
            <a:endParaRPr lang="uk-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Принципова відмінність між соціальними та традиційними мейнстримними медіа полягає у форматі «користувач-користувач», на відміну від поширення новин згори донизу. За допомогою соціальних медіа користувачі можуть легко та швидко розміщувати, обмінюватися та повторно розміщувати інформацію.</a:t>
            </a:r>
          </a:p>
          <a:p>
            <a:pPr algn="just"/>
            <a:endParaRPr lang="uk-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Парадигма електронного уряду (е-уряду) цілком підходить для цієї ери налагодження зв’язків та врядування з акцентом на користувачів як партнерів у процесі управління.</a:t>
            </a:r>
            <a:endParaRPr lang="ru-RU" dirty="0">
              <a:latin typeface="Times New Roman" panose="02020603050405020304" pitchFamily="18" charset="0"/>
              <a:cs typeface="Times New Roman" panose="02020603050405020304" pitchFamily="18" charset="0"/>
            </a:endParaRPr>
          </a:p>
          <a:p>
            <a:pPr algn="just"/>
            <a:endParaRPr lang="uk-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Е-демократія – це нова концепція, яка позначає трансформацію участі громадян у демократичних та цілеспрямованих процесах і може бути опосередкована засобами взаємодії через соціальні мережі. Класичні теорії демократії розрізняють теорії плюралістичної, представницької (репрезентативної) та прямої (безпосередньої) демократії. </a:t>
            </a:r>
            <a:endParaRPr lang="ru-RU" dirty="0">
              <a:latin typeface="Times New Roman" panose="02020603050405020304" pitchFamily="18" charset="0"/>
              <a:cs typeface="Times New Roman" panose="02020603050405020304" pitchFamily="18" charset="0"/>
            </a:endParaRPr>
          </a:p>
          <a:p>
            <a:endParaRPr lang="ru-RU" dirty="0"/>
          </a:p>
          <a:p>
            <a:endParaRPr lang="ru-RU" dirty="0"/>
          </a:p>
        </p:txBody>
      </p:sp>
    </p:spTree>
    <p:extLst>
      <p:ext uri="{BB962C8B-B14F-4D97-AF65-F5344CB8AC3E}">
        <p14:creationId xmlns:p14="http://schemas.microsoft.com/office/powerpoint/2010/main" val="119335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C923C77-E857-470E-BD05-0D4E6BB11144}"/>
              </a:ext>
            </a:extLst>
          </p:cNvPr>
          <p:cNvSpPr/>
          <p:nvPr/>
        </p:nvSpPr>
        <p:spPr>
          <a:xfrm>
            <a:off x="1602557" y="707010"/>
            <a:ext cx="9634194" cy="3785652"/>
          </a:xfrm>
          <a:prstGeom prst="rect">
            <a:avLst/>
          </a:prstGeom>
        </p:spPr>
        <p:txBody>
          <a:bodyPr wrap="square">
            <a:spAutoFit/>
          </a:bodyPr>
          <a:lstStyle/>
          <a:p>
            <a:pPr algn="just"/>
            <a:r>
              <a:rPr lang="uk-UA" sz="1600" dirty="0">
                <a:latin typeface="Times New Roman" panose="02020603050405020304" pitchFamily="18" charset="0"/>
                <a:ea typeface="Arial Unicode MS"/>
                <a:cs typeface="Times New Roman" panose="02020603050405020304" pitchFamily="18" charset="0"/>
              </a:rPr>
              <a:t>Основними атрибутами плюралістичної теорії є те, що вибори мають важливе значення для забезпечення підзвітності та легітимності влади, та що міцне громадянське суспільство є запорукою стійкості та ефективності демократії.</a:t>
            </a:r>
          </a:p>
          <a:p>
            <a:pPr algn="just"/>
            <a:endParaRPr lang="uk-UA" sz="1600" dirty="0">
              <a:latin typeface="Times New Roman" panose="02020603050405020304" pitchFamily="18" charset="0"/>
              <a:ea typeface="Arial Unicode MS"/>
              <a:cs typeface="Times New Roman" panose="02020603050405020304" pitchFamily="18" charset="0"/>
            </a:endParaRPr>
          </a:p>
          <a:p>
            <a:pPr algn="just"/>
            <a:r>
              <a:rPr lang="uk-UA" sz="1600" dirty="0">
                <a:latin typeface="Times New Roman" panose="02020603050405020304" pitchFamily="18" charset="0"/>
                <a:ea typeface="Arial Unicode MS"/>
                <a:cs typeface="Times New Roman" panose="02020603050405020304" pitchFamily="18" charset="0"/>
              </a:rPr>
              <a:t> Нові технології знижують витрати на обмін та отримання інформації від виборців. Згідно з теорією представницької демократії, демократичне управління відбувається через представників громадян. </a:t>
            </a:r>
          </a:p>
          <a:p>
            <a:pPr algn="just"/>
            <a:endParaRPr lang="uk-UA" sz="1600" dirty="0">
              <a:latin typeface="Times New Roman" panose="02020603050405020304" pitchFamily="18" charset="0"/>
              <a:ea typeface="Arial Unicode MS"/>
              <a:cs typeface="Times New Roman" panose="02020603050405020304" pitchFamily="18" charset="0"/>
            </a:endParaRPr>
          </a:p>
          <a:p>
            <a:pPr algn="just"/>
            <a:endParaRPr lang="uk-UA" sz="1600" dirty="0">
              <a:latin typeface="Times New Roman" panose="02020603050405020304" pitchFamily="18" charset="0"/>
              <a:ea typeface="Arial Unicode MS"/>
              <a:cs typeface="Times New Roman" panose="02020603050405020304" pitchFamily="18" charset="0"/>
            </a:endParaRPr>
          </a:p>
          <a:p>
            <a:pPr algn="just"/>
            <a:r>
              <a:rPr lang="uk-UA" sz="1600" dirty="0">
                <a:latin typeface="Times New Roman" panose="02020603050405020304" pitchFamily="18" charset="0"/>
                <a:ea typeface="Arial Unicode MS"/>
                <a:cs typeface="Times New Roman" panose="02020603050405020304" pitchFamily="18" charset="0"/>
              </a:rPr>
              <a:t>Нові технології можуть покращити представництво, надаючи громадянам можливість оцінювати звітну документацію органів влади та виборних посадових осіб, а також надаючи громадянам засоби для безпосередньої взаємодії з посадовцями органів місцевого самоврядування. </a:t>
            </a:r>
          </a:p>
          <a:p>
            <a:pPr algn="just"/>
            <a:endParaRPr lang="uk-UA" sz="1600" dirty="0">
              <a:latin typeface="Times New Roman" panose="02020603050405020304" pitchFamily="18" charset="0"/>
              <a:ea typeface="Arial Unicode MS"/>
              <a:cs typeface="Times New Roman" panose="02020603050405020304" pitchFamily="18" charset="0"/>
            </a:endParaRPr>
          </a:p>
          <a:p>
            <a:pPr algn="just"/>
            <a:endParaRPr lang="uk-UA" sz="1600" dirty="0">
              <a:latin typeface="Times New Roman" panose="02020603050405020304" pitchFamily="18" charset="0"/>
              <a:ea typeface="Arial Unicode MS"/>
              <a:cs typeface="Times New Roman" panose="02020603050405020304" pitchFamily="18" charset="0"/>
            </a:endParaRPr>
          </a:p>
          <a:p>
            <a:pPr algn="just"/>
            <a:r>
              <a:rPr lang="uk-UA" sz="1600" dirty="0">
                <a:latin typeface="Times New Roman" panose="02020603050405020304" pitchFamily="18" charset="0"/>
                <a:ea typeface="Arial Unicode MS"/>
                <a:cs typeface="Times New Roman" panose="02020603050405020304" pitchFamily="18" charset="0"/>
              </a:rPr>
              <a:t>Теорія прямої демократії пропонує, що демократія функціонує найкращим чином, коли люди беруть безпосередню участь у дебатах, діях та рішеннях з питань політики.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07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FCC1552-7790-4824-A341-EE1300D83063}"/>
              </a:ext>
            </a:extLst>
          </p:cNvPr>
          <p:cNvSpPr/>
          <p:nvPr/>
        </p:nvSpPr>
        <p:spPr>
          <a:xfrm>
            <a:off x="772997" y="339366"/>
            <a:ext cx="10784265" cy="5909310"/>
          </a:xfrm>
          <a:prstGeom prst="rect">
            <a:avLst/>
          </a:prstGeom>
        </p:spPr>
        <p:txBody>
          <a:bodyPr wrap="square">
            <a:spAutoFit/>
          </a:bodyPr>
          <a:lstStyle/>
          <a:p>
            <a:pPr algn="just"/>
            <a:endParaRPr lang="uk-UA" sz="1800" b="1" dirty="0">
              <a:uFill>
                <a:solidFill>
                  <a:srgbClr val="000000"/>
                </a:solidFill>
              </a:uFill>
              <a:latin typeface="Times New Roman" panose="02020603050405020304" pitchFamily="18" charset="0"/>
              <a:ea typeface="Arial Unicode MS"/>
              <a:cs typeface="Arial Unicode MS"/>
            </a:endParaRPr>
          </a:p>
          <a:p>
            <a:pPr algn="just"/>
            <a:r>
              <a:rPr lang="uk-UA" sz="1800" b="1" dirty="0">
                <a:uFill>
                  <a:solidFill>
                    <a:srgbClr val="000000"/>
                  </a:solidFill>
                </a:uFill>
                <a:latin typeface="Times New Roman" panose="02020603050405020304" pitchFamily="18" charset="0"/>
                <a:ea typeface="Arial Unicode MS"/>
                <a:cs typeface="Arial Unicode MS"/>
              </a:rPr>
              <a:t>Роль урядових зв'язків з громадськістю (PR) у місцевому самоврядуванні</a:t>
            </a:r>
            <a:endParaRPr lang="ru-RU" sz="1800" dirty="0">
              <a:uFill>
                <a:solidFill>
                  <a:srgbClr val="000000"/>
                </a:solidFill>
              </a:uFill>
              <a:latin typeface="Times New Roman" panose="02020603050405020304" pitchFamily="18" charset="0"/>
              <a:ea typeface="Arial Unicode MS"/>
              <a:cs typeface="Arial Unicode MS"/>
            </a:endParaRPr>
          </a:p>
          <a:p>
            <a:pPr algn="just"/>
            <a:r>
              <a:rPr lang="uk-UA" sz="1800" dirty="0">
                <a:uFill>
                  <a:solidFill>
                    <a:srgbClr val="000000"/>
                  </a:solidFill>
                </a:uFill>
                <a:latin typeface="Times New Roman" panose="02020603050405020304" pitchFamily="18" charset="0"/>
                <a:ea typeface="Arial Unicode MS"/>
                <a:cs typeface="Arial Unicode MS"/>
              </a:rPr>
              <a:t>1. Мобілізація підтримки для самої місцевої влади.</a:t>
            </a:r>
            <a:endParaRPr lang="ru-RU" sz="1800" dirty="0">
              <a:uFill>
                <a:solidFill>
                  <a:srgbClr val="000000"/>
                </a:solidFill>
              </a:uFill>
              <a:latin typeface="Times New Roman" panose="02020603050405020304" pitchFamily="18" charset="0"/>
              <a:ea typeface="Arial Unicode MS"/>
              <a:cs typeface="Arial Unicode MS"/>
            </a:endParaRPr>
          </a:p>
          <a:p>
            <a:pPr algn="just"/>
            <a:r>
              <a:rPr lang="uk-UA" sz="1800" dirty="0">
                <a:uFill>
                  <a:solidFill>
                    <a:srgbClr val="000000"/>
                  </a:solidFill>
                </a:uFill>
                <a:latin typeface="Times New Roman" panose="02020603050405020304" pitchFamily="18" charset="0"/>
                <a:ea typeface="Arial Unicode MS"/>
                <a:cs typeface="Arial Unicode MS"/>
              </a:rPr>
              <a:t>2. Підвищення чутливості місцевої влади до запитів громадськості.</a:t>
            </a:r>
            <a:endParaRPr lang="ru-RU" sz="1800" dirty="0">
              <a:uFill>
                <a:solidFill>
                  <a:srgbClr val="000000"/>
                </a:solidFill>
              </a:uFill>
              <a:latin typeface="Times New Roman" panose="02020603050405020304" pitchFamily="18" charset="0"/>
              <a:ea typeface="Arial Unicode MS"/>
              <a:cs typeface="Arial Unicode MS"/>
            </a:endParaRPr>
          </a:p>
          <a:p>
            <a:pPr algn="just"/>
            <a:r>
              <a:rPr lang="uk-UA" sz="1800" dirty="0">
                <a:uFill>
                  <a:solidFill>
                    <a:srgbClr val="000000"/>
                  </a:solidFill>
                </a:uFill>
                <a:latin typeface="Times New Roman" panose="02020603050405020304" pitchFamily="18" charset="0"/>
                <a:ea typeface="Arial Unicode MS"/>
                <a:cs typeface="Arial Unicode MS"/>
              </a:rPr>
              <a:t>3. Посилення внутрішньої згуртованості органів місцевого самоврядування.</a:t>
            </a:r>
            <a:endParaRPr lang="ru-RU" sz="1800" dirty="0">
              <a:uFill>
                <a:solidFill>
                  <a:srgbClr val="000000"/>
                </a:solidFill>
              </a:uFill>
              <a:latin typeface="Times New Roman" panose="02020603050405020304" pitchFamily="18" charset="0"/>
              <a:ea typeface="Arial Unicode MS"/>
              <a:cs typeface="Arial Unicode MS"/>
            </a:endParaRPr>
          </a:p>
          <a:p>
            <a:pPr algn="just"/>
            <a:r>
              <a:rPr lang="uk-UA" sz="1800" dirty="0">
                <a:uFill>
                  <a:solidFill>
                    <a:srgbClr val="000000"/>
                  </a:solidFill>
                </a:uFill>
                <a:latin typeface="Times New Roman" panose="02020603050405020304" pitchFamily="18" charset="0"/>
                <a:ea typeface="Arial Unicode MS"/>
                <a:cs typeface="Arial Unicode MS"/>
              </a:rPr>
              <a:t>4. Звітування перед населенням про діяльність органів місцевого самоврядування.</a:t>
            </a:r>
            <a:endParaRPr lang="ru-RU" sz="1800" dirty="0">
              <a:uFill>
                <a:solidFill>
                  <a:srgbClr val="000000"/>
                </a:solidFill>
              </a:uFill>
              <a:latin typeface="Times New Roman" panose="02020603050405020304" pitchFamily="18" charset="0"/>
              <a:ea typeface="Arial Unicode MS"/>
              <a:cs typeface="Arial Unicode MS"/>
            </a:endParaRPr>
          </a:p>
          <a:p>
            <a:pPr algn="just"/>
            <a:r>
              <a:rPr lang="uk-UA" sz="1800" dirty="0">
                <a:uFill>
                  <a:solidFill>
                    <a:srgbClr val="000000"/>
                  </a:solidFill>
                </a:uFill>
                <a:latin typeface="Times New Roman" panose="02020603050405020304" pitchFamily="18" charset="0"/>
                <a:ea typeface="Arial Unicode MS"/>
                <a:cs typeface="Arial Unicode MS"/>
              </a:rPr>
              <a:t>5. Допомога ЗМІ у висвітленні діяльності органу місцевого самоврядування.</a:t>
            </a:r>
            <a:endParaRPr lang="ru-RU" sz="1800" dirty="0">
              <a:uFill>
                <a:solidFill>
                  <a:srgbClr val="000000"/>
                </a:solidFill>
              </a:uFill>
              <a:latin typeface="Times New Roman" panose="02020603050405020304" pitchFamily="18" charset="0"/>
              <a:ea typeface="Arial Unicode MS"/>
              <a:cs typeface="Arial Unicode MS"/>
            </a:endParaRPr>
          </a:p>
          <a:p>
            <a:pPr algn="just"/>
            <a:r>
              <a:rPr lang="uk-UA" sz="1800" dirty="0">
                <a:uFill>
                  <a:solidFill>
                    <a:srgbClr val="000000"/>
                  </a:solidFill>
                </a:uFill>
                <a:latin typeface="Times New Roman" panose="02020603050405020304" pitchFamily="18" charset="0"/>
                <a:ea typeface="Arial Unicode MS"/>
                <a:cs typeface="Arial Unicode MS"/>
              </a:rPr>
              <a:t>6. Реалізація публічної політики.</a:t>
            </a:r>
          </a:p>
          <a:p>
            <a:pPr algn="just"/>
            <a:endParaRPr lang="uk-UA" dirty="0">
              <a:uFill>
                <a:solidFill>
                  <a:srgbClr val="000000"/>
                </a:solidFill>
              </a:uFill>
              <a:latin typeface="Times New Roman" panose="02020603050405020304" pitchFamily="18" charset="0"/>
              <a:ea typeface="Arial Unicode MS"/>
              <a:cs typeface="Arial Unicode MS"/>
            </a:endParaRPr>
          </a:p>
          <a:p>
            <a:pPr algn="just"/>
            <a:endParaRPr lang="uk-UA" dirty="0">
              <a:uFill>
                <a:solidFill>
                  <a:srgbClr val="000000"/>
                </a:solidFill>
              </a:uFill>
              <a:latin typeface="Times New Roman" panose="02020603050405020304" pitchFamily="18" charset="0"/>
              <a:ea typeface="Arial Unicode MS"/>
              <a:cs typeface="Arial Unicode MS"/>
            </a:endParaRPr>
          </a:p>
          <a:p>
            <a:pPr algn="just"/>
            <a:r>
              <a:rPr lang="uk-UA" sz="1800" b="1" dirty="0">
                <a:uFill>
                  <a:solidFill>
                    <a:srgbClr val="000000"/>
                  </a:solidFill>
                </a:uFill>
                <a:latin typeface="Times New Roman" panose="02020603050405020304" pitchFamily="18" charset="0"/>
                <a:ea typeface="Arial Unicode MS"/>
                <a:cs typeface="Times New Roman" panose="02020603050405020304" pitchFamily="18" charset="0"/>
              </a:rPr>
              <a:t>Проблеми урядових PR:</a:t>
            </a:r>
            <a:endParaRPr lang="ru-RU" sz="1800" dirty="0">
              <a:uFill>
                <a:solidFill>
                  <a:srgbClr val="000000"/>
                </a:solidFill>
              </a:uFill>
              <a:latin typeface="Times New Roman" panose="02020603050405020304" pitchFamily="18" charset="0"/>
              <a:ea typeface="Arial Unicode MS"/>
              <a:cs typeface="Times New Roman" panose="02020603050405020304" pitchFamily="18" charset="0"/>
            </a:endParaRPr>
          </a:p>
          <a:p>
            <a:pPr algn="just"/>
            <a:r>
              <a:rPr lang="uk-UA" sz="1800" dirty="0">
                <a:uFill>
                  <a:solidFill>
                    <a:srgbClr val="000000"/>
                  </a:solidFill>
                </a:uFill>
                <a:latin typeface="Times New Roman" panose="02020603050405020304" pitchFamily="18" charset="0"/>
                <a:ea typeface="Arial Unicode MS"/>
                <a:cs typeface="Times New Roman" panose="02020603050405020304" pitchFamily="18" charset="0"/>
              </a:rPr>
              <a:t>• Відсутність прозорості</a:t>
            </a:r>
            <a:endParaRPr lang="ru-RU" sz="1800" dirty="0">
              <a:uFill>
                <a:solidFill>
                  <a:srgbClr val="000000"/>
                </a:solidFill>
              </a:uFill>
              <a:latin typeface="Times New Roman" panose="02020603050405020304" pitchFamily="18" charset="0"/>
              <a:ea typeface="Arial Unicode MS"/>
              <a:cs typeface="Times New Roman" panose="02020603050405020304" pitchFamily="18" charset="0"/>
            </a:endParaRPr>
          </a:p>
          <a:p>
            <a:pPr algn="just"/>
            <a:r>
              <a:rPr lang="uk-UA" sz="1800" dirty="0">
                <a:uFill>
                  <a:solidFill>
                    <a:srgbClr val="000000"/>
                  </a:solidFill>
                </a:uFill>
                <a:latin typeface="Times New Roman" panose="02020603050405020304" pitchFamily="18" charset="0"/>
                <a:ea typeface="Arial Unicode MS"/>
                <a:cs typeface="Times New Roman" panose="02020603050405020304" pitchFamily="18" charset="0"/>
              </a:rPr>
              <a:t>• Громадська пасивність</a:t>
            </a:r>
            <a:endParaRPr lang="ru-RU" sz="1800" dirty="0">
              <a:uFill>
                <a:solidFill>
                  <a:srgbClr val="000000"/>
                </a:solidFill>
              </a:uFill>
              <a:latin typeface="Times New Roman" panose="02020603050405020304" pitchFamily="18" charset="0"/>
              <a:ea typeface="Arial Unicode MS"/>
              <a:cs typeface="Times New Roman" panose="02020603050405020304" pitchFamily="18" charset="0"/>
            </a:endParaRPr>
          </a:p>
          <a:p>
            <a:pPr algn="just"/>
            <a:r>
              <a:rPr lang="uk-UA" sz="1800" dirty="0">
                <a:uFill>
                  <a:solidFill>
                    <a:srgbClr val="000000"/>
                  </a:solidFill>
                </a:uFill>
                <a:latin typeface="Times New Roman" panose="02020603050405020304" pitchFamily="18" charset="0"/>
                <a:ea typeface="Arial Unicode MS"/>
                <a:cs typeface="Times New Roman" panose="02020603050405020304" pitchFamily="18" charset="0"/>
              </a:rPr>
              <a:t>• Бюрократія</a:t>
            </a:r>
            <a:endParaRPr lang="ru-RU" sz="1800" dirty="0">
              <a:uFill>
                <a:solidFill>
                  <a:srgbClr val="000000"/>
                </a:solidFill>
              </a:uFill>
              <a:latin typeface="Times New Roman" panose="02020603050405020304" pitchFamily="18" charset="0"/>
              <a:ea typeface="Arial Unicode MS"/>
              <a:cs typeface="Times New Roman" panose="02020603050405020304" pitchFamily="18" charset="0"/>
            </a:endParaRPr>
          </a:p>
          <a:p>
            <a:pPr algn="just"/>
            <a:r>
              <a:rPr lang="uk-UA" sz="1800" dirty="0">
                <a:uFill>
                  <a:solidFill>
                    <a:srgbClr val="000000"/>
                  </a:solidFill>
                </a:uFill>
                <a:latin typeface="Times New Roman" panose="02020603050405020304" pitchFamily="18" charset="0"/>
                <a:ea typeface="Arial Unicode MS"/>
                <a:cs typeface="Times New Roman" panose="02020603050405020304" pitchFamily="18" charset="0"/>
              </a:rPr>
              <a:t>• Втручання політиків</a:t>
            </a:r>
            <a:endParaRPr lang="ru-RU" sz="1800" dirty="0">
              <a:uFill>
                <a:solidFill>
                  <a:srgbClr val="000000"/>
                </a:solidFill>
              </a:uFill>
              <a:latin typeface="Times New Roman" panose="02020603050405020304" pitchFamily="18" charset="0"/>
              <a:ea typeface="Arial Unicode MS"/>
              <a:cs typeface="Times New Roman" panose="02020603050405020304" pitchFamily="18" charset="0"/>
            </a:endParaRPr>
          </a:p>
          <a:p>
            <a:pPr algn="just"/>
            <a:r>
              <a:rPr lang="uk-UA" sz="1800" dirty="0">
                <a:uFill>
                  <a:solidFill>
                    <a:srgbClr val="000000"/>
                  </a:solidFill>
                </a:uFill>
                <a:latin typeface="Times New Roman" panose="02020603050405020304" pitchFamily="18" charset="0"/>
                <a:ea typeface="Arial Unicode MS"/>
                <a:cs typeface="Times New Roman" panose="02020603050405020304" pitchFamily="18" charset="0"/>
              </a:rPr>
              <a:t>• Низький рівень зацікавленості</a:t>
            </a:r>
            <a:endParaRPr lang="ru-RU" sz="1800" dirty="0">
              <a:uFill>
                <a:solidFill>
                  <a:srgbClr val="000000"/>
                </a:solidFill>
              </a:uFill>
              <a:latin typeface="Times New Roman" panose="02020603050405020304" pitchFamily="18" charset="0"/>
              <a:ea typeface="Arial Unicode MS"/>
              <a:cs typeface="Times New Roman" panose="02020603050405020304" pitchFamily="18" charset="0"/>
            </a:endParaRPr>
          </a:p>
          <a:p>
            <a:pPr algn="just"/>
            <a:r>
              <a:rPr lang="uk-UA" sz="1800" dirty="0">
                <a:uFill>
                  <a:solidFill>
                    <a:srgbClr val="000000"/>
                  </a:solidFill>
                </a:uFill>
                <a:latin typeface="Times New Roman" panose="02020603050405020304" pitchFamily="18" charset="0"/>
                <a:ea typeface="Arial Unicode MS"/>
                <a:cs typeface="Times New Roman" panose="02020603050405020304" pitchFamily="18" charset="0"/>
              </a:rPr>
              <a:t>• Нелояльні ЗМІ</a:t>
            </a:r>
            <a:endParaRPr lang="ru-RU" sz="1800" dirty="0">
              <a:uFill>
                <a:solidFill>
                  <a:srgbClr val="000000"/>
                </a:solidFill>
              </a:uFill>
              <a:latin typeface="Times New Roman" panose="02020603050405020304" pitchFamily="18" charset="0"/>
              <a:ea typeface="Arial Unicode MS"/>
              <a:cs typeface="Times New Roman" panose="02020603050405020304" pitchFamily="18" charset="0"/>
            </a:endParaRPr>
          </a:p>
          <a:p>
            <a:pPr algn="just"/>
            <a:r>
              <a:rPr lang="uk-UA" sz="1800" dirty="0">
                <a:uFill>
                  <a:solidFill>
                    <a:srgbClr val="000000"/>
                  </a:solidFill>
                </a:uFill>
                <a:latin typeface="Times New Roman" panose="02020603050405020304" pitchFamily="18" charset="0"/>
                <a:ea typeface="Arial Unicode MS"/>
                <a:cs typeface="Times New Roman" panose="02020603050405020304" pitchFamily="18" charset="0"/>
              </a:rPr>
              <a:t>• Несприятливий імідж влади</a:t>
            </a:r>
            <a:endParaRPr lang="ru-RU" sz="1800" dirty="0">
              <a:uFill>
                <a:solidFill>
                  <a:srgbClr val="000000"/>
                </a:solidFill>
              </a:uFill>
              <a:latin typeface="Times New Roman" panose="02020603050405020304" pitchFamily="18" charset="0"/>
              <a:ea typeface="Arial Unicode MS"/>
              <a:cs typeface="Times New Roman" panose="02020603050405020304" pitchFamily="18" charset="0"/>
            </a:endParaRPr>
          </a:p>
          <a:p>
            <a:pPr algn="just"/>
            <a:r>
              <a:rPr lang="uk-UA" sz="1800" dirty="0">
                <a:uFill>
                  <a:solidFill>
                    <a:srgbClr val="000000"/>
                  </a:solidFill>
                </a:uFill>
                <a:latin typeface="Times New Roman" panose="02020603050405020304" pitchFamily="18" charset="0"/>
                <a:ea typeface="Arial Unicode MS"/>
                <a:cs typeface="Times New Roman" panose="02020603050405020304" pitchFamily="18" charset="0"/>
              </a:rPr>
              <a:t>• Брак кваліфікованих спеціалістів</a:t>
            </a:r>
            <a:endParaRPr lang="ru-RU" sz="1800" dirty="0">
              <a:uFill>
                <a:solidFill>
                  <a:srgbClr val="000000"/>
                </a:solidFill>
              </a:uFill>
              <a:latin typeface="Times New Roman" panose="02020603050405020304" pitchFamily="18" charset="0"/>
              <a:ea typeface="Arial Unicode MS"/>
              <a:cs typeface="Times New Roman" panose="02020603050405020304" pitchFamily="18" charset="0"/>
            </a:endParaRPr>
          </a:p>
          <a:p>
            <a:pPr algn="just"/>
            <a:r>
              <a:rPr lang="uk-UA" sz="1800" dirty="0">
                <a:uFill>
                  <a:solidFill>
                    <a:srgbClr val="000000"/>
                  </a:solidFill>
                </a:uFill>
                <a:latin typeface="Times New Roman" panose="02020603050405020304" pitchFamily="18" charset="0"/>
                <a:ea typeface="Arial Unicode MS"/>
                <a:cs typeface="Times New Roman" panose="02020603050405020304" pitchFamily="18" charset="0"/>
              </a:rPr>
              <a:t>• Нерозуміння потреби у здійсненні комунікацій з громадськістю (PR-комунікацій)</a:t>
            </a:r>
            <a:endParaRPr lang="ru-RU" sz="1800" dirty="0">
              <a:uFill>
                <a:solidFill>
                  <a:srgbClr val="000000"/>
                </a:solidFill>
              </a:uFill>
              <a:latin typeface="Times New Roman" panose="02020603050405020304" pitchFamily="18" charset="0"/>
              <a:ea typeface="Arial Unicode MS"/>
              <a:cs typeface="Times New Roman" panose="02020603050405020304" pitchFamily="18" charset="0"/>
            </a:endParaRPr>
          </a:p>
          <a:p>
            <a:pPr algn="just"/>
            <a:endParaRPr lang="ru-RU" sz="1800" dirty="0">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314021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59553E8-CC8B-4FB0-B393-A68DFC9F7A2C}"/>
              </a:ext>
            </a:extLst>
          </p:cNvPr>
          <p:cNvSpPr/>
          <p:nvPr/>
        </p:nvSpPr>
        <p:spPr>
          <a:xfrm>
            <a:off x="1508289" y="452488"/>
            <a:ext cx="9370243" cy="5583708"/>
          </a:xfrm>
          <a:prstGeom prst="rect">
            <a:avLst/>
          </a:prstGeom>
        </p:spPr>
        <p:txBody>
          <a:bodyPr wrap="square">
            <a:spAutoFit/>
          </a:bodyPr>
          <a:lstStyle/>
          <a:p>
            <a:pPr algn="just"/>
            <a:endParaRPr lang="uk-UA" sz="1600" b="1" dirty="0">
              <a:uFill>
                <a:solidFill>
                  <a:srgbClr val="000000"/>
                </a:solidFill>
              </a:uFill>
              <a:latin typeface="Times New Roman" panose="02020603050405020304" pitchFamily="18" charset="0"/>
              <a:ea typeface="Arial Unicode MS"/>
              <a:cs typeface="Times New Roman" panose="02020603050405020304" pitchFamily="18" charset="0"/>
            </a:endParaRPr>
          </a:p>
          <a:p>
            <a:pPr algn="just"/>
            <a:r>
              <a:rPr lang="uk-UA" sz="1600" b="1" dirty="0">
                <a:uFill>
                  <a:solidFill>
                    <a:srgbClr val="000000"/>
                  </a:solidFill>
                </a:uFill>
                <a:latin typeface="Times New Roman" panose="02020603050405020304" pitchFamily="18" charset="0"/>
                <a:ea typeface="Arial Unicode MS"/>
                <a:cs typeface="Times New Roman" panose="02020603050405020304" pitchFamily="18" charset="0"/>
              </a:rPr>
              <a:t>Переваги соціальних медіа для комунікацій в ОМС:</a:t>
            </a:r>
          </a:p>
          <a:p>
            <a:pPr algn="just"/>
            <a:endParaRPr lang="ru-RU" sz="1600" dirty="0">
              <a:uFill>
                <a:solidFill>
                  <a:srgbClr val="000000"/>
                </a:solidFill>
              </a:uFill>
              <a:latin typeface="Times New Roman" panose="02020603050405020304" pitchFamily="18" charset="0"/>
              <a:ea typeface="Arial Unicode MS"/>
              <a:cs typeface="Times New Roman" panose="02020603050405020304" pitchFamily="18" charset="0"/>
            </a:endParaRPr>
          </a:p>
          <a:p>
            <a:pPr marL="342900" lvl="0" indent="-342900" algn="just" fontAlgn="base">
              <a:lnSpc>
                <a:spcPct val="115000"/>
              </a:lnSpc>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Розширення охоплення.</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 Це основна концепція більшості комунікаторів: іти туди, де Ваша </a:t>
            </a: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аудиторія проводить час</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 Забезпечуючи активний вузол інформації та обговорень у профілях Ваших соціальних медіа.</a:t>
            </a:r>
          </a:p>
          <a:p>
            <a:pPr marL="342900" lvl="0" indent="-342900" algn="just" fontAlgn="base">
              <a:lnSpc>
                <a:spcPct val="115000"/>
              </a:lnSpc>
              <a:buFont typeface="Arial" panose="020B0604020202020204" pitchFamily="34" charset="0"/>
              <a:buChar char="●"/>
            </a:pPr>
            <a:endPar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algn="just" fontAlgn="base">
              <a:lnSpc>
                <a:spcPct val="115000"/>
              </a:lnSpc>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Канал для збору даних у режимі реального часу. </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Соціальні медіа – це ефективний спосіб збору інформації та отримання зворотного зв'язку. Збирайте від своїх підписників дані та унікальну інформацію, які можна накопичувати та аналізувати, щоб отримати дороговказні висновки </a:t>
            </a: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(метрики). </a:t>
            </a:r>
          </a:p>
          <a:p>
            <a:pPr lvl="0" algn="just" fontAlgn="base">
              <a:lnSpc>
                <a:spcPct val="115000"/>
              </a:lnSpc>
            </a:pPr>
            <a:endPar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algn="just" fontAlgn="base">
              <a:lnSpc>
                <a:spcPct val="115000"/>
              </a:lnSpc>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Трансформація суспільного сприйняття та максимізація усвідомлення цілей місцевої влади. </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Якби Ви запитали у Ваших громадян, то чи сказали б вони, що Ваша організація відстала за своїми поглядами? Чи сказали б вони, що Ваша організація прозора і чесна? Чи взагалі вони знали би, якою є місія та поточні ініціативи Вашої організації? Використовуйте соціальні медіа як інноваційний спосіб максимізації обізнаності та залучення громадян. </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1988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2199107-EF8B-4CE7-A8EA-47DCEDB8C522}"/>
              </a:ext>
            </a:extLst>
          </p:cNvPr>
          <p:cNvSpPr/>
          <p:nvPr/>
        </p:nvSpPr>
        <p:spPr>
          <a:xfrm>
            <a:off x="848412" y="895546"/>
            <a:ext cx="10953947" cy="5337487"/>
          </a:xfrm>
          <a:prstGeom prst="rect">
            <a:avLst/>
          </a:prstGeom>
        </p:spPr>
        <p:txBody>
          <a:bodyPr wrap="square">
            <a:spAutoFit/>
          </a:bodyPr>
          <a:lstStyle/>
          <a:p>
            <a:pPr algn="just"/>
            <a:r>
              <a:rPr lang="uk-UA" sz="1600" b="1" dirty="0">
                <a:uFill>
                  <a:solidFill>
                    <a:srgbClr val="000000"/>
                  </a:solidFill>
                </a:uFill>
                <a:latin typeface="Times New Roman" panose="02020603050405020304" pitchFamily="18" charset="0"/>
                <a:ea typeface="Arial Unicode MS"/>
                <a:cs typeface="Times New Roman" panose="02020603050405020304" pitchFamily="18" charset="0"/>
              </a:rPr>
              <a:t>Переваги соціальних медіа для комунікацій в ОМС:</a:t>
            </a:r>
          </a:p>
          <a:p>
            <a:pPr algn="just"/>
            <a:endParaRPr lang="ru-RU" sz="1600" dirty="0">
              <a:uFill>
                <a:solidFill>
                  <a:srgbClr val="000000"/>
                </a:solidFill>
              </a:uFill>
              <a:latin typeface="Times New Roman" panose="02020603050405020304" pitchFamily="18" charset="0"/>
              <a:ea typeface="Arial Unicode MS"/>
              <a:cs typeface="Times New Roman" panose="02020603050405020304" pitchFamily="18" charset="0"/>
            </a:endParaRPr>
          </a:p>
          <a:p>
            <a:pPr marL="342900" lvl="0" indent="-342900" algn="just" fontAlgn="base">
              <a:lnSpc>
                <a:spcPct val="115000"/>
              </a:lnSpc>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Стимулювання залучення громадян з використанням обмежених ресурсів та бюджету.</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 Соціальні медіа – це ефективний і недорогий канал розповсюдження інформації. Стимулювання справжньої участі громадян – це більше, ніж просто розміщення інформації; йдеться про створення двостороннього діалогу та підвищення обізнаності і підтримки ініціатив місцевого самоврядування. </a:t>
            </a: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Апробує розсилку повідомлень та аналізуйте результати. </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Отримайте цінну інформацію в </a:t>
            </a: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реальному часу</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 про те, якою інформацією цікавляться Ваші громадяни, де/на якій платформі вони найчастіше «споживають» цю інформацію, а також як можна найкращим чином сказати так, щоб заклик до дії знайшов відгук у Ваших громадян.</a:t>
            </a:r>
          </a:p>
          <a:p>
            <a:pPr marL="342900" lvl="0" indent="-342900" algn="just" fontAlgn="base">
              <a:lnSpc>
                <a:spcPct val="115000"/>
              </a:lnSpc>
              <a:buFont typeface="Arial" panose="020B0604020202020204" pitchFamily="34" charset="0"/>
              <a:buChar char="●"/>
            </a:pP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algn="just" fontAlgn="base">
              <a:lnSpc>
                <a:spcPct val="115000"/>
              </a:lnSpc>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Дозволяє покращити послуги та враження. </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Для покращення послуг важливо визнати всі відгуки, навіть якщо вони негативні. У більшості випадків, якщо Ви запитаєте, то Ваші громадяни скажуть Вам, чого саме вони хочуть, потребують та очікують від Вас. </a:t>
            </a:r>
          </a:p>
          <a:p>
            <a:pPr marL="342900" lvl="0" indent="-342900" algn="just" fontAlgn="base">
              <a:lnSpc>
                <a:spcPct val="115000"/>
              </a:lnSpc>
              <a:buFont typeface="Arial" panose="020B0604020202020204" pitchFamily="34" charset="0"/>
              <a:buChar char="●"/>
            </a:pPr>
            <a:endPar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algn="just" fontAlgn="base">
              <a:lnSpc>
                <a:spcPct val="115000"/>
              </a:lnSpc>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Дозволяє бути автентичними та прозорими.</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 Автентичність (справжність) та прозорість цінуються Вашою цільовою аудиторією, незалежно від того, ким вони є. </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6729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83538EF-2C5E-412C-8416-CD4AB68BD4B1}"/>
              </a:ext>
            </a:extLst>
          </p:cNvPr>
          <p:cNvSpPr/>
          <p:nvPr/>
        </p:nvSpPr>
        <p:spPr>
          <a:xfrm>
            <a:off x="537328" y="763570"/>
            <a:ext cx="10972800" cy="5038944"/>
          </a:xfrm>
          <a:prstGeom prst="rect">
            <a:avLst/>
          </a:prstGeom>
        </p:spPr>
        <p:txBody>
          <a:bodyPr wrap="square">
            <a:spAutoFit/>
          </a:bodyPr>
          <a:lstStyle/>
          <a:p>
            <a:pPr algn="just"/>
            <a:r>
              <a:rPr lang="uk-UA" b="1" dirty="0">
                <a:uFill>
                  <a:solidFill>
                    <a:srgbClr val="000000"/>
                  </a:solidFill>
                </a:uFill>
                <a:latin typeface="Times New Roman" panose="02020603050405020304" pitchFamily="18" charset="0"/>
                <a:ea typeface="Arial Unicode MS"/>
                <a:cs typeface="Times New Roman" panose="02020603050405020304" pitchFamily="18" charset="0"/>
              </a:rPr>
              <a:t>Роль  для органів місцевого самоврядування у використанні соціальних медіа як складової загального комплексу комунікацій.</a:t>
            </a:r>
          </a:p>
          <a:p>
            <a:pPr algn="just"/>
            <a:endParaRPr lang="ru-RU" dirty="0">
              <a:uFill>
                <a:solidFill>
                  <a:srgbClr val="000000"/>
                </a:solidFill>
              </a:uFill>
              <a:latin typeface="Times New Roman" panose="02020603050405020304" pitchFamily="18" charset="0"/>
              <a:ea typeface="Arial Unicode MS"/>
              <a:cs typeface="Times New Roman" panose="02020603050405020304" pitchFamily="18" charset="0"/>
            </a:endParaRPr>
          </a:p>
          <a:p>
            <a:pPr marL="342900" lvl="0" indent="-342900" algn="just" fontAlgn="base">
              <a:lnSpc>
                <a:spcPct val="115000"/>
              </a:lnSpc>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сканування навколишнього середовища</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 Незалежно від того, чи місцева влада використовує соціальні медіа чи ні, в Інтернеті буде створюватись користувацький контент вже про організацію чи діяльність. Слід використовувати інструменти – </a:t>
            </a: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комерційні</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 або ті, що є </a:t>
            </a: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у вільному доступі </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 для моніторингу соціальних медіа, які допоможуть їм зрозуміти сприйняття громадськістю в цій області. </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algn="just" fontAlgn="base">
              <a:lnSpc>
                <a:spcPct val="115000"/>
              </a:lnSpc>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публічна інформація. </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У цій ролі ОМС можуть використовувати засоби соціальних медіа як односторонні канали мовлення. Характер таких односторонніх комунікацій буде знайомий радам, враховуючи повсюдність випуску новин, але набуватиме все більшого значення, зважаючи на зменшення проникнення традиційних місцевих ЗМІ та посилення довіри до онлайн-джерел новин та інформації.</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algn="just" fontAlgn="base">
              <a:lnSpc>
                <a:spcPct val="115000"/>
              </a:lnSpc>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публічна комунікація.</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 Тут соціальні медіа максимально використовуються у зовнішніх комунікаціях, дозволяючи громадськості, а також організації створювати і вести розмову, яка є взаємовигідною для всіх її учасників.</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algn="just" fontAlgn="base">
              <a:lnSpc>
                <a:spcPct val="115000"/>
              </a:lnSpc>
              <a:spcAft>
                <a:spcPts val="1000"/>
              </a:spcAft>
              <a:buFont typeface="Arial" panose="020B0604020202020204" pitchFamily="34" charset="0"/>
              <a:buChar char="●"/>
            </a:pPr>
            <a:r>
              <a:rPr lang="uk-UA" b="1"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внутрішня комунікація. </a:t>
            </a: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Чітка роль соціальних медіа у покращенні результатів діяльності організації завдяки більш ефективній комунікації серед працівників. </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5803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2C176F6-5403-499E-B286-FC9D848749BD}"/>
              </a:ext>
            </a:extLst>
          </p:cNvPr>
          <p:cNvSpPr/>
          <p:nvPr/>
        </p:nvSpPr>
        <p:spPr>
          <a:xfrm>
            <a:off x="631597" y="923827"/>
            <a:ext cx="10953946" cy="4235647"/>
          </a:xfrm>
          <a:prstGeom prst="rect">
            <a:avLst/>
          </a:prstGeom>
        </p:spPr>
        <p:txBody>
          <a:bodyPr wrap="square">
            <a:spAutoFit/>
          </a:bodyPr>
          <a:lstStyle/>
          <a:p>
            <a:pPr algn="just"/>
            <a:r>
              <a:rPr lang="uk-UA" dirty="0">
                <a:uFill>
                  <a:solidFill>
                    <a:srgbClr val="000000"/>
                  </a:solidFill>
                </a:uFill>
                <a:latin typeface="Times New Roman" panose="02020603050405020304" pitchFamily="18" charset="0"/>
                <a:ea typeface="Arial Unicode MS"/>
                <a:cs typeface="Times New Roman" panose="02020603050405020304" pitchFamily="18" charset="0"/>
              </a:rPr>
              <a:t>Публічні виступи – це процес і акт виступу або лекції перед групою людей у структурований, продуманий спосіб; вони призначені для інформування, впливу або розваги аудиторії слухачів. Публічний виступ зазвичай розуміють як особисту розмову між окремими особами та аудиторією з метою комунікації. Він тісно пов'язаний із «представленням», хоча останнє частіше пов'язане з комерційною діяльністю. Здебільшого публічні виступи – це переконання аудиторії.</a:t>
            </a:r>
            <a:endParaRPr lang="ru-RU" dirty="0">
              <a:uFill>
                <a:solidFill>
                  <a:srgbClr val="000000"/>
                </a:solidFill>
              </a:uFill>
              <a:latin typeface="Times New Roman" panose="02020603050405020304" pitchFamily="18" charset="0"/>
              <a:ea typeface="Arial Unicode MS"/>
              <a:cs typeface="Times New Roman" panose="02020603050405020304" pitchFamily="18" charset="0"/>
            </a:endParaRPr>
          </a:p>
          <a:p>
            <a:pPr algn="just"/>
            <a:endParaRPr lang="uk-UA" b="1" dirty="0">
              <a:uFill>
                <a:solidFill>
                  <a:srgbClr val="000000"/>
                </a:solidFill>
              </a:uFill>
              <a:latin typeface="Times New Roman" panose="02020603050405020304" pitchFamily="18" charset="0"/>
              <a:ea typeface="Arial Unicode MS"/>
              <a:cs typeface="Times New Roman" panose="02020603050405020304" pitchFamily="18" charset="0"/>
            </a:endParaRPr>
          </a:p>
          <a:p>
            <a:pPr algn="just"/>
            <a:r>
              <a:rPr lang="uk-UA" b="1" dirty="0">
                <a:uFill>
                  <a:solidFill>
                    <a:srgbClr val="000000"/>
                  </a:solidFill>
                </a:uFill>
                <a:latin typeface="Times New Roman" panose="02020603050405020304" pitchFamily="18" charset="0"/>
                <a:ea typeface="Arial Unicode MS"/>
                <a:cs typeface="Times New Roman" panose="02020603050405020304" pitchFamily="18" charset="0"/>
              </a:rPr>
              <a:t>Підготовка до публічних виступів дозволяє:</a:t>
            </a:r>
            <a:endParaRPr lang="ru-RU" dirty="0">
              <a:uFill>
                <a:solidFill>
                  <a:srgbClr val="000000"/>
                </a:solidFill>
              </a:uFill>
              <a:latin typeface="Times New Roman" panose="02020603050405020304" pitchFamily="18" charset="0"/>
              <a:ea typeface="Arial Unicode MS"/>
              <a:cs typeface="Times New Roman" panose="02020603050405020304" pitchFamily="18" charset="0"/>
            </a:endParaRPr>
          </a:p>
          <a:p>
            <a:pPr marL="342900" lvl="0" indent="-342900" algn="just"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підібрати необхідні теми та аргументацію тверджень;</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algn="just"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продемонструвати аудиторії свою професійну підготовку та культуру мовлення («трансляції»);</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algn="just"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донести до аудиторії розуміння інтересів аудиторії та необхідних меседжів;</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algn="just"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сформувати необхідну «картину» бачення ситуації чи проблеми;</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algn="just"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запобігати кризам та протидіяти провокаційним, маніпулятивним прийомам з боку журналістів чи опонентів;</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a:p>
            <a:pPr marL="342900" lvl="0" indent="-342900" algn="just" fontAlgn="base">
              <a:lnSpc>
                <a:spcPct val="115000"/>
              </a:lnSpc>
              <a:buFont typeface="Arial" panose="020B0604020202020204" pitchFamily="34" charset="0"/>
              <a:buChar char="●"/>
            </a:pPr>
            <a:r>
              <a:rPr lang="uk-UA"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rPr>
              <a:t>отримувати дивіденди та реалізовувати цілі.</a:t>
            </a:r>
            <a:endParaRPr lang="ru-RU" dirty="0">
              <a:uFill>
                <a:solidFill>
                  <a:srgbClr val="000000"/>
                </a:solidFill>
              </a:uFill>
              <a:latin typeface="Times New Roman" panose="02020603050405020304" pitchFamily="18" charset="0"/>
              <a:ea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067213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TotalTime>
  <Words>2161</Words>
  <Application>Microsoft Office PowerPoint</Application>
  <PresentationFormat>Широкоэкранный</PresentationFormat>
  <Paragraphs>177</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Garamond</vt:lpstr>
      <vt:lpstr>Helvetica</vt:lpstr>
      <vt:lpstr>Times New Roman</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Олександра</cp:lastModifiedBy>
  <cp:revision>4</cp:revision>
  <dcterms:created xsi:type="dcterms:W3CDTF">2022-12-02T06:53:33Z</dcterms:created>
  <dcterms:modified xsi:type="dcterms:W3CDTF">2023-10-04T11:53:48Z</dcterms:modified>
</cp:coreProperties>
</file>