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62" r:id="rId3"/>
    <p:sldId id="261" r:id="rId4"/>
    <p:sldId id="257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6" autoAdjust="0"/>
  </p:normalViewPr>
  <p:slideViewPr>
    <p:cSldViewPr>
      <p:cViewPr>
        <p:scale>
          <a:sx n="133" d="100"/>
          <a:sy n="133" d="100"/>
        </p:scale>
        <p:origin x="9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877E2-0DCB-403E-BDD4-67753859AB25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35BAB-AE9A-40DF-8CAE-188CD04F21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3767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035BAB-AE9A-40DF-8CAE-188CD04F213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C08A91F-1BFE-4953-94BE-B14BE148FC83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6F02A8D-94F7-46E0-8CAF-976A7AE81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72000"/>
            <a:lum/>
          </a:blip>
          <a:srcRect/>
          <a:stretch>
            <a:fillRect t="7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229600" cy="1877144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002060"/>
                </a:solidFill>
              </a:rPr>
              <a:t>«Місцеве самоврядування та соціальна робота»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Администратор\Мои документы\_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7289800" cy="3810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7239000" cy="2179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err="1" smtClean="0">
                <a:solidFill>
                  <a:srgbClr val="002060"/>
                </a:solidFill>
              </a:rPr>
              <a:t>Згідно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</a:rPr>
              <a:t>статті</a:t>
            </a:r>
            <a:r>
              <a:rPr lang="ru-RU" sz="1800" b="1" dirty="0" smtClean="0">
                <a:solidFill>
                  <a:srgbClr val="002060"/>
                </a:solidFill>
              </a:rPr>
              <a:t> 7 </a:t>
            </a:r>
            <a:r>
              <a:rPr lang="ru-RU" sz="1800" b="1" dirty="0" err="1">
                <a:solidFill>
                  <a:srgbClr val="002060"/>
                </a:solidFill>
              </a:rPr>
              <a:t>К</a:t>
            </a:r>
            <a:r>
              <a:rPr lang="ru-RU" sz="1800" b="1" dirty="0" err="1" smtClean="0">
                <a:solidFill>
                  <a:srgbClr val="002060"/>
                </a:solidFill>
              </a:rPr>
              <a:t>онституції</a:t>
            </a:r>
            <a:r>
              <a:rPr lang="ru-RU" sz="1800" b="1" dirty="0" smtClean="0">
                <a:solidFill>
                  <a:srgbClr val="002060"/>
                </a:solidFill>
              </a:rPr>
              <a:t> </a:t>
            </a:r>
            <a:r>
              <a:rPr lang="ru-RU" sz="1800" b="1" dirty="0" err="1" smtClean="0">
                <a:solidFill>
                  <a:srgbClr val="002060"/>
                </a:solidFill>
              </a:rPr>
              <a:t>України</a:t>
            </a:r>
            <a:r>
              <a:rPr lang="ru-RU" sz="1800" b="1" dirty="0" smtClean="0">
                <a:solidFill>
                  <a:srgbClr val="002060"/>
                </a:solidFill>
              </a:rPr>
              <a:t>, </a:t>
            </a:r>
          </a:p>
          <a:p>
            <a:pPr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 err="1" smtClean="0">
                <a:solidFill>
                  <a:srgbClr val="002060"/>
                </a:solidFill>
              </a:rPr>
              <a:t>Україні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визнається</a:t>
            </a:r>
            <a:r>
              <a:rPr lang="ru-RU" sz="2000" b="1" dirty="0" smtClean="0">
                <a:solidFill>
                  <a:srgbClr val="002060"/>
                </a:solidFill>
              </a:rPr>
              <a:t> і </a:t>
            </a:r>
            <a:r>
              <a:rPr lang="ru-RU" sz="2000" b="1" dirty="0" err="1" smtClean="0">
                <a:solidFill>
                  <a:srgbClr val="002060"/>
                </a:solidFill>
              </a:rPr>
              <a:t>гарантується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місцеве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самоврядування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99176" cy="660688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200" dirty="0" err="1" smtClean="0"/>
              <a:t>Поняття</a:t>
            </a:r>
            <a:r>
              <a:rPr lang="ru-RU" sz="3200" dirty="0" smtClean="0"/>
              <a:t> </a:t>
            </a:r>
            <a:r>
              <a:rPr lang="ru-RU" sz="3200" dirty="0" err="1" smtClean="0"/>
              <a:t>місцевого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самоврядування</a:t>
            </a:r>
            <a:r>
              <a:rPr lang="ru-RU" sz="3200" dirty="0" smtClean="0"/>
              <a:t>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3024336" cy="5472608"/>
          </a:xfrm>
        </p:spPr>
        <p:txBody>
          <a:bodyPr>
            <a:normAutofit fontScale="77500" lnSpcReduction="20000"/>
          </a:bodyPr>
          <a:lstStyle/>
          <a:p>
            <a:r>
              <a:rPr lang="vi-VN" sz="1800" dirty="0" smtClean="0"/>
              <a:t>Місц</a:t>
            </a:r>
            <a:r>
              <a:rPr lang="uk-UA" sz="1800" dirty="0" smtClean="0"/>
              <a:t>е</a:t>
            </a:r>
            <a:r>
              <a:rPr lang="vi-VN" sz="1800" dirty="0" smtClean="0"/>
              <a:t>ве самоврядув</a:t>
            </a:r>
            <a:r>
              <a:rPr lang="uk-UA" sz="1800" dirty="0" smtClean="0"/>
              <a:t>а</a:t>
            </a:r>
            <a:r>
              <a:rPr lang="vi-VN" sz="1800" dirty="0" smtClean="0"/>
              <a:t>ння — право та спроможність органів місцевого самоврядування в межах закону здійснювати регулювання й управління суттєвою часткою суспільних справ, які належать до їхньої компетенції, в інтересах місцевого населення.</a:t>
            </a:r>
          </a:p>
          <a:p>
            <a:endParaRPr lang="vi-VN" sz="1800" dirty="0" smtClean="0"/>
          </a:p>
          <a:p>
            <a:r>
              <a:rPr lang="vi-VN" sz="1800" dirty="0" smtClean="0"/>
              <a:t>Це право здійснюється радами або зборами, члени яких вільно обираються таємним голосуванням на основі прямого, рівного, загального виборчого права й які можуть мати підзвітні їм виконавчі органи.</a:t>
            </a:r>
          </a:p>
          <a:p>
            <a:endParaRPr lang="vi-VN" sz="1800" dirty="0" smtClean="0"/>
          </a:p>
          <a:p>
            <a:r>
              <a:rPr lang="vi-VN" sz="1800" dirty="0" smtClean="0"/>
              <a:t>Формами місцевого самоврядування також є збори громадян, референдуми або будь-які інші форми прямої участі громадян, якщо це дозволяється законом.</a:t>
            </a:r>
            <a:endParaRPr lang="ru-RU" sz="1800" dirty="0"/>
          </a:p>
        </p:txBody>
      </p:sp>
      <p:pic>
        <p:nvPicPr>
          <p:cNvPr id="3074" name="Picture 2" descr="C:\Documents and Settings\Администратор\Мои документы\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980728"/>
            <a:ext cx="5151552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Мои документы\ger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2494706" cy="282843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908720"/>
            <a:ext cx="4852392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uk-UA" sz="3600" b="1" dirty="0" smtClean="0"/>
              <a:t>Мета та завдання навчальної дисципліни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uk-UA" sz="1800" b="1" dirty="0" smtClean="0"/>
          </a:p>
          <a:p>
            <a:endParaRPr lang="uk-UA" sz="1800" b="1" dirty="0" smtClean="0"/>
          </a:p>
          <a:p>
            <a:endParaRPr lang="uk-UA" sz="1800" b="1" dirty="0" smtClean="0"/>
          </a:p>
          <a:p>
            <a:endParaRPr lang="uk-UA" sz="1800" b="1" dirty="0" smtClean="0"/>
          </a:p>
          <a:p>
            <a:endParaRPr lang="uk-UA" sz="1800" b="1" dirty="0" smtClean="0"/>
          </a:p>
          <a:p>
            <a:r>
              <a:rPr lang="uk-UA" sz="1800" b="1" dirty="0" smtClean="0"/>
              <a:t>Мета </a:t>
            </a:r>
            <a:r>
              <a:rPr lang="uk-UA" sz="1800" dirty="0"/>
              <a:t>- формування у майбутніх соціальних працівників загальнотеоретичних уявлень про організацію територіального управління та місцевого самоврядування, особливості соціальної роботи у межах громади.</a:t>
            </a:r>
            <a:endParaRPr lang="ru-RU" sz="1800" dirty="0"/>
          </a:p>
          <a:p>
            <a:pPr>
              <a:buNone/>
            </a:pPr>
            <a:r>
              <a:rPr lang="uk-UA" sz="1800" b="1" dirty="0"/>
              <a:t> </a:t>
            </a:r>
            <a:endParaRPr lang="ru-RU" sz="1800" dirty="0"/>
          </a:p>
          <a:p>
            <a:r>
              <a:rPr lang="uk-UA" sz="1800" b="1" dirty="0"/>
              <a:t>Завдання:</a:t>
            </a:r>
            <a:endParaRPr lang="ru-RU" sz="1800" dirty="0"/>
          </a:p>
          <a:p>
            <a:pPr lvl="0"/>
            <a:r>
              <a:rPr lang="uk-UA" sz="1800" dirty="0"/>
              <a:t>засвоєння теоретичних знань про організацію місцевого самоврядування;</a:t>
            </a:r>
            <a:endParaRPr lang="ru-RU" sz="1800" dirty="0"/>
          </a:p>
          <a:p>
            <a:pPr lvl="0"/>
            <a:r>
              <a:rPr lang="uk-UA" sz="1800" dirty="0"/>
              <a:t>вивчення нормативно-правових актів, що регулюють діяльність органів місцевого самоврядування;</a:t>
            </a:r>
            <a:endParaRPr lang="ru-RU" sz="1800" dirty="0"/>
          </a:p>
          <a:p>
            <a:r>
              <a:rPr lang="uk-UA" sz="1800" dirty="0"/>
              <a:t>р</a:t>
            </a:r>
            <a:r>
              <a:rPr lang="uk-UA" sz="1800" dirty="0" smtClean="0"/>
              <a:t>озгляд взаємозв'язку місцевого самоврядування та </a:t>
            </a:r>
            <a:r>
              <a:rPr lang="uk-UA" sz="1800" smtClean="0"/>
              <a:t>соціальної роботи </a:t>
            </a:r>
            <a:r>
              <a:rPr lang="uk-UA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м</a:t>
            </a:r>
            <a:r>
              <a:rPr lang="ru-RU" sz="3200" dirty="0" smtClean="0"/>
              <a:t>и </a:t>
            </a:r>
            <a:r>
              <a:rPr lang="ru-RU" sz="3200" dirty="0" err="1" smtClean="0"/>
              <a:t>розглянемо</a:t>
            </a:r>
            <a:r>
              <a:rPr lang="ru-RU" sz="3200" dirty="0" smtClean="0"/>
              <a:t> </a:t>
            </a:r>
            <a:r>
              <a:rPr lang="ru-RU" sz="3200" dirty="0" err="1" smtClean="0"/>
              <a:t>такі</a:t>
            </a:r>
            <a:r>
              <a:rPr lang="ru-RU" sz="3200" dirty="0" smtClean="0"/>
              <a:t> теми</a:t>
            </a:r>
            <a:r>
              <a:rPr lang="en-US" sz="3200" dirty="0" smtClean="0"/>
              <a:t>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179624"/>
          </a:xfrm>
        </p:spPr>
        <p:txBody>
          <a:bodyPr>
            <a:normAutofit fontScale="85000" lnSpcReduction="20000"/>
          </a:bodyPr>
          <a:lstStyle/>
          <a:p>
            <a:r>
              <a:rPr lang="uk-UA" sz="1800" dirty="0" smtClean="0"/>
              <a:t>Сутність місцевого самоврядування. </a:t>
            </a:r>
          </a:p>
          <a:p>
            <a:r>
              <a:rPr lang="uk-UA" sz="1800" dirty="0" smtClean="0"/>
              <a:t>Організаційно-правові засади місцевого самоврядування в Україні. </a:t>
            </a:r>
          </a:p>
          <a:p>
            <a:r>
              <a:rPr lang="uk-UA" sz="1800" dirty="0" smtClean="0"/>
              <a:t>Місцеві державні адміністрації та органи місцевого самоврядування в системі державного управління.</a:t>
            </a:r>
          </a:p>
          <a:p>
            <a:r>
              <a:rPr lang="uk-UA" sz="1800" dirty="0" smtClean="0"/>
              <a:t>Особливості управління містом</a:t>
            </a:r>
          </a:p>
          <a:p>
            <a:r>
              <a:rPr lang="uk-UA" sz="1800" dirty="0" smtClean="0"/>
              <a:t>Специфіка соціальної роботи у громаді</a:t>
            </a:r>
          </a:p>
          <a:p>
            <a:r>
              <a:rPr lang="uk-UA" sz="1800" dirty="0" smtClean="0"/>
              <a:t>Методологічні підходи у роботі соціальних працівників в громаді</a:t>
            </a:r>
          </a:p>
          <a:p>
            <a:r>
              <a:rPr lang="uk-UA" sz="1800" dirty="0" smtClean="0"/>
              <a:t>Завдання й функції соціального працівника у громаді</a:t>
            </a:r>
            <a:endParaRPr lang="ru-RU" sz="1800" dirty="0"/>
          </a:p>
        </p:txBody>
      </p:sp>
      <p:pic>
        <p:nvPicPr>
          <p:cNvPr id="2051" name="Picture 3" descr="C:\Documents and Settings\Администратор\Мои документы\Безымя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717032"/>
            <a:ext cx="4702758" cy="28076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103</TotalTime>
  <Words>186</Words>
  <Application>Microsoft Office PowerPoint</Application>
  <PresentationFormat>Экран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«Місцеве самоврядування та соціальна робота»</vt:lpstr>
      <vt:lpstr>Слайд 2</vt:lpstr>
      <vt:lpstr> Поняття місцевого самоврядування </vt:lpstr>
      <vt:lpstr> Мета та завдання навчальної дисципліни</vt:lpstr>
      <vt:lpstr>ми розглянемо такі теми: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«Місцеве самоврядування та соціальна робота»</dc:title>
  <dc:creator>WORK</dc:creator>
  <cp:lastModifiedBy>Lenovo</cp:lastModifiedBy>
  <cp:revision>20</cp:revision>
  <dcterms:created xsi:type="dcterms:W3CDTF">2016-01-24T14:35:05Z</dcterms:created>
  <dcterms:modified xsi:type="dcterms:W3CDTF">2023-03-03T09:11:55Z</dcterms:modified>
</cp:coreProperties>
</file>