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D9F-9C03-485A-8F66-6B9AE047D84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5382-C4FB-4933-81E7-3667E89C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7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D9F-9C03-485A-8F66-6B9AE047D84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5382-C4FB-4933-81E7-3667E89C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D9F-9C03-485A-8F66-6B9AE047D84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5382-C4FB-4933-81E7-3667E89C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D9F-9C03-485A-8F66-6B9AE047D84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5382-C4FB-4933-81E7-3667E89C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1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D9F-9C03-485A-8F66-6B9AE047D84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5382-C4FB-4933-81E7-3667E89C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7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D9F-9C03-485A-8F66-6B9AE047D84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5382-C4FB-4933-81E7-3667E89C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9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D9F-9C03-485A-8F66-6B9AE047D84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5382-C4FB-4933-81E7-3667E89C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D9F-9C03-485A-8F66-6B9AE047D84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5382-C4FB-4933-81E7-3667E89C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7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D9F-9C03-485A-8F66-6B9AE047D84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5382-C4FB-4933-81E7-3667E89C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2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D9F-9C03-485A-8F66-6B9AE047D84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5382-C4FB-4933-81E7-3667E89C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3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D9F-9C03-485A-8F66-6B9AE047D84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5382-C4FB-4933-81E7-3667E89C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D6D9F-9C03-485A-8F66-6B9AE047D84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5382-C4FB-4933-81E7-3667E89C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1837"/>
            <a:ext cx="9144000" cy="2387600"/>
          </a:xfrm>
        </p:spPr>
        <p:txBody>
          <a:bodyPr/>
          <a:lstStyle/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конверсії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71" y="2429691"/>
            <a:ext cx="10220325" cy="42386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8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err="1" smtClean="0"/>
              <a:t>Типові</a:t>
            </a:r>
            <a:r>
              <a:rPr lang="ru-RU" sz="4000" b="1" dirty="0" smtClean="0"/>
              <a:t> воронки для </a:t>
            </a:r>
            <a:r>
              <a:rPr lang="ru-RU" sz="4000" b="1" dirty="0" err="1" smtClean="0"/>
              <a:t>різних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бізнес</a:t>
            </a:r>
            <a:r>
              <a:rPr lang="ru-RU" sz="4000" b="1" dirty="0" smtClean="0"/>
              <a:t>-моделей: </a:t>
            </a:r>
            <a:r>
              <a:rPr lang="ru-RU" sz="4000" b="1" dirty="0" err="1" smtClean="0"/>
              <a:t>приклади</a:t>
            </a:r>
            <a:r>
              <a:rPr lang="ru-RU" sz="4000" b="1" dirty="0" smtClean="0"/>
              <a:t> та </a:t>
            </a:r>
            <a:r>
              <a:rPr lang="ru-RU" sz="4000" b="1" dirty="0" err="1" smtClean="0"/>
              <a:t>їх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вплив</a:t>
            </a:r>
            <a:r>
              <a:rPr lang="ru-RU" sz="4000" b="1" dirty="0" smtClean="0"/>
              <a:t> на </a:t>
            </a:r>
            <a:r>
              <a:rPr lang="ru-RU" sz="4000" b="1" dirty="0" err="1" smtClean="0"/>
              <a:t>продажі</a:t>
            </a:r>
            <a:endParaRPr lang="en-US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3557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Для </a:t>
            </a:r>
            <a:r>
              <a:rPr lang="en-US" b="1" dirty="0" smtClean="0"/>
              <a:t>e-commerce</a:t>
            </a:r>
          </a:p>
          <a:p>
            <a:r>
              <a:rPr lang="ru-RU" dirty="0" err="1" smtClean="0"/>
              <a:t>Застосування</a:t>
            </a:r>
            <a:r>
              <a:rPr lang="ru-RU" dirty="0" smtClean="0"/>
              <a:t> воронок в </a:t>
            </a:r>
            <a:r>
              <a:rPr lang="en-US" dirty="0" smtClean="0"/>
              <a:t>e-commerce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. Тут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, </a:t>
            </a:r>
            <a:r>
              <a:rPr lang="ru-RU" dirty="0" err="1" smtClean="0"/>
              <a:t>візуальне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і </a:t>
            </a:r>
            <a:r>
              <a:rPr lang="ru-RU" dirty="0" err="1" smtClean="0"/>
              <a:t>персоналізацію</a:t>
            </a:r>
            <a:r>
              <a:rPr lang="ru-RU" dirty="0" smtClean="0"/>
              <a:t>. </a:t>
            </a:r>
            <a:r>
              <a:rPr lang="ru-RU" dirty="0" err="1" smtClean="0"/>
              <a:t>Типовий</a:t>
            </a:r>
            <a:r>
              <a:rPr lang="ru-RU" dirty="0" smtClean="0"/>
              <a:t> </a:t>
            </a:r>
            <a:r>
              <a:rPr lang="ru-RU" dirty="0" err="1" smtClean="0"/>
              <a:t>сценарій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r>
              <a:rPr lang="ru-RU" dirty="0" smtClean="0"/>
              <a:t> воронки для онлайн-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: реклама в </a:t>
            </a:r>
            <a:r>
              <a:rPr lang="en-US" dirty="0" smtClean="0"/>
              <a:t>Google, </a:t>
            </a:r>
            <a:r>
              <a:rPr lang="ru-RU" dirty="0" err="1" smtClean="0"/>
              <a:t>соцмережах</a:t>
            </a:r>
            <a:r>
              <a:rPr lang="ru-RU" dirty="0" smtClean="0"/>
              <a:t>, </a:t>
            </a:r>
            <a:r>
              <a:rPr lang="ru-RU" dirty="0" err="1" smtClean="0"/>
              <a:t>маркетплейсах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Перехід</a:t>
            </a:r>
            <a:r>
              <a:rPr lang="ru-RU" dirty="0" smtClean="0"/>
              <a:t> на сайт: </a:t>
            </a:r>
            <a:r>
              <a:rPr lang="ru-RU" dirty="0" err="1" smtClean="0"/>
              <a:t>оптимізовані</a:t>
            </a:r>
            <a:r>
              <a:rPr lang="ru-RU" dirty="0" smtClean="0"/>
              <a:t> </a:t>
            </a:r>
            <a:r>
              <a:rPr lang="ru-RU" dirty="0" err="1" smtClean="0"/>
              <a:t>картки</a:t>
            </a:r>
            <a:r>
              <a:rPr lang="ru-RU" dirty="0" smtClean="0"/>
              <a:t> товару;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Поведінковий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: </a:t>
            </a:r>
            <a:r>
              <a:rPr lang="ru-RU" dirty="0" err="1" smtClean="0"/>
              <a:t>персональні</a:t>
            </a:r>
            <a:r>
              <a:rPr lang="ru-RU" dirty="0" smtClean="0"/>
              <a:t> </a:t>
            </a:r>
            <a:r>
              <a:rPr lang="ru-RU" dirty="0" err="1" smtClean="0"/>
              <a:t>рекомендації</a:t>
            </a:r>
            <a:r>
              <a:rPr lang="ru-RU" dirty="0" smtClean="0"/>
              <a:t>, </a:t>
            </a:r>
            <a:r>
              <a:rPr lang="ru-RU" dirty="0" err="1" smtClean="0"/>
              <a:t>крос-продажі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Ретаргетинг</a:t>
            </a:r>
            <a:r>
              <a:rPr lang="ru-RU" dirty="0" smtClean="0"/>
              <a:t> через </a:t>
            </a:r>
            <a:r>
              <a:rPr lang="ru-RU" dirty="0" err="1" smtClean="0"/>
              <a:t>банери</a:t>
            </a:r>
            <a:r>
              <a:rPr lang="ru-RU" dirty="0" smtClean="0"/>
              <a:t> та </a:t>
            </a:r>
            <a:r>
              <a:rPr lang="en-US" dirty="0" smtClean="0"/>
              <a:t>email-</a:t>
            </a:r>
            <a:r>
              <a:rPr lang="ru-RU" dirty="0" smtClean="0"/>
              <a:t>воронки;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Постпродажні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та </a:t>
            </a:r>
            <a:r>
              <a:rPr lang="en-US" dirty="0" smtClean="0"/>
              <a:t>NPS-</a:t>
            </a:r>
            <a:r>
              <a:rPr lang="ru-RU" dirty="0" err="1" smtClean="0"/>
              <a:t>опитування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Це</a:t>
            </a:r>
            <a:r>
              <a:rPr lang="ru-RU" dirty="0" smtClean="0"/>
              <a:t> воронка продаж </a:t>
            </a:r>
            <a:r>
              <a:rPr lang="ru-RU" dirty="0" err="1" smtClean="0"/>
              <a:t>інтернет</a:t>
            </a:r>
            <a:r>
              <a:rPr lang="ru-RU" dirty="0" smtClean="0"/>
              <a:t> маркетинг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з контенту, </a:t>
            </a:r>
            <a:r>
              <a:rPr lang="ru-RU" dirty="0" err="1" smtClean="0"/>
              <a:t>аналітики</a:t>
            </a:r>
            <a:r>
              <a:rPr lang="ru-RU" dirty="0" smtClean="0"/>
              <a:t>, </a:t>
            </a:r>
            <a:r>
              <a:rPr lang="ru-RU" dirty="0" err="1" smtClean="0"/>
              <a:t>автоматизації</a:t>
            </a:r>
            <a:r>
              <a:rPr lang="ru-RU" dirty="0" smtClean="0"/>
              <a:t> та </a:t>
            </a:r>
            <a:r>
              <a:rPr lang="en-US" dirty="0" smtClean="0"/>
              <a:t>UX.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успішні</a:t>
            </a:r>
            <a:r>
              <a:rPr lang="ru-RU" dirty="0" smtClean="0"/>
              <a:t> </a:t>
            </a:r>
            <a:r>
              <a:rPr lang="ru-RU" dirty="0" err="1" smtClean="0"/>
              <a:t>магазини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поведінкову</a:t>
            </a:r>
            <a:r>
              <a:rPr lang="ru-RU" dirty="0" smtClean="0"/>
              <a:t> </a:t>
            </a:r>
            <a:r>
              <a:rPr lang="ru-RU" dirty="0" err="1" smtClean="0"/>
              <a:t>персоналізацію</a:t>
            </a:r>
            <a:r>
              <a:rPr lang="ru-RU" dirty="0" smtClean="0"/>
              <a:t> та </a:t>
            </a:r>
            <a:r>
              <a:rPr lang="en-US" dirty="0" smtClean="0"/>
              <a:t>AI </a:t>
            </a:r>
            <a:r>
              <a:rPr lang="ru-RU" dirty="0" smtClean="0"/>
              <a:t>для </a:t>
            </a:r>
            <a:r>
              <a:rPr lang="ru-RU" dirty="0" err="1" smtClean="0"/>
              <a:t>сегментації</a:t>
            </a:r>
            <a:r>
              <a:rPr lang="ru-RU" dirty="0" smtClean="0"/>
              <a:t>. На </a:t>
            </a:r>
            <a:r>
              <a:rPr lang="ru-RU" dirty="0" err="1" smtClean="0"/>
              <a:t>додаток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, добре </a:t>
            </a:r>
            <a:r>
              <a:rPr lang="ru-RU" dirty="0" err="1" smtClean="0"/>
              <a:t>структурована</a:t>
            </a:r>
            <a:r>
              <a:rPr lang="ru-RU" dirty="0" smtClean="0"/>
              <a:t> </a:t>
            </a:r>
            <a:r>
              <a:rPr lang="ru-RU" dirty="0" err="1" smtClean="0"/>
              <a:t>маркетингова</a:t>
            </a:r>
            <a:r>
              <a:rPr lang="ru-RU" dirty="0" smtClean="0"/>
              <a:t> воронка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-магазину </a:t>
            </a:r>
            <a:r>
              <a:rPr lang="ru-RU" dirty="0" err="1" smtClean="0"/>
              <a:t>відстежувати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запускати</a:t>
            </a:r>
            <a:r>
              <a:rPr lang="ru-RU" dirty="0" smtClean="0"/>
              <a:t> </a:t>
            </a:r>
            <a:r>
              <a:rPr lang="ru-RU" dirty="0" err="1" smtClean="0"/>
              <a:t>тригерні</a:t>
            </a:r>
            <a:r>
              <a:rPr lang="ru-RU" dirty="0" smtClean="0"/>
              <a:t> </a:t>
            </a:r>
            <a:r>
              <a:rPr lang="ru-RU" dirty="0" err="1" smtClean="0"/>
              <a:t>ланцюжки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6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5" y="0"/>
            <a:ext cx="11390811" cy="625121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Для </a:t>
            </a:r>
            <a:r>
              <a:rPr lang="en-US" b="1" dirty="0" smtClean="0"/>
              <a:t>B2B</a:t>
            </a:r>
          </a:p>
          <a:p>
            <a:r>
              <a:rPr lang="en-US" dirty="0" smtClean="0"/>
              <a:t>B2B-</a:t>
            </a:r>
            <a:r>
              <a:rPr lang="ru-RU" dirty="0" err="1" smtClean="0"/>
              <a:t>продажі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довший</a:t>
            </a:r>
            <a:r>
              <a:rPr lang="ru-RU" dirty="0" smtClean="0"/>
              <a:t> цикл і </a:t>
            </a:r>
            <a:r>
              <a:rPr lang="ru-RU" dirty="0" err="1" smtClean="0"/>
              <a:t>складний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. Тут </a:t>
            </a:r>
            <a:r>
              <a:rPr lang="ru-RU" dirty="0" err="1" smtClean="0"/>
              <a:t>важливо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привернути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, а й </a:t>
            </a:r>
            <a:r>
              <a:rPr lang="ru-RU" dirty="0" err="1" smtClean="0"/>
              <a:t>утримувати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, </a:t>
            </a:r>
            <a:r>
              <a:rPr lang="ru-RU" dirty="0" err="1" smtClean="0"/>
              <a:t>демонструючи</a:t>
            </a:r>
            <a:r>
              <a:rPr lang="ru-RU" dirty="0" smtClean="0"/>
              <a:t> </a:t>
            </a:r>
            <a:r>
              <a:rPr lang="ru-RU" dirty="0" err="1" smtClean="0"/>
              <a:t>експертність</a:t>
            </a:r>
            <a:r>
              <a:rPr lang="ru-RU" dirty="0" smtClean="0"/>
              <a:t> і </a:t>
            </a:r>
            <a:r>
              <a:rPr lang="ru-RU" dirty="0" err="1" smtClean="0"/>
              <a:t>надійність</a:t>
            </a:r>
            <a:r>
              <a:rPr lang="ru-RU" dirty="0" smtClean="0"/>
              <a:t>. </a:t>
            </a:r>
            <a:r>
              <a:rPr lang="ru-RU" dirty="0" err="1" smtClean="0"/>
              <a:t>Рекламна</a:t>
            </a:r>
            <a:r>
              <a:rPr lang="ru-RU" dirty="0" smtClean="0"/>
              <a:t> воронка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сегменті</a:t>
            </a:r>
            <a:r>
              <a:rPr lang="ru-RU" dirty="0" smtClean="0"/>
              <a:t> структурно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персоналізації</a:t>
            </a:r>
            <a:r>
              <a:rPr lang="ru-RU" dirty="0" smtClean="0"/>
              <a:t> та </a:t>
            </a:r>
            <a:r>
              <a:rPr lang="ru-RU" dirty="0" err="1" smtClean="0"/>
              <a:t>залученості</a:t>
            </a:r>
            <a:r>
              <a:rPr lang="ru-RU" dirty="0" smtClean="0"/>
              <a:t> на кожному </a:t>
            </a:r>
            <a:r>
              <a:rPr lang="ru-RU" dirty="0" err="1" smtClean="0"/>
              <a:t>етапі</a:t>
            </a:r>
            <a:r>
              <a:rPr lang="ru-RU" dirty="0" smtClean="0"/>
              <a:t>. Вона </a:t>
            </a:r>
            <a:r>
              <a:rPr lang="ru-RU" dirty="0" err="1" smtClean="0"/>
              <a:t>включає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Освітній</a:t>
            </a:r>
            <a:r>
              <a:rPr lang="ru-RU" dirty="0" smtClean="0"/>
              <a:t> контент: </a:t>
            </a:r>
            <a:r>
              <a:rPr lang="en-US" dirty="0" smtClean="0"/>
              <a:t>white papers, </a:t>
            </a:r>
            <a:r>
              <a:rPr lang="ru-RU" dirty="0" err="1" smtClean="0"/>
              <a:t>кейси</a:t>
            </a:r>
            <a:r>
              <a:rPr lang="ru-RU" dirty="0" smtClean="0"/>
              <a:t>, </a:t>
            </a:r>
            <a:r>
              <a:rPr lang="ru-RU" dirty="0" err="1" smtClean="0"/>
              <a:t>аналітика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Вебінари</a:t>
            </a:r>
            <a:r>
              <a:rPr lang="ru-RU" dirty="0" smtClean="0"/>
              <a:t> та </a:t>
            </a:r>
            <a:r>
              <a:rPr lang="ru-RU" dirty="0" err="1" smtClean="0"/>
              <a:t>події</a:t>
            </a:r>
            <a:r>
              <a:rPr lang="ru-RU" dirty="0" smtClean="0"/>
              <a:t> для </a:t>
            </a:r>
            <a:r>
              <a:rPr lang="ru-RU" dirty="0" err="1" smtClean="0"/>
              <a:t>генерації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en-US" dirty="0" smtClean="0"/>
              <a:t>Lead scoring </a:t>
            </a:r>
            <a:r>
              <a:rPr lang="ru-RU" dirty="0" smtClean="0"/>
              <a:t>і </a:t>
            </a:r>
            <a:r>
              <a:rPr lang="ru-RU" dirty="0" err="1" smtClean="0"/>
              <a:t>кваліфікація</a:t>
            </a:r>
            <a:r>
              <a:rPr lang="ru-RU" dirty="0" smtClean="0"/>
              <a:t>: </a:t>
            </a:r>
            <a:r>
              <a:rPr lang="ru-RU" dirty="0" err="1" smtClean="0"/>
              <a:t>автоматичні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Персоналізовані</a:t>
            </a:r>
            <a:r>
              <a:rPr lang="ru-RU" dirty="0" smtClean="0"/>
              <a:t> </a:t>
            </a:r>
            <a:r>
              <a:rPr lang="ru-RU" dirty="0" err="1" smtClean="0"/>
              <a:t>комерційні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Робота </a:t>
            </a:r>
            <a:r>
              <a:rPr lang="ru-RU" dirty="0" err="1" smtClean="0"/>
              <a:t>після</a:t>
            </a:r>
            <a:r>
              <a:rPr lang="ru-RU" dirty="0" smtClean="0"/>
              <a:t> угоди: </a:t>
            </a:r>
            <a:r>
              <a:rPr lang="ru-RU" dirty="0" err="1" smtClean="0"/>
              <a:t>онбординг</a:t>
            </a:r>
            <a:r>
              <a:rPr lang="ru-RU" dirty="0" smtClean="0"/>
              <a:t>, </a:t>
            </a:r>
            <a:r>
              <a:rPr lang="en-US" dirty="0" smtClean="0"/>
              <a:t>upsell, customer success.</a:t>
            </a:r>
          </a:p>
          <a:p>
            <a:r>
              <a:rPr lang="ru-RU" dirty="0" smtClean="0"/>
              <a:t>Воронка контент маркетингу критична,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70% </a:t>
            </a:r>
            <a:r>
              <a:rPr lang="ru-RU" dirty="0" err="1" smtClean="0"/>
              <a:t>клієнтів</a:t>
            </a:r>
            <a:r>
              <a:rPr lang="ru-RU" dirty="0" smtClean="0"/>
              <a:t> у </a:t>
            </a:r>
            <a:r>
              <a:rPr lang="en-US" dirty="0" smtClean="0"/>
              <a:t>B2B </a:t>
            </a:r>
            <a:r>
              <a:rPr lang="ru-RU" dirty="0" err="1" smtClean="0"/>
              <a:t>шукають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. Маркетинг повинен </a:t>
            </a:r>
            <a:r>
              <a:rPr lang="ru-RU" dirty="0" err="1" smtClean="0"/>
              <a:t>супроводжувати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усвідомлення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до </a:t>
            </a:r>
            <a:r>
              <a:rPr lang="ru-RU" dirty="0" err="1" smtClean="0"/>
              <a:t>впровадження</a:t>
            </a:r>
            <a:r>
              <a:rPr lang="ru-RU" dirty="0" smtClean="0"/>
              <a:t>. Для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через </a:t>
            </a:r>
            <a:r>
              <a:rPr lang="en-US" dirty="0" smtClean="0"/>
              <a:t>CRM </a:t>
            </a:r>
            <a:r>
              <a:rPr lang="ru-RU" dirty="0" smtClean="0"/>
              <a:t>і </a:t>
            </a:r>
            <a:r>
              <a:rPr lang="ru-RU" dirty="0" err="1" smtClean="0"/>
              <a:t>автоматизацію</a:t>
            </a:r>
            <a:r>
              <a:rPr lang="ru-RU" dirty="0" smtClean="0"/>
              <a:t> </a:t>
            </a:r>
            <a:r>
              <a:rPr lang="ru-RU" dirty="0" err="1" smtClean="0"/>
              <a:t>обов’язкова</a:t>
            </a:r>
            <a:r>
              <a:rPr lang="ru-RU" dirty="0" smtClean="0"/>
              <a:t>. На </a:t>
            </a:r>
            <a:r>
              <a:rPr lang="ru-RU" dirty="0" err="1" smtClean="0"/>
              <a:t>етапах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та </a:t>
            </a:r>
            <a:r>
              <a:rPr lang="ru-RU" dirty="0" err="1" smtClean="0"/>
              <a:t>навчання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фінальної</a:t>
            </a:r>
            <a:r>
              <a:rPr lang="ru-RU" dirty="0" smtClean="0"/>
              <a:t> </a:t>
            </a:r>
            <a:r>
              <a:rPr lang="ru-RU" dirty="0" err="1" smtClean="0"/>
              <a:t>конверсії</a:t>
            </a:r>
            <a:r>
              <a:rPr lang="ru-RU" dirty="0" smtClean="0"/>
              <a:t> і </a:t>
            </a:r>
            <a:r>
              <a:rPr lang="ru-RU" dirty="0" err="1" smtClean="0"/>
              <a:t>продажів</a:t>
            </a:r>
            <a:r>
              <a:rPr lang="ru-RU" dirty="0" smtClean="0"/>
              <a:t> – </a:t>
            </a:r>
            <a:r>
              <a:rPr lang="ru-RU" dirty="0" err="1" smtClean="0"/>
              <a:t>ключову</a:t>
            </a:r>
            <a:r>
              <a:rPr lang="ru-RU" dirty="0" smtClean="0"/>
              <a:t> роль </a:t>
            </a:r>
            <a:r>
              <a:rPr lang="ru-RU" dirty="0" err="1" smtClean="0"/>
              <a:t>відіграє</a:t>
            </a:r>
            <a:r>
              <a:rPr lang="ru-RU" dirty="0" smtClean="0"/>
              <a:t> робота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запереченнями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: </a:t>
            </a:r>
            <a:r>
              <a:rPr lang="ru-RU" dirty="0" err="1" smtClean="0"/>
              <a:t>заздалегідь</a:t>
            </a:r>
            <a:r>
              <a:rPr lang="ru-RU" dirty="0" smtClean="0"/>
              <a:t> </a:t>
            </a:r>
            <a:r>
              <a:rPr lang="ru-RU" dirty="0" err="1" smtClean="0"/>
              <a:t>зібрані</a:t>
            </a:r>
            <a:r>
              <a:rPr lang="ru-RU" dirty="0" smtClean="0"/>
              <a:t> </a:t>
            </a:r>
            <a:r>
              <a:rPr lang="ru-RU" dirty="0" err="1" smtClean="0"/>
              <a:t>інсайти</a:t>
            </a:r>
            <a:r>
              <a:rPr lang="ru-RU" dirty="0" smtClean="0"/>
              <a:t> з контенту, </a:t>
            </a:r>
            <a:r>
              <a:rPr lang="en-US" dirty="0" smtClean="0"/>
              <a:t>CRM </a:t>
            </a:r>
            <a:r>
              <a:rPr lang="ru-RU" dirty="0" smtClean="0"/>
              <a:t>і </a:t>
            </a:r>
            <a:r>
              <a:rPr lang="ru-RU" dirty="0" err="1" smtClean="0"/>
              <a:t>аналітики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перетворити</a:t>
            </a:r>
            <a:r>
              <a:rPr lang="ru-RU" dirty="0" smtClean="0"/>
              <a:t> </a:t>
            </a:r>
            <a:r>
              <a:rPr lang="ru-RU" dirty="0" err="1" smtClean="0"/>
              <a:t>сумніви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, </a:t>
            </a:r>
            <a:r>
              <a:rPr lang="ru-RU" dirty="0" err="1" smtClean="0"/>
              <a:t>термінів</a:t>
            </a:r>
            <a:r>
              <a:rPr lang="ru-RU" dirty="0" smtClean="0"/>
              <a:t> і </a:t>
            </a:r>
            <a:r>
              <a:rPr lang="ru-RU" dirty="0" err="1" smtClean="0"/>
              <a:t>ризиків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в </a:t>
            </a:r>
            <a:r>
              <a:rPr lang="ru-RU" dirty="0" err="1" smtClean="0"/>
              <a:t>чіткі</a:t>
            </a:r>
            <a:r>
              <a:rPr lang="ru-RU" dirty="0" smtClean="0"/>
              <a:t> </a:t>
            </a:r>
            <a:r>
              <a:rPr lang="ru-RU" dirty="0" err="1" smtClean="0"/>
              <a:t>ціннісні</a:t>
            </a:r>
            <a:r>
              <a:rPr lang="ru-RU" dirty="0" smtClean="0"/>
              <a:t> </a:t>
            </a:r>
            <a:r>
              <a:rPr lang="ru-RU" dirty="0" err="1" smtClean="0"/>
              <a:t>аргументи</a:t>
            </a:r>
            <a:r>
              <a:rPr lang="ru-RU" dirty="0" smtClean="0"/>
              <a:t> та </a:t>
            </a:r>
            <a:r>
              <a:rPr lang="ru-RU" dirty="0" err="1" smtClean="0"/>
              <a:t>підтверджені</a:t>
            </a:r>
            <a:r>
              <a:rPr lang="ru-RU" dirty="0" smtClean="0"/>
              <a:t> </a:t>
            </a:r>
            <a:r>
              <a:rPr lang="ru-RU" dirty="0" err="1" smtClean="0"/>
              <a:t>кейси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8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19"/>
            <a:ext cx="10515600" cy="661633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Для </a:t>
            </a:r>
            <a:r>
              <a:rPr lang="ru-RU" b="1" dirty="0" err="1" smtClean="0"/>
              <a:t>соціальних</a:t>
            </a:r>
            <a:r>
              <a:rPr lang="ru-RU" b="1" dirty="0" smtClean="0"/>
              <a:t> мереж</a:t>
            </a:r>
          </a:p>
          <a:p>
            <a:r>
              <a:rPr lang="ru-RU" dirty="0" err="1" smtClean="0"/>
              <a:t>Продажі</a:t>
            </a:r>
            <a:r>
              <a:rPr lang="ru-RU" dirty="0" smtClean="0"/>
              <a:t> в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 </a:t>
            </a:r>
            <a:r>
              <a:rPr lang="ru-RU" dirty="0" err="1" smtClean="0"/>
              <a:t>вимагають</a:t>
            </a:r>
            <a:r>
              <a:rPr lang="ru-RU" dirty="0" smtClean="0"/>
              <a:t> особливого </a:t>
            </a:r>
            <a:r>
              <a:rPr lang="ru-RU" dirty="0" err="1" smtClean="0"/>
              <a:t>підходу</a:t>
            </a:r>
            <a:r>
              <a:rPr lang="ru-RU" dirty="0" smtClean="0"/>
              <a:t>: тут </a:t>
            </a:r>
            <a:r>
              <a:rPr lang="ru-RU" dirty="0" err="1" smtClean="0"/>
              <a:t>користувач</a:t>
            </a:r>
            <a:r>
              <a:rPr lang="ru-RU" dirty="0" smtClean="0"/>
              <a:t> приходить не за продуктом, а за </a:t>
            </a:r>
            <a:r>
              <a:rPr lang="ru-RU" dirty="0" err="1" smtClean="0"/>
              <a:t>емоцією</a:t>
            </a:r>
            <a:r>
              <a:rPr lang="ru-RU" dirty="0" smtClean="0"/>
              <a:t>, контентом і </a:t>
            </a:r>
            <a:r>
              <a:rPr lang="ru-RU" dirty="0" err="1" smtClean="0"/>
              <a:t>взаємодією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вибудовувати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 та </a:t>
            </a:r>
            <a:r>
              <a:rPr lang="ru-RU" dirty="0" err="1" smtClean="0"/>
              <a:t>утримувати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, а не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продавати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динаміка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гнучкої</a:t>
            </a:r>
            <a:r>
              <a:rPr lang="ru-RU" dirty="0" smtClean="0"/>
              <a:t> воронки, де </a:t>
            </a:r>
            <a:r>
              <a:rPr lang="ru-RU" dirty="0" err="1" smtClean="0"/>
              <a:t>комунікація</a:t>
            </a:r>
            <a:r>
              <a:rPr lang="ru-RU" dirty="0" smtClean="0"/>
              <a:t> </a:t>
            </a:r>
            <a:r>
              <a:rPr lang="ru-RU" dirty="0" err="1" smtClean="0"/>
              <a:t>будується</a:t>
            </a:r>
            <a:r>
              <a:rPr lang="ru-RU" dirty="0" smtClean="0"/>
              <a:t> в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дотиків</a:t>
            </a:r>
            <a:r>
              <a:rPr lang="ru-RU" dirty="0" smtClean="0"/>
              <a:t>. У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сегменті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будується</a:t>
            </a:r>
            <a:r>
              <a:rPr lang="ru-RU" dirty="0" smtClean="0"/>
              <a:t> воронка продаж маркетинг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враховує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аспекти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Завоювання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: </a:t>
            </a:r>
            <a:r>
              <a:rPr lang="ru-RU" dirty="0" err="1" smtClean="0"/>
              <a:t>сторіс</a:t>
            </a:r>
            <a:r>
              <a:rPr lang="ru-RU" dirty="0" smtClean="0"/>
              <a:t>, </a:t>
            </a:r>
            <a:r>
              <a:rPr lang="en-US" dirty="0" smtClean="0"/>
              <a:t>Reels, </a:t>
            </a:r>
            <a:r>
              <a:rPr lang="ru-RU" dirty="0" err="1" smtClean="0"/>
              <a:t>конкурси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Контент-воронка: </a:t>
            </a:r>
            <a:r>
              <a:rPr lang="ru-RU" dirty="0" err="1" smtClean="0"/>
              <a:t>користь</a:t>
            </a:r>
            <a:r>
              <a:rPr lang="ru-RU" dirty="0" smtClean="0"/>
              <a:t>, </a:t>
            </a:r>
            <a:r>
              <a:rPr lang="ru-RU" dirty="0" err="1" smtClean="0"/>
              <a:t>інтерактив</a:t>
            </a:r>
            <a:r>
              <a:rPr lang="ru-RU" dirty="0" smtClean="0"/>
              <a:t>, </a:t>
            </a:r>
            <a:r>
              <a:rPr lang="ru-RU" dirty="0" err="1" smtClean="0"/>
              <a:t>закулісся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Месенджери</a:t>
            </a:r>
            <a:r>
              <a:rPr lang="ru-RU" dirty="0" smtClean="0"/>
              <a:t> та чат-</a:t>
            </a:r>
            <a:r>
              <a:rPr lang="ru-RU" dirty="0" err="1" smtClean="0"/>
              <a:t>боти</a:t>
            </a:r>
            <a:r>
              <a:rPr lang="ru-RU" dirty="0" smtClean="0"/>
              <a:t>: </a:t>
            </a:r>
            <a:r>
              <a:rPr lang="ru-RU" dirty="0" err="1" smtClean="0"/>
              <a:t>лід-форми</a:t>
            </a:r>
            <a:r>
              <a:rPr lang="ru-RU" dirty="0" smtClean="0"/>
              <a:t>, </a:t>
            </a:r>
            <a:r>
              <a:rPr lang="ru-RU" dirty="0" err="1" smtClean="0"/>
              <a:t>автоворонки</a:t>
            </a:r>
            <a:r>
              <a:rPr lang="ru-RU" dirty="0" smtClean="0"/>
              <a:t>, промо;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Прямі</a:t>
            </a:r>
            <a:r>
              <a:rPr lang="ru-RU" dirty="0" smtClean="0"/>
              <a:t> </a:t>
            </a:r>
            <a:r>
              <a:rPr lang="ru-RU" dirty="0" err="1" smtClean="0"/>
              <a:t>ефіри</a:t>
            </a:r>
            <a:r>
              <a:rPr lang="ru-RU" dirty="0" smtClean="0"/>
              <a:t> та </a:t>
            </a:r>
            <a:r>
              <a:rPr lang="en-US" dirty="0" smtClean="0"/>
              <a:t>FAQ-</a:t>
            </a:r>
            <a:r>
              <a:rPr lang="ru-RU" dirty="0" err="1" smtClean="0"/>
              <a:t>сесії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Відгуки</a:t>
            </a:r>
            <a:r>
              <a:rPr lang="ru-RU" dirty="0" smtClean="0"/>
              <a:t>, </a:t>
            </a:r>
            <a:r>
              <a:rPr lang="en-US" dirty="0" smtClean="0"/>
              <a:t>UGC </a:t>
            </a:r>
            <a:r>
              <a:rPr lang="ru-RU" dirty="0" smtClean="0"/>
              <a:t>і </a:t>
            </a:r>
            <a:r>
              <a:rPr lang="ru-RU" dirty="0" err="1" smtClean="0"/>
              <a:t>мікровплив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Особливість</a:t>
            </a:r>
            <a:r>
              <a:rPr lang="ru-RU" dirty="0" smtClean="0"/>
              <a:t> воронки </a:t>
            </a:r>
            <a:r>
              <a:rPr lang="ru-RU" dirty="0" err="1" smtClean="0"/>
              <a:t>продажів</a:t>
            </a:r>
            <a:r>
              <a:rPr lang="ru-RU" dirty="0" smtClean="0"/>
              <a:t> у </a:t>
            </a:r>
            <a:r>
              <a:rPr lang="ru-RU" dirty="0" err="1" smtClean="0"/>
              <a:t>соцмережах</a:t>
            </a:r>
            <a:r>
              <a:rPr lang="ru-RU" dirty="0" smtClean="0"/>
              <a:t> </a:t>
            </a:r>
            <a:r>
              <a:rPr lang="ru-RU" dirty="0" err="1" smtClean="0"/>
              <a:t>будується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 та </a:t>
            </a:r>
            <a:r>
              <a:rPr lang="ru-RU" dirty="0" err="1" smtClean="0"/>
              <a:t>мікро‑конверсій</a:t>
            </a:r>
            <a:r>
              <a:rPr lang="ru-RU" dirty="0" smtClean="0"/>
              <a:t>: </a:t>
            </a:r>
            <a:r>
              <a:rPr lang="ru-RU" dirty="0" err="1" smtClean="0"/>
              <a:t>збережень</a:t>
            </a:r>
            <a:r>
              <a:rPr lang="ru-RU" dirty="0" smtClean="0"/>
              <a:t>, </a:t>
            </a:r>
            <a:r>
              <a:rPr lang="ru-RU" dirty="0" err="1" smtClean="0"/>
              <a:t>реакцій</a:t>
            </a:r>
            <a:r>
              <a:rPr lang="ru-RU" dirty="0" smtClean="0"/>
              <a:t>, </a:t>
            </a:r>
            <a:r>
              <a:rPr lang="ru-RU" dirty="0" err="1" smtClean="0"/>
              <a:t>відповідей</a:t>
            </a:r>
            <a:r>
              <a:rPr lang="ru-RU" dirty="0" smtClean="0"/>
              <a:t> у </a:t>
            </a:r>
            <a:r>
              <a:rPr lang="ru-RU" dirty="0" err="1" smtClean="0"/>
              <a:t>сторіс</a:t>
            </a:r>
            <a:r>
              <a:rPr lang="ru-RU" dirty="0" smtClean="0"/>
              <a:t> і </a:t>
            </a:r>
            <a:r>
              <a:rPr lang="ru-RU" dirty="0" err="1" smtClean="0"/>
              <a:t>переходів</a:t>
            </a:r>
            <a:r>
              <a:rPr lang="ru-RU" dirty="0" smtClean="0"/>
              <a:t> у </a:t>
            </a:r>
            <a:r>
              <a:rPr lang="ru-RU" dirty="0" err="1" smtClean="0"/>
              <a:t>директ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прогрівають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та </a:t>
            </a:r>
            <a:r>
              <a:rPr lang="ru-RU" dirty="0" err="1" smtClean="0"/>
              <a:t>переводять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особисті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де </a:t>
            </a:r>
            <a:r>
              <a:rPr lang="ru-RU" dirty="0" err="1" smtClean="0"/>
              <a:t>підключаються</a:t>
            </a:r>
            <a:r>
              <a:rPr lang="ru-RU" dirty="0" smtClean="0"/>
              <a:t> </a:t>
            </a:r>
            <a:r>
              <a:rPr lang="ru-RU" dirty="0" err="1" smtClean="0"/>
              <a:t>лід‑форми</a:t>
            </a:r>
            <a:r>
              <a:rPr lang="ru-RU" dirty="0" smtClean="0"/>
              <a:t>, </a:t>
            </a:r>
            <a:r>
              <a:rPr lang="ru-RU" dirty="0" err="1" smtClean="0"/>
              <a:t>квізи</a:t>
            </a:r>
            <a:r>
              <a:rPr lang="ru-RU" dirty="0" smtClean="0"/>
              <a:t> та </a:t>
            </a:r>
            <a:r>
              <a:rPr lang="ru-RU" dirty="0" err="1" smtClean="0"/>
              <a:t>скрипти</a:t>
            </a:r>
            <a:r>
              <a:rPr lang="ru-RU" dirty="0" smtClean="0"/>
              <a:t> в </a:t>
            </a:r>
            <a:r>
              <a:rPr lang="ru-RU" dirty="0" err="1" smtClean="0"/>
              <a:t>месенджерах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зв’язати</a:t>
            </a:r>
            <a:r>
              <a:rPr lang="ru-RU" dirty="0" smtClean="0"/>
              <a:t> </a:t>
            </a:r>
            <a:r>
              <a:rPr lang="ru-RU" dirty="0" err="1" smtClean="0"/>
              <a:t>органіку</a:t>
            </a:r>
            <a:r>
              <a:rPr lang="ru-RU" dirty="0" smtClean="0"/>
              <a:t> з продажами,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помічати</a:t>
            </a:r>
            <a:r>
              <a:rPr lang="ru-RU" dirty="0" smtClean="0"/>
              <a:t> </a:t>
            </a:r>
            <a:r>
              <a:rPr lang="ru-RU" dirty="0" err="1" smtClean="0"/>
              <a:t>дотики</a:t>
            </a:r>
            <a:r>
              <a:rPr lang="ru-RU" dirty="0" smtClean="0"/>
              <a:t> </a:t>
            </a:r>
            <a:r>
              <a:rPr lang="en-US" dirty="0" smtClean="0"/>
              <a:t>UTM‑</a:t>
            </a:r>
            <a:r>
              <a:rPr lang="ru-RU" dirty="0" err="1" smtClean="0"/>
              <a:t>мітками</a:t>
            </a:r>
            <a:r>
              <a:rPr lang="ru-RU" dirty="0" smtClean="0"/>
              <a:t>, </a:t>
            </a:r>
            <a:r>
              <a:rPr lang="ru-RU" dirty="0" err="1" smtClean="0"/>
              <a:t>фіксувати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пікселя</a:t>
            </a:r>
            <a:r>
              <a:rPr lang="ru-RU" dirty="0" smtClean="0"/>
              <a:t> та </a:t>
            </a:r>
            <a:r>
              <a:rPr lang="ru-RU" dirty="0" err="1" smtClean="0"/>
              <a:t>тягнути</a:t>
            </a:r>
            <a:r>
              <a:rPr lang="ru-RU" dirty="0" smtClean="0"/>
              <a:t> </a:t>
            </a:r>
            <a:r>
              <a:rPr lang="ru-RU" dirty="0" err="1" smtClean="0"/>
              <a:t>діалоги</a:t>
            </a:r>
            <a:r>
              <a:rPr lang="ru-RU" dirty="0" smtClean="0"/>
              <a:t> в </a:t>
            </a:r>
            <a:r>
              <a:rPr lang="en-US" dirty="0" smtClean="0"/>
              <a:t>CRM </a:t>
            </a:r>
            <a:r>
              <a:rPr lang="ru-RU" dirty="0" smtClean="0"/>
              <a:t>для </a:t>
            </a:r>
            <a:r>
              <a:rPr lang="ru-RU" dirty="0" err="1" smtClean="0"/>
              <a:t>скорингу</a:t>
            </a:r>
            <a:r>
              <a:rPr lang="ru-RU" dirty="0" smtClean="0"/>
              <a:t> й </a:t>
            </a:r>
            <a:r>
              <a:rPr lang="ru-RU" dirty="0" err="1" smtClean="0"/>
              <a:t>подальших</a:t>
            </a:r>
            <a:r>
              <a:rPr lang="ru-RU" dirty="0" smtClean="0"/>
              <a:t> </a:t>
            </a:r>
            <a:r>
              <a:rPr lang="ru-RU" dirty="0" err="1" smtClean="0"/>
              <a:t>тригерів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базу для </a:t>
            </a:r>
            <a:r>
              <a:rPr lang="ru-RU" dirty="0" err="1" smtClean="0"/>
              <a:t>платних</a:t>
            </a:r>
            <a:r>
              <a:rPr lang="ru-RU" dirty="0" smtClean="0"/>
              <a:t> </a:t>
            </a:r>
            <a:r>
              <a:rPr lang="ru-RU" dirty="0" err="1" smtClean="0"/>
              <a:t>дотиків</a:t>
            </a:r>
            <a:r>
              <a:rPr lang="ru-RU" dirty="0" smtClean="0"/>
              <a:t> і </a:t>
            </a:r>
            <a:r>
              <a:rPr lang="ru-RU" dirty="0" err="1" smtClean="0"/>
              <a:t>ретаргетингу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масштабують</a:t>
            </a:r>
            <a:r>
              <a:rPr lang="ru-RU" dirty="0" smtClean="0"/>
              <a:t> </a:t>
            </a:r>
            <a:r>
              <a:rPr lang="ru-RU" dirty="0" err="1" smtClean="0"/>
              <a:t>охоплення</a:t>
            </a:r>
            <a:r>
              <a:rPr lang="ru-RU" dirty="0" smtClean="0"/>
              <a:t> та </a:t>
            </a:r>
            <a:r>
              <a:rPr lang="ru-RU" dirty="0" err="1" smtClean="0"/>
              <a:t>прискорюють</a:t>
            </a:r>
            <a:r>
              <a:rPr lang="ru-RU" dirty="0" smtClean="0"/>
              <a:t> шлях до заявки.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1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18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5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/>
              <a:t>Методи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підвищення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конверсії</a:t>
            </a:r>
            <a:r>
              <a:rPr lang="ru-RU" sz="4000" b="1" dirty="0" smtClean="0"/>
              <a:t> вебсайту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9" y="731520"/>
            <a:ext cx="11131731" cy="589134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№1: </a:t>
            </a:r>
            <a:r>
              <a:rPr lang="ru-RU" b="1" dirty="0" err="1" smtClean="0"/>
              <a:t>Використовуйте</a:t>
            </a:r>
            <a:r>
              <a:rPr lang="ru-RU" b="1" dirty="0" smtClean="0"/>
              <a:t> </a:t>
            </a:r>
            <a:r>
              <a:rPr lang="ru-RU" b="1" dirty="0" err="1" smtClean="0"/>
              <a:t>посадкову</a:t>
            </a:r>
            <a:r>
              <a:rPr lang="ru-RU" b="1" dirty="0" smtClean="0"/>
              <a:t> </a:t>
            </a:r>
            <a:r>
              <a:rPr lang="ru-RU" b="1" dirty="0" err="1" smtClean="0"/>
              <a:t>сторінку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en-US" b="1" dirty="0" smtClean="0"/>
              <a:t>landing page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en-US" dirty="0" smtClean="0"/>
              <a:t>landing page, </a:t>
            </a:r>
            <a:r>
              <a:rPr lang="ru-RU" dirty="0" smtClean="0"/>
              <a:t>яка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одну мету. </a:t>
            </a:r>
            <a:r>
              <a:rPr lang="ru-RU" dirty="0" err="1" smtClean="0"/>
              <a:t>Наприклад</a:t>
            </a:r>
            <a:r>
              <a:rPr lang="ru-RU" dirty="0" smtClean="0"/>
              <a:t>, метою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контактної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продаж товару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консультація</a:t>
            </a:r>
            <a:r>
              <a:rPr lang="ru-RU" dirty="0" smtClean="0"/>
              <a:t>.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пам’ятати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сторінці</a:t>
            </a:r>
            <a:r>
              <a:rPr lang="ru-RU" dirty="0" smtClean="0"/>
              <a:t>,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мети, </a:t>
            </a:r>
            <a:r>
              <a:rPr lang="ru-RU" dirty="0" err="1" smtClean="0"/>
              <a:t>обраної</a:t>
            </a:r>
            <a:r>
              <a:rPr lang="ru-RU" dirty="0" smtClean="0"/>
              <a:t> вами </a:t>
            </a:r>
            <a:r>
              <a:rPr lang="ru-RU" dirty="0" err="1" smtClean="0"/>
              <a:t>спочатку</a:t>
            </a:r>
            <a:r>
              <a:rPr lang="ru-RU" dirty="0" smtClean="0"/>
              <a:t>.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конверсія</a:t>
            </a:r>
            <a:r>
              <a:rPr lang="ru-RU" dirty="0" smtClean="0"/>
              <a:t> </a:t>
            </a:r>
            <a:r>
              <a:rPr lang="ru-RU" dirty="0" err="1" smtClean="0"/>
              <a:t>якісної</a:t>
            </a:r>
            <a:r>
              <a:rPr lang="ru-RU" dirty="0" smtClean="0"/>
              <a:t> </a:t>
            </a:r>
            <a:r>
              <a:rPr lang="ru-RU" dirty="0" err="1" smtClean="0"/>
              <a:t>посадкової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конверсії</a:t>
            </a:r>
            <a:r>
              <a:rPr lang="ru-RU" dirty="0" smtClean="0"/>
              <a:t> </a:t>
            </a:r>
            <a:r>
              <a:rPr lang="ru-RU" dirty="0" err="1" smtClean="0"/>
              <a:t>звичайного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-ресурсу </a:t>
            </a:r>
            <a:r>
              <a:rPr lang="ru-RU" dirty="0" err="1" smtClean="0"/>
              <a:t>мінімум</a:t>
            </a:r>
            <a:r>
              <a:rPr lang="ru-RU" dirty="0" smtClean="0"/>
              <a:t> на 2-5%.</a:t>
            </a:r>
          </a:p>
          <a:p>
            <a:r>
              <a:rPr lang="ru-RU" dirty="0" err="1" smtClean="0"/>
              <a:t>Створюючи</a:t>
            </a:r>
            <a:r>
              <a:rPr lang="ru-RU" dirty="0" smtClean="0"/>
              <a:t> </a:t>
            </a:r>
            <a:r>
              <a:rPr lang="ru-RU" dirty="0" err="1" smtClean="0"/>
              <a:t>посадкову</a:t>
            </a:r>
            <a:r>
              <a:rPr lang="ru-RU" dirty="0" smtClean="0"/>
              <a:t> </a:t>
            </a:r>
            <a:r>
              <a:rPr lang="ru-RU" dirty="0" err="1" smtClean="0"/>
              <a:t>сторінку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  Заголовок повинен бути </a:t>
            </a:r>
            <a:r>
              <a:rPr lang="ru-RU" dirty="0" err="1" smtClean="0"/>
              <a:t>яскравим</a:t>
            </a:r>
            <a:r>
              <a:rPr lang="ru-RU" dirty="0" smtClean="0"/>
              <a:t> та </a:t>
            </a:r>
            <a:r>
              <a:rPr lang="ru-RU" dirty="0" err="1" smtClean="0"/>
              <a:t>незабутнім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  </a:t>
            </a:r>
            <a:r>
              <a:rPr lang="ru-RU" dirty="0" err="1" smtClean="0"/>
              <a:t>Сторінка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спеціальну</a:t>
            </a:r>
            <a:r>
              <a:rPr lang="ru-RU" dirty="0" smtClean="0"/>
              <a:t> </a:t>
            </a:r>
            <a:r>
              <a:rPr lang="ru-RU" dirty="0" err="1" smtClean="0"/>
              <a:t>пропозицію</a:t>
            </a:r>
            <a:r>
              <a:rPr lang="ru-RU" dirty="0" smtClean="0"/>
              <a:t> — </a:t>
            </a:r>
            <a:r>
              <a:rPr lang="ru-RU" dirty="0" err="1" smtClean="0"/>
              <a:t>акції</a:t>
            </a:r>
            <a:r>
              <a:rPr lang="ru-RU" dirty="0" smtClean="0"/>
              <a:t>, </a:t>
            </a:r>
            <a:r>
              <a:rPr lang="ru-RU" dirty="0" err="1" smtClean="0"/>
              <a:t>знижки</a:t>
            </a:r>
            <a:r>
              <a:rPr lang="ru-RU" dirty="0" smtClean="0"/>
              <a:t>, </a:t>
            </a:r>
            <a:r>
              <a:rPr lang="ru-RU" dirty="0" err="1" smtClean="0"/>
              <a:t>розпродажі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  </a:t>
            </a:r>
            <a:r>
              <a:rPr lang="ru-RU" dirty="0" err="1" smtClean="0"/>
              <a:t>Сторінка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всю </a:t>
            </a:r>
            <a:r>
              <a:rPr lang="ru-RU" dirty="0" err="1" smtClean="0"/>
              <a:t>необхідну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угоди;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  На </a:t>
            </a:r>
            <a:r>
              <a:rPr lang="ru-RU" dirty="0" err="1" smtClean="0"/>
              <a:t>сторінці</a:t>
            </a:r>
            <a:r>
              <a:rPr lang="ru-RU" dirty="0" smtClean="0"/>
              <a:t> не повинно бути </a:t>
            </a:r>
            <a:r>
              <a:rPr lang="ru-RU" dirty="0" err="1" smtClean="0"/>
              <a:t>сторонніх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посилань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  </a:t>
            </a:r>
            <a:r>
              <a:rPr lang="ru-RU" dirty="0" err="1" smtClean="0"/>
              <a:t>Сторінка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строго </a:t>
            </a:r>
            <a:r>
              <a:rPr lang="ru-RU" dirty="0" err="1" smtClean="0"/>
              <a:t>розроблена</a:t>
            </a:r>
            <a:r>
              <a:rPr lang="ru-RU" dirty="0" smtClean="0"/>
              <a:t> за формулою: 1 </a:t>
            </a:r>
            <a:r>
              <a:rPr lang="ru-RU" dirty="0" err="1" smtClean="0"/>
              <a:t>сторінка</a:t>
            </a:r>
            <a:r>
              <a:rPr lang="ru-RU" dirty="0" smtClean="0"/>
              <a:t> = 1 мета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1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5" y="248194"/>
            <a:ext cx="11730445" cy="6518366"/>
          </a:xfrm>
        </p:spPr>
        <p:txBody>
          <a:bodyPr>
            <a:normAutofit/>
          </a:bodyPr>
          <a:lstStyle/>
          <a:p>
            <a:r>
              <a:rPr lang="ru-RU" b="1" dirty="0" smtClean="0"/>
              <a:t>№2: </a:t>
            </a:r>
            <a:r>
              <a:rPr lang="ru-RU" b="1" dirty="0" err="1" smtClean="0"/>
              <a:t>Зменште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endParaRPr lang="ru-RU" b="1" dirty="0" smtClean="0"/>
          </a:p>
          <a:p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простий</a:t>
            </a:r>
            <a:r>
              <a:rPr lang="ru-RU" dirty="0" smtClean="0"/>
              <a:t> — вам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дотримуватися</a:t>
            </a:r>
            <a:r>
              <a:rPr lang="ru-RU" dirty="0" smtClean="0"/>
              <a:t> </a:t>
            </a:r>
            <a:r>
              <a:rPr lang="ru-RU" dirty="0" err="1" smtClean="0"/>
              <a:t>мінімалізму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. Ви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на </a:t>
            </a:r>
            <a:r>
              <a:rPr lang="ru-RU" dirty="0" err="1" smtClean="0"/>
              <a:t>сторінці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ту </a:t>
            </a:r>
            <a:r>
              <a:rPr lang="ru-RU" dirty="0" err="1" smtClean="0"/>
              <a:t>інформацію</a:t>
            </a:r>
            <a:r>
              <a:rPr lang="ru-RU" dirty="0" smtClean="0"/>
              <a:t>, яка </a:t>
            </a:r>
            <a:r>
              <a:rPr lang="ru-RU" dirty="0" err="1" smtClean="0"/>
              <a:t>дійсно</a:t>
            </a:r>
            <a:r>
              <a:rPr lang="ru-RU" dirty="0" smtClean="0"/>
              <a:t> буде </a:t>
            </a:r>
            <a:r>
              <a:rPr lang="ru-RU" dirty="0" err="1" smtClean="0"/>
              <a:t>цікава</a:t>
            </a:r>
            <a:r>
              <a:rPr lang="ru-RU" dirty="0" smtClean="0"/>
              <a:t>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споживачеві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часто </a:t>
            </a:r>
            <a:r>
              <a:rPr lang="ru-RU" dirty="0" err="1" smtClean="0"/>
              <a:t>покупці</a:t>
            </a:r>
            <a:r>
              <a:rPr lang="ru-RU" dirty="0" smtClean="0"/>
              <a:t> </a:t>
            </a:r>
            <a:r>
              <a:rPr lang="ru-RU" dirty="0" err="1" smtClean="0"/>
              <a:t>цікавляться</a:t>
            </a:r>
            <a:r>
              <a:rPr lang="ru-RU" dirty="0" smtClean="0"/>
              <a:t> </a:t>
            </a:r>
            <a:r>
              <a:rPr lang="ru-RU" dirty="0" err="1" smtClean="0"/>
              <a:t>відгуками</a:t>
            </a:r>
            <a:r>
              <a:rPr lang="ru-RU" dirty="0" smtClean="0"/>
              <a:t>, </a:t>
            </a:r>
            <a:r>
              <a:rPr lang="ru-RU" dirty="0" err="1" smtClean="0"/>
              <a:t>умовами</a:t>
            </a:r>
            <a:r>
              <a:rPr lang="ru-RU" dirty="0" smtClean="0"/>
              <a:t> оплати, доставки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і практично не </a:t>
            </a:r>
            <a:r>
              <a:rPr lang="ru-RU" dirty="0" err="1" smtClean="0"/>
              <a:t>звертають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графу «</a:t>
            </a:r>
            <a:r>
              <a:rPr lang="ru-RU" dirty="0" err="1" smtClean="0"/>
              <a:t>партнери</a:t>
            </a:r>
            <a:r>
              <a:rPr lang="ru-RU" dirty="0" smtClean="0"/>
              <a:t>», «читайте </a:t>
            </a:r>
            <a:r>
              <a:rPr lang="ru-RU" dirty="0" err="1" smtClean="0"/>
              <a:t>також</a:t>
            </a:r>
            <a:r>
              <a:rPr lang="ru-RU" dirty="0" smtClean="0"/>
              <a:t>» і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пунктів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відмовитися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Ще</a:t>
            </a:r>
            <a:r>
              <a:rPr lang="ru-RU" dirty="0" smtClean="0"/>
              <a:t> один фактор,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перешкоджає</a:t>
            </a:r>
            <a:r>
              <a:rPr lang="ru-RU" dirty="0" smtClean="0"/>
              <a:t> </a:t>
            </a:r>
            <a:r>
              <a:rPr lang="ru-RU" dirty="0" err="1" smtClean="0"/>
              <a:t>здійсненню</a:t>
            </a:r>
            <a:r>
              <a:rPr lang="ru-RU" dirty="0" smtClean="0"/>
              <a:t> угоди,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для </a:t>
            </a:r>
            <a:r>
              <a:rPr lang="ru-RU" dirty="0" err="1" smtClean="0"/>
              <a:t>заповнення</a:t>
            </a:r>
            <a:r>
              <a:rPr lang="ru-RU" dirty="0" smtClean="0"/>
              <a:t> перед </a:t>
            </a:r>
            <a:r>
              <a:rPr lang="ru-RU" dirty="0" err="1" smtClean="0"/>
              <a:t>замовленням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замовити</a:t>
            </a:r>
            <a:r>
              <a:rPr lang="ru-RU" dirty="0" smtClean="0"/>
              <a:t> товар на </a:t>
            </a:r>
            <a:r>
              <a:rPr lang="ru-RU" dirty="0" err="1" smtClean="0"/>
              <a:t>сайті</a:t>
            </a:r>
            <a:r>
              <a:rPr lang="ru-RU" dirty="0" smtClean="0"/>
              <a:t>, </a:t>
            </a:r>
            <a:r>
              <a:rPr lang="ru-RU" dirty="0" err="1" smtClean="0"/>
              <a:t>покупцеві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відповісти</a:t>
            </a:r>
            <a:r>
              <a:rPr lang="ru-RU" dirty="0" smtClean="0"/>
              <a:t> на 5-10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часто </a:t>
            </a:r>
            <a:r>
              <a:rPr lang="ru-RU" dirty="0" err="1" smtClean="0"/>
              <a:t>зустрічається</a:t>
            </a:r>
            <a:r>
              <a:rPr lang="ru-RU" dirty="0" smtClean="0"/>
              <a:t>: «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дізналися</a:t>
            </a:r>
            <a:r>
              <a:rPr lang="ru-RU" dirty="0" smtClean="0"/>
              <a:t> про нас», «Як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оцінюєте</a:t>
            </a:r>
            <a:r>
              <a:rPr lang="ru-RU" dirty="0" smtClean="0"/>
              <a:t> наш сайт» і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невідповідні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прибрати</a:t>
            </a:r>
            <a:r>
              <a:rPr lang="ru-RU" dirty="0" smtClean="0"/>
              <a:t>, </a:t>
            </a:r>
            <a:r>
              <a:rPr lang="ru-RU" dirty="0" err="1" smtClean="0"/>
              <a:t>залишивши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«ПІБ» і «</a:t>
            </a:r>
            <a:r>
              <a:rPr lang="ru-RU" dirty="0" err="1" smtClean="0"/>
              <a:t>контактний</a:t>
            </a:r>
            <a:r>
              <a:rPr lang="ru-RU" dirty="0" smtClean="0"/>
              <a:t> телефон» </a:t>
            </a:r>
            <a:r>
              <a:rPr lang="ru-RU" dirty="0" err="1" smtClean="0"/>
              <a:t>або</a:t>
            </a:r>
            <a:r>
              <a:rPr lang="ru-RU" dirty="0" smtClean="0"/>
              <a:t> ж «е-</a:t>
            </a:r>
            <a:r>
              <a:rPr lang="en-US" dirty="0" smtClean="0"/>
              <a:t>mail» </a:t>
            </a:r>
            <a:r>
              <a:rPr lang="ru-RU" dirty="0" smtClean="0"/>
              <a:t>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специфіки</a:t>
            </a:r>
            <a:r>
              <a:rPr lang="ru-RU" dirty="0" smtClean="0"/>
              <a:t> товару.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29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119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9634"/>
            <a:ext cx="10515600" cy="63093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№3: </a:t>
            </a:r>
            <a:r>
              <a:rPr lang="ru-RU" b="1" dirty="0" err="1" smtClean="0"/>
              <a:t>Заохотьте</a:t>
            </a:r>
            <a:r>
              <a:rPr lang="ru-RU" b="1" dirty="0" smtClean="0"/>
              <a:t> </a:t>
            </a:r>
            <a:r>
              <a:rPr lang="ru-RU" b="1" dirty="0" err="1" smtClean="0"/>
              <a:t>покупця</a:t>
            </a:r>
            <a:r>
              <a:rPr lang="ru-RU" b="1" dirty="0" smtClean="0"/>
              <a:t> до себе</a:t>
            </a:r>
          </a:p>
          <a:p>
            <a:r>
              <a:rPr lang="ru-RU" dirty="0" err="1" smtClean="0"/>
              <a:t>Кращим</a:t>
            </a:r>
            <a:r>
              <a:rPr lang="ru-RU" dirty="0" smtClean="0"/>
              <a:t> аргументом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вибору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товару є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якісність</a:t>
            </a:r>
            <a:r>
              <a:rPr lang="ru-RU" dirty="0" smtClean="0"/>
              <a:t>, </a:t>
            </a:r>
            <a:r>
              <a:rPr lang="ru-RU" dirty="0" err="1" smtClean="0"/>
              <a:t>гнучка</a:t>
            </a:r>
            <a:r>
              <a:rPr lang="ru-RU" dirty="0" smtClean="0"/>
              <a:t> система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гарантій</a:t>
            </a:r>
            <a:r>
              <a:rPr lang="ru-RU" dirty="0" smtClean="0"/>
              <a:t> та </a:t>
            </a:r>
            <a:r>
              <a:rPr lang="ru-RU" dirty="0" err="1" smtClean="0"/>
              <a:t>прозорість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конверсія</a:t>
            </a:r>
            <a:r>
              <a:rPr lang="ru-RU" dirty="0" smtClean="0"/>
              <a:t> </a:t>
            </a:r>
            <a:r>
              <a:rPr lang="ru-RU" dirty="0" err="1" smtClean="0"/>
              <a:t>підвищувалася</a:t>
            </a:r>
            <a:r>
              <a:rPr lang="ru-RU" dirty="0" smtClean="0"/>
              <a:t>, на сайт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Сертифікати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Ліцензії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постачальників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Грамоти</a:t>
            </a:r>
            <a:r>
              <a:rPr lang="ru-RU" dirty="0" smtClean="0"/>
              <a:t> та нагороди за участь у </a:t>
            </a:r>
            <a:r>
              <a:rPr lang="ru-RU" dirty="0" err="1" smtClean="0"/>
              <a:t>престижних</a:t>
            </a:r>
            <a:r>
              <a:rPr lang="ru-RU" dirty="0" smtClean="0"/>
              <a:t> конкурсах;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Копію</a:t>
            </a:r>
            <a:r>
              <a:rPr lang="ru-RU" dirty="0" smtClean="0"/>
              <a:t> </a:t>
            </a:r>
            <a:r>
              <a:rPr lang="ru-RU" dirty="0" err="1" smtClean="0"/>
              <a:t>реєстраційних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підтверджують</a:t>
            </a:r>
            <a:r>
              <a:rPr lang="ru-RU" dirty="0" smtClean="0"/>
              <a:t> </a:t>
            </a:r>
            <a:r>
              <a:rPr lang="ru-RU" dirty="0" err="1" smtClean="0"/>
              <a:t>законність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та </a:t>
            </a:r>
            <a:r>
              <a:rPr lang="ru-RU" dirty="0" err="1" smtClean="0"/>
              <a:t>особистість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Адреса та фото </a:t>
            </a:r>
            <a:r>
              <a:rPr lang="ru-RU" dirty="0" err="1" smtClean="0"/>
              <a:t>офісу</a:t>
            </a:r>
            <a:r>
              <a:rPr lang="ru-RU" dirty="0" smtClean="0"/>
              <a:t> (фасад), </a:t>
            </a:r>
            <a:r>
              <a:rPr lang="ru-RU" dirty="0" err="1" smtClean="0"/>
              <a:t>складських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 і т.д.;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У </a:t>
            </a:r>
            <a:r>
              <a:rPr lang="ru-RU" dirty="0" err="1" smtClean="0"/>
              <a:t>графі</a:t>
            </a:r>
            <a:r>
              <a:rPr lang="ru-RU" dirty="0" smtClean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 </a:t>
            </a:r>
            <a:r>
              <a:rPr lang="ru-RU" dirty="0" err="1" smtClean="0"/>
              <a:t>вкажіть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мобільний</a:t>
            </a:r>
            <a:r>
              <a:rPr lang="ru-RU" dirty="0" smtClean="0"/>
              <a:t>, але і </a:t>
            </a:r>
            <a:r>
              <a:rPr lang="ru-RU" dirty="0" err="1" smtClean="0"/>
              <a:t>стаціонарний</a:t>
            </a:r>
            <a:r>
              <a:rPr lang="ru-RU" dirty="0" smtClean="0"/>
              <a:t> телефон.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хід</a:t>
            </a:r>
            <a:r>
              <a:rPr lang="ru-RU" dirty="0" smtClean="0"/>
              <a:t> автоматично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 у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створюючи</a:t>
            </a:r>
            <a:r>
              <a:rPr lang="ru-RU" dirty="0" smtClean="0"/>
              <a:t> </a:t>
            </a:r>
            <a:r>
              <a:rPr lang="ru-RU" dirty="0" err="1" smtClean="0"/>
              <a:t>впевненість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не </a:t>
            </a:r>
            <a:r>
              <a:rPr lang="ru-RU" dirty="0" err="1" smtClean="0"/>
              <a:t>компанія-одноденка</a:t>
            </a:r>
            <a:r>
              <a:rPr lang="ru-RU" dirty="0" smtClean="0"/>
              <a:t>, а </a:t>
            </a:r>
            <a:r>
              <a:rPr lang="ru-RU" dirty="0" err="1" smtClean="0"/>
              <a:t>серйозна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Посилання</a:t>
            </a:r>
            <a:r>
              <a:rPr lang="ru-RU" dirty="0" smtClean="0"/>
              <a:t> та </a:t>
            </a:r>
            <a:r>
              <a:rPr lang="ru-RU" dirty="0" err="1" smtClean="0"/>
              <a:t>скріншоти</a:t>
            </a:r>
            <a:r>
              <a:rPr lang="ru-RU" dirty="0" smtClean="0"/>
              <a:t> </a:t>
            </a:r>
            <a:r>
              <a:rPr lang="ru-RU" dirty="0" err="1" smtClean="0"/>
              <a:t>згадок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в ЗМІ (</a:t>
            </a:r>
            <a:r>
              <a:rPr lang="ru-RU" dirty="0" err="1" smtClean="0"/>
              <a:t>посилання</a:t>
            </a:r>
            <a:r>
              <a:rPr lang="ru-RU" dirty="0" smtClean="0"/>
              <a:t> на </a:t>
            </a:r>
            <a:r>
              <a:rPr lang="ru-RU" dirty="0" err="1" smtClean="0"/>
              <a:t>статті</a:t>
            </a:r>
            <a:r>
              <a:rPr lang="ru-RU" dirty="0" smtClean="0"/>
              <a:t> в </a:t>
            </a:r>
            <a:r>
              <a:rPr lang="ru-RU" dirty="0" err="1" smtClean="0"/>
              <a:t>інтернеті</a:t>
            </a:r>
            <a:r>
              <a:rPr lang="ru-RU" dirty="0" smtClean="0"/>
              <a:t>, </a:t>
            </a:r>
            <a:r>
              <a:rPr lang="ru-RU" dirty="0" err="1" smtClean="0"/>
              <a:t>відеоролики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на ТБ);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 </a:t>
            </a:r>
            <a:r>
              <a:rPr lang="ru-RU" dirty="0" err="1" smtClean="0"/>
              <a:t>Відгуки</a:t>
            </a:r>
            <a:r>
              <a:rPr lang="ru-RU" dirty="0" smtClean="0"/>
              <a:t> та </a:t>
            </a:r>
            <a:r>
              <a:rPr lang="ru-RU" dirty="0" err="1" smtClean="0"/>
              <a:t>відеовідгуки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, </a:t>
            </a:r>
            <a:r>
              <a:rPr lang="ru-RU" dirty="0" err="1" smtClean="0"/>
              <a:t>бажано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вони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впізнаваними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41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931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45" y="162650"/>
            <a:ext cx="11639005" cy="6447156"/>
          </a:xfrm>
        </p:spPr>
        <p:txBody>
          <a:bodyPr/>
          <a:lstStyle/>
          <a:p>
            <a:r>
              <a:rPr lang="ru-RU" b="1" dirty="0" smtClean="0"/>
              <a:t>№4: </a:t>
            </a:r>
            <a:r>
              <a:rPr lang="ru-RU" b="1" dirty="0" err="1" smtClean="0"/>
              <a:t>Зверніть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 на текст, </a:t>
            </a:r>
            <a:r>
              <a:rPr lang="ru-RU" b="1" dirty="0" err="1" smtClean="0"/>
              <a:t>розміщений</a:t>
            </a:r>
            <a:r>
              <a:rPr lang="ru-RU" b="1" dirty="0" smtClean="0"/>
              <a:t> на </a:t>
            </a:r>
            <a:r>
              <a:rPr lang="ru-RU" b="1" dirty="0" err="1" smtClean="0"/>
              <a:t>сайті</a:t>
            </a:r>
            <a:endParaRPr lang="ru-RU" b="1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наповнення</a:t>
            </a:r>
            <a:r>
              <a:rPr lang="ru-RU" dirty="0" smtClean="0"/>
              <a:t> ресурсу,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пам’ятати</a:t>
            </a:r>
            <a:r>
              <a:rPr lang="ru-RU" dirty="0" smtClean="0"/>
              <a:t> головне правило: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споживачем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розмовляти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та по </a:t>
            </a:r>
            <a:r>
              <a:rPr lang="ru-RU" dirty="0" err="1" smtClean="0"/>
              <a:t>справі</a:t>
            </a:r>
            <a:r>
              <a:rPr lang="ru-RU" dirty="0" smtClean="0"/>
              <a:t>, без води й </a:t>
            </a:r>
            <a:r>
              <a:rPr lang="ru-RU" dirty="0" err="1" smtClean="0"/>
              <a:t>непотрібних</a:t>
            </a:r>
            <a:r>
              <a:rPr lang="ru-RU" dirty="0" smtClean="0"/>
              <a:t> </a:t>
            </a:r>
            <a:r>
              <a:rPr lang="ru-RU" dirty="0" err="1" smtClean="0"/>
              <a:t>поетичних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сатиричних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. </a:t>
            </a:r>
            <a:r>
              <a:rPr lang="ru-RU" dirty="0" err="1" smtClean="0"/>
              <a:t>Пропозиції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простими</a:t>
            </a:r>
            <a:r>
              <a:rPr lang="ru-RU" dirty="0" smtClean="0"/>
              <a:t>, короткими та максимально </a:t>
            </a:r>
            <a:r>
              <a:rPr lang="ru-RU" dirty="0" err="1" smtClean="0"/>
              <a:t>зрозумілими</a:t>
            </a:r>
            <a:r>
              <a:rPr lang="ru-RU" dirty="0" smtClean="0"/>
              <a:t>. Вони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чіткий</a:t>
            </a:r>
            <a:r>
              <a:rPr lang="ru-RU" dirty="0" smtClean="0"/>
              <a:t> і </a:t>
            </a:r>
            <a:r>
              <a:rPr lang="ru-RU" dirty="0" err="1" smtClean="0"/>
              <a:t>однозначний</a:t>
            </a:r>
            <a:r>
              <a:rPr lang="ru-RU" dirty="0" smtClean="0"/>
              <a:t> </a:t>
            </a:r>
            <a:r>
              <a:rPr lang="ru-RU" dirty="0" err="1" smtClean="0"/>
              <a:t>заклик</a:t>
            </a:r>
            <a:r>
              <a:rPr lang="ru-RU" dirty="0" smtClean="0"/>
              <a:t> до </a:t>
            </a:r>
            <a:r>
              <a:rPr lang="ru-RU" dirty="0" err="1" smtClean="0"/>
              <a:t>дії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замість</a:t>
            </a:r>
            <a:r>
              <a:rPr lang="ru-RU" dirty="0" smtClean="0"/>
              <a:t> «Наш шоколад </a:t>
            </a:r>
            <a:r>
              <a:rPr lang="ru-RU" dirty="0" err="1" smtClean="0"/>
              <a:t>відправить</a:t>
            </a:r>
            <a:r>
              <a:rPr lang="ru-RU" dirty="0" smtClean="0"/>
              <a:t> вас у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райської</a:t>
            </a:r>
            <a:r>
              <a:rPr lang="ru-RU" dirty="0" smtClean="0"/>
              <a:t> насолоди та </a:t>
            </a:r>
            <a:r>
              <a:rPr lang="ru-RU" dirty="0" err="1" smtClean="0"/>
              <a:t>подарує</a:t>
            </a:r>
            <a:r>
              <a:rPr lang="ru-RU" dirty="0" smtClean="0"/>
              <a:t> </a:t>
            </a:r>
            <a:r>
              <a:rPr lang="ru-RU" dirty="0" err="1" smtClean="0"/>
              <a:t>хвилинку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» — «</a:t>
            </a:r>
            <a:r>
              <a:rPr lang="ru-RU" dirty="0" err="1" smtClean="0"/>
              <a:t>Купити</a:t>
            </a:r>
            <a:r>
              <a:rPr lang="ru-RU" dirty="0" smtClean="0"/>
              <a:t> шоколад».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пам’ятати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тексти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написані</a:t>
            </a:r>
            <a:r>
              <a:rPr lang="ru-RU" dirty="0" smtClean="0"/>
              <a:t> не з </a:t>
            </a:r>
            <a:r>
              <a:rPr lang="ru-RU" dirty="0" err="1" smtClean="0"/>
              <a:t>вашого</a:t>
            </a:r>
            <a:r>
              <a:rPr lang="ru-RU" dirty="0" smtClean="0"/>
              <a:t> боку: «Ми </a:t>
            </a:r>
            <a:r>
              <a:rPr lang="ru-RU" dirty="0" err="1" smtClean="0"/>
              <a:t>пропонуємо</a:t>
            </a:r>
            <a:r>
              <a:rPr lang="ru-RU" dirty="0" smtClean="0"/>
              <a:t> вам …», а з боку </a:t>
            </a:r>
            <a:r>
              <a:rPr lang="ru-RU" dirty="0" err="1" smtClean="0"/>
              <a:t>споживача</a:t>
            </a:r>
            <a:r>
              <a:rPr lang="ru-RU" dirty="0" smtClean="0"/>
              <a:t>: «Ви </a:t>
            </a:r>
            <a:r>
              <a:rPr lang="ru-RU" dirty="0" err="1" smtClean="0"/>
              <a:t>купуєте</a:t>
            </a:r>
            <a:r>
              <a:rPr lang="ru-RU" dirty="0" smtClean="0"/>
              <a:t>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49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-97409"/>
            <a:ext cx="118480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№5: </a:t>
            </a:r>
            <a:r>
              <a:rPr lang="ru-RU" sz="3200" b="1" dirty="0" err="1" smtClean="0"/>
              <a:t>Зробіть</a:t>
            </a:r>
            <a:r>
              <a:rPr lang="ru-RU" sz="3200" b="1" dirty="0" smtClean="0"/>
              <a:t> дизайн </a:t>
            </a:r>
            <a:r>
              <a:rPr lang="ru-RU" sz="3200" b="1" dirty="0" err="1" smtClean="0"/>
              <a:t>простішим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зрозумілішим</a:t>
            </a:r>
            <a:endParaRPr lang="ru-RU" sz="3200" b="1" dirty="0" smtClean="0"/>
          </a:p>
          <a:p>
            <a:r>
              <a:rPr lang="ru-RU" sz="3200" dirty="0" err="1" smtClean="0"/>
              <a:t>Створюючи</a:t>
            </a:r>
            <a:r>
              <a:rPr lang="ru-RU" sz="3200" dirty="0" smtClean="0"/>
              <a:t> сайт, </a:t>
            </a:r>
            <a:r>
              <a:rPr lang="ru-RU" sz="3200" dirty="0" err="1" smtClean="0"/>
              <a:t>пам’ятайте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питання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поєднання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кольорів</a:t>
            </a:r>
            <a:r>
              <a:rPr lang="ru-RU" sz="3200" dirty="0" smtClean="0"/>
              <a:t> і </a:t>
            </a:r>
            <a:r>
              <a:rPr lang="ru-RU" sz="3200" dirty="0" err="1" smtClean="0"/>
              <a:t>геометричних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елементів</a:t>
            </a:r>
            <a:r>
              <a:rPr lang="ru-RU" sz="3200" dirty="0" smtClean="0"/>
              <a:t> на другому </a:t>
            </a:r>
            <a:r>
              <a:rPr lang="ru-RU" sz="3200" dirty="0" err="1" smtClean="0"/>
              <a:t>місці</a:t>
            </a:r>
            <a:r>
              <a:rPr lang="ru-RU" sz="3200" dirty="0" smtClean="0"/>
              <a:t>. На </a:t>
            </a:r>
            <a:r>
              <a:rPr lang="ru-RU" sz="3200" dirty="0" err="1" smtClean="0"/>
              <a:t>першому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завжди</a:t>
            </a:r>
            <a:r>
              <a:rPr lang="ru-RU" sz="3200" dirty="0" smtClean="0"/>
              <a:t> повинен </a:t>
            </a:r>
            <a:r>
              <a:rPr lang="ru-RU" sz="3200" dirty="0" err="1" smtClean="0"/>
              <a:t>стояти</a:t>
            </a:r>
            <a:r>
              <a:rPr lang="ru-RU" sz="3200" dirty="0" smtClean="0"/>
              <a:t> </a:t>
            </a:r>
            <a:r>
              <a:rPr lang="ru-RU" sz="3200" dirty="0" err="1" smtClean="0"/>
              <a:t>функціонал</a:t>
            </a:r>
            <a:r>
              <a:rPr lang="ru-RU" sz="3200" dirty="0" smtClean="0"/>
              <a:t> і простота ресурсу. Ви </a:t>
            </a:r>
            <a:r>
              <a:rPr lang="ru-RU" sz="3200" dirty="0" err="1" smtClean="0"/>
              <a:t>повинні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зробити</a:t>
            </a:r>
            <a:r>
              <a:rPr lang="ru-RU" sz="3200" dirty="0" smtClean="0"/>
              <a:t> все, </a:t>
            </a:r>
            <a:r>
              <a:rPr lang="ru-RU" sz="3200" dirty="0" err="1" smtClean="0"/>
              <a:t>щоб</a:t>
            </a:r>
            <a:r>
              <a:rPr lang="ru-RU" sz="3200" dirty="0" smtClean="0"/>
              <a:t> процедура </a:t>
            </a:r>
            <a:r>
              <a:rPr lang="ru-RU" sz="3200" dirty="0" err="1" smtClean="0"/>
              <a:t>здійснення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замовлення</a:t>
            </a:r>
            <a:r>
              <a:rPr lang="ru-RU" sz="3200" dirty="0" smtClean="0"/>
              <a:t> стала </a:t>
            </a:r>
            <a:r>
              <a:rPr lang="ru-RU" sz="3200" dirty="0" err="1" smtClean="0"/>
              <a:t>легшою</a:t>
            </a:r>
            <a:r>
              <a:rPr lang="ru-RU" sz="3200" dirty="0" smtClean="0"/>
              <a:t>. Для </a:t>
            </a:r>
            <a:r>
              <a:rPr lang="ru-RU" sz="3200" dirty="0" err="1" smtClean="0"/>
              <a:t>цього</a:t>
            </a:r>
            <a:r>
              <a:rPr lang="ru-RU" sz="3200" dirty="0" smtClean="0"/>
              <a:t> кнопку «</a:t>
            </a:r>
            <a:r>
              <a:rPr lang="ru-RU" sz="3200" dirty="0" err="1" smtClean="0"/>
              <a:t>Додати</a:t>
            </a:r>
            <a:r>
              <a:rPr lang="ru-RU" sz="3200" dirty="0" smtClean="0"/>
              <a:t> в </a:t>
            </a:r>
            <a:r>
              <a:rPr lang="ru-RU" sz="3200" dirty="0" err="1" smtClean="0"/>
              <a:t>кошик</a:t>
            </a:r>
            <a:r>
              <a:rPr lang="ru-RU" sz="3200" dirty="0" smtClean="0"/>
              <a:t>» </a:t>
            </a:r>
            <a:r>
              <a:rPr lang="ru-RU" sz="3200" dirty="0" err="1" smtClean="0"/>
              <a:t>потрібно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виділити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загальної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маси</a:t>
            </a:r>
            <a:r>
              <a:rPr lang="ru-RU" sz="3200" dirty="0" smtClean="0"/>
              <a:t>. </a:t>
            </a:r>
            <a:r>
              <a:rPr lang="ru-RU" sz="3200" dirty="0" err="1" smtClean="0"/>
              <a:t>Пам’ятайте</a:t>
            </a:r>
            <a:r>
              <a:rPr lang="ru-RU" sz="3200" dirty="0" smtClean="0"/>
              <a:t>, </a:t>
            </a:r>
            <a:r>
              <a:rPr lang="ru-RU" sz="3200" dirty="0" err="1" smtClean="0"/>
              <a:t>кращий</a:t>
            </a:r>
            <a:r>
              <a:rPr lang="ru-RU" sz="3200" dirty="0" smtClean="0"/>
              <a:t> дизайн — </a:t>
            </a:r>
            <a:r>
              <a:rPr lang="ru-RU" sz="3200" dirty="0" err="1" smtClean="0"/>
              <a:t>це</a:t>
            </a:r>
            <a:r>
              <a:rPr lang="ru-RU" sz="3200" dirty="0" smtClean="0"/>
              <a:t> дизайн, </a:t>
            </a:r>
            <a:r>
              <a:rPr lang="ru-RU" sz="3200" dirty="0" err="1" smtClean="0"/>
              <a:t>якого</a:t>
            </a:r>
            <a:r>
              <a:rPr lang="ru-RU" sz="3200" dirty="0" smtClean="0"/>
              <a:t> не видно.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025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616566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b="1" dirty="0" smtClean="0"/>
              <a:t>Дизайн сайту</a:t>
            </a:r>
            <a:r>
              <a:rPr lang="ru-RU" dirty="0" smtClean="0"/>
              <a:t>: </a:t>
            </a:r>
            <a:r>
              <a:rPr lang="ru-RU" dirty="0" err="1" smtClean="0"/>
              <a:t>Якісний</a:t>
            </a:r>
            <a:r>
              <a:rPr lang="ru-RU" dirty="0" smtClean="0"/>
              <a:t>, </a:t>
            </a:r>
            <a:r>
              <a:rPr lang="ru-RU" dirty="0" err="1" smtClean="0"/>
              <a:t>привабливий</a:t>
            </a:r>
            <a:r>
              <a:rPr lang="ru-RU" dirty="0" smtClean="0"/>
              <a:t> дизайн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підібрати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, </a:t>
            </a:r>
            <a:r>
              <a:rPr lang="ru-RU" dirty="0" err="1" smtClean="0"/>
              <a:t>шрифти</a:t>
            </a:r>
            <a:r>
              <a:rPr lang="ru-RU" dirty="0" smtClean="0"/>
              <a:t>, </a:t>
            </a:r>
            <a:r>
              <a:rPr lang="ru-RU" dirty="0" err="1" smtClean="0"/>
              <a:t>графіку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вони </a:t>
            </a:r>
            <a:r>
              <a:rPr lang="ru-RU" dirty="0" err="1" smtClean="0"/>
              <a:t>викликали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 та </a:t>
            </a:r>
            <a:r>
              <a:rPr lang="ru-RU" dirty="0" err="1" smtClean="0"/>
              <a:t>спонукали</a:t>
            </a:r>
            <a:r>
              <a:rPr lang="ru-RU" dirty="0" smtClean="0"/>
              <a:t> до </a:t>
            </a:r>
            <a:r>
              <a:rPr lang="ru-RU" dirty="0" err="1" smtClean="0"/>
              <a:t>взаємодії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Юзабіліті</a:t>
            </a:r>
            <a:r>
              <a:rPr lang="ru-RU" b="1" dirty="0" smtClean="0"/>
              <a:t>: </a:t>
            </a:r>
            <a:r>
              <a:rPr lang="ru-RU" dirty="0" smtClean="0"/>
              <a:t>Простота </a:t>
            </a:r>
            <a:r>
              <a:rPr lang="ru-RU" dirty="0" err="1" smtClean="0"/>
              <a:t>навігації</a:t>
            </a:r>
            <a:r>
              <a:rPr lang="ru-RU" dirty="0" smtClean="0"/>
              <a:t> та </a:t>
            </a:r>
            <a:r>
              <a:rPr lang="ru-RU" dirty="0" err="1" smtClean="0"/>
              <a:t>зручність</a:t>
            </a:r>
            <a:r>
              <a:rPr lang="ru-RU" dirty="0" smtClean="0"/>
              <a:t> у </a:t>
            </a:r>
            <a:r>
              <a:rPr lang="ru-RU" dirty="0" err="1" smtClean="0"/>
              <a:t>використанні</a:t>
            </a:r>
            <a:r>
              <a:rPr lang="ru-RU" dirty="0" smtClean="0"/>
              <a:t> сайту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утриманню</a:t>
            </a:r>
            <a:r>
              <a:rPr lang="ru-RU" dirty="0" smtClean="0"/>
              <a:t> </a:t>
            </a:r>
            <a:r>
              <a:rPr lang="ru-RU" dirty="0" err="1" smtClean="0"/>
              <a:t>відвідувачів</a:t>
            </a:r>
            <a:r>
              <a:rPr lang="ru-RU" dirty="0" smtClean="0"/>
              <a:t>. </a:t>
            </a:r>
            <a:r>
              <a:rPr lang="ru-RU" dirty="0" err="1" smtClean="0"/>
              <a:t>Чітке</a:t>
            </a:r>
            <a:r>
              <a:rPr lang="ru-RU" dirty="0" smtClean="0"/>
              <a:t> меню, легкий доступ до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та </a:t>
            </a:r>
            <a:r>
              <a:rPr lang="ru-RU" dirty="0" err="1" smtClean="0"/>
              <a:t>інтуїтивно</a:t>
            </a:r>
            <a:r>
              <a:rPr lang="ru-RU" dirty="0" smtClean="0"/>
              <a:t> </a:t>
            </a:r>
            <a:r>
              <a:rPr lang="ru-RU" dirty="0" err="1" smtClean="0"/>
              <a:t>зрозумілий</a:t>
            </a:r>
            <a:r>
              <a:rPr lang="ru-RU" dirty="0" smtClean="0"/>
              <a:t> </a:t>
            </a:r>
            <a:r>
              <a:rPr lang="ru-RU" dirty="0" err="1" smtClean="0"/>
              <a:t>інтерфейс</a:t>
            </a:r>
            <a:r>
              <a:rPr lang="ru-RU" dirty="0" smtClean="0"/>
              <a:t> </a:t>
            </a:r>
            <a:r>
              <a:rPr lang="ru-RU" dirty="0" err="1" smtClean="0"/>
              <a:t>зменшують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відмов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Технічний</a:t>
            </a:r>
            <a:r>
              <a:rPr lang="ru-RU" b="1" dirty="0" smtClean="0"/>
              <a:t> стан</a:t>
            </a:r>
            <a:r>
              <a:rPr lang="ru-RU" dirty="0" smtClean="0"/>
              <a:t>: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завантаження</a:t>
            </a:r>
            <a:r>
              <a:rPr lang="ru-RU" dirty="0" smtClean="0"/>
              <a:t> </a:t>
            </a:r>
            <a:r>
              <a:rPr lang="ru-RU" dirty="0" err="1" smtClean="0"/>
              <a:t>сторінок</a:t>
            </a:r>
            <a:r>
              <a:rPr lang="ru-RU" dirty="0" smtClean="0"/>
              <a:t> і </a:t>
            </a:r>
            <a:r>
              <a:rPr lang="ru-RU" dirty="0" err="1" smtClean="0"/>
              <a:t>коректна</a:t>
            </a:r>
            <a:r>
              <a:rPr lang="ru-RU" dirty="0" smtClean="0"/>
              <a:t> робота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. </a:t>
            </a:r>
            <a:r>
              <a:rPr lang="ru-RU" dirty="0" err="1" smtClean="0"/>
              <a:t>Адаптивність</a:t>
            </a:r>
            <a:r>
              <a:rPr lang="ru-RU" dirty="0" smtClean="0"/>
              <a:t> сайту для </a:t>
            </a:r>
            <a:r>
              <a:rPr lang="ru-RU" dirty="0" err="1" smtClean="0"/>
              <a:t>мобільних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критично </a:t>
            </a:r>
            <a:r>
              <a:rPr lang="ru-RU" dirty="0" err="1" smtClean="0"/>
              <a:t>важлива</a:t>
            </a:r>
            <a:r>
              <a:rPr lang="ru-RU" dirty="0" smtClean="0"/>
              <a:t> в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   Контент</a:t>
            </a:r>
            <a:r>
              <a:rPr lang="ru-RU" dirty="0" smtClean="0"/>
              <a:t>: </a:t>
            </a:r>
            <a:r>
              <a:rPr lang="ru-RU" dirty="0" err="1" smtClean="0"/>
              <a:t>Тексти</a:t>
            </a:r>
            <a:r>
              <a:rPr lang="ru-RU" dirty="0" smtClean="0"/>
              <a:t>, </a:t>
            </a:r>
            <a:r>
              <a:rPr lang="ru-RU" dirty="0" err="1" smtClean="0"/>
              <a:t>відео</a:t>
            </a:r>
            <a:r>
              <a:rPr lang="ru-RU" dirty="0" smtClean="0"/>
              <a:t> та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 </a:t>
            </a:r>
            <a:r>
              <a:rPr lang="ru-RU" dirty="0" err="1" smtClean="0"/>
              <a:t>якісними</a:t>
            </a:r>
            <a:r>
              <a:rPr lang="ru-RU" dirty="0" smtClean="0"/>
              <a:t>, </a:t>
            </a:r>
            <a:r>
              <a:rPr lang="ru-RU" dirty="0" err="1" smtClean="0"/>
              <a:t>корисними</a:t>
            </a:r>
            <a:r>
              <a:rPr lang="ru-RU" dirty="0" smtClean="0"/>
              <a:t> й </a:t>
            </a:r>
            <a:r>
              <a:rPr lang="ru-RU" dirty="0" err="1" smtClean="0"/>
              <a:t>мотивувати</a:t>
            </a:r>
            <a:r>
              <a:rPr lang="ru-RU" dirty="0" smtClean="0"/>
              <a:t> до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. </a:t>
            </a:r>
            <a:r>
              <a:rPr lang="ru-RU" dirty="0" err="1" smtClean="0"/>
              <a:t>Структурований</a:t>
            </a:r>
            <a:r>
              <a:rPr lang="ru-RU" dirty="0" smtClean="0"/>
              <a:t> та </a:t>
            </a:r>
            <a:r>
              <a:rPr lang="ru-RU" dirty="0" err="1" smtClean="0"/>
              <a:t>релевантний</a:t>
            </a:r>
            <a:r>
              <a:rPr lang="ru-RU" dirty="0" smtClean="0"/>
              <a:t> контент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залученню</a:t>
            </a:r>
            <a:r>
              <a:rPr lang="ru-RU" dirty="0" smtClean="0"/>
              <a:t> та </a:t>
            </a:r>
            <a:r>
              <a:rPr lang="ru-RU" dirty="0" err="1" smtClean="0"/>
              <a:t>утриманню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   </a:t>
            </a:r>
            <a:r>
              <a:rPr lang="ru-RU" b="1" dirty="0" err="1" smtClean="0"/>
              <a:t>Семантичне</a:t>
            </a:r>
            <a:r>
              <a:rPr lang="ru-RU" b="1" dirty="0" smtClean="0"/>
              <a:t> ядро</a:t>
            </a:r>
            <a:r>
              <a:rPr lang="ru-RU" dirty="0" smtClean="0"/>
              <a:t>: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правильних</a:t>
            </a:r>
            <a:r>
              <a:rPr lang="ru-RU" dirty="0" smtClean="0"/>
              <a:t>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комерційний</a:t>
            </a:r>
            <a:r>
              <a:rPr lang="ru-RU" dirty="0" smtClean="0"/>
              <a:t> </a:t>
            </a:r>
            <a:r>
              <a:rPr lang="ru-RU" dirty="0" err="1" smtClean="0"/>
              <a:t>намір</a:t>
            </a:r>
            <a:r>
              <a:rPr lang="ru-RU" dirty="0" smtClean="0"/>
              <a:t>,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залучати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</a:t>
            </a:r>
            <a:r>
              <a:rPr lang="ru-RU" dirty="0" err="1" smtClean="0"/>
              <a:t>трафіку</a:t>
            </a:r>
            <a:r>
              <a:rPr lang="ru-RU" dirty="0" smtClean="0"/>
              <a:t> з </a:t>
            </a:r>
            <a:r>
              <a:rPr lang="ru-RU" dirty="0" err="1" smtClean="0"/>
              <a:t>пошукових</a:t>
            </a:r>
            <a:r>
              <a:rPr lang="ru-RU" dirty="0" smtClean="0"/>
              <a:t> систем.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6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2609"/>
            <a:ext cx="119002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Мета:</a:t>
            </a:r>
            <a:r>
              <a:rPr lang="ru-RU" sz="2800" dirty="0" smtClean="0"/>
              <a:t> </a:t>
            </a:r>
            <a:r>
              <a:rPr lang="ru-RU" sz="2800" dirty="0" err="1" smtClean="0"/>
              <a:t>Ознайомити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студентів</a:t>
            </a:r>
            <a:r>
              <a:rPr lang="ru-RU" sz="2800" dirty="0" smtClean="0"/>
              <a:t> з </a:t>
            </a:r>
            <a:r>
              <a:rPr lang="ru-RU" sz="2800" dirty="0" err="1" smtClean="0"/>
              <a:t>поняттям</a:t>
            </a:r>
            <a:r>
              <a:rPr lang="ru-RU" sz="2800" dirty="0" smtClean="0"/>
              <a:t> </a:t>
            </a:r>
            <a:r>
              <a:rPr lang="ru-RU" sz="2800" dirty="0" err="1" smtClean="0"/>
              <a:t>конверсії</a:t>
            </a:r>
            <a:r>
              <a:rPr lang="ru-RU" sz="2800" dirty="0" smtClean="0"/>
              <a:t> у цифровому маркетингу, </a:t>
            </a:r>
            <a:r>
              <a:rPr lang="ru-RU" sz="2800" dirty="0" err="1" smtClean="0"/>
              <a:t>розкрити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інструменти</a:t>
            </a:r>
            <a:r>
              <a:rPr lang="ru-RU" sz="2800" dirty="0" smtClean="0"/>
              <a:t>, </a:t>
            </a:r>
            <a:r>
              <a:rPr lang="ru-RU" sz="2800" dirty="0" err="1" smtClean="0"/>
              <a:t>методи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стратегії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підвищення</a:t>
            </a:r>
            <a:r>
              <a:rPr lang="ru-RU" sz="2800" dirty="0" smtClean="0"/>
              <a:t>; </a:t>
            </a:r>
            <a:r>
              <a:rPr lang="ru-RU" sz="2800" dirty="0" err="1" smtClean="0"/>
              <a:t>сформувати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практичні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навички</a:t>
            </a:r>
            <a:r>
              <a:rPr lang="ru-RU" sz="2800" dirty="0" smtClean="0"/>
              <a:t> </a:t>
            </a:r>
            <a:r>
              <a:rPr lang="ru-RU" sz="2800" dirty="0" err="1" smtClean="0"/>
              <a:t>аналізу</a:t>
            </a:r>
            <a:r>
              <a:rPr lang="ru-RU" sz="2800" dirty="0" smtClean="0"/>
              <a:t> </a:t>
            </a:r>
            <a:r>
              <a:rPr lang="ru-RU" sz="2800" dirty="0" err="1" smtClean="0"/>
              <a:t>конверсійних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показників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оптимізації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цифрових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кампаній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b="1" dirty="0" smtClean="0"/>
              <a:t>План </a:t>
            </a:r>
            <a:r>
              <a:rPr lang="ru-RU" sz="2800" b="1" dirty="0" err="1" smtClean="0"/>
              <a:t>заняття</a:t>
            </a:r>
            <a:r>
              <a:rPr lang="ru-RU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/>
              <a:t>Поняття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показники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конверсії</a:t>
            </a:r>
            <a:r>
              <a:rPr lang="ru-RU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Воронка </a:t>
            </a:r>
            <a:r>
              <a:rPr lang="ru-RU" sz="2800" dirty="0" err="1" smtClean="0"/>
              <a:t>продажів</a:t>
            </a:r>
            <a:r>
              <a:rPr lang="ru-RU" sz="2800" dirty="0" smtClean="0"/>
              <a:t> і точки </a:t>
            </a:r>
            <a:r>
              <a:rPr lang="ru-RU" sz="2800" dirty="0" err="1" smtClean="0"/>
              <a:t>впливу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конверсію</a:t>
            </a:r>
            <a:r>
              <a:rPr lang="ru-RU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/>
              <a:t>Методи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конверсії</a:t>
            </a:r>
            <a:r>
              <a:rPr lang="ru-RU" sz="2800" dirty="0" smtClean="0"/>
              <a:t> вебсайту.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UX/UI-</a:t>
            </a:r>
            <a:r>
              <a:rPr lang="ru-RU" sz="2800" dirty="0" err="1" smtClean="0"/>
              <a:t>оптимізація</a:t>
            </a:r>
            <a:r>
              <a:rPr lang="ru-RU" sz="2800" dirty="0" smtClean="0"/>
              <a:t> як </a:t>
            </a:r>
            <a:r>
              <a:rPr lang="ru-RU" sz="2800" dirty="0" err="1" smtClean="0"/>
              <a:t>чинник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зростання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конверсії</a:t>
            </a:r>
            <a:r>
              <a:rPr lang="ru-RU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A/B-</a:t>
            </a:r>
            <a:r>
              <a:rPr lang="ru-RU" sz="2800" dirty="0" err="1" smtClean="0"/>
              <a:t>тестування</a:t>
            </a:r>
            <a:r>
              <a:rPr lang="ru-RU" sz="2800" dirty="0" smtClean="0"/>
              <a:t>: </a:t>
            </a:r>
            <a:r>
              <a:rPr lang="ru-RU" sz="2800" dirty="0" err="1" smtClean="0"/>
              <a:t>сутність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етапи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приклади</a:t>
            </a:r>
            <a:r>
              <a:rPr lang="ru-R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38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4.UX/UI-</a:t>
            </a:r>
            <a:r>
              <a:rPr lang="ru-RU" b="1" dirty="0" err="1" smtClean="0"/>
              <a:t>оптимізація</a:t>
            </a:r>
            <a:r>
              <a:rPr lang="ru-RU" b="1" dirty="0" smtClean="0"/>
              <a:t> як </a:t>
            </a:r>
            <a:r>
              <a:rPr lang="ru-RU" b="1" dirty="0" err="1" smtClean="0"/>
              <a:t>чинник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</a:t>
            </a:r>
            <a:r>
              <a:rPr lang="ru-RU" b="1" dirty="0" smtClean="0"/>
              <a:t> </a:t>
            </a:r>
            <a:r>
              <a:rPr lang="ru-RU" b="1" dirty="0" err="1" smtClean="0"/>
              <a:t>конверсії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345474"/>
            <a:ext cx="11508377" cy="551252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UX (user experience</a:t>
            </a:r>
            <a:r>
              <a:rPr lang="en-US" dirty="0" smtClean="0"/>
              <a:t>) — </a:t>
            </a:r>
            <a:r>
              <a:rPr lang="ru-RU" dirty="0" err="1" smtClean="0"/>
              <a:t>це</a:t>
            </a:r>
            <a:r>
              <a:rPr lang="ru-RU" dirty="0" smtClean="0"/>
              <a:t> про те,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й без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цільову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: </a:t>
            </a:r>
            <a:r>
              <a:rPr lang="ru-RU" dirty="0" err="1" smtClean="0"/>
              <a:t>знайти</a:t>
            </a:r>
            <a:r>
              <a:rPr lang="ru-RU" dirty="0" smtClean="0"/>
              <a:t> товар,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кошик</a:t>
            </a:r>
            <a:r>
              <a:rPr lang="ru-RU" dirty="0" smtClean="0"/>
              <a:t>, </a:t>
            </a:r>
            <a:r>
              <a:rPr lang="ru-RU" dirty="0" err="1" smtClean="0"/>
              <a:t>оформити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.</a:t>
            </a:r>
          </a:p>
          <a:p>
            <a:r>
              <a:rPr lang="en-US" b="1" dirty="0" smtClean="0"/>
              <a:t>UI (user interface</a:t>
            </a:r>
            <a:r>
              <a:rPr lang="en-US" dirty="0" smtClean="0"/>
              <a:t>)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візуальна</a:t>
            </a:r>
            <a:r>
              <a:rPr lang="ru-RU" dirty="0" smtClean="0"/>
              <a:t> </a:t>
            </a:r>
            <a:r>
              <a:rPr lang="ru-RU" dirty="0" err="1" smtClean="0"/>
              <a:t>оболонка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завадити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UX/UI </a:t>
            </a:r>
            <a:r>
              <a:rPr lang="ru-RU" dirty="0" err="1" smtClean="0"/>
              <a:t>помилки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знижують</a:t>
            </a:r>
            <a:r>
              <a:rPr lang="ru-RU" dirty="0" smtClean="0"/>
              <a:t> </a:t>
            </a:r>
            <a:r>
              <a:rPr lang="ru-RU" dirty="0" err="1" smtClean="0"/>
              <a:t>конверсію</a:t>
            </a:r>
            <a:r>
              <a:rPr lang="ru-RU" dirty="0" smtClean="0"/>
              <a:t>: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Непродумана</a:t>
            </a:r>
            <a:r>
              <a:rPr lang="ru-RU" dirty="0" smtClean="0"/>
              <a:t> </a:t>
            </a:r>
            <a:r>
              <a:rPr lang="ru-RU" dirty="0" err="1" smtClean="0"/>
              <a:t>навігація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Проблеми</a:t>
            </a:r>
            <a:r>
              <a:rPr lang="ru-RU" dirty="0" smtClean="0"/>
              <a:t> з </a:t>
            </a:r>
            <a:r>
              <a:rPr lang="ru-RU" dirty="0" err="1" smtClean="0"/>
              <a:t>пошуком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персоналізації</a:t>
            </a:r>
            <a:r>
              <a:rPr lang="ru-RU" dirty="0" smtClean="0"/>
              <a:t> на </a:t>
            </a:r>
            <a:r>
              <a:rPr lang="ru-RU" dirty="0" err="1" smtClean="0"/>
              <a:t>головній</a:t>
            </a:r>
            <a:r>
              <a:rPr lang="ru-RU" dirty="0" smtClean="0"/>
              <a:t> </a:t>
            </a:r>
            <a:r>
              <a:rPr lang="ru-RU" dirty="0" err="1" smtClean="0"/>
              <a:t>сторінці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фіксованої</a:t>
            </a:r>
            <a:r>
              <a:rPr lang="ru-RU" dirty="0" smtClean="0"/>
              <a:t> кнопки </a:t>
            </a:r>
            <a:r>
              <a:rPr lang="ru-RU" dirty="0" err="1" smtClean="0"/>
              <a:t>фільтрів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Сторінка</a:t>
            </a:r>
            <a:r>
              <a:rPr lang="ru-RU" dirty="0" smtClean="0"/>
              <a:t> товару без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Слабкий</a:t>
            </a:r>
            <a:r>
              <a:rPr lang="ru-RU" dirty="0" smtClean="0"/>
              <a:t> </a:t>
            </a:r>
            <a:r>
              <a:rPr lang="ru-RU" dirty="0" err="1" smtClean="0"/>
              <a:t>кошик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Чекаут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дратує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відволікає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8. Блог без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32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1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1. </a:t>
            </a:r>
            <a:r>
              <a:rPr lang="ru-RU" sz="2800" b="1" dirty="0" err="1" smtClean="0"/>
              <a:t>Непродумана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навігація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2" y="340269"/>
            <a:ext cx="11144794" cy="6047468"/>
          </a:xfrm>
        </p:spPr>
        <p:txBody>
          <a:bodyPr/>
          <a:lstStyle/>
          <a:p>
            <a:r>
              <a:rPr lang="ru-RU" sz="2400" dirty="0" err="1" smtClean="0"/>
              <a:t>варто</a:t>
            </a:r>
            <a:r>
              <a:rPr lang="ru-RU" sz="2400" dirty="0" smtClean="0"/>
              <a:t> </a:t>
            </a:r>
            <a:r>
              <a:rPr lang="ru-RU" sz="2400" dirty="0" err="1" smtClean="0"/>
              <a:t>пам’ятати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 людей </a:t>
            </a:r>
            <a:r>
              <a:rPr lang="ru-RU" sz="2400" dirty="0" err="1" smtClean="0"/>
              <a:t>взаємодіють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сайтом великим пальцем. Тому </a:t>
            </a:r>
            <a:r>
              <a:rPr lang="ru-RU" sz="2400" dirty="0" err="1" smtClean="0"/>
              <a:t>ключові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розташовані</a:t>
            </a:r>
            <a:r>
              <a:rPr lang="ru-RU" sz="2400" dirty="0" smtClean="0"/>
              <a:t> так,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легко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дістати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ж </a:t>
            </a:r>
            <a:r>
              <a:rPr lang="ru-RU" sz="2400" dirty="0" err="1" smtClean="0"/>
              <a:t>важливі</a:t>
            </a:r>
            <a:r>
              <a:rPr lang="ru-RU" sz="2400" dirty="0" smtClean="0"/>
              <a:t> кнопки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посилання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опиняються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верхній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екрана</a:t>
            </a:r>
            <a:r>
              <a:rPr lang="ru-RU" sz="2400" dirty="0" smtClean="0"/>
              <a:t>, вони </a:t>
            </a:r>
            <a:r>
              <a:rPr lang="ru-RU" sz="2400" dirty="0" err="1" smtClean="0"/>
              <a:t>фактично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стають</a:t>
            </a:r>
            <a:r>
              <a:rPr lang="ru-RU" sz="2400" dirty="0" smtClean="0"/>
              <a:t> «</a:t>
            </a:r>
            <a:r>
              <a:rPr lang="ru-RU" sz="2400" dirty="0" err="1" smtClean="0"/>
              <a:t>недосяжними</a:t>
            </a:r>
            <a:r>
              <a:rPr lang="ru-RU" sz="2400" dirty="0" smtClean="0"/>
              <a:t>» і на </a:t>
            </a:r>
            <a:r>
              <a:rPr lang="ru-RU" sz="2400" dirty="0" err="1" smtClean="0"/>
              <a:t>мобільному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гірше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десктопі</a:t>
            </a:r>
            <a:r>
              <a:rPr lang="ru-RU" sz="2400" dirty="0" smtClean="0"/>
              <a:t>. </a:t>
            </a:r>
            <a:r>
              <a:rPr lang="ru-RU" sz="2400" dirty="0" err="1" smtClean="0"/>
              <a:t>Перевірте</a:t>
            </a:r>
            <a:r>
              <a:rPr lang="ru-RU" dirty="0" smtClean="0"/>
              <a:t>, </a:t>
            </a:r>
            <a:r>
              <a:rPr lang="ru-RU" sz="2400" dirty="0" smtClean="0"/>
              <a:t>де </a:t>
            </a:r>
            <a:r>
              <a:rPr lang="ru-RU" sz="2400" dirty="0" err="1" smtClean="0"/>
              <a:t>знаходиться</a:t>
            </a:r>
            <a:r>
              <a:rPr lang="ru-RU" sz="2400" dirty="0" smtClean="0"/>
              <a:t> меню на </a:t>
            </a:r>
            <a:r>
              <a:rPr lang="ru-RU" sz="2400" dirty="0" err="1" smtClean="0"/>
              <a:t>вашому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сайті</a:t>
            </a:r>
            <a:r>
              <a:rPr lang="ru-RU" dirty="0" smtClean="0"/>
              <a:t>.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: </a:t>
            </a:r>
            <a:r>
              <a:rPr lang="ru-RU" sz="2400" dirty="0" err="1" smtClean="0"/>
              <a:t>зробити</a:t>
            </a:r>
            <a:r>
              <a:rPr lang="ru-RU" sz="2400" dirty="0" smtClean="0"/>
              <a:t> меню </a:t>
            </a:r>
            <a:r>
              <a:rPr lang="ru-RU" sz="2400" dirty="0" err="1" smtClean="0"/>
              <a:t>інтуїтивним</a:t>
            </a:r>
            <a:r>
              <a:rPr lang="ru-RU" sz="2400" dirty="0" smtClean="0"/>
              <a:t>. </a:t>
            </a:r>
            <a:r>
              <a:rPr lang="ru-RU" sz="2400" dirty="0" err="1" smtClean="0"/>
              <a:t>Додати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зрозумілі</a:t>
            </a:r>
            <a:r>
              <a:rPr lang="ru-RU" sz="2400" dirty="0" smtClean="0"/>
              <a:t> </a:t>
            </a:r>
            <a:r>
              <a:rPr lang="ru-RU" sz="2400" dirty="0" err="1" smtClean="0"/>
              <a:t>іконки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категорій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розмістити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ключові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зоні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доступності</a:t>
            </a:r>
            <a:r>
              <a:rPr lang="ru-RU" sz="2400" dirty="0" smtClean="0"/>
              <a:t> великого </a:t>
            </a:r>
            <a:r>
              <a:rPr lang="ru-RU" sz="2400" dirty="0" err="1" smtClean="0"/>
              <a:t>пальця</a:t>
            </a:r>
            <a:r>
              <a:rPr lang="ru-RU" dirty="0" smtClean="0"/>
              <a:t>, </a:t>
            </a:r>
            <a:r>
              <a:rPr lang="ru-RU" sz="2400" dirty="0" err="1" smtClean="0"/>
              <a:t>спростити</a:t>
            </a:r>
            <a:r>
              <a:rPr lang="ru-RU" sz="2400" dirty="0" smtClean="0"/>
              <a:t> переходи</a:t>
            </a:r>
            <a:r>
              <a:rPr lang="ru-RU" dirty="0" smtClean="0"/>
              <a:t>. 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32" y="2651761"/>
            <a:ext cx="7800975" cy="44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19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055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2. </a:t>
            </a:r>
            <a:r>
              <a:rPr lang="ru-RU" sz="2800" b="1" dirty="0" err="1" smtClean="0"/>
              <a:t>Проблеми</a:t>
            </a:r>
            <a:r>
              <a:rPr lang="ru-RU" sz="2800" b="1" dirty="0" smtClean="0"/>
              <a:t> з </a:t>
            </a:r>
            <a:r>
              <a:rPr lang="ru-RU" sz="2800" b="1" dirty="0" err="1" smtClean="0"/>
              <a:t>пошуком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сайті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522514"/>
            <a:ext cx="12061371" cy="633548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Пошук</a:t>
            </a:r>
            <a:r>
              <a:rPr lang="ru-RU" sz="2400" dirty="0" smtClean="0"/>
              <a:t> у </a:t>
            </a:r>
            <a:r>
              <a:rPr lang="en-US" sz="2400" dirty="0" smtClean="0"/>
              <a:t>e-commerce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сценарії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Користувачі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вводять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точні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назви</a:t>
            </a:r>
            <a:r>
              <a:rPr lang="ru-RU" sz="2400" dirty="0" smtClean="0"/>
              <a:t>: </a:t>
            </a:r>
            <a:r>
              <a:rPr lang="ru-RU" sz="2400" dirty="0" err="1" smtClean="0"/>
              <a:t>хтось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помилку</a:t>
            </a:r>
            <a:r>
              <a:rPr lang="ru-RU" sz="2400" dirty="0" smtClean="0"/>
              <a:t> («</a:t>
            </a:r>
            <a:r>
              <a:rPr lang="ru-RU" sz="2400" dirty="0" err="1" smtClean="0"/>
              <a:t>кросіки</a:t>
            </a:r>
            <a:r>
              <a:rPr lang="ru-RU" sz="2400" dirty="0" smtClean="0"/>
              <a:t>» </a:t>
            </a:r>
            <a:r>
              <a:rPr lang="ru-RU" sz="2400" dirty="0" err="1" smtClean="0"/>
              <a:t>замість</a:t>
            </a:r>
            <a:r>
              <a:rPr lang="ru-RU" sz="2400" dirty="0" smtClean="0"/>
              <a:t> «</a:t>
            </a:r>
            <a:r>
              <a:rPr lang="ru-RU" sz="2400" dirty="0" err="1" smtClean="0"/>
              <a:t>кросівки</a:t>
            </a:r>
            <a:r>
              <a:rPr lang="ru-RU" sz="2400" dirty="0" smtClean="0"/>
              <a:t>»), </a:t>
            </a:r>
            <a:r>
              <a:rPr lang="ru-RU" sz="2400" dirty="0" err="1" smtClean="0"/>
              <a:t>хтось</a:t>
            </a:r>
            <a:r>
              <a:rPr lang="ru-RU" sz="2400" dirty="0" smtClean="0"/>
              <a:t> </a:t>
            </a:r>
            <a:r>
              <a:rPr lang="ru-RU" sz="2400" dirty="0" err="1" smtClean="0"/>
              <a:t>пише</a:t>
            </a:r>
            <a:r>
              <a:rPr lang="ru-RU" sz="2400" dirty="0" smtClean="0"/>
              <a:t> латиницею («</a:t>
            </a:r>
            <a:r>
              <a:rPr lang="en-US" sz="2400" dirty="0" err="1" smtClean="0"/>
              <a:t>krosivki</a:t>
            </a:r>
            <a:r>
              <a:rPr lang="en-US" sz="2400" dirty="0" smtClean="0"/>
              <a:t>»),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розкладку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заважає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знайти</a:t>
            </a:r>
            <a:r>
              <a:rPr lang="ru-RU" sz="2400" dirty="0" smtClean="0"/>
              <a:t> товар, </a:t>
            </a:r>
            <a:r>
              <a:rPr lang="ru-RU" sz="2400" dirty="0" err="1" smtClean="0"/>
              <a:t>конверсії</a:t>
            </a:r>
            <a:r>
              <a:rPr lang="ru-RU" sz="2400" dirty="0" smtClean="0"/>
              <a:t> не </a:t>
            </a:r>
            <a:r>
              <a:rPr lang="ru-RU" sz="2400" dirty="0" err="1" smtClean="0"/>
              <a:t>стається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Ще</a:t>
            </a:r>
            <a:r>
              <a:rPr lang="ru-RU" sz="2400" dirty="0" smtClean="0"/>
              <a:t> одна </a:t>
            </a:r>
            <a:r>
              <a:rPr lang="ru-RU" sz="2400" dirty="0" err="1" smtClean="0"/>
              <a:t>поширена</a:t>
            </a:r>
            <a:r>
              <a:rPr lang="ru-RU" sz="2400" dirty="0" smtClean="0"/>
              <a:t> проблема — </a:t>
            </a:r>
            <a:r>
              <a:rPr lang="ru-RU" sz="2400" dirty="0" err="1" smtClean="0"/>
              <a:t>відсутність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автопідказок</a:t>
            </a:r>
            <a:r>
              <a:rPr lang="ru-RU" sz="2400" dirty="0" smtClean="0"/>
              <a:t> і </a:t>
            </a:r>
            <a:r>
              <a:rPr lang="ru-RU" sz="2400" dirty="0" err="1" smtClean="0"/>
              <a:t>фільтрів</a:t>
            </a:r>
            <a:r>
              <a:rPr lang="ru-RU" sz="2400" dirty="0" smtClean="0"/>
              <a:t> у результатах. У такому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 </a:t>
            </a:r>
            <a:r>
              <a:rPr lang="ru-RU" sz="2400" dirty="0" err="1" smtClean="0"/>
              <a:t>пошук</a:t>
            </a:r>
            <a:r>
              <a:rPr lang="ru-RU" sz="2400" dirty="0" smtClean="0"/>
              <a:t> </a:t>
            </a:r>
            <a:r>
              <a:rPr lang="ru-RU" sz="2400" dirty="0" err="1" smtClean="0"/>
              <a:t>затягується</a:t>
            </a:r>
            <a:r>
              <a:rPr lang="ru-RU" sz="2400" dirty="0" smtClean="0"/>
              <a:t>: </a:t>
            </a:r>
            <a:r>
              <a:rPr lang="ru-RU" sz="2400" dirty="0" err="1" smtClean="0"/>
              <a:t>користувач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часу на </a:t>
            </a:r>
            <a:r>
              <a:rPr lang="ru-RU" sz="2400" dirty="0" err="1" smtClean="0"/>
              <a:t>уточнення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запиту</a:t>
            </a:r>
            <a:r>
              <a:rPr lang="ru-RU" sz="2400" dirty="0" smtClean="0"/>
              <a:t>, </a:t>
            </a:r>
            <a:r>
              <a:rPr lang="ru-RU" sz="2400" dirty="0" err="1" smtClean="0"/>
              <a:t>замість</a:t>
            </a:r>
            <a:r>
              <a:rPr lang="ru-RU" sz="2400" dirty="0" smtClean="0"/>
              <a:t> того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швидко</a:t>
            </a:r>
            <a:r>
              <a:rPr lang="ru-RU" sz="2400" dirty="0" smtClean="0"/>
              <a:t> перейти до </a:t>
            </a:r>
            <a:r>
              <a:rPr lang="ru-RU" sz="2400" dirty="0" err="1" smtClean="0"/>
              <a:t>потрібного</a:t>
            </a:r>
            <a:r>
              <a:rPr lang="ru-RU" sz="2400" dirty="0" smtClean="0"/>
              <a:t> товару. </a:t>
            </a:r>
            <a:r>
              <a:rPr lang="ru-RU" sz="2400" dirty="0" err="1" smtClean="0"/>
              <a:t>Впровадьте</a:t>
            </a:r>
            <a:r>
              <a:rPr lang="ru-RU" sz="2400" dirty="0" smtClean="0"/>
              <a:t> «</a:t>
            </a:r>
            <a:r>
              <a:rPr lang="ru-RU" sz="2400" dirty="0" err="1" smtClean="0"/>
              <a:t>розумний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пошук</a:t>
            </a:r>
            <a:r>
              <a:rPr lang="ru-RU" sz="2400" dirty="0" smtClean="0"/>
              <a:t>»,   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розпізнає</a:t>
            </a:r>
            <a:r>
              <a:rPr lang="ru-RU" sz="2400" dirty="0" smtClean="0"/>
              <a:t> </a:t>
            </a:r>
            <a:r>
              <a:rPr lang="ru-RU" sz="2400" dirty="0" err="1" smtClean="0"/>
              <a:t>одруківки</a:t>
            </a:r>
            <a:r>
              <a:rPr lang="ru-RU" sz="2400" dirty="0" smtClean="0"/>
              <a:t>, </a:t>
            </a:r>
            <a:r>
              <a:rPr lang="ru-RU" sz="2400" dirty="0" err="1" smtClean="0"/>
              <a:t>транслітерацію</a:t>
            </a:r>
            <a:r>
              <a:rPr lang="ru-RU" sz="2400" dirty="0" smtClean="0"/>
              <a:t>,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розкладки</a:t>
            </a:r>
            <a:r>
              <a:rPr lang="ru-RU" sz="2400" dirty="0" smtClean="0"/>
              <a:t> й </a:t>
            </a:r>
            <a:r>
              <a:rPr lang="ru-RU" sz="2400" dirty="0" err="1" smtClean="0"/>
              <a:t>одразу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пропонує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варіанти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категорій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фільтрацію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результатів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скорочує</a:t>
            </a:r>
            <a:r>
              <a:rPr lang="ru-RU" sz="2400" dirty="0" smtClean="0"/>
              <a:t> шлях до товару і </a:t>
            </a:r>
            <a:r>
              <a:rPr lang="ru-RU" sz="2400" dirty="0" err="1" smtClean="0"/>
              <a:t>напряму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en-US" sz="2400" dirty="0" smtClean="0"/>
              <a:t>Product Page Views.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01" y="4075611"/>
            <a:ext cx="2795179" cy="28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75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" y="0"/>
            <a:ext cx="10515600" cy="57540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3. </a:t>
            </a:r>
            <a:r>
              <a:rPr lang="ru-RU" sz="2800" b="1" dirty="0" err="1" smtClean="0"/>
              <a:t>Немає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персоналізації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головній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сторінці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575401"/>
            <a:ext cx="11978640" cy="6138908"/>
          </a:xfrm>
        </p:spPr>
        <p:txBody>
          <a:bodyPr/>
          <a:lstStyle/>
          <a:p>
            <a:r>
              <a:rPr lang="ru-RU" sz="2400" dirty="0" err="1" smtClean="0"/>
              <a:t>Якщо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головній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сторінці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підібрані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врахування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переглядів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вона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</a:t>
            </a:r>
            <a:r>
              <a:rPr lang="ru-RU" sz="2400" dirty="0" smtClean="0"/>
              <a:t> релевантною, не </a:t>
            </a:r>
            <a:r>
              <a:rPr lang="ru-RU" sz="2400" dirty="0" err="1" smtClean="0"/>
              <a:t>ростуть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показники</a:t>
            </a:r>
            <a:r>
              <a:rPr lang="ru-RU" sz="2400" dirty="0" smtClean="0"/>
              <a:t> </a:t>
            </a:r>
            <a:r>
              <a:rPr lang="en-US" sz="2400" dirty="0" smtClean="0"/>
              <a:t>PPV </a:t>
            </a:r>
            <a:r>
              <a:rPr lang="ru-RU" sz="2400" dirty="0" smtClean="0"/>
              <a:t>і </a:t>
            </a:r>
            <a:r>
              <a:rPr lang="en-US" sz="2400" dirty="0" smtClean="0"/>
              <a:t>CR. </a:t>
            </a:r>
            <a:r>
              <a:rPr lang="ru-RU" sz="2400" dirty="0" smtClean="0"/>
              <a:t>Додайте блоки «Ви </a:t>
            </a:r>
            <a:r>
              <a:rPr lang="ru-RU" sz="2400" dirty="0" err="1" smtClean="0"/>
              <a:t>дивилися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раніше</a:t>
            </a:r>
            <a:r>
              <a:rPr lang="ru-RU" sz="2400" dirty="0" smtClean="0"/>
              <a:t>», «</a:t>
            </a:r>
            <a:r>
              <a:rPr lang="ru-RU" sz="2400" dirty="0" err="1" smtClean="0"/>
              <a:t>Рекомендовані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</a:t>
            </a:r>
            <a:r>
              <a:rPr lang="ru-RU" sz="2400" dirty="0" smtClean="0"/>
              <a:t>» </a:t>
            </a:r>
            <a:r>
              <a:rPr lang="ru-RU" sz="2400" dirty="0" err="1" smtClean="0"/>
              <a:t>чи</a:t>
            </a:r>
            <a:r>
              <a:rPr lang="ru-RU" sz="2400" dirty="0" smtClean="0"/>
              <a:t> «</a:t>
            </a:r>
            <a:r>
              <a:rPr lang="ru-RU" sz="2400" dirty="0" err="1" smtClean="0"/>
              <a:t>Спеціально</a:t>
            </a:r>
            <a:r>
              <a:rPr lang="ru-RU" sz="2400" dirty="0" smtClean="0"/>
              <a:t> для вас».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збільшує</a:t>
            </a:r>
            <a:r>
              <a:rPr lang="ru-RU" sz="2400" dirty="0" smtClean="0"/>
              <a:t> </a:t>
            </a:r>
            <a:r>
              <a:rPr lang="ru-RU" sz="2400" dirty="0" err="1" smtClean="0"/>
              <a:t>ймовірність</a:t>
            </a:r>
            <a:r>
              <a:rPr lang="ru-RU" sz="2400" dirty="0" smtClean="0"/>
              <a:t> переходу </a:t>
            </a:r>
            <a:r>
              <a:rPr lang="ru-RU" sz="2400" dirty="0" err="1" smtClean="0"/>
              <a:t>вглиб</a:t>
            </a:r>
            <a:r>
              <a:rPr lang="ru-RU" sz="2400" dirty="0" smtClean="0"/>
              <a:t> сайту та </a:t>
            </a:r>
            <a:r>
              <a:rPr lang="ru-RU" sz="2400" dirty="0" err="1" smtClean="0"/>
              <a:t>стимулює</a:t>
            </a:r>
            <a:r>
              <a:rPr lang="ru-RU" sz="2400" dirty="0" smtClean="0"/>
              <a:t> покупку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85" y="2090057"/>
            <a:ext cx="4323805" cy="45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2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447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4. </a:t>
            </a:r>
            <a:r>
              <a:rPr lang="ru-RU" sz="2800" b="1" dirty="0" err="1" smtClean="0"/>
              <a:t>Відсутність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фіксованої</a:t>
            </a:r>
            <a:r>
              <a:rPr lang="ru-RU" sz="2800" b="1" dirty="0" smtClean="0"/>
              <a:t> кнопки </a:t>
            </a:r>
            <a:r>
              <a:rPr lang="ru-RU" sz="2800" b="1" dirty="0" err="1" smtClean="0"/>
              <a:t>фільтрів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444772"/>
            <a:ext cx="11991703" cy="6217285"/>
          </a:xfrm>
        </p:spPr>
        <p:txBody>
          <a:bodyPr/>
          <a:lstStyle/>
          <a:p>
            <a:pPr algn="just"/>
            <a:r>
              <a:rPr lang="ru-RU" sz="2400" dirty="0" smtClean="0"/>
              <a:t>У </a:t>
            </a:r>
            <a:r>
              <a:rPr lang="ru-RU" sz="2400" dirty="0" err="1" smtClean="0"/>
              <a:t>лістингу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користувачі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уточнюють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параметри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пошуку</a:t>
            </a:r>
            <a:r>
              <a:rPr lang="ru-RU" sz="2400" dirty="0" smtClean="0"/>
              <a:t>: </a:t>
            </a:r>
            <a:r>
              <a:rPr lang="ru-RU" sz="2400" dirty="0" err="1" smtClean="0"/>
              <a:t>розмір</a:t>
            </a:r>
            <a:r>
              <a:rPr lang="ru-RU" sz="2400" dirty="0" smtClean="0"/>
              <a:t>, </a:t>
            </a:r>
            <a:r>
              <a:rPr lang="ru-RU" sz="2400" dirty="0" err="1" smtClean="0"/>
              <a:t>колір</a:t>
            </a:r>
            <a:r>
              <a:rPr lang="ru-RU" sz="2400" dirty="0" smtClean="0"/>
              <a:t>, </a:t>
            </a:r>
            <a:r>
              <a:rPr lang="ru-RU" sz="2400" dirty="0" err="1" smtClean="0"/>
              <a:t>ціну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бренд.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кнопка «</a:t>
            </a:r>
            <a:r>
              <a:rPr lang="ru-RU" sz="2400" dirty="0" err="1" smtClean="0"/>
              <a:t>Фільтри</a:t>
            </a:r>
            <a:r>
              <a:rPr lang="ru-RU" sz="2400" dirty="0" smtClean="0"/>
              <a:t>» не </a:t>
            </a:r>
            <a:r>
              <a:rPr lang="ru-RU" sz="2400" dirty="0" err="1" smtClean="0"/>
              <a:t>зафіксована</a:t>
            </a:r>
            <a:r>
              <a:rPr lang="ru-RU" sz="2400" dirty="0" smtClean="0"/>
              <a:t> і </a:t>
            </a:r>
            <a:r>
              <a:rPr lang="ru-RU" sz="2400" dirty="0" err="1" smtClean="0"/>
              <a:t>зникає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скролу</a:t>
            </a:r>
            <a:r>
              <a:rPr lang="ru-RU" sz="2400" dirty="0" smtClean="0"/>
              <a:t>, </a:t>
            </a:r>
            <a:r>
              <a:rPr lang="ru-RU" sz="2400" dirty="0" err="1" smtClean="0"/>
              <a:t>кожна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вимагає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повертатися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нагору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сторінки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зайві</a:t>
            </a:r>
            <a:r>
              <a:rPr lang="ru-RU" sz="2400" dirty="0" smtClean="0"/>
              <a:t> кроки, </a:t>
            </a:r>
            <a:r>
              <a:rPr lang="ru-RU" sz="2400" dirty="0" err="1" smtClean="0"/>
              <a:t>уповільнює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вибір</a:t>
            </a:r>
            <a:r>
              <a:rPr lang="ru-RU" sz="2400" dirty="0" smtClean="0"/>
              <a:t> і </a:t>
            </a:r>
            <a:r>
              <a:rPr lang="ru-RU" sz="2400" dirty="0" err="1" smtClean="0"/>
              <a:t>знижує</a:t>
            </a:r>
            <a:r>
              <a:rPr lang="ru-RU" sz="2400" dirty="0" smtClean="0"/>
              <a:t> </a:t>
            </a:r>
            <a:r>
              <a:rPr lang="ru-RU" sz="2400" dirty="0" err="1" smtClean="0"/>
              <a:t>ймовірність</a:t>
            </a:r>
            <a:r>
              <a:rPr lang="ru-RU" sz="2400" dirty="0" smtClean="0"/>
              <a:t> переходу на </a:t>
            </a:r>
            <a:r>
              <a:rPr lang="ru-RU" sz="2400" dirty="0" err="1" smtClean="0"/>
              <a:t>сторінку</a:t>
            </a:r>
            <a:r>
              <a:rPr lang="ru-RU" sz="2400" dirty="0" smtClean="0"/>
              <a:t> товару.  </a:t>
            </a:r>
            <a:r>
              <a:rPr lang="ru-RU" sz="2400" dirty="0" err="1" smtClean="0"/>
              <a:t>Фіксація</a:t>
            </a:r>
            <a:r>
              <a:rPr lang="ru-RU" sz="2400" dirty="0" smtClean="0"/>
              <a:t> кнопки </a:t>
            </a:r>
            <a:r>
              <a:rPr lang="ru-RU" sz="2400" dirty="0" err="1" smtClean="0"/>
              <a:t>робить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зручним</a:t>
            </a:r>
            <a:r>
              <a:rPr lang="ru-RU" sz="2400" dirty="0" smtClean="0"/>
              <a:t>: </a:t>
            </a:r>
            <a:r>
              <a:rPr lang="ru-RU" sz="2400" dirty="0" err="1" smtClean="0"/>
              <a:t>користувач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в будь-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момент </a:t>
            </a:r>
            <a:r>
              <a:rPr lang="ru-RU" sz="2400" dirty="0" err="1" smtClean="0"/>
              <a:t>відкоригувати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параметри</a:t>
            </a:r>
            <a:r>
              <a:rPr lang="ru-RU" sz="2400" dirty="0" smtClean="0"/>
              <a:t> й </a:t>
            </a:r>
            <a:r>
              <a:rPr lang="ru-RU" sz="2400" dirty="0" err="1" smtClean="0"/>
              <a:t>швидше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релевантний</a:t>
            </a:r>
            <a:r>
              <a:rPr lang="ru-RU" sz="2400" dirty="0" smtClean="0"/>
              <a:t> результат,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позитивно </a:t>
            </a:r>
            <a:r>
              <a:rPr lang="ru-RU" sz="2400" dirty="0" err="1" smtClean="0"/>
              <a:t>впливає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конверсію</a:t>
            </a:r>
            <a:r>
              <a:rPr lang="ru-RU" dirty="0" smtClean="0"/>
              <a:t>: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2586447"/>
            <a:ext cx="3944983" cy="42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89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7212"/>
            <a:ext cx="10515600" cy="43625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5. </a:t>
            </a:r>
            <a:r>
              <a:rPr lang="ru-RU" sz="2800" b="1" dirty="0" err="1" smtClean="0"/>
              <a:t>Сторінка</a:t>
            </a:r>
            <a:r>
              <a:rPr lang="ru-RU" sz="2800" b="1" dirty="0" smtClean="0"/>
              <a:t> товару без </a:t>
            </a:r>
            <a:r>
              <a:rPr lang="ru-RU" sz="2800" b="1" dirty="0" err="1" smtClean="0"/>
              <a:t>ключових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елементів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3160"/>
            <a:ext cx="11353800" cy="568380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Нефіксована</a:t>
            </a:r>
            <a:r>
              <a:rPr lang="ru-RU" sz="2400" dirty="0" smtClean="0"/>
              <a:t> кнопка «</a:t>
            </a:r>
            <a:r>
              <a:rPr lang="ru-RU" sz="2400" dirty="0" err="1" smtClean="0"/>
              <a:t>Купити</a:t>
            </a:r>
            <a:r>
              <a:rPr lang="ru-RU" sz="2400" dirty="0" smtClean="0"/>
              <a:t>»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кнопка </a:t>
            </a:r>
            <a:r>
              <a:rPr lang="ru-RU" sz="2400" dirty="0" err="1" smtClean="0"/>
              <a:t>зникає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скролі</a:t>
            </a:r>
            <a:r>
              <a:rPr lang="ru-RU" sz="2400" dirty="0" smtClean="0"/>
              <a:t>, </a:t>
            </a:r>
            <a:r>
              <a:rPr lang="ru-RU" sz="2400" dirty="0" err="1" smtClean="0"/>
              <a:t>користувач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бачить</a:t>
            </a:r>
            <a:r>
              <a:rPr lang="ru-RU" sz="2400" dirty="0" smtClean="0"/>
              <a:t> перед собою </a:t>
            </a:r>
            <a:r>
              <a:rPr lang="en-US" sz="2400" dirty="0" smtClean="0"/>
              <a:t>CTA.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напряму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знижує</a:t>
            </a:r>
            <a:r>
              <a:rPr lang="ru-RU" sz="2400" dirty="0" smtClean="0"/>
              <a:t> </a:t>
            </a:r>
            <a:r>
              <a:rPr lang="en-US" sz="2400" dirty="0" smtClean="0"/>
              <a:t>Add to Cart Rate. </a:t>
            </a:r>
            <a:r>
              <a:rPr lang="ru-RU" sz="2400" dirty="0" err="1" smtClean="0"/>
              <a:t>Краще</a:t>
            </a:r>
            <a:r>
              <a:rPr lang="ru-RU" sz="2400" dirty="0" smtClean="0"/>
              <a:t> ось так:</a:t>
            </a:r>
          </a:p>
          <a:p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160979"/>
            <a:ext cx="4696574" cy="56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6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69" y="0"/>
            <a:ext cx="3932237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4369" y="987425"/>
            <a:ext cx="2369838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2064" y="410965"/>
            <a:ext cx="4319962" cy="5804899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Відсутність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 про доставку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Клієнти</a:t>
            </a:r>
            <a:r>
              <a:rPr lang="ru-RU" sz="2800" dirty="0" smtClean="0"/>
              <a:t> </a:t>
            </a:r>
            <a:r>
              <a:rPr lang="ru-RU" sz="2800" dirty="0" err="1" smtClean="0"/>
              <a:t>хочуть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одразу</a:t>
            </a:r>
            <a:r>
              <a:rPr lang="ru-RU" sz="2800" dirty="0" smtClean="0"/>
              <a:t> знати, </a:t>
            </a:r>
            <a:r>
              <a:rPr lang="ru-RU" sz="2800" dirty="0" err="1" smtClean="0"/>
              <a:t>скільки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коштує</a:t>
            </a:r>
            <a:r>
              <a:rPr lang="ru-RU" sz="2800" dirty="0" smtClean="0"/>
              <a:t> доставка і коли вони </a:t>
            </a:r>
            <a:r>
              <a:rPr lang="ru-RU" sz="2800" dirty="0" err="1" smtClean="0"/>
              <a:t>отримають</a:t>
            </a:r>
            <a:r>
              <a:rPr lang="ru-RU" sz="2800" dirty="0" smtClean="0"/>
              <a:t> товар.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дані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з’являються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у </a:t>
            </a:r>
            <a:r>
              <a:rPr lang="ru-RU" sz="2800" dirty="0" err="1" smtClean="0"/>
              <a:t>чекауті</a:t>
            </a:r>
            <a:r>
              <a:rPr lang="ru-RU" sz="2800" dirty="0" smtClean="0"/>
              <a:t>,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користувачів</a:t>
            </a:r>
            <a:r>
              <a:rPr lang="ru-RU" sz="2800" dirty="0" smtClean="0"/>
              <a:t> </a:t>
            </a:r>
            <a:r>
              <a:rPr lang="ru-RU" sz="2800" dirty="0" err="1" smtClean="0"/>
              <a:t>кидає</a:t>
            </a:r>
            <a:r>
              <a:rPr lang="ru-RU" sz="2800" dirty="0" smtClean="0"/>
              <a:t> </a:t>
            </a:r>
            <a:r>
              <a:rPr lang="ru-RU" sz="2800" dirty="0" err="1" smtClean="0"/>
              <a:t>кошик</a:t>
            </a:r>
            <a:r>
              <a:rPr lang="ru-RU" sz="2800" dirty="0" smtClean="0"/>
              <a:t>. Ось так все </a:t>
            </a:r>
            <a:r>
              <a:rPr lang="ru-RU" sz="2800" dirty="0" err="1" smtClean="0"/>
              <a:t>одразу</a:t>
            </a:r>
            <a:r>
              <a:rPr lang="ru-RU" sz="2800" dirty="0" smtClean="0"/>
              <a:t> </a:t>
            </a:r>
            <a:r>
              <a:rPr lang="ru-RU" sz="2800" dirty="0" err="1" smtClean="0"/>
              <a:t>зрозуміло</a:t>
            </a:r>
            <a:r>
              <a:rPr lang="ru-RU" sz="2800" dirty="0" smtClean="0"/>
              <a:t> і без </a:t>
            </a:r>
            <a:r>
              <a:rPr lang="ru-RU" sz="2800" dirty="0" err="1" smtClean="0"/>
              <a:t>неприємних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сюрпризів</a:t>
            </a:r>
            <a:r>
              <a:rPr lang="ru-RU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9777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016" y="727971"/>
            <a:ext cx="111885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Немає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відображення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економії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Коли </a:t>
            </a:r>
            <a:r>
              <a:rPr lang="ru-RU" sz="2800" dirty="0" err="1" smtClean="0"/>
              <a:t>покупцю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показують</a:t>
            </a:r>
            <a:r>
              <a:rPr lang="ru-RU" sz="2800" dirty="0" smtClean="0"/>
              <a:t> суму </a:t>
            </a:r>
            <a:r>
              <a:rPr lang="ru-RU" sz="2800" dirty="0" err="1" smtClean="0"/>
              <a:t>знижки</a:t>
            </a:r>
            <a:r>
              <a:rPr lang="ru-RU" sz="2800" dirty="0" smtClean="0"/>
              <a:t>,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відчуває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покупки.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зменшує</a:t>
            </a:r>
            <a:r>
              <a:rPr lang="ru-RU" sz="2800" dirty="0" smtClean="0"/>
              <a:t> </a:t>
            </a:r>
            <a:r>
              <a:rPr lang="ru-RU" sz="2800" dirty="0" err="1" smtClean="0"/>
              <a:t>мотивацію</a:t>
            </a:r>
            <a:r>
              <a:rPr lang="ru-RU" sz="2800" dirty="0" smtClean="0"/>
              <a:t> </a:t>
            </a:r>
            <a:r>
              <a:rPr lang="ru-RU" sz="2800" dirty="0" err="1" smtClean="0"/>
              <a:t>додати</a:t>
            </a:r>
            <a:r>
              <a:rPr lang="ru-RU" sz="2800" dirty="0" smtClean="0"/>
              <a:t> товар у </a:t>
            </a:r>
            <a:r>
              <a:rPr lang="ru-RU" sz="2800" dirty="0" err="1" smtClean="0"/>
              <a:t>кошик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b="1" dirty="0" err="1" smtClean="0"/>
              <a:t>Відсутність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тригера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терміновості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Таймер </a:t>
            </a:r>
            <a:r>
              <a:rPr lang="ru-RU" sz="2800" dirty="0" err="1" smtClean="0"/>
              <a:t>зворотного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відліку</a:t>
            </a:r>
            <a:r>
              <a:rPr lang="ru-RU" sz="2800" dirty="0" smtClean="0"/>
              <a:t> на </a:t>
            </a:r>
            <a:r>
              <a:rPr lang="ru-RU" sz="2800" dirty="0" err="1" smtClean="0"/>
              <a:t>акційних</a:t>
            </a:r>
            <a:r>
              <a:rPr lang="ru-RU" sz="2800" dirty="0" smtClean="0"/>
              <a:t> товарах </a:t>
            </a:r>
            <a:r>
              <a:rPr lang="ru-RU" sz="2800" dirty="0" err="1" smtClean="0"/>
              <a:t>підштовхує</a:t>
            </a:r>
            <a:r>
              <a:rPr lang="ru-RU" sz="2800" dirty="0" smtClean="0"/>
              <a:t> до </a:t>
            </a:r>
            <a:r>
              <a:rPr lang="ru-RU" sz="2800" dirty="0" err="1" smtClean="0"/>
              <a:t>швидшого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рішення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немає</a:t>
            </a:r>
            <a:r>
              <a:rPr lang="ru-RU" sz="2800" dirty="0" smtClean="0"/>
              <a:t>, </a:t>
            </a:r>
            <a:r>
              <a:rPr lang="ru-RU" sz="2800" dirty="0" err="1" smtClean="0"/>
              <a:t>користувач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відкладає</a:t>
            </a:r>
            <a:r>
              <a:rPr lang="ru-RU" sz="2800" dirty="0" smtClean="0"/>
              <a:t> покупку.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3852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53" y="179797"/>
            <a:ext cx="3932237" cy="662683"/>
          </a:xfrm>
        </p:spPr>
        <p:txBody>
          <a:bodyPr/>
          <a:lstStyle/>
          <a:p>
            <a:r>
              <a:rPr lang="ru-RU" dirty="0" smtClean="0"/>
              <a:t>6. </a:t>
            </a:r>
            <a:r>
              <a:rPr lang="ru-RU" dirty="0" err="1" smtClean="0"/>
              <a:t>Слабкий</a:t>
            </a:r>
            <a:r>
              <a:rPr lang="ru-RU" dirty="0" smtClean="0"/>
              <a:t> </a:t>
            </a:r>
            <a:r>
              <a:rPr lang="ru-RU" dirty="0" err="1" smtClean="0"/>
              <a:t>кошик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4369" y="987425"/>
            <a:ext cx="2369838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564" y="987425"/>
            <a:ext cx="4638461" cy="4881563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Кошик</a:t>
            </a:r>
            <a:r>
              <a:rPr lang="ru-RU" sz="2000" dirty="0" smtClean="0"/>
              <a:t>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одна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збільшення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продажів</a:t>
            </a:r>
            <a:r>
              <a:rPr lang="ru-RU" sz="2000" dirty="0" smtClean="0"/>
              <a:t>. </a:t>
            </a:r>
            <a:r>
              <a:rPr lang="ru-RU" sz="2000" dirty="0" err="1" smtClean="0"/>
              <a:t>Перевірте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впускаєте</a:t>
            </a:r>
            <a:r>
              <a:rPr lang="ru-RU" sz="2000" dirty="0" smtClean="0"/>
              <a:t>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можливості</a:t>
            </a:r>
            <a:r>
              <a:rPr lang="ru-RU" sz="2000" dirty="0" smtClean="0"/>
              <a:t> через: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    </a:t>
            </a:r>
            <a:r>
              <a:rPr lang="ru-RU" sz="2000" dirty="0" err="1" smtClean="0"/>
              <a:t>Відсутність</a:t>
            </a:r>
            <a:r>
              <a:rPr lang="ru-RU" sz="2000" dirty="0" smtClean="0"/>
              <a:t> кросс-</a:t>
            </a:r>
            <a:r>
              <a:rPr lang="ru-RU" sz="2000" dirty="0" err="1" smtClean="0"/>
              <a:t>сейлу</a:t>
            </a:r>
            <a:r>
              <a:rPr lang="ru-RU" sz="2000" dirty="0" smtClean="0"/>
              <a:t> перед оплатою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    </a:t>
            </a:r>
            <a:r>
              <a:rPr lang="ru-RU" sz="2000" dirty="0" err="1" smtClean="0"/>
              <a:t>Відсутність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рекомендацій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порожньому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кошику</a:t>
            </a:r>
            <a:endParaRPr lang="ru-RU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    Не </a:t>
            </a:r>
            <a:r>
              <a:rPr lang="ru-RU" sz="2000" dirty="0" err="1" smtClean="0"/>
              <a:t>налаштований</a:t>
            </a:r>
            <a:r>
              <a:rPr lang="ru-RU" sz="2000" dirty="0" smtClean="0"/>
              <a:t> </a:t>
            </a:r>
            <a:r>
              <a:rPr lang="en-US" sz="2000" dirty="0" smtClean="0"/>
              <a:t>exit-pop (</a:t>
            </a:r>
            <a:r>
              <a:rPr lang="ru-RU" sz="2000" dirty="0" smtClean="0"/>
              <a:t>плашка,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нагадує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 </a:t>
            </a:r>
            <a:r>
              <a:rPr lang="ru-RU" sz="2000" dirty="0" err="1" smtClean="0"/>
              <a:t>кошику</a:t>
            </a:r>
            <a:r>
              <a:rPr lang="ru-RU" sz="2000" dirty="0" smtClean="0"/>
              <a:t> </a:t>
            </a:r>
            <a:r>
              <a:rPr lang="ru-RU" sz="2000" dirty="0" err="1" smtClean="0"/>
              <a:t>щось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залишилось</a:t>
            </a:r>
            <a:r>
              <a:rPr lang="ru-RU" sz="2000" dirty="0" smtClean="0"/>
              <a:t>, коли </a:t>
            </a:r>
            <a:r>
              <a:rPr lang="ru-RU" sz="2000" dirty="0" err="1" smtClean="0"/>
              <a:t>користувач</a:t>
            </a:r>
            <a:r>
              <a:rPr lang="ru-RU" sz="2000" dirty="0" smtClean="0"/>
              <a:t> </a:t>
            </a:r>
            <a:r>
              <a:rPr lang="ru-RU" sz="2000" dirty="0" err="1" smtClean="0"/>
              <a:t>збирається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покинути</a:t>
            </a:r>
            <a:r>
              <a:rPr lang="ru-RU" sz="2000" dirty="0" smtClean="0"/>
              <a:t> сайт)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Приклади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рекомендацій</a:t>
            </a:r>
            <a:r>
              <a:rPr lang="ru-RU" sz="2000" dirty="0" smtClean="0"/>
              <a:t> в </a:t>
            </a:r>
            <a:r>
              <a:rPr lang="ru-RU" sz="2000" dirty="0" err="1" smtClean="0"/>
              <a:t>кошику</a:t>
            </a:r>
            <a:r>
              <a:rPr lang="ru-RU" sz="2000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6781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</a:t>
            </a:r>
            <a:r>
              <a:rPr lang="ru-RU" dirty="0" err="1" smtClean="0"/>
              <a:t>Чекаут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дратує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відволікає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Чекаут</a:t>
            </a:r>
            <a:r>
              <a:rPr lang="ru-RU" dirty="0" smtClean="0"/>
              <a:t> — </a:t>
            </a:r>
            <a:r>
              <a:rPr lang="ru-RU" dirty="0" err="1" smtClean="0"/>
              <a:t>найкритичніший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. І тут будь-яке </a:t>
            </a:r>
            <a:r>
              <a:rPr lang="ru-RU" dirty="0" err="1" smtClean="0"/>
              <a:t>зайве</a:t>
            </a:r>
            <a:r>
              <a:rPr lang="ru-RU" dirty="0" smtClean="0"/>
              <a:t> </a:t>
            </a:r>
            <a:r>
              <a:rPr lang="ru-RU" dirty="0" err="1" smtClean="0"/>
              <a:t>тертя</a:t>
            </a:r>
            <a:r>
              <a:rPr lang="ru-RU" dirty="0" smtClean="0"/>
              <a:t> </a:t>
            </a:r>
            <a:r>
              <a:rPr lang="ru-RU" dirty="0" err="1" smtClean="0"/>
              <a:t>коштує</a:t>
            </a:r>
            <a:r>
              <a:rPr lang="ru-RU" dirty="0" smtClean="0"/>
              <a:t> грошей. </a:t>
            </a:r>
          </a:p>
          <a:p>
            <a:r>
              <a:rPr lang="ru-RU" dirty="0" smtClean="0"/>
              <a:t>Золоте правило </a:t>
            </a:r>
            <a:r>
              <a:rPr lang="ru-RU" dirty="0" err="1" smtClean="0"/>
              <a:t>конверсії</a:t>
            </a:r>
            <a:r>
              <a:rPr lang="ru-RU" dirty="0" smtClean="0"/>
              <a:t> в </a:t>
            </a:r>
            <a:r>
              <a:rPr lang="ru-RU" dirty="0" err="1" smtClean="0"/>
              <a:t>чекауті</a:t>
            </a:r>
            <a:r>
              <a:rPr lang="ru-RU" dirty="0" smtClean="0"/>
              <a:t> - </a:t>
            </a:r>
            <a:r>
              <a:rPr lang="ru-RU" dirty="0" err="1" smtClean="0"/>
              <a:t>мінімізувати</a:t>
            </a:r>
            <a:r>
              <a:rPr lang="ru-RU" dirty="0" smtClean="0"/>
              <a:t> шляхи </a:t>
            </a:r>
            <a:r>
              <a:rPr lang="ru-RU" dirty="0" err="1" smtClean="0"/>
              <a:t>виходу</a:t>
            </a:r>
            <a:r>
              <a:rPr lang="ru-RU" dirty="0" smtClean="0"/>
              <a:t> з </a:t>
            </a:r>
            <a:r>
              <a:rPr lang="ru-RU" dirty="0" err="1" smtClean="0"/>
              <a:t>нього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зосереджений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заповненні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навігації</a:t>
            </a:r>
            <a:r>
              <a:rPr lang="ru-RU" dirty="0" smtClean="0"/>
              <a:t> (і на </a:t>
            </a:r>
            <a:r>
              <a:rPr lang="ru-RU" dirty="0" err="1" smtClean="0"/>
              <a:t>десктопі</a:t>
            </a:r>
            <a:r>
              <a:rPr lang="ru-RU" dirty="0" smtClean="0"/>
              <a:t>, і на </a:t>
            </a:r>
            <a:r>
              <a:rPr lang="ru-RU" dirty="0" err="1" smtClean="0"/>
              <a:t>мобайлі</a:t>
            </a:r>
            <a:r>
              <a:rPr lang="ru-RU" dirty="0" smtClean="0"/>
              <a:t>) на </a:t>
            </a:r>
            <a:r>
              <a:rPr lang="ru-RU" dirty="0" err="1" smtClean="0"/>
              <a:t>сторінці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користувачеві</a:t>
            </a:r>
            <a:r>
              <a:rPr lang="ru-RU" dirty="0" smtClean="0"/>
              <a:t> </a:t>
            </a:r>
            <a:r>
              <a:rPr lang="ru-RU" dirty="0" err="1" smtClean="0"/>
              <a:t>піти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конверсію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8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183"/>
            <a:ext cx="10515600" cy="77134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та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конверсії</a:t>
            </a:r>
            <a:r>
              <a:rPr lang="ru-RU" dirty="0" smtClean="0"/>
              <a:t>.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2331"/>
            <a:ext cx="10515600" cy="5852160"/>
          </a:xfrm>
        </p:spPr>
        <p:txBody>
          <a:bodyPr/>
          <a:lstStyle/>
          <a:p>
            <a:r>
              <a:rPr lang="ru-RU" b="1" dirty="0" err="1" smtClean="0"/>
              <a:t>Конверсія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один з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ключів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«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» в </a:t>
            </a:r>
            <a:r>
              <a:rPr lang="ru-RU" dirty="0" err="1" smtClean="0"/>
              <a:t>Інтернеті</a:t>
            </a:r>
            <a:r>
              <a:rPr lang="ru-RU" dirty="0" smtClean="0"/>
              <a:t>. Вона </a:t>
            </a:r>
            <a:r>
              <a:rPr lang="ru-RU" dirty="0" err="1" smtClean="0"/>
              <a:t>визначається</a:t>
            </a:r>
            <a:r>
              <a:rPr lang="ru-RU" dirty="0" smtClean="0"/>
              <a:t> як </a:t>
            </a:r>
            <a:r>
              <a:rPr lang="ru-RU" dirty="0" err="1" smtClean="0"/>
              <a:t>відсоткове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унікальних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виконали</a:t>
            </a:r>
            <a:r>
              <a:rPr lang="ru-RU" dirty="0" smtClean="0"/>
              <a:t> </a:t>
            </a:r>
            <a:r>
              <a:rPr lang="ru-RU" dirty="0" err="1" smtClean="0"/>
              <a:t>цільову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(оформили </a:t>
            </a:r>
            <a:r>
              <a:rPr lang="ru-RU" dirty="0" err="1" smtClean="0"/>
              <a:t>замовлення</a:t>
            </a:r>
            <a:r>
              <a:rPr lang="ru-RU" dirty="0" smtClean="0"/>
              <a:t>, </a:t>
            </a:r>
            <a:r>
              <a:rPr lang="ru-RU" dirty="0" err="1" smtClean="0"/>
              <a:t>підписалися</a:t>
            </a:r>
            <a:r>
              <a:rPr lang="ru-RU" dirty="0" smtClean="0"/>
              <a:t> на </a:t>
            </a:r>
            <a:r>
              <a:rPr lang="ru-RU" dirty="0" err="1" smtClean="0"/>
              <a:t>розсилку</a:t>
            </a:r>
            <a:r>
              <a:rPr lang="ru-RU" dirty="0" smtClean="0"/>
              <a:t>, </a:t>
            </a:r>
            <a:r>
              <a:rPr lang="ru-RU" dirty="0" err="1" smtClean="0"/>
              <a:t>залишили</a:t>
            </a:r>
            <a:r>
              <a:rPr lang="ru-RU" dirty="0" smtClean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), та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відвідувачів</a:t>
            </a:r>
            <a:r>
              <a:rPr lang="ru-RU" dirty="0" smtClean="0"/>
              <a:t> за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Іншими</a:t>
            </a:r>
            <a:r>
              <a:rPr lang="ru-RU" dirty="0" smtClean="0"/>
              <a:t> словами, </a:t>
            </a:r>
            <a:r>
              <a:rPr lang="ru-RU" dirty="0" err="1" smtClean="0"/>
              <a:t>конверсія</a:t>
            </a:r>
            <a:r>
              <a:rPr lang="ru-RU" dirty="0" smtClean="0"/>
              <a:t> сайту </a:t>
            </a:r>
            <a:r>
              <a:rPr lang="ru-RU" dirty="0" err="1" smtClean="0"/>
              <a:t>показує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виконали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приносять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користь.Будь</a:t>
            </a:r>
            <a:r>
              <a:rPr lang="ru-RU" dirty="0" smtClean="0"/>
              <a:t>-яка </a:t>
            </a:r>
            <a:r>
              <a:rPr lang="ru-RU" dirty="0" err="1" smtClean="0"/>
              <a:t>рекламна</a:t>
            </a:r>
            <a:r>
              <a:rPr lang="ru-RU" dirty="0" smtClean="0"/>
              <a:t> </a:t>
            </a:r>
            <a:r>
              <a:rPr lang="ru-RU" dirty="0" err="1" smtClean="0"/>
              <a:t>кампанія</a:t>
            </a:r>
            <a:r>
              <a:rPr lang="ru-RU" dirty="0" smtClean="0"/>
              <a:t> </a:t>
            </a:r>
            <a:r>
              <a:rPr lang="ru-RU" dirty="0" err="1" smtClean="0"/>
              <a:t>генерує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</a:t>
            </a:r>
            <a:r>
              <a:rPr lang="ru-RU" dirty="0" err="1" smtClean="0"/>
              <a:t>трафіку</a:t>
            </a:r>
            <a:r>
              <a:rPr lang="ru-RU" dirty="0" smtClean="0"/>
              <a:t>, а </a:t>
            </a:r>
            <a:r>
              <a:rPr lang="ru-RU" dirty="0" err="1" smtClean="0"/>
              <a:t>відвідувачі</a:t>
            </a:r>
            <a:r>
              <a:rPr lang="ru-RU" dirty="0" smtClean="0"/>
              <a:t> сайту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мікро</a:t>
            </a:r>
            <a:r>
              <a:rPr lang="ru-RU" dirty="0" smtClean="0"/>
              <a:t>-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макроконверсії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11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138701"/>
            <a:ext cx="3932237" cy="7551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 Блог без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3542" y="987425"/>
            <a:ext cx="3267182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893852"/>
            <a:ext cx="3932237" cy="49751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Контент-маркетинг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сильним</a:t>
            </a:r>
            <a:r>
              <a:rPr lang="ru-RU" sz="2000" dirty="0" smtClean="0"/>
              <a:t> каналом </a:t>
            </a:r>
            <a:r>
              <a:rPr lang="ru-RU" sz="2000" dirty="0" err="1" smtClean="0"/>
              <a:t>трафіку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блог не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рекомендацій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відвідувачі</a:t>
            </a:r>
            <a:r>
              <a:rPr lang="ru-RU" sz="2000" dirty="0" smtClean="0"/>
              <a:t> </a:t>
            </a:r>
            <a:r>
              <a:rPr lang="ru-RU" sz="2000" dirty="0" err="1" smtClean="0"/>
              <a:t>читають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статті</a:t>
            </a:r>
            <a:r>
              <a:rPr lang="ru-RU" sz="2000" dirty="0" smtClean="0"/>
              <a:t> й </a:t>
            </a:r>
            <a:r>
              <a:rPr lang="ru-RU" sz="2000" dirty="0" err="1" smtClean="0"/>
              <a:t>одразу</a:t>
            </a:r>
            <a:r>
              <a:rPr lang="ru-RU" sz="2000" dirty="0" smtClean="0"/>
              <a:t> </a:t>
            </a:r>
            <a:r>
              <a:rPr lang="ru-RU" sz="2000" dirty="0" err="1" smtClean="0"/>
              <a:t>йдуть</a:t>
            </a:r>
            <a:r>
              <a:rPr lang="ru-RU" sz="2000" dirty="0" smtClean="0"/>
              <a:t>. 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трафік</a:t>
            </a:r>
            <a:r>
              <a:rPr lang="ru-RU" sz="2000" dirty="0" smtClean="0"/>
              <a:t> не </a:t>
            </a:r>
            <a:r>
              <a:rPr lang="ru-RU" sz="2000" dirty="0" err="1" smtClean="0"/>
              <a:t>конвертується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продажі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Користувачі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приходять</a:t>
            </a:r>
            <a:r>
              <a:rPr lang="ru-RU" sz="2000" dirty="0" smtClean="0"/>
              <a:t> на блог,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огляди. Але не </a:t>
            </a:r>
            <a:r>
              <a:rPr lang="ru-RU" sz="2000" dirty="0" err="1" smtClean="0"/>
              <a:t>знайшовши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пропозицій</a:t>
            </a:r>
            <a:r>
              <a:rPr lang="ru-RU" sz="2000" dirty="0" smtClean="0"/>
              <a:t> про покупку товару </a:t>
            </a:r>
            <a:r>
              <a:rPr lang="ru-RU" sz="2000" dirty="0" err="1" smtClean="0"/>
              <a:t>покидають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статтю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зробивши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конверсійну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дію</a:t>
            </a:r>
            <a:r>
              <a:rPr lang="ru-RU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5616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184" y="-1"/>
            <a:ext cx="10515600" cy="873303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5.</a:t>
            </a:r>
            <a:r>
              <a:rPr lang="en-US" sz="4000" b="1" dirty="0" smtClean="0"/>
              <a:t>A/B-</a:t>
            </a:r>
            <a:r>
              <a:rPr lang="ru-RU" sz="4000" b="1" dirty="0" err="1" smtClean="0"/>
              <a:t>тестування</a:t>
            </a:r>
            <a:r>
              <a:rPr lang="ru-RU" sz="4000" b="1" dirty="0" smtClean="0"/>
              <a:t>: </a:t>
            </a:r>
            <a:r>
              <a:rPr lang="ru-RU" sz="4000" b="1" dirty="0" err="1" smtClean="0"/>
              <a:t>сутність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етапи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приклади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42" y="400692"/>
            <a:ext cx="11251058" cy="577627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A/B-</a:t>
            </a:r>
            <a:r>
              <a:rPr lang="ru-RU" b="1" dirty="0" err="1" smtClean="0"/>
              <a:t>тестування</a:t>
            </a:r>
            <a:r>
              <a:rPr lang="ru-RU" b="1" dirty="0" smtClean="0"/>
              <a:t> (</a:t>
            </a:r>
            <a:r>
              <a:rPr lang="ru-RU" b="1" dirty="0" err="1" smtClean="0"/>
              <a:t>спліт-тестування</a:t>
            </a:r>
            <a:r>
              <a:rPr lang="ru-RU" dirty="0" smtClean="0"/>
              <a:t>)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контрольований</a:t>
            </a:r>
            <a:r>
              <a:rPr lang="ru-RU" dirty="0" smtClean="0"/>
              <a:t> онлайн-</a:t>
            </a:r>
            <a:r>
              <a:rPr lang="ru-RU" dirty="0" err="1" smtClean="0"/>
              <a:t>експеримент</a:t>
            </a:r>
            <a:r>
              <a:rPr lang="ru-RU" dirty="0" smtClean="0"/>
              <a:t> в маркетингу,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порівнюються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.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тестів</a:t>
            </a:r>
            <a:r>
              <a:rPr lang="ru-RU" dirty="0" smtClean="0"/>
              <a:t> </a:t>
            </a:r>
            <a:r>
              <a:rPr lang="ru-RU" dirty="0" err="1" smtClean="0"/>
              <a:t>трафік</a:t>
            </a:r>
            <a:r>
              <a:rPr lang="ru-RU" dirty="0" smtClean="0"/>
              <a:t> </a:t>
            </a:r>
            <a:r>
              <a:rPr lang="ru-RU" dirty="0" err="1" smtClean="0"/>
              <a:t>вебсторінки</a:t>
            </a:r>
            <a:r>
              <a:rPr lang="ru-RU" dirty="0" smtClean="0"/>
              <a:t> </a:t>
            </a:r>
            <a:r>
              <a:rPr lang="ru-RU" dirty="0" err="1" smtClean="0"/>
              <a:t>рівномірно</a:t>
            </a:r>
            <a:r>
              <a:rPr lang="ru-RU" dirty="0" smtClean="0"/>
              <a:t> </a:t>
            </a:r>
            <a:r>
              <a:rPr lang="ru-RU" dirty="0" err="1" smtClean="0"/>
              <a:t>розподіляється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(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) </a:t>
            </a:r>
            <a:r>
              <a:rPr lang="ru-RU" dirty="0" err="1" smtClean="0"/>
              <a:t>версіями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порівнюється</a:t>
            </a:r>
            <a:r>
              <a:rPr lang="ru-RU" dirty="0" smtClean="0"/>
              <a:t> та </a:t>
            </a:r>
            <a:r>
              <a:rPr lang="ru-RU" dirty="0" err="1" smtClean="0"/>
              <a:t>фіксується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,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конверсій</a:t>
            </a:r>
            <a:r>
              <a:rPr lang="ru-RU" dirty="0" smtClean="0"/>
              <a:t>.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експерименту</a:t>
            </a:r>
            <a:r>
              <a:rPr lang="ru-RU" dirty="0" smtClean="0"/>
              <a:t> </a:t>
            </a:r>
            <a:r>
              <a:rPr lang="ru-RU" dirty="0" err="1" smtClean="0"/>
              <a:t>ухвалюється</a:t>
            </a:r>
            <a:r>
              <a:rPr lang="ru-RU" dirty="0" smtClean="0"/>
              <a:t> </a:t>
            </a:r>
            <a:r>
              <a:rPr lang="ru-RU" dirty="0" err="1" smtClean="0"/>
              <a:t>обґрунтоване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повноцінне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) тестового </a:t>
            </a:r>
            <a:r>
              <a:rPr lang="ru-RU" dirty="0" err="1" smtClean="0"/>
              <a:t>варіанту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en-US" dirty="0" smtClean="0"/>
              <a:t>A/B-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перевіряють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Текст —  </a:t>
            </a:r>
            <a:r>
              <a:rPr lang="en-US" dirty="0" smtClean="0"/>
              <a:t>CTA (Call to Action — </a:t>
            </a:r>
            <a:r>
              <a:rPr lang="ru-RU" dirty="0" smtClean="0"/>
              <a:t>короткий </a:t>
            </a:r>
            <a:r>
              <a:rPr lang="ru-RU" dirty="0" err="1" smtClean="0"/>
              <a:t>влучний</a:t>
            </a:r>
            <a:r>
              <a:rPr lang="ru-RU" dirty="0" smtClean="0"/>
              <a:t> текст,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розташовують</a:t>
            </a:r>
            <a:r>
              <a:rPr lang="ru-RU" dirty="0" smtClean="0"/>
              <a:t> на кнопках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з ними), описи </a:t>
            </a:r>
            <a:r>
              <a:rPr lang="ru-RU" dirty="0" err="1" smtClean="0"/>
              <a:t>продуктів</a:t>
            </a:r>
            <a:r>
              <a:rPr lang="ru-RU" dirty="0" smtClean="0"/>
              <a:t>, заголовки, </a:t>
            </a:r>
            <a:r>
              <a:rPr lang="ru-RU" dirty="0" err="1" smtClean="0"/>
              <a:t>рекламні</a:t>
            </a:r>
            <a:r>
              <a:rPr lang="ru-RU" dirty="0" smtClean="0"/>
              <a:t> </a:t>
            </a:r>
            <a:r>
              <a:rPr lang="ru-RU" dirty="0" err="1" smtClean="0"/>
              <a:t>тексти</a:t>
            </a:r>
            <a:r>
              <a:rPr lang="ru-RU" dirty="0" smtClean="0"/>
              <a:t>;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для </a:t>
            </a:r>
            <a:r>
              <a:rPr lang="ru-RU" dirty="0" err="1" smtClean="0"/>
              <a:t>розсилок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комерції</a:t>
            </a:r>
            <a:r>
              <a:rPr lang="ru-RU" dirty="0" smtClean="0"/>
              <a:t> — </a:t>
            </a:r>
            <a:r>
              <a:rPr lang="ru-RU" dirty="0" err="1" smtClean="0"/>
              <a:t>ціни</a:t>
            </a:r>
            <a:r>
              <a:rPr lang="ru-RU" dirty="0" smtClean="0"/>
              <a:t>, </a:t>
            </a:r>
            <a:r>
              <a:rPr lang="ru-RU" dirty="0" err="1" smtClean="0"/>
              <a:t>обмежені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, </a:t>
            </a:r>
            <a:r>
              <a:rPr lang="ru-RU" dirty="0" err="1" smtClean="0"/>
              <a:t>знижки</a:t>
            </a:r>
            <a:r>
              <a:rPr lang="ru-RU" dirty="0" smtClean="0"/>
              <a:t>, </a:t>
            </a:r>
            <a:r>
              <a:rPr lang="ru-RU" dirty="0" err="1" smtClean="0"/>
              <a:t>перехресні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   Дизайн — форма, </a:t>
            </a:r>
            <a:r>
              <a:rPr lang="ru-RU" dirty="0" err="1" smtClean="0"/>
              <a:t>розмір</a:t>
            </a:r>
            <a:r>
              <a:rPr lang="ru-RU" dirty="0" smtClean="0"/>
              <a:t> та </a:t>
            </a:r>
            <a:r>
              <a:rPr lang="ru-RU" dirty="0" err="1" smtClean="0"/>
              <a:t>колір</a:t>
            </a:r>
            <a:r>
              <a:rPr lang="ru-RU" dirty="0" smtClean="0"/>
              <a:t> кнопки </a:t>
            </a:r>
            <a:r>
              <a:rPr lang="en-US" dirty="0" smtClean="0"/>
              <a:t>CTA,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інфографіки</a:t>
            </a:r>
            <a:r>
              <a:rPr lang="ru-RU" dirty="0" smtClean="0"/>
              <a:t>, </a:t>
            </a:r>
            <a:r>
              <a:rPr lang="ru-RU" dirty="0" err="1" smtClean="0"/>
              <a:t>загальний</a:t>
            </a:r>
            <a:r>
              <a:rPr lang="ru-RU" dirty="0" smtClean="0"/>
              <a:t> вид сайту, шрифт тексту та фон.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Зміни</a:t>
            </a:r>
            <a:r>
              <a:rPr lang="ru-RU" dirty="0" smtClean="0"/>
              <a:t> у </a:t>
            </a:r>
            <a:r>
              <a:rPr lang="ru-RU" dirty="0" err="1" smtClean="0"/>
              <a:t>структурі</a:t>
            </a:r>
            <a:r>
              <a:rPr lang="ru-RU" dirty="0" smtClean="0"/>
              <a:t> та </a:t>
            </a:r>
            <a:r>
              <a:rPr lang="ru-RU" dirty="0" err="1" smtClean="0"/>
              <a:t>навігації</a:t>
            </a:r>
            <a:r>
              <a:rPr lang="ru-RU" dirty="0" smtClean="0"/>
              <a:t> —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шляху до </a:t>
            </a:r>
            <a:r>
              <a:rPr lang="ru-RU" dirty="0" err="1" smtClean="0"/>
              <a:t>оформлення</a:t>
            </a:r>
            <a:r>
              <a:rPr lang="ru-RU" dirty="0" smtClean="0"/>
              <a:t> покупки.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та </a:t>
            </a:r>
            <a:r>
              <a:rPr lang="ru-RU" dirty="0" err="1" smtClean="0"/>
              <a:t>зворотного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— </a:t>
            </a:r>
            <a:r>
              <a:rPr lang="ru-RU" dirty="0" err="1" smtClean="0"/>
              <a:t>спрощення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на </a:t>
            </a:r>
            <a:r>
              <a:rPr lang="ru-RU" dirty="0" err="1" smtClean="0"/>
              <a:t>сторінці</a:t>
            </a:r>
            <a:r>
              <a:rPr lang="ru-RU" dirty="0" smtClean="0"/>
              <a:t> — </a:t>
            </a:r>
            <a:r>
              <a:rPr lang="ru-RU" dirty="0" err="1" smtClean="0"/>
              <a:t>банеру</a:t>
            </a:r>
            <a:r>
              <a:rPr lang="ru-RU" dirty="0" smtClean="0"/>
              <a:t>, </a:t>
            </a:r>
            <a:r>
              <a:rPr lang="en-US" dirty="0" smtClean="0"/>
              <a:t>CTA, </a:t>
            </a:r>
            <a:r>
              <a:rPr lang="ru-RU" dirty="0" err="1" smtClean="0"/>
              <a:t>кошику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65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611" y="0"/>
            <a:ext cx="115584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тестування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 err="1" smtClean="0"/>
              <a:t>підтвердження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спростування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гіпотези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найчастіше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en-US" sz="2000" dirty="0" smtClean="0"/>
              <a:t>A/B-</a:t>
            </a:r>
            <a:r>
              <a:rPr lang="ru-RU" sz="2000" dirty="0" smtClean="0"/>
              <a:t>тести,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існують</a:t>
            </a:r>
            <a:r>
              <a:rPr lang="ru-RU" sz="2000" dirty="0" smtClean="0"/>
              <a:t> й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    </a:t>
            </a:r>
            <a:r>
              <a:rPr lang="ru-RU" sz="2000" dirty="0" err="1" smtClean="0"/>
              <a:t>Багатоваріативне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тестування</a:t>
            </a:r>
            <a:r>
              <a:rPr lang="ru-RU" sz="2000" dirty="0" smtClean="0"/>
              <a:t> (</a:t>
            </a:r>
            <a:r>
              <a:rPr lang="en-US" sz="2000" dirty="0" smtClean="0"/>
              <a:t>MVT — Multivariate testing)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метод </a:t>
            </a:r>
            <a:r>
              <a:rPr lang="ru-RU" sz="2000" dirty="0" err="1" smtClean="0"/>
              <a:t>перевірки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гіпотез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перевіряється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змінних</a:t>
            </a:r>
            <a:r>
              <a:rPr lang="ru-RU" sz="2000" dirty="0" smtClean="0"/>
              <a:t>. Мета — </a:t>
            </a:r>
            <a:r>
              <a:rPr lang="ru-RU" sz="2000" dirty="0" err="1" smtClean="0"/>
              <a:t>визначити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комбінація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варіантів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працює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краще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з </a:t>
            </a:r>
            <a:r>
              <a:rPr lang="ru-RU" sz="2000" dirty="0" err="1" smtClean="0"/>
              <a:t>трьох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заголовків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варіацій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створити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одночасно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перевірити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комбінацій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 вид </a:t>
            </a:r>
            <a:r>
              <a:rPr lang="ru-RU" sz="2000" dirty="0" err="1" smtClean="0"/>
              <a:t>застосовують</a:t>
            </a:r>
            <a:r>
              <a:rPr lang="ru-RU" sz="2000" dirty="0" smtClean="0"/>
              <a:t> для комплексного </a:t>
            </a:r>
            <a:r>
              <a:rPr lang="ru-RU" sz="2000" dirty="0" err="1" smtClean="0"/>
              <a:t>тестування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інтерфейсу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користувача</a:t>
            </a:r>
            <a:r>
              <a:rPr lang="ru-RU" sz="20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    </a:t>
            </a:r>
            <a:r>
              <a:rPr lang="ru-RU" sz="2000" dirty="0" err="1" smtClean="0"/>
              <a:t>Багатосторінкове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тестування</a:t>
            </a:r>
            <a:r>
              <a:rPr lang="ru-RU" sz="2000" dirty="0" smtClean="0"/>
              <a:t> — </a:t>
            </a:r>
            <a:r>
              <a:rPr lang="ru-RU" sz="2000" dirty="0" err="1" smtClean="0"/>
              <a:t>перевірка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сторінках</a:t>
            </a:r>
            <a:r>
              <a:rPr lang="ru-RU" sz="2000" dirty="0" smtClean="0"/>
              <a:t>. Метод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повторюваних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етапи</a:t>
            </a:r>
            <a:r>
              <a:rPr lang="ru-RU" sz="2000" dirty="0" smtClean="0"/>
              <a:t> </a:t>
            </a:r>
            <a:r>
              <a:rPr lang="ru-RU" sz="2000" dirty="0" err="1" smtClean="0"/>
              <a:t>лійки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продажів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    </a:t>
            </a:r>
            <a:r>
              <a:rPr lang="ru-RU" sz="2000" dirty="0" err="1" smtClean="0"/>
              <a:t>Спліт</a:t>
            </a:r>
            <a:r>
              <a:rPr lang="ru-RU" sz="2000" dirty="0" smtClean="0"/>
              <a:t> </a:t>
            </a:r>
            <a:r>
              <a:rPr lang="en-US" sz="2000" dirty="0" smtClean="0"/>
              <a:t>URL-</a:t>
            </a:r>
            <a:r>
              <a:rPr lang="ru-RU" sz="2000" dirty="0" err="1" smtClean="0"/>
              <a:t>тестування</a:t>
            </a:r>
            <a:r>
              <a:rPr lang="ru-RU" sz="2000" dirty="0" smtClean="0"/>
              <a:t>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варіантів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вебсторінках</a:t>
            </a:r>
            <a:r>
              <a:rPr lang="ru-RU" sz="2000" dirty="0" smtClean="0"/>
              <a:t> з </a:t>
            </a:r>
            <a:r>
              <a:rPr lang="ru-RU" sz="2000" dirty="0" err="1" smtClean="0"/>
              <a:t>окремими</a:t>
            </a:r>
            <a:r>
              <a:rPr lang="ru-RU" sz="2000" dirty="0" smtClean="0"/>
              <a:t> </a:t>
            </a:r>
            <a:r>
              <a:rPr lang="en-US" sz="2000" dirty="0" smtClean="0"/>
              <a:t>URL-</a:t>
            </a:r>
            <a:r>
              <a:rPr lang="ru-RU" sz="2000" dirty="0" smtClean="0"/>
              <a:t>адресами. </a:t>
            </a:r>
            <a:r>
              <a:rPr lang="ru-RU" sz="2000" dirty="0" err="1" smtClean="0"/>
              <a:t>Трафік</a:t>
            </a:r>
            <a:r>
              <a:rPr lang="ru-RU" sz="2000" dirty="0" smtClean="0"/>
              <a:t> сайту </a:t>
            </a:r>
            <a:r>
              <a:rPr lang="ru-RU" sz="2000" dirty="0" err="1" smtClean="0"/>
              <a:t>розподіляється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основною </a:t>
            </a:r>
            <a:r>
              <a:rPr lang="ru-RU" sz="2000" dirty="0" err="1" smtClean="0"/>
              <a:t>адресою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створеною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експерименту</a:t>
            </a:r>
            <a:r>
              <a:rPr lang="ru-RU" sz="2000" dirty="0" smtClean="0"/>
              <a:t>. У </a:t>
            </a:r>
            <a:r>
              <a:rPr lang="ru-RU" sz="2000" dirty="0" err="1" smtClean="0"/>
              <a:t>класичному</a:t>
            </a:r>
            <a:r>
              <a:rPr lang="ru-RU" sz="2000" dirty="0" smtClean="0"/>
              <a:t> </a:t>
            </a:r>
            <a:r>
              <a:rPr lang="en-US" sz="2000" dirty="0" smtClean="0"/>
              <a:t>A/B-</a:t>
            </a:r>
            <a:r>
              <a:rPr lang="ru-RU" sz="2000" dirty="0" err="1" smtClean="0"/>
              <a:t>тестуванні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варіанти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розташовують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</a:t>
            </a:r>
            <a:r>
              <a:rPr lang="en-US" sz="2000" dirty="0" smtClean="0"/>
              <a:t>URL-</a:t>
            </a:r>
            <a:r>
              <a:rPr lang="ru-RU" sz="2000" dirty="0" err="1" smtClean="0"/>
              <a:t>адресою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69692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418" y="58847"/>
            <a:ext cx="11507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 err="1" smtClean="0"/>
              <a:t>Переваги</a:t>
            </a:r>
            <a:r>
              <a:rPr lang="ru-RU" sz="2000" dirty="0" smtClean="0"/>
              <a:t> </a:t>
            </a:r>
            <a:r>
              <a:rPr lang="en-US" sz="2000" dirty="0" smtClean="0"/>
              <a:t>A/B-</a:t>
            </a:r>
            <a:r>
              <a:rPr lang="ru-RU" sz="2000" dirty="0" err="1" smtClean="0"/>
              <a:t>тестування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оптимізації</a:t>
            </a:r>
            <a:r>
              <a:rPr lang="ru-RU" sz="2000" dirty="0" smtClean="0"/>
              <a:t> сайту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Conversion rate optimization </a:t>
            </a:r>
            <a:r>
              <a:rPr lang="ru-RU" sz="2000" dirty="0" smtClean="0"/>
              <a:t>часто </a:t>
            </a:r>
            <a:r>
              <a:rPr lang="ru-RU" sz="2000" dirty="0" err="1" smtClean="0"/>
              <a:t>асоціюється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з </a:t>
            </a:r>
            <a:r>
              <a:rPr lang="ru-RU" sz="2000" dirty="0" err="1" smtClean="0"/>
              <a:t>тестуванням</a:t>
            </a:r>
            <a:r>
              <a:rPr lang="ru-RU" sz="2000" dirty="0" smtClean="0"/>
              <a:t>. </a:t>
            </a:r>
            <a:r>
              <a:rPr lang="ru-RU" sz="2000" dirty="0" err="1" smtClean="0"/>
              <a:t>Спліт</a:t>
            </a:r>
            <a:r>
              <a:rPr lang="ru-RU" sz="2000" dirty="0" smtClean="0"/>
              <a:t>-тести є, </a:t>
            </a:r>
            <a:r>
              <a:rPr lang="ru-RU" sz="2000" dirty="0" err="1" smtClean="0"/>
              <a:t>хоча</a:t>
            </a:r>
            <a:r>
              <a:rPr lang="ru-RU" sz="2000" dirty="0" smtClean="0"/>
              <a:t> і </a:t>
            </a:r>
            <a:r>
              <a:rPr lang="ru-RU" sz="2000" dirty="0" err="1" smtClean="0"/>
              <a:t>важливою</a:t>
            </a:r>
            <a:r>
              <a:rPr lang="ru-RU" sz="2000" dirty="0" smtClean="0"/>
              <a:t>, але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оптимізації</a:t>
            </a:r>
            <a:r>
              <a:rPr lang="ru-RU" sz="2000" dirty="0" smtClean="0"/>
              <a:t>. Тести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для того,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Перевірити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гіпотезу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масштабним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впровадженням</a:t>
            </a:r>
            <a:r>
              <a:rPr lang="ru-RU" sz="2000" dirty="0" smtClean="0"/>
              <a:t>. Так маркетологи та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диджитал-спеціалісти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статистично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підтверджують</a:t>
            </a:r>
            <a:r>
              <a:rPr lang="ru-RU" sz="2000" dirty="0" smtClean="0"/>
              <a:t>,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призведе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покращення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конверсій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вебсайті</a:t>
            </a:r>
            <a:r>
              <a:rPr lang="ru-RU" sz="20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Виявити</a:t>
            </a:r>
            <a:r>
              <a:rPr lang="ru-RU" sz="2000" dirty="0" smtClean="0"/>
              <a:t> «</a:t>
            </a:r>
            <a:r>
              <a:rPr lang="ru-RU" sz="2000" dirty="0" err="1" smtClean="0"/>
              <a:t>больові</a:t>
            </a:r>
            <a:r>
              <a:rPr lang="ru-RU" sz="2000" dirty="0" smtClean="0"/>
              <a:t> точки сайту» — </a:t>
            </a:r>
            <a:r>
              <a:rPr lang="ru-RU" sz="2000" dirty="0" err="1" smtClean="0"/>
              <a:t>контрольовані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експерименти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розуміння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виправдовують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очікування</a:t>
            </a:r>
            <a:r>
              <a:rPr lang="ru-RU" sz="20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     </a:t>
            </a:r>
            <a:r>
              <a:rPr lang="ru-RU" sz="2000" dirty="0" err="1" smtClean="0"/>
              <a:t>Зменшити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відмов</a:t>
            </a:r>
            <a:r>
              <a:rPr lang="ru-RU" sz="2000" dirty="0" smtClean="0"/>
              <a:t> — </a:t>
            </a:r>
            <a:r>
              <a:rPr lang="ru-RU" sz="2000" dirty="0" err="1" smtClean="0"/>
              <a:t>відсоток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відвідувачів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покинули вебсайт без </a:t>
            </a:r>
            <a:r>
              <a:rPr lang="ru-RU" sz="2000" dirty="0" err="1" smtClean="0"/>
              <a:t>цільової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, до </a:t>
            </a:r>
            <a:r>
              <a:rPr lang="ru-RU" sz="2000" dirty="0" err="1" smtClean="0"/>
              <a:t>загальної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користувачів</a:t>
            </a:r>
            <a:r>
              <a:rPr lang="ru-RU" sz="20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    Внести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з </a:t>
            </a:r>
            <a:r>
              <a:rPr lang="ru-RU" sz="2000" dirty="0" err="1" smtClean="0"/>
              <a:t>низьким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варіантів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ризику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втратити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конверсій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користувачам</a:t>
            </a:r>
            <a:r>
              <a:rPr lang="ru-RU" sz="2000" dirty="0" smtClean="0"/>
              <a:t> не </a:t>
            </a:r>
            <a:r>
              <a:rPr lang="ru-RU" sz="2000" dirty="0" err="1" smtClean="0"/>
              <a:t>сподобаються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нововведення</a:t>
            </a:r>
            <a:r>
              <a:rPr lang="ru-RU" sz="20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Підвищити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рентабельність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</a:t>
            </a:r>
            <a:r>
              <a:rPr lang="ru-RU" sz="2000" dirty="0" smtClean="0"/>
              <a:t> на рекламу та </a:t>
            </a:r>
            <a:r>
              <a:rPr lang="ru-RU" sz="2000" dirty="0" err="1" smtClean="0"/>
              <a:t>оптимізацію</a:t>
            </a:r>
            <a:r>
              <a:rPr lang="ru-RU" sz="2000" dirty="0" smtClean="0"/>
              <a:t> вебсайту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попередньому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тестуванню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варіантів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реальних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користувачах</a:t>
            </a:r>
            <a:r>
              <a:rPr lang="ru-RU" sz="20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Краще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цільову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аудиторію</a:t>
            </a:r>
            <a:r>
              <a:rPr lang="ru-RU" sz="2000" dirty="0" smtClean="0"/>
              <a:t> — </a:t>
            </a:r>
            <a:r>
              <a:rPr lang="ru-RU" sz="2000" dirty="0" err="1" smtClean="0"/>
              <a:t>результати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продемонструють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вподобання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користувачів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5039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917" y="1009812"/>
            <a:ext cx="116611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потрібно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ефективного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планування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проведення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тестів</a:t>
            </a:r>
            <a:r>
              <a:rPr lang="ru-RU" sz="2000" dirty="0" smtClean="0"/>
              <a:t>?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перевірки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працювали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конверсії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прибутків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бізнесу</a:t>
            </a:r>
            <a:r>
              <a:rPr lang="ru-RU" sz="2000" dirty="0" smtClean="0"/>
              <a:t>,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врахувати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нюанси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   </a:t>
            </a:r>
            <a:r>
              <a:rPr lang="ru-RU" sz="2000" dirty="0" err="1" smtClean="0"/>
              <a:t>Статистична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значущість</a:t>
            </a:r>
            <a:r>
              <a:rPr lang="ru-RU" sz="2000" dirty="0" smtClean="0"/>
              <a:t>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правдивість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вимірюється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відсотках</a:t>
            </a:r>
            <a:r>
              <a:rPr lang="ru-RU" sz="2000" dirty="0" smtClean="0"/>
              <a:t>. Для </a:t>
            </a:r>
            <a:r>
              <a:rPr lang="en-US" sz="2000" dirty="0" smtClean="0"/>
              <a:t>A/B-</a:t>
            </a:r>
            <a:r>
              <a:rPr lang="ru-RU" sz="2000" dirty="0" err="1" smtClean="0"/>
              <a:t>тестування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оптимальним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вважається</a:t>
            </a:r>
            <a:r>
              <a:rPr lang="ru-RU" sz="2000" dirty="0" smtClean="0"/>
              <a:t> 95%. У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разі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вірити</a:t>
            </a:r>
            <a:r>
              <a:rPr lang="ru-RU" sz="2000" dirty="0" smtClean="0"/>
              <a:t> результатам тесту й </a:t>
            </a:r>
            <a:r>
              <a:rPr lang="ru-RU" sz="2000" dirty="0" err="1" smtClean="0"/>
              <a:t>розгортати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   </a:t>
            </a:r>
            <a:r>
              <a:rPr lang="ru-RU" sz="2000" dirty="0" err="1" smtClean="0"/>
              <a:t>Вибірка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користувачів</a:t>
            </a:r>
            <a:r>
              <a:rPr lang="ru-RU" sz="2000" dirty="0" smtClean="0"/>
              <a:t> — </a:t>
            </a:r>
            <a:r>
              <a:rPr lang="ru-RU" sz="2000" dirty="0" err="1" smtClean="0"/>
              <a:t>певна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аудиторії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необхідна</a:t>
            </a:r>
            <a:r>
              <a:rPr lang="ru-RU" sz="2000" dirty="0" smtClean="0"/>
              <a:t> для  </a:t>
            </a:r>
            <a:r>
              <a:rPr lang="ru-RU" sz="2000" dirty="0" err="1" smtClean="0"/>
              <a:t>досягнення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переконливих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результатів</a:t>
            </a:r>
            <a:r>
              <a:rPr lang="ru-RU" sz="2000" dirty="0" smtClean="0"/>
              <a:t>. У тестах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брати</a:t>
            </a:r>
            <a:r>
              <a:rPr lang="ru-RU" sz="2000" dirty="0" smtClean="0"/>
              <a:t> участь, як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відвідувачі</a:t>
            </a:r>
            <a:r>
              <a:rPr lang="ru-RU" sz="2000" dirty="0" smtClean="0"/>
              <a:t> вебсайту, так й </a:t>
            </a:r>
            <a:r>
              <a:rPr lang="ru-RU" sz="2000" dirty="0" err="1" smtClean="0"/>
              <a:t>окрема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конкретними</a:t>
            </a:r>
            <a:r>
              <a:rPr lang="ru-RU" sz="2000" dirty="0" smtClean="0"/>
              <a:t> характеристиками,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геолокацією</a:t>
            </a:r>
            <a:r>
              <a:rPr lang="ru-RU" sz="2000" dirty="0" smtClean="0"/>
              <a:t>, </a:t>
            </a:r>
            <a:r>
              <a:rPr lang="ru-RU" sz="2000" dirty="0" err="1" smtClean="0"/>
              <a:t>віком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інтересами</a:t>
            </a:r>
            <a:r>
              <a:rPr lang="ru-RU" sz="2000" dirty="0" smtClean="0"/>
              <a:t>. Чим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користувачів</a:t>
            </a:r>
            <a:r>
              <a:rPr lang="ru-RU" sz="2000" dirty="0" smtClean="0"/>
              <a:t> і </a:t>
            </a:r>
            <a:r>
              <a:rPr lang="ru-RU" sz="2000" dirty="0" err="1" smtClean="0"/>
              <a:t>конверсій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сайті</a:t>
            </a:r>
            <a:r>
              <a:rPr lang="ru-RU" sz="2000" dirty="0" smtClean="0"/>
              <a:t>,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довше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триватиме</a:t>
            </a:r>
            <a:r>
              <a:rPr lang="ru-RU" sz="2000" dirty="0" smtClean="0"/>
              <a:t> тест. </a:t>
            </a:r>
            <a:r>
              <a:rPr lang="ru-RU" sz="2000" dirty="0" err="1" smtClean="0"/>
              <a:t>Визначити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онлайн-калькулятора.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   </a:t>
            </a:r>
            <a:r>
              <a:rPr lang="ru-RU" sz="2000" dirty="0" err="1" smtClean="0"/>
              <a:t>Власні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гіпотези</a:t>
            </a:r>
            <a:r>
              <a:rPr lang="ru-RU" sz="2000" dirty="0" smtClean="0"/>
              <a:t> — </a:t>
            </a:r>
            <a:r>
              <a:rPr lang="ru-RU" sz="2000" dirty="0" err="1" smtClean="0"/>
              <a:t>тестування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впровадження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ідей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вашого</a:t>
            </a:r>
            <a:r>
              <a:rPr lang="ru-RU" sz="2000" dirty="0" smtClean="0"/>
              <a:t> вебсайту. 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інтернеті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знайти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вдалих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прикладів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покращення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конверсії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рішення</a:t>
            </a:r>
            <a:r>
              <a:rPr lang="ru-RU" sz="2000" dirty="0" smtClean="0"/>
              <a:t>, яке </a:t>
            </a:r>
            <a:r>
              <a:rPr lang="ru-RU" sz="2000" dirty="0" err="1" smtClean="0"/>
              <a:t>виявилося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успішним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конкурентів</a:t>
            </a:r>
            <a:r>
              <a:rPr lang="ru-RU" sz="2000" dirty="0" smtClean="0"/>
              <a:t>, не </a:t>
            </a:r>
            <a:r>
              <a:rPr lang="ru-RU" sz="2000" dirty="0" err="1" smtClean="0"/>
              <a:t>обов’язкове</a:t>
            </a:r>
            <a:r>
              <a:rPr lang="ru-RU" sz="2000" dirty="0" smtClean="0"/>
              <a:t> буде </a:t>
            </a:r>
            <a:r>
              <a:rPr lang="ru-RU" sz="2000" dirty="0" err="1" smtClean="0"/>
              <a:t>вдалим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вашого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бізнесу</a:t>
            </a:r>
            <a:r>
              <a:rPr lang="ru-RU" sz="20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   </a:t>
            </a:r>
            <a:r>
              <a:rPr lang="ru-RU" sz="2000" dirty="0" err="1" smtClean="0"/>
              <a:t>Врахування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зовнішніх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факторів</a:t>
            </a:r>
            <a:r>
              <a:rPr lang="ru-RU" sz="2000" dirty="0" smtClean="0"/>
              <a:t> — тести не </a:t>
            </a:r>
            <a:r>
              <a:rPr lang="ru-RU" sz="2000" dirty="0" err="1" smtClean="0"/>
              <a:t>рекомендують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проводити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сезонного </a:t>
            </a:r>
            <a:r>
              <a:rPr lang="ru-RU" sz="2000" dirty="0" err="1" smtClean="0"/>
              <a:t>підйому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спаду.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3383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544" y="517175"/>
            <a:ext cx="1150705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впливає</a:t>
            </a:r>
            <a:r>
              <a:rPr lang="ru-RU" b="1" dirty="0" smtClean="0"/>
              <a:t> </a:t>
            </a:r>
            <a:r>
              <a:rPr lang="en-US" b="1" dirty="0" smtClean="0"/>
              <a:t>A/B-</a:t>
            </a:r>
            <a:r>
              <a:rPr lang="ru-RU" b="1" dirty="0" err="1" smtClean="0"/>
              <a:t>тестування</a:t>
            </a:r>
            <a:r>
              <a:rPr lang="ru-RU" b="1" dirty="0" smtClean="0"/>
              <a:t> на </a:t>
            </a:r>
            <a:r>
              <a:rPr lang="en-US" b="1" dirty="0" smtClean="0"/>
              <a:t>SEO? </a:t>
            </a:r>
          </a:p>
          <a:p>
            <a:endParaRPr lang="en-US" dirty="0" smtClean="0"/>
          </a:p>
          <a:p>
            <a:r>
              <a:rPr lang="ru-RU" sz="2000" dirty="0" err="1" smtClean="0"/>
              <a:t>Пошукова</a:t>
            </a:r>
            <a:r>
              <a:rPr lang="ru-RU" sz="2000" dirty="0" smtClean="0"/>
              <a:t> мережа </a:t>
            </a:r>
            <a:r>
              <a:rPr lang="ru-RU" sz="2000" dirty="0" err="1" smtClean="0"/>
              <a:t>схвалює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тестів</a:t>
            </a:r>
            <a:r>
              <a:rPr lang="ru-RU" sz="2000" dirty="0" smtClean="0"/>
              <a:t>. Про </a:t>
            </a:r>
            <a:r>
              <a:rPr lang="ru-RU" sz="2000" dirty="0" err="1" smtClean="0"/>
              <a:t>це</a:t>
            </a:r>
            <a:r>
              <a:rPr lang="ru-RU" sz="2000" dirty="0" smtClean="0"/>
              <a:t> прямо </a:t>
            </a:r>
            <a:r>
              <a:rPr lang="ru-RU" sz="2000" dirty="0" err="1" smtClean="0"/>
              <a:t>говоритися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довідці</a:t>
            </a:r>
            <a:r>
              <a:rPr lang="ru-RU" sz="2000" dirty="0" smtClean="0"/>
              <a:t> </a:t>
            </a:r>
            <a:r>
              <a:rPr lang="en-US" sz="2000" dirty="0" smtClean="0"/>
              <a:t>Google: «A/B-test — </a:t>
            </a:r>
            <a:r>
              <a:rPr lang="ru-RU" sz="2000" dirty="0" err="1" smtClean="0"/>
              <a:t>дієвий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переконатися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робите</a:t>
            </a:r>
            <a:r>
              <a:rPr lang="ru-RU" sz="2000" dirty="0" smtClean="0"/>
              <a:t>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дійсно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подобається</a:t>
            </a:r>
            <a:r>
              <a:rPr lang="ru-RU" sz="2000" dirty="0" smtClean="0"/>
              <a:t> вашим </a:t>
            </a:r>
            <a:r>
              <a:rPr lang="ru-RU" sz="2000" dirty="0" err="1" smtClean="0"/>
              <a:t>користувачам</a:t>
            </a:r>
            <a:r>
              <a:rPr lang="ru-RU" sz="2000" dirty="0" smtClean="0"/>
              <a:t>». 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тестів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вплинули</a:t>
            </a:r>
            <a:r>
              <a:rPr lang="ru-RU" sz="2000" dirty="0" smtClean="0"/>
              <a:t> на рейтинг сайту, </a:t>
            </a:r>
            <a:r>
              <a:rPr lang="ru-RU" sz="2000" dirty="0" err="1" smtClean="0"/>
              <a:t>пошуковик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рекомендацій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Відмовтеся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приховання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en-US" sz="2000" dirty="0" err="1" smtClean="0"/>
              <a:t>Googlebot</a:t>
            </a:r>
            <a:r>
              <a:rPr lang="en-US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правил, яке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призвести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штрафних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санкцій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en-US" sz="2000" dirty="0" smtClean="0"/>
              <a:t>Google. </a:t>
            </a:r>
          </a:p>
          <a:p>
            <a:r>
              <a:rPr lang="en-US" sz="2000" dirty="0" smtClean="0"/>
              <a:t>    </a:t>
            </a:r>
            <a:r>
              <a:rPr lang="ru-RU" sz="2000" dirty="0" err="1" smtClean="0"/>
              <a:t>Використовуйте</a:t>
            </a:r>
            <a:r>
              <a:rPr lang="ru-RU" sz="2000" dirty="0" smtClean="0"/>
              <a:t> атрибут «</a:t>
            </a:r>
            <a:r>
              <a:rPr lang="en-US" sz="2000" dirty="0" smtClean="0"/>
              <a:t>canonical»,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проводите </a:t>
            </a:r>
            <a:r>
              <a:rPr lang="en-US" sz="2000" dirty="0" smtClean="0"/>
              <a:t>A/B-</a:t>
            </a:r>
            <a:r>
              <a:rPr lang="ru-RU" sz="2000" dirty="0" smtClean="0"/>
              <a:t>тест з </a:t>
            </a:r>
            <a:r>
              <a:rPr lang="ru-RU" sz="2000" dirty="0" err="1" smtClean="0"/>
              <a:t>декількома</a:t>
            </a:r>
            <a:r>
              <a:rPr lang="ru-RU" sz="2000" dirty="0" smtClean="0"/>
              <a:t> </a:t>
            </a:r>
            <a:r>
              <a:rPr lang="en-US" sz="2000" dirty="0" smtClean="0"/>
              <a:t>URL-</a:t>
            </a:r>
            <a:r>
              <a:rPr lang="ru-RU" sz="2000" dirty="0" smtClean="0"/>
              <a:t>адресами. Так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вкажете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оригінальна</a:t>
            </a:r>
            <a:r>
              <a:rPr lang="ru-RU" sz="2000" dirty="0" smtClean="0"/>
              <a:t> </a:t>
            </a:r>
            <a:r>
              <a:rPr lang="en-US" sz="2000" dirty="0" smtClean="0"/>
              <a:t>URL-</a:t>
            </a:r>
            <a:r>
              <a:rPr lang="ru-RU" sz="2000" dirty="0" smtClean="0"/>
              <a:t>адреса є </a:t>
            </a:r>
            <a:r>
              <a:rPr lang="ru-RU" sz="2000" dirty="0" err="1" smtClean="0"/>
              <a:t>кращою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версією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Використовуйте</a:t>
            </a:r>
            <a:r>
              <a:rPr lang="ru-RU" sz="2000" dirty="0" smtClean="0"/>
              <a:t> 302 </a:t>
            </a:r>
            <a:r>
              <a:rPr lang="ru-RU" sz="2000" dirty="0" err="1" smtClean="0"/>
              <a:t>редирект</a:t>
            </a:r>
            <a:r>
              <a:rPr lang="ru-RU" sz="2000" dirty="0" smtClean="0"/>
              <a:t> (</a:t>
            </a:r>
            <a:r>
              <a:rPr lang="ru-RU" sz="2000" dirty="0" err="1" smtClean="0"/>
              <a:t>тимчасовий</a:t>
            </a:r>
            <a:r>
              <a:rPr lang="ru-RU" sz="2000" dirty="0" smtClean="0"/>
              <a:t>), а не 301 (</a:t>
            </a:r>
            <a:r>
              <a:rPr lang="ru-RU" sz="2000" dirty="0" err="1" smtClean="0"/>
              <a:t>постійний</a:t>
            </a:r>
            <a:r>
              <a:rPr lang="ru-RU" sz="2000" dirty="0" smtClean="0"/>
              <a:t>),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перенаправити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користувачів</a:t>
            </a:r>
            <a:r>
              <a:rPr lang="ru-RU" sz="2000" dirty="0" smtClean="0"/>
              <a:t> з </a:t>
            </a:r>
            <a:r>
              <a:rPr lang="ru-RU" sz="2000" dirty="0" err="1" smtClean="0"/>
              <a:t>оригінальної</a:t>
            </a:r>
            <a:r>
              <a:rPr lang="ru-RU" sz="2000" dirty="0" smtClean="0"/>
              <a:t> </a:t>
            </a:r>
            <a:r>
              <a:rPr lang="en-US" sz="2000" dirty="0" smtClean="0"/>
              <a:t>URL-</a:t>
            </a:r>
            <a:r>
              <a:rPr lang="ru-RU" sz="2000" dirty="0" err="1" smtClean="0"/>
              <a:t>адреси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варіацію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повідомляє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пошуковим</a:t>
            </a:r>
            <a:r>
              <a:rPr lang="ru-RU" sz="2000" dirty="0" smtClean="0"/>
              <a:t> ботам,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тимчасові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завершення</a:t>
            </a:r>
            <a:r>
              <a:rPr lang="ru-RU" sz="2000" dirty="0" smtClean="0"/>
              <a:t> тесту </a:t>
            </a:r>
            <a:r>
              <a:rPr lang="ru-RU" sz="2000" dirty="0" err="1" smtClean="0"/>
              <a:t>обов’язково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видаліть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елементи</a:t>
            </a:r>
            <a:r>
              <a:rPr lang="ru-RU" sz="2000" dirty="0" smtClean="0"/>
              <a:t>, </a:t>
            </a:r>
            <a:r>
              <a:rPr lang="ru-RU" sz="2000" dirty="0" err="1" smtClean="0"/>
              <a:t>тимчасові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редиректи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оновіть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сайт.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595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6" y="276221"/>
            <a:ext cx="118349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Існує</a:t>
            </a:r>
            <a:r>
              <a:rPr lang="ru-RU" sz="2400" dirty="0" smtClean="0"/>
              <a:t> два </a:t>
            </a:r>
            <a:r>
              <a:rPr lang="ru-RU" sz="2400" dirty="0" err="1" smtClean="0"/>
              <a:t>основних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типи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конверсії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   </a:t>
            </a:r>
            <a:r>
              <a:rPr lang="ru-RU" sz="2400" b="1" dirty="0" err="1" smtClean="0"/>
              <a:t>Макроконверсія</a:t>
            </a:r>
            <a:r>
              <a:rPr lang="ru-RU" sz="2400" dirty="0" smtClean="0"/>
              <a:t> 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цільова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дія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безпосередньо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прибуток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компанії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оформлення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покупка.</a:t>
            </a:r>
          </a:p>
          <a:p>
            <a:r>
              <a:rPr lang="ru-RU" sz="2400" dirty="0" smtClean="0"/>
              <a:t>    </a:t>
            </a:r>
            <a:r>
              <a:rPr lang="ru-RU" sz="2400" b="1" dirty="0" err="1" smtClean="0"/>
              <a:t>Мікроконверсія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проміжний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наближає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користувача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здійснення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.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підписка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розсилку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додавання</a:t>
            </a:r>
            <a:r>
              <a:rPr lang="ru-RU" sz="2400" dirty="0" smtClean="0"/>
              <a:t> товару до </a:t>
            </a:r>
            <a:r>
              <a:rPr lang="ru-RU" sz="2400" dirty="0" err="1" smtClean="0"/>
              <a:t>кошика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Найпростіша</a:t>
            </a:r>
            <a:r>
              <a:rPr lang="ru-RU" sz="2400" dirty="0" smtClean="0"/>
              <a:t> формула для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конверсії</a:t>
            </a:r>
            <a:r>
              <a:rPr lang="ru-RU" sz="2400" dirty="0" smtClean="0"/>
              <a:t>: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цільових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ділиться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загальну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відвідувачів</a:t>
            </a:r>
            <a:r>
              <a:rPr lang="ru-RU" sz="2400" dirty="0" smtClean="0"/>
              <a:t> і множиться на 100%.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10 000 </a:t>
            </a:r>
            <a:r>
              <a:rPr lang="ru-RU" sz="2400" dirty="0" err="1" smtClean="0"/>
              <a:t>користувачів</a:t>
            </a:r>
            <a:r>
              <a:rPr lang="ru-RU" sz="2400" dirty="0" smtClean="0"/>
              <a:t> сайту </a:t>
            </a:r>
            <a:r>
              <a:rPr lang="ru-RU" sz="2400" dirty="0" err="1" smtClean="0"/>
              <a:t>цільову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дію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виконали</a:t>
            </a:r>
            <a:r>
              <a:rPr lang="ru-RU" sz="2400" dirty="0" smtClean="0"/>
              <a:t> 100, то </a:t>
            </a:r>
            <a:r>
              <a:rPr lang="ru-RU" sz="2400" dirty="0" err="1" smtClean="0"/>
              <a:t>показник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конверсії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становитиме</a:t>
            </a:r>
            <a:r>
              <a:rPr lang="ru-RU" sz="2400" dirty="0" smtClean="0"/>
              <a:t> 1% (100/10 000 * 100%).</a:t>
            </a:r>
          </a:p>
          <a:p>
            <a:r>
              <a:rPr lang="ru-RU" sz="2400" dirty="0" err="1" smtClean="0"/>
              <a:t>Конверсію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розраховувати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порівнюючи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поточні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результати</a:t>
            </a:r>
            <a:r>
              <a:rPr lang="ru-RU" sz="2400" dirty="0" smtClean="0"/>
              <a:t> з </a:t>
            </a:r>
            <a:r>
              <a:rPr lang="ru-RU" sz="2400" dirty="0" err="1" smtClean="0"/>
              <a:t>попередніми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місяць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місяця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тиждень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тижня</a:t>
            </a:r>
            <a:r>
              <a:rPr lang="ru-RU" sz="2400" dirty="0" smtClean="0"/>
              <a:t>.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змогу</a:t>
            </a:r>
            <a:r>
              <a:rPr lang="ru-RU" sz="2400" dirty="0" smtClean="0"/>
              <a:t> </a:t>
            </a:r>
            <a:r>
              <a:rPr lang="ru-RU" sz="2400" dirty="0" err="1" smtClean="0"/>
              <a:t>оцінити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рекламної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кампанії</a:t>
            </a:r>
            <a:r>
              <a:rPr lang="ru-RU" sz="2400" dirty="0" smtClean="0"/>
              <a:t>, </a:t>
            </a:r>
            <a:r>
              <a:rPr lang="ru-RU" sz="2400" dirty="0" err="1" smtClean="0"/>
              <a:t>аналізуючи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результати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завершення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5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95855"/>
            <a:ext cx="120613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Показник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позитивної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конверсії</a:t>
            </a:r>
            <a:endParaRPr lang="ru-RU" sz="2400" b="1" dirty="0" smtClean="0"/>
          </a:p>
          <a:p>
            <a:r>
              <a:rPr lang="ru-RU" sz="2400" dirty="0" err="1" smtClean="0"/>
              <a:t>Конверсія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</a:t>
            </a:r>
            <a:r>
              <a:rPr lang="ru-RU" sz="2400" dirty="0" err="1" smtClean="0"/>
              <a:t>чинників</a:t>
            </a:r>
            <a:r>
              <a:rPr lang="ru-RU" sz="2400" dirty="0" smtClean="0"/>
              <a:t>: тематики </a:t>
            </a:r>
            <a:r>
              <a:rPr lang="ru-RU" sz="2400" dirty="0" err="1" smtClean="0"/>
              <a:t>товарів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послуг</a:t>
            </a:r>
            <a:r>
              <a:rPr lang="ru-RU" sz="2400" dirty="0" smtClean="0"/>
              <a:t>,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сайту, </a:t>
            </a:r>
            <a:r>
              <a:rPr lang="ru-RU" sz="2400" dirty="0" err="1" smtClean="0"/>
              <a:t>попиту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сайти</a:t>
            </a:r>
            <a:r>
              <a:rPr lang="ru-RU" sz="2400" dirty="0" smtClean="0"/>
              <a:t> з продажу </a:t>
            </a:r>
            <a:r>
              <a:rPr lang="ru-RU" sz="2400" dirty="0" err="1" smtClean="0"/>
              <a:t>автомобілів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автозапчастин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демонструвати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зовсім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конверсії</a:t>
            </a:r>
            <a:r>
              <a:rPr lang="ru-RU" sz="2400" dirty="0" smtClean="0"/>
              <a:t>. Для </a:t>
            </a:r>
            <a:r>
              <a:rPr lang="ru-RU" sz="2400" dirty="0" err="1" smtClean="0"/>
              <a:t>автомобілів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1-2%, а для </a:t>
            </a:r>
            <a:r>
              <a:rPr lang="ru-RU" sz="2400" dirty="0" err="1" smtClean="0"/>
              <a:t>запчастин</a:t>
            </a:r>
            <a:r>
              <a:rPr lang="ru-RU" sz="2400" dirty="0" smtClean="0"/>
              <a:t> — 2-4%.</a:t>
            </a:r>
          </a:p>
          <a:p>
            <a:r>
              <a:rPr lang="ru-RU" sz="2400" dirty="0" err="1" smtClean="0"/>
              <a:t>Конверсія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суттєво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попиту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маржинальності</a:t>
            </a:r>
            <a:r>
              <a:rPr lang="ru-RU" sz="2400" dirty="0" smtClean="0"/>
              <a:t> товару.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майданчик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10 000 </a:t>
            </a:r>
            <a:r>
              <a:rPr lang="ru-RU" sz="2400" dirty="0" err="1" smtClean="0"/>
              <a:t>відвідувачами</a:t>
            </a:r>
            <a:r>
              <a:rPr lang="ru-RU" sz="2400" dirty="0" smtClean="0"/>
              <a:t> й </a:t>
            </a:r>
            <a:r>
              <a:rPr lang="ru-RU" sz="2400" dirty="0" err="1" smtClean="0"/>
              <a:t>конверсією</a:t>
            </a:r>
            <a:r>
              <a:rPr lang="ru-RU" sz="2400" dirty="0" smtClean="0"/>
              <a:t> 2%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приносити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дохід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сайт </a:t>
            </a:r>
            <a:r>
              <a:rPr lang="ru-RU" sz="2400" dirty="0" err="1" smtClean="0"/>
              <a:t>із</a:t>
            </a:r>
            <a:r>
              <a:rPr lang="ru-RU" sz="2400" dirty="0" smtClean="0"/>
              <a:t> 3 000 </a:t>
            </a:r>
            <a:r>
              <a:rPr lang="ru-RU" sz="2400" dirty="0" err="1" smtClean="0"/>
              <a:t>користувачами</a:t>
            </a:r>
            <a:r>
              <a:rPr lang="ru-RU" sz="2400" dirty="0" smtClean="0"/>
              <a:t>, але </a:t>
            </a:r>
            <a:r>
              <a:rPr lang="ru-RU" sz="2400" dirty="0" err="1" smtClean="0"/>
              <a:t>конверсією</a:t>
            </a:r>
            <a:r>
              <a:rPr lang="ru-RU" sz="2400" dirty="0" smtClean="0"/>
              <a:t> 6%.</a:t>
            </a:r>
          </a:p>
          <a:p>
            <a:r>
              <a:rPr lang="ru-RU" sz="2400" dirty="0" err="1" smtClean="0"/>
              <a:t>Середній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конверсії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інтернет-магазинів</a:t>
            </a:r>
            <a:r>
              <a:rPr lang="ru-RU" sz="2400" dirty="0" smtClean="0"/>
              <a:t> становить 2-4%. </a:t>
            </a:r>
            <a:r>
              <a:rPr lang="ru-RU" sz="2400" dirty="0" err="1" smtClean="0"/>
              <a:t>Висококонкурентні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ніші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зазвичай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нижчі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показники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як </a:t>
            </a:r>
            <a:r>
              <a:rPr lang="ru-RU" sz="2400" dirty="0" err="1" smtClean="0"/>
              <a:t>унікальні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пропозиції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конкурентні</a:t>
            </a:r>
            <a:r>
              <a:rPr lang="ru-RU" sz="2400" dirty="0" smtClean="0"/>
              <a:t> ринки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результатів</a:t>
            </a:r>
            <a:r>
              <a:rPr lang="ru-RU" sz="2400" dirty="0" smtClean="0"/>
              <a:t>.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варто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аналізувати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конкретні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прибутковість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бізнесу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471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25625"/>
            <a:ext cx="7145383" cy="43513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Воронка </a:t>
            </a:r>
            <a:r>
              <a:rPr lang="ru-RU" dirty="0" err="1" smtClean="0"/>
              <a:t>продажів</a:t>
            </a:r>
            <a:r>
              <a:rPr lang="ru-RU" dirty="0" smtClean="0"/>
              <a:t> і точки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конверсію</a:t>
            </a:r>
            <a:r>
              <a:rPr lang="ru-RU" dirty="0" smtClean="0"/>
              <a:t>.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3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: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7646"/>
            <a:ext cx="10515600" cy="59044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en-US" dirty="0" smtClean="0"/>
              <a:t>AIDA – </a:t>
            </a:r>
            <a:r>
              <a:rPr lang="ru-RU" dirty="0" err="1" smtClean="0"/>
              <a:t>класика</a:t>
            </a:r>
            <a:r>
              <a:rPr lang="ru-RU" dirty="0" smtClean="0"/>
              <a:t> маркетингу. Вона </a:t>
            </a:r>
            <a:r>
              <a:rPr lang="ru-RU" dirty="0" err="1" smtClean="0"/>
              <a:t>описує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: </a:t>
            </a:r>
            <a:r>
              <a:rPr lang="ru-RU" dirty="0" err="1" smtClean="0"/>
              <a:t>привернення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інтересу</a:t>
            </a:r>
            <a:r>
              <a:rPr lang="ru-RU" dirty="0" smtClean="0"/>
              <a:t>,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та </a:t>
            </a: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модель </a:t>
            </a:r>
            <a:r>
              <a:rPr lang="ru-RU" dirty="0" err="1" smtClean="0"/>
              <a:t>досі</a:t>
            </a:r>
            <a:r>
              <a:rPr lang="ru-RU" dirty="0" smtClean="0"/>
              <a:t> актуальна для </a:t>
            </a:r>
            <a:r>
              <a:rPr lang="ru-RU" dirty="0" err="1" smtClean="0"/>
              <a:t>простих</a:t>
            </a:r>
            <a:r>
              <a:rPr lang="ru-RU" dirty="0" smtClean="0"/>
              <a:t> </a:t>
            </a:r>
            <a:r>
              <a:rPr lang="ru-RU" dirty="0" err="1" smtClean="0"/>
              <a:t>споживчих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і </a:t>
            </a:r>
            <a:r>
              <a:rPr lang="ru-RU" dirty="0" err="1" smtClean="0"/>
              <a:t>послуг</a:t>
            </a:r>
            <a:r>
              <a:rPr lang="ru-RU" dirty="0" smtClean="0"/>
              <a:t> з коротким циклом угоди. Приклад, </a:t>
            </a:r>
            <a:r>
              <a:rPr lang="ru-RU" dirty="0" err="1" smtClean="0"/>
              <a:t>американська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en-US" dirty="0" smtClean="0"/>
              <a:t>Basecamp,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для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проєктами</a:t>
            </a:r>
            <a:r>
              <a:rPr lang="ru-RU" dirty="0" smtClean="0"/>
              <a:t>, </a:t>
            </a:r>
            <a:r>
              <a:rPr lang="ru-RU" dirty="0" err="1" smtClean="0"/>
              <a:t>застосувала</a:t>
            </a:r>
            <a:r>
              <a:rPr lang="ru-RU" dirty="0" smtClean="0"/>
              <a:t> модель </a:t>
            </a:r>
            <a:r>
              <a:rPr lang="en-US" dirty="0" smtClean="0"/>
              <a:t>AIDA </a:t>
            </a:r>
            <a:r>
              <a:rPr lang="ru-RU" dirty="0" smtClean="0"/>
              <a:t>на </a:t>
            </a:r>
            <a:r>
              <a:rPr lang="ru-RU" dirty="0" err="1" smtClean="0"/>
              <a:t>оновленій</a:t>
            </a:r>
            <a:r>
              <a:rPr lang="ru-RU" dirty="0" smtClean="0"/>
              <a:t> </a:t>
            </a:r>
            <a:r>
              <a:rPr lang="ru-RU" dirty="0" err="1" smtClean="0"/>
              <a:t>посадковій</a:t>
            </a:r>
            <a:r>
              <a:rPr lang="ru-RU" dirty="0" smtClean="0"/>
              <a:t> </a:t>
            </a:r>
            <a:r>
              <a:rPr lang="ru-RU" dirty="0" err="1" smtClean="0"/>
              <a:t>сторінці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конверсія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зросла</a:t>
            </a:r>
            <a:r>
              <a:rPr lang="ru-RU" dirty="0" smtClean="0"/>
              <a:t> на 37%, а </a:t>
            </a:r>
            <a:r>
              <a:rPr lang="ru-RU" dirty="0" err="1" smtClean="0"/>
              <a:t>середній</a:t>
            </a:r>
            <a:r>
              <a:rPr lang="ru-RU" dirty="0" smtClean="0"/>
              <a:t> час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сайтом </a:t>
            </a:r>
            <a:r>
              <a:rPr lang="ru-RU" dirty="0" err="1" smtClean="0"/>
              <a:t>збільшився</a:t>
            </a:r>
            <a:r>
              <a:rPr lang="ru-RU" dirty="0" smtClean="0"/>
              <a:t> на 21% за два </a:t>
            </a:r>
            <a:r>
              <a:rPr lang="ru-RU" dirty="0" err="1" smtClean="0"/>
              <a:t>місяці</a:t>
            </a:r>
            <a:r>
              <a:rPr lang="ru-RU" dirty="0" smtClean="0"/>
              <a:t>;</a:t>
            </a:r>
          </a:p>
          <a:p>
            <a:r>
              <a:rPr lang="en-US" dirty="0" smtClean="0"/>
              <a:t>TOFU–MOFU–BOFU – </a:t>
            </a:r>
            <a:r>
              <a:rPr lang="ru-RU" dirty="0" err="1" smtClean="0"/>
              <a:t>трьохетапна</a:t>
            </a:r>
            <a:r>
              <a:rPr lang="ru-RU" dirty="0" smtClean="0"/>
              <a:t> структура,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en-US" dirty="0" smtClean="0"/>
              <a:t>B2C </a:t>
            </a:r>
            <a:r>
              <a:rPr lang="ru-RU" dirty="0" smtClean="0"/>
              <a:t>і </a:t>
            </a:r>
            <a:r>
              <a:rPr lang="en-US" dirty="0" smtClean="0"/>
              <a:t>B2B. TOFU (Top of Funnel) –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обізнаності</a:t>
            </a:r>
            <a:r>
              <a:rPr lang="ru-RU" dirty="0" smtClean="0"/>
              <a:t>. </a:t>
            </a:r>
            <a:r>
              <a:rPr lang="en-US" dirty="0" smtClean="0"/>
              <a:t>MOFU (Middle of Funnel) – </a:t>
            </a:r>
            <a:r>
              <a:rPr lang="ru-RU" dirty="0" err="1" smtClean="0"/>
              <a:t>залучення</a:t>
            </a:r>
            <a:r>
              <a:rPr lang="ru-RU" dirty="0" smtClean="0"/>
              <a:t> та </a:t>
            </a:r>
            <a:r>
              <a:rPr lang="ru-RU" dirty="0" err="1" smtClean="0"/>
              <a:t>навчання</a:t>
            </a:r>
            <a:r>
              <a:rPr lang="ru-RU" dirty="0" smtClean="0"/>
              <a:t>. </a:t>
            </a:r>
            <a:r>
              <a:rPr lang="en-US" dirty="0" smtClean="0"/>
              <a:t>BOFU (Bottom of Funnel) – </a:t>
            </a:r>
            <a:r>
              <a:rPr lang="ru-RU" dirty="0" err="1" smtClean="0"/>
              <a:t>фінальна</a:t>
            </a:r>
            <a:r>
              <a:rPr lang="ru-RU" dirty="0" smtClean="0"/>
              <a:t> </a:t>
            </a:r>
            <a:r>
              <a:rPr lang="ru-RU" dirty="0" err="1" smtClean="0"/>
              <a:t>конверсія</a:t>
            </a:r>
            <a:r>
              <a:rPr lang="ru-RU" dirty="0" smtClean="0"/>
              <a:t> та продаж. Модель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адаптувати</a:t>
            </a:r>
            <a:r>
              <a:rPr lang="ru-RU" dirty="0" smtClean="0"/>
              <a:t> контент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зрілість</a:t>
            </a:r>
            <a:r>
              <a:rPr lang="ru-RU" dirty="0" smtClean="0"/>
              <a:t> </a:t>
            </a:r>
            <a:r>
              <a:rPr lang="ru-RU" dirty="0" err="1" smtClean="0"/>
              <a:t>ліда</a:t>
            </a:r>
            <a:r>
              <a:rPr lang="ru-RU" dirty="0" smtClean="0"/>
              <a:t>. Приклад, </a:t>
            </a:r>
            <a:r>
              <a:rPr lang="ru-RU" dirty="0" err="1" smtClean="0"/>
              <a:t>американська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en-US" dirty="0" err="1" smtClean="0"/>
              <a:t>Moz</a:t>
            </a:r>
            <a:r>
              <a:rPr lang="en-US" dirty="0" smtClean="0"/>
              <a:t> </a:t>
            </a:r>
            <a:r>
              <a:rPr lang="ru-RU" dirty="0" err="1" smtClean="0"/>
              <a:t>застосувала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en-US" dirty="0" smtClean="0"/>
              <a:t>TOFU–MOFU–BOFU </a:t>
            </a:r>
            <a:r>
              <a:rPr lang="ru-RU" dirty="0" smtClean="0"/>
              <a:t>при </a:t>
            </a:r>
            <a:r>
              <a:rPr lang="ru-RU" dirty="0" err="1" smtClean="0"/>
              <a:t>ребрендингу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контент-воронки.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конверсії</a:t>
            </a:r>
            <a:r>
              <a:rPr lang="ru-RU" dirty="0" smtClean="0"/>
              <a:t> в </a:t>
            </a:r>
            <a:r>
              <a:rPr lang="ru-RU" dirty="0" err="1" smtClean="0"/>
              <a:t>демо-запити</a:t>
            </a:r>
            <a:r>
              <a:rPr lang="ru-RU" dirty="0" smtClean="0"/>
              <a:t> </a:t>
            </a:r>
            <a:r>
              <a:rPr lang="ru-RU" dirty="0" err="1" smtClean="0"/>
              <a:t>зріс</a:t>
            </a:r>
            <a:r>
              <a:rPr lang="ru-RU" dirty="0" smtClean="0"/>
              <a:t> на 27%, а </a:t>
            </a:r>
            <a:r>
              <a:rPr lang="ru-RU" dirty="0" err="1" smtClean="0"/>
              <a:t>середнє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в </a:t>
            </a:r>
            <a:r>
              <a:rPr lang="en-US" dirty="0" smtClean="0"/>
              <a:t>MOFU-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збільшилося</a:t>
            </a:r>
            <a:r>
              <a:rPr lang="ru-RU" dirty="0" smtClean="0"/>
              <a:t> на 34% за 4 </a:t>
            </a:r>
            <a:r>
              <a:rPr lang="ru-RU" dirty="0" err="1" smtClean="0"/>
              <a:t>місяці</a:t>
            </a:r>
            <a:r>
              <a:rPr lang="ru-RU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9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0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754"/>
            <a:ext cx="10515600" cy="63877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REAN – </a:t>
            </a:r>
            <a:r>
              <a:rPr lang="ru-RU" dirty="0" err="1" smtClean="0"/>
              <a:t>охоплення</a:t>
            </a:r>
            <a:r>
              <a:rPr lang="ru-RU" dirty="0" smtClean="0"/>
              <a:t>, </a:t>
            </a:r>
            <a:r>
              <a:rPr lang="ru-RU" dirty="0" err="1" smtClean="0"/>
              <a:t>залучення</a:t>
            </a:r>
            <a:r>
              <a:rPr lang="ru-RU" dirty="0" smtClean="0"/>
              <a:t>, </a:t>
            </a:r>
            <a:r>
              <a:rPr lang="ru-RU" dirty="0" err="1" smtClean="0"/>
              <a:t>активація</a:t>
            </a:r>
            <a:r>
              <a:rPr lang="ru-RU" dirty="0" smtClean="0"/>
              <a:t>, </a:t>
            </a:r>
            <a:r>
              <a:rPr lang="ru-RU" dirty="0" err="1" smtClean="0"/>
              <a:t>супровід</a:t>
            </a:r>
            <a:r>
              <a:rPr lang="ru-RU" dirty="0" smtClean="0"/>
              <a:t>. Модель, </a:t>
            </a:r>
            <a:r>
              <a:rPr lang="ru-RU" dirty="0" err="1" smtClean="0"/>
              <a:t>орієнтована</a:t>
            </a:r>
            <a:r>
              <a:rPr lang="ru-RU" dirty="0" smtClean="0"/>
              <a:t> на </a:t>
            </a:r>
            <a:r>
              <a:rPr lang="ru-RU" dirty="0" err="1" smtClean="0"/>
              <a:t>цифрові</a:t>
            </a:r>
            <a:r>
              <a:rPr lang="ru-RU" dirty="0" smtClean="0"/>
              <a:t> канали та </a:t>
            </a:r>
            <a:r>
              <a:rPr lang="ru-RU" dirty="0" err="1" smtClean="0"/>
              <a:t>лояльність</a:t>
            </a:r>
            <a:r>
              <a:rPr lang="ru-RU" dirty="0" smtClean="0"/>
              <a:t>. Особливо </a:t>
            </a:r>
            <a:r>
              <a:rPr lang="ru-RU" dirty="0" err="1" smtClean="0"/>
              <a:t>ефективна</a:t>
            </a:r>
            <a:r>
              <a:rPr lang="ru-RU" dirty="0" smtClean="0"/>
              <a:t> в </a:t>
            </a:r>
            <a:r>
              <a:rPr lang="en-US" dirty="0" smtClean="0"/>
              <a:t>SaaS, e-commerce </a:t>
            </a:r>
            <a:r>
              <a:rPr lang="ru-RU" dirty="0" smtClean="0"/>
              <a:t>і </a:t>
            </a:r>
            <a:r>
              <a:rPr lang="ru-RU" dirty="0" err="1" smtClean="0"/>
              <a:t>сервісних</a:t>
            </a:r>
            <a:r>
              <a:rPr lang="ru-RU" dirty="0" smtClean="0"/>
              <a:t> </a:t>
            </a:r>
            <a:r>
              <a:rPr lang="ru-RU" dirty="0" err="1" smtClean="0"/>
              <a:t>бізнесах</a:t>
            </a:r>
            <a:r>
              <a:rPr lang="ru-RU" dirty="0" smtClean="0"/>
              <a:t>. За </a:t>
            </a:r>
            <a:r>
              <a:rPr lang="ru-RU" dirty="0" err="1" smtClean="0"/>
              <a:t>галузевими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, </a:t>
            </a:r>
            <a:r>
              <a:rPr lang="ru-RU" dirty="0" err="1" smtClean="0"/>
              <a:t>компаній</a:t>
            </a:r>
            <a:r>
              <a:rPr lang="ru-RU" dirty="0" smtClean="0"/>
              <a:t> в </a:t>
            </a:r>
            <a:r>
              <a:rPr lang="ru-RU" dirty="0" err="1" smtClean="0"/>
              <a:t>секторі</a:t>
            </a:r>
            <a:r>
              <a:rPr lang="ru-RU" dirty="0" smtClean="0"/>
              <a:t> </a:t>
            </a:r>
            <a:r>
              <a:rPr lang="en-US" dirty="0" smtClean="0"/>
              <a:t>e-commerce,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впроваджують</a:t>
            </a:r>
            <a:r>
              <a:rPr lang="ru-RU" dirty="0" smtClean="0"/>
              <a:t> модель </a:t>
            </a:r>
            <a:r>
              <a:rPr lang="en-US" dirty="0" smtClean="0"/>
              <a:t>REAN </a:t>
            </a:r>
            <a:r>
              <a:rPr lang="ru-RU" dirty="0" smtClean="0"/>
              <a:t>у </a:t>
            </a:r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en-US" dirty="0" smtClean="0"/>
              <a:t>email-</a:t>
            </a:r>
            <a:r>
              <a:rPr lang="ru-RU" dirty="0" smtClean="0"/>
              <a:t>маркетингу та ремаркетингу,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домогтися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конверсії</a:t>
            </a:r>
            <a:r>
              <a:rPr lang="ru-RU" dirty="0" smtClean="0"/>
              <a:t> до 20–25% і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 чеку на 15–18%.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en-US" dirty="0" smtClean="0"/>
              <a:t>Smart Insights </a:t>
            </a:r>
            <a:r>
              <a:rPr lang="ru-RU" dirty="0" smtClean="0"/>
              <a:t>показало, </a:t>
            </a:r>
            <a:r>
              <a:rPr lang="ru-RU" dirty="0" err="1" smtClean="0"/>
              <a:t>що</a:t>
            </a:r>
            <a:r>
              <a:rPr lang="ru-RU" dirty="0" smtClean="0"/>
              <a:t> бренди,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en-US" dirty="0" smtClean="0"/>
              <a:t>REAN-</a:t>
            </a:r>
            <a:r>
              <a:rPr lang="ru-RU" dirty="0" err="1" smtClean="0"/>
              <a:t>підхід</a:t>
            </a:r>
            <a:r>
              <a:rPr lang="ru-RU" dirty="0" smtClean="0"/>
              <a:t> у мультиканальному </a:t>
            </a:r>
            <a:r>
              <a:rPr lang="ru-RU" dirty="0" err="1" smtClean="0"/>
              <a:t>середовищі</a:t>
            </a:r>
            <a:r>
              <a:rPr lang="ru-RU" dirty="0" smtClean="0"/>
              <a:t>, </a:t>
            </a:r>
            <a:r>
              <a:rPr lang="ru-RU" dirty="0" err="1" smtClean="0"/>
              <a:t>поліпшили</a:t>
            </a:r>
            <a:r>
              <a:rPr lang="ru-RU" dirty="0" smtClean="0"/>
              <a:t> </a:t>
            </a:r>
            <a:r>
              <a:rPr lang="ru-RU" dirty="0" err="1" smtClean="0"/>
              <a:t>залученість</a:t>
            </a:r>
            <a:r>
              <a:rPr lang="ru-RU" dirty="0" smtClean="0"/>
              <a:t> на 22%;</a:t>
            </a:r>
          </a:p>
          <a:p>
            <a:r>
              <a:rPr lang="en-US" dirty="0" smtClean="0"/>
              <a:t>See, Think, Do, Care – </a:t>
            </a:r>
            <a:r>
              <a:rPr lang="ru-RU" dirty="0" err="1" smtClean="0"/>
              <a:t>розроблена</a:t>
            </a:r>
            <a:r>
              <a:rPr lang="ru-RU" dirty="0" smtClean="0"/>
              <a:t> </a:t>
            </a:r>
            <a:r>
              <a:rPr lang="en-US" dirty="0" smtClean="0"/>
              <a:t>Google. </a:t>
            </a:r>
            <a:r>
              <a:rPr lang="ru-RU" dirty="0" smtClean="0"/>
              <a:t>Заснована на </a:t>
            </a:r>
            <a:r>
              <a:rPr lang="ru-RU" dirty="0" err="1" smtClean="0"/>
              <a:t>намірах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готовності</a:t>
            </a:r>
            <a:r>
              <a:rPr lang="ru-RU" dirty="0" smtClean="0"/>
              <a:t> до </a:t>
            </a:r>
            <a:r>
              <a:rPr lang="ru-RU" dirty="0" err="1" smtClean="0"/>
              <a:t>дії</a:t>
            </a:r>
            <a:r>
              <a:rPr lang="ru-RU" dirty="0" smtClean="0"/>
              <a:t>. У </a:t>
            </a:r>
            <a:r>
              <a:rPr lang="ru-RU" dirty="0" err="1" smtClean="0"/>
              <a:t>фокусі</a:t>
            </a:r>
            <a:r>
              <a:rPr lang="ru-RU" dirty="0" smtClean="0"/>
              <a:t> – </a:t>
            </a:r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 на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, а не просто </a:t>
            </a:r>
            <a:r>
              <a:rPr lang="ru-RU" dirty="0" err="1" smtClean="0"/>
              <a:t>просування</a:t>
            </a:r>
            <a:r>
              <a:rPr lang="ru-RU" dirty="0" smtClean="0"/>
              <a:t> продукту. </a:t>
            </a:r>
            <a:r>
              <a:rPr lang="ru-RU" dirty="0" err="1" smtClean="0"/>
              <a:t>Ця</a:t>
            </a:r>
            <a:r>
              <a:rPr lang="ru-RU" dirty="0" smtClean="0"/>
              <a:t> модель особливо </a:t>
            </a:r>
            <a:r>
              <a:rPr lang="ru-RU" dirty="0" err="1" smtClean="0"/>
              <a:t>ефективна</a:t>
            </a:r>
            <a:r>
              <a:rPr lang="ru-RU" dirty="0" smtClean="0"/>
              <a:t> в </a:t>
            </a:r>
            <a:r>
              <a:rPr lang="ru-RU" dirty="0" err="1" smtClean="0"/>
              <a:t>стратегіях</a:t>
            </a:r>
            <a:r>
              <a:rPr lang="ru-RU" dirty="0" smtClean="0"/>
              <a:t> контент-маркетингу, коли бренд </a:t>
            </a:r>
            <a:r>
              <a:rPr lang="ru-RU" dirty="0" err="1" smtClean="0"/>
              <a:t>супроводжує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інтересу</a:t>
            </a:r>
            <a:r>
              <a:rPr lang="ru-RU" dirty="0" smtClean="0"/>
              <a:t> до </a:t>
            </a:r>
            <a:r>
              <a:rPr lang="ru-RU" dirty="0" err="1" smtClean="0"/>
              <a:t>лояльності</a:t>
            </a:r>
            <a:r>
              <a:rPr lang="ru-RU" dirty="0" smtClean="0"/>
              <a:t>, не </a:t>
            </a:r>
            <a:r>
              <a:rPr lang="ru-RU" dirty="0" err="1" smtClean="0"/>
              <a:t>нав’язуючи</a:t>
            </a:r>
            <a:r>
              <a:rPr lang="ru-RU" dirty="0" smtClean="0"/>
              <a:t> покупку.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en-US" dirty="0" smtClean="0"/>
              <a:t>Think with Google </a:t>
            </a:r>
            <a:r>
              <a:rPr lang="ru-RU" dirty="0" smtClean="0"/>
              <a:t>показало,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модель </a:t>
            </a:r>
            <a:r>
              <a:rPr lang="en-US" dirty="0" smtClean="0"/>
              <a:t>See–Think–Do–Care </a:t>
            </a:r>
            <a:r>
              <a:rPr lang="ru-RU" dirty="0" smtClean="0"/>
              <a:t>у </a:t>
            </a:r>
            <a:r>
              <a:rPr lang="ru-RU" dirty="0" err="1" smtClean="0"/>
              <a:t>зв’язці</a:t>
            </a:r>
            <a:r>
              <a:rPr lang="ru-RU" dirty="0" smtClean="0"/>
              <a:t> з </a:t>
            </a:r>
            <a:r>
              <a:rPr lang="ru-RU" dirty="0" err="1" smtClean="0"/>
              <a:t>відео</a:t>
            </a:r>
            <a:r>
              <a:rPr lang="ru-RU" dirty="0" smtClean="0"/>
              <a:t>- та </a:t>
            </a:r>
            <a:r>
              <a:rPr lang="ru-RU" dirty="0" err="1" smtClean="0"/>
              <a:t>мобайл</a:t>
            </a:r>
            <a:r>
              <a:rPr lang="ru-RU" dirty="0" smtClean="0"/>
              <a:t>-контентом, </a:t>
            </a:r>
            <a:r>
              <a:rPr lang="ru-RU" dirty="0" err="1" smtClean="0"/>
              <a:t>змогли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конверсії</a:t>
            </a:r>
            <a:r>
              <a:rPr lang="ru-RU" dirty="0" smtClean="0"/>
              <a:t> на 20% і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на 25% </a:t>
            </a:r>
            <a:r>
              <a:rPr lang="ru-RU" dirty="0" err="1" smtClean="0"/>
              <a:t>протягом</a:t>
            </a:r>
            <a:r>
              <a:rPr lang="ru-RU" dirty="0" smtClean="0"/>
              <a:t> шести </a:t>
            </a:r>
            <a:r>
              <a:rPr lang="ru-RU" dirty="0" err="1" smtClean="0"/>
              <a:t>місяців</a:t>
            </a:r>
            <a:r>
              <a:rPr lang="ru-RU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4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0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43691"/>
            <a:ext cx="11495314" cy="65836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Flywheel </a:t>
            </a:r>
            <a:r>
              <a:rPr lang="ru-RU" dirty="0" smtClean="0"/>
              <a:t>і </a:t>
            </a:r>
            <a:r>
              <a:rPr lang="en-US" dirty="0" smtClean="0"/>
              <a:t>Bowtie –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підходи</a:t>
            </a:r>
            <a:r>
              <a:rPr lang="ru-RU" dirty="0" smtClean="0"/>
              <a:t>, де цикл </a:t>
            </a:r>
            <a:r>
              <a:rPr lang="ru-RU" dirty="0" err="1" smtClean="0"/>
              <a:t>клієнта</a:t>
            </a:r>
            <a:r>
              <a:rPr lang="ru-RU" dirty="0" smtClean="0"/>
              <a:t> не </a:t>
            </a:r>
            <a:r>
              <a:rPr lang="ru-RU" dirty="0" err="1" smtClean="0"/>
              <a:t>закінчується</a:t>
            </a:r>
            <a:r>
              <a:rPr lang="ru-RU" dirty="0" smtClean="0"/>
              <a:t> </a:t>
            </a:r>
            <a:r>
              <a:rPr lang="ru-RU" dirty="0" err="1" smtClean="0"/>
              <a:t>покупкою</a:t>
            </a:r>
            <a:r>
              <a:rPr lang="ru-RU" dirty="0" smtClean="0"/>
              <a:t>, а </a:t>
            </a:r>
            <a:r>
              <a:rPr lang="ru-RU" dirty="0" err="1" smtClean="0"/>
              <a:t>продовжується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повторних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</a:t>
            </a:r>
            <a:r>
              <a:rPr lang="ru-RU" dirty="0" err="1" smtClean="0"/>
              <a:t>рекомендацій</a:t>
            </a:r>
            <a:r>
              <a:rPr lang="ru-RU" dirty="0" smtClean="0"/>
              <a:t> і </a:t>
            </a:r>
            <a:r>
              <a:rPr lang="ru-RU" dirty="0" err="1" smtClean="0"/>
              <a:t>лояльності</a:t>
            </a:r>
            <a:r>
              <a:rPr lang="ru-RU" dirty="0" smtClean="0"/>
              <a:t>. Модель </a:t>
            </a:r>
            <a:r>
              <a:rPr lang="en-US" dirty="0" smtClean="0"/>
              <a:t>Flywheel 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 smtClean="0"/>
              <a:t>відмовляється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лінійної</a:t>
            </a:r>
            <a:r>
              <a:rPr lang="ru-RU" dirty="0" smtClean="0"/>
              <a:t> </a:t>
            </a:r>
            <a:r>
              <a:rPr lang="ru-RU" dirty="0" err="1" smtClean="0"/>
              <a:t>логіки</a:t>
            </a:r>
            <a:r>
              <a:rPr lang="ru-RU" dirty="0" smtClean="0"/>
              <a:t> і </a:t>
            </a:r>
            <a:r>
              <a:rPr lang="ru-RU" dirty="0" err="1" smtClean="0"/>
              <a:t>будується</a:t>
            </a:r>
            <a:r>
              <a:rPr lang="ru-RU" dirty="0" smtClean="0"/>
              <a:t> на </a:t>
            </a:r>
            <a:r>
              <a:rPr lang="ru-RU" dirty="0" err="1" smtClean="0"/>
              <a:t>постійній</a:t>
            </a:r>
            <a:r>
              <a:rPr lang="ru-RU" dirty="0" smtClean="0"/>
              <a:t> </a:t>
            </a:r>
            <a:r>
              <a:rPr lang="ru-RU" dirty="0" err="1" smtClean="0"/>
              <a:t>оборотності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, </a:t>
            </a:r>
            <a:r>
              <a:rPr lang="ru-RU" dirty="0" err="1" smtClean="0"/>
              <a:t>довіри</a:t>
            </a:r>
            <a:r>
              <a:rPr lang="ru-RU" dirty="0" smtClean="0"/>
              <a:t> та </a:t>
            </a:r>
            <a:r>
              <a:rPr lang="ru-RU" dirty="0" err="1" smtClean="0"/>
              <a:t>конверсії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практичні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. За кейсом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en-US" dirty="0" err="1" smtClean="0"/>
              <a:t>HubSpot</a:t>
            </a:r>
            <a:r>
              <a:rPr lang="en-US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en-US" dirty="0" smtClean="0"/>
              <a:t>Flywheel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клієнтська</a:t>
            </a:r>
            <a:r>
              <a:rPr lang="ru-RU" dirty="0" smtClean="0"/>
              <a:t> </a:t>
            </a:r>
            <a:r>
              <a:rPr lang="ru-RU" dirty="0" err="1" smtClean="0"/>
              <a:t>лояльність</a:t>
            </a:r>
            <a:r>
              <a:rPr lang="ru-RU" dirty="0" smtClean="0"/>
              <a:t> </a:t>
            </a:r>
            <a:r>
              <a:rPr lang="ru-RU" dirty="0" err="1" smtClean="0"/>
              <a:t>зростала</a:t>
            </a:r>
            <a:r>
              <a:rPr lang="ru-RU" dirty="0" smtClean="0"/>
              <a:t> на 30%, а </a:t>
            </a:r>
            <a:r>
              <a:rPr lang="ru-RU" dirty="0" err="1" smtClean="0"/>
              <a:t>повторні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 для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збільшилися</a:t>
            </a:r>
            <a:r>
              <a:rPr lang="ru-RU" dirty="0" smtClean="0"/>
              <a:t> на 17% за </a:t>
            </a:r>
            <a:r>
              <a:rPr lang="ru-RU" dirty="0" err="1" smtClean="0"/>
              <a:t>півроку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На </a:t>
            </a:r>
            <a:r>
              <a:rPr lang="ru-RU" b="1" dirty="0" err="1" smtClean="0"/>
              <a:t>практиці</a:t>
            </a:r>
            <a:r>
              <a:rPr lang="ru-RU" b="1" dirty="0" smtClean="0"/>
              <a:t> </a:t>
            </a:r>
            <a:r>
              <a:rPr lang="ru-RU" b="1" dirty="0" err="1" smtClean="0"/>
              <a:t>найчастіше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використовується</a:t>
            </a:r>
            <a:r>
              <a:rPr lang="ru-RU" b="1" dirty="0" smtClean="0"/>
              <a:t> </a:t>
            </a:r>
            <a:r>
              <a:rPr lang="ru-RU" b="1" dirty="0" err="1" smtClean="0"/>
              <a:t>гібридний</a:t>
            </a:r>
            <a:r>
              <a:rPr lang="ru-RU" b="1" dirty="0" smtClean="0"/>
              <a:t> </a:t>
            </a:r>
            <a:r>
              <a:rPr lang="ru-RU" b="1" dirty="0" err="1" smtClean="0"/>
              <a:t>підхід</a:t>
            </a:r>
            <a:r>
              <a:rPr lang="ru-RU" b="1" dirty="0" smtClean="0"/>
              <a:t>. </a:t>
            </a:r>
            <a:r>
              <a:rPr lang="ru-RU" b="1" dirty="0" err="1" smtClean="0"/>
              <a:t>Компанії</a:t>
            </a:r>
            <a:r>
              <a:rPr lang="ru-RU" b="1" dirty="0" smtClean="0"/>
              <a:t> </a:t>
            </a:r>
            <a:r>
              <a:rPr lang="ru-RU" b="1" dirty="0" err="1" smtClean="0"/>
              <a:t>об’єднують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різних</a:t>
            </a:r>
            <a:r>
              <a:rPr lang="ru-RU" b="1" dirty="0" smtClean="0"/>
              <a:t> моделей, </a:t>
            </a:r>
            <a:r>
              <a:rPr lang="ru-RU" b="1" dirty="0" err="1" smtClean="0"/>
              <a:t>адаптуючи</a:t>
            </a:r>
            <a:r>
              <a:rPr lang="ru-RU" b="1" dirty="0" smtClean="0"/>
              <a:t> воронку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конкретне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.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</a:t>
            </a:r>
            <a:r>
              <a:rPr lang="ru-RU" b="1" dirty="0" err="1" smtClean="0"/>
              <a:t>стартап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використовувати</a:t>
            </a:r>
            <a:r>
              <a:rPr lang="ru-RU" b="1" dirty="0" smtClean="0"/>
              <a:t> </a:t>
            </a:r>
            <a:r>
              <a:rPr lang="en-US" b="1" dirty="0" smtClean="0"/>
              <a:t>AIDA </a:t>
            </a:r>
            <a:r>
              <a:rPr lang="ru-RU" b="1" dirty="0" smtClean="0"/>
              <a:t>на </a:t>
            </a:r>
            <a:r>
              <a:rPr lang="ru-RU" b="1" dirty="0" err="1" smtClean="0"/>
              <a:t>лендингу</a:t>
            </a:r>
            <a:r>
              <a:rPr lang="ru-RU" b="1" dirty="0" smtClean="0"/>
              <a:t>, </a:t>
            </a:r>
            <a:r>
              <a:rPr lang="en-US" b="1" dirty="0" smtClean="0"/>
              <a:t>REAN – </a:t>
            </a:r>
            <a:r>
              <a:rPr lang="ru-RU" b="1" dirty="0" smtClean="0"/>
              <a:t>для </a:t>
            </a:r>
            <a:r>
              <a:rPr lang="en-US" b="1" dirty="0" smtClean="0"/>
              <a:t>email-</a:t>
            </a:r>
            <a:r>
              <a:rPr lang="ru-RU" b="1" dirty="0" smtClean="0"/>
              <a:t>воронки, і </a:t>
            </a:r>
            <a:r>
              <a:rPr lang="en-US" b="1" dirty="0" smtClean="0"/>
              <a:t>Flywheel – </a:t>
            </a:r>
            <a:r>
              <a:rPr lang="ru-RU" b="1" dirty="0" err="1" smtClean="0"/>
              <a:t>впровадження</a:t>
            </a:r>
            <a:r>
              <a:rPr lang="ru-RU" b="1" dirty="0" smtClean="0"/>
              <a:t> </a:t>
            </a:r>
            <a:r>
              <a:rPr lang="en-US" b="1" dirty="0" smtClean="0"/>
              <a:t>CRM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для </a:t>
            </a:r>
            <a:r>
              <a:rPr lang="ru-RU" b="1" dirty="0" err="1" smtClean="0"/>
              <a:t>утримання</a:t>
            </a:r>
            <a:r>
              <a:rPr lang="ru-RU" b="1" dirty="0" smtClean="0"/>
              <a:t>. </a:t>
            </a:r>
            <a:r>
              <a:rPr lang="ru-RU" b="1" dirty="0" err="1" smtClean="0"/>
              <a:t>Така</a:t>
            </a:r>
            <a:r>
              <a:rPr lang="ru-RU" b="1" dirty="0" smtClean="0"/>
              <a:t> </a:t>
            </a:r>
            <a:r>
              <a:rPr lang="ru-RU" b="1" dirty="0" err="1" smtClean="0"/>
              <a:t>гнучкість</a:t>
            </a:r>
            <a:r>
              <a:rPr lang="ru-RU" b="1" dirty="0" smtClean="0"/>
              <a:t> </a:t>
            </a:r>
            <a:r>
              <a:rPr lang="ru-RU" b="1" dirty="0" err="1" smtClean="0"/>
              <a:t>дозволяє</a:t>
            </a:r>
            <a:r>
              <a:rPr lang="ru-RU" b="1" dirty="0" smtClean="0"/>
              <a:t> </a:t>
            </a:r>
            <a:r>
              <a:rPr lang="ru-RU" b="1" dirty="0" err="1" smtClean="0"/>
              <a:t>покрити</a:t>
            </a:r>
            <a:r>
              <a:rPr lang="ru-RU" b="1" dirty="0" smtClean="0"/>
              <a:t> </a:t>
            </a:r>
            <a:r>
              <a:rPr lang="ru-RU" b="1" dirty="0" err="1" smtClean="0"/>
              <a:t>повний</a:t>
            </a:r>
            <a:r>
              <a:rPr lang="ru-RU" b="1" dirty="0" smtClean="0"/>
              <a:t> цикл </a:t>
            </a:r>
            <a:r>
              <a:rPr lang="ru-RU" b="1" dirty="0" err="1" smtClean="0"/>
              <a:t>клієнтського</a:t>
            </a:r>
            <a:r>
              <a:rPr lang="ru-RU" b="1" dirty="0" smtClean="0"/>
              <a:t> шляху та </a:t>
            </a:r>
            <a:r>
              <a:rPr lang="ru-RU" b="1" dirty="0" err="1" smtClean="0"/>
              <a:t>зменшити</a:t>
            </a:r>
            <a:r>
              <a:rPr lang="ru-RU" b="1" dirty="0" smtClean="0"/>
              <a:t> «</a:t>
            </a:r>
            <a:r>
              <a:rPr lang="ru-RU" b="1" dirty="0" err="1" smtClean="0"/>
              <a:t>просідання</a:t>
            </a:r>
            <a:r>
              <a:rPr lang="ru-RU" b="1" dirty="0" smtClean="0"/>
              <a:t>»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стадіями</a:t>
            </a:r>
            <a:r>
              <a:rPr lang="ru-RU" b="1" dirty="0" smtClean="0"/>
              <a:t>. У </a:t>
            </a:r>
            <a:r>
              <a:rPr lang="ru-RU" b="1" dirty="0" err="1" smtClean="0"/>
              <a:t>кінцевому</a:t>
            </a:r>
            <a:r>
              <a:rPr lang="ru-RU" b="1" dirty="0" smtClean="0"/>
              <a:t> </a:t>
            </a:r>
            <a:r>
              <a:rPr lang="ru-RU" b="1" dirty="0" err="1" smtClean="0"/>
              <a:t>підсумку</a:t>
            </a:r>
            <a:r>
              <a:rPr lang="ru-RU" b="1" dirty="0" smtClean="0"/>
              <a:t>, правильно </a:t>
            </a:r>
            <a:r>
              <a:rPr lang="ru-RU" b="1" dirty="0" err="1" smtClean="0"/>
              <a:t>зібрані</a:t>
            </a:r>
            <a:r>
              <a:rPr lang="ru-RU" b="1" dirty="0" smtClean="0"/>
              <a:t> </a:t>
            </a:r>
            <a:r>
              <a:rPr lang="ru-RU" b="1" dirty="0" err="1" smtClean="0"/>
              <a:t>маркетингові</a:t>
            </a:r>
            <a:r>
              <a:rPr lang="ru-RU" b="1" dirty="0" smtClean="0"/>
              <a:t> воронки </a:t>
            </a:r>
            <a:r>
              <a:rPr lang="ru-RU" b="1" dirty="0" err="1" smtClean="0"/>
              <a:t>забезпечують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</a:t>
            </a:r>
            <a:r>
              <a:rPr lang="ru-RU" b="1" dirty="0" smtClean="0"/>
              <a:t> </a:t>
            </a:r>
            <a:r>
              <a:rPr lang="ru-RU" b="1" dirty="0" err="1" smtClean="0"/>
              <a:t>лідогенерації</a:t>
            </a:r>
            <a:r>
              <a:rPr lang="ru-RU" b="1" dirty="0" smtClean="0"/>
              <a:t>, але й </a:t>
            </a:r>
            <a:r>
              <a:rPr lang="ru-RU" b="1" dirty="0" err="1" smtClean="0"/>
              <a:t>стабільну</a:t>
            </a:r>
            <a:r>
              <a:rPr lang="ru-RU" b="1" dirty="0" smtClean="0"/>
              <a:t> </a:t>
            </a:r>
            <a:r>
              <a:rPr lang="ru-RU" b="1" dirty="0" err="1" smtClean="0"/>
              <a:t>конверсію</a:t>
            </a:r>
            <a:r>
              <a:rPr lang="ru-RU" b="1" dirty="0" smtClean="0"/>
              <a:t> 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точного </a:t>
            </a:r>
            <a:r>
              <a:rPr lang="ru-RU" b="1" dirty="0" err="1" smtClean="0"/>
              <a:t>налаштування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кожної</a:t>
            </a:r>
            <a:r>
              <a:rPr lang="ru-RU" b="1" dirty="0" smtClean="0"/>
              <a:t> </a:t>
            </a:r>
            <a:r>
              <a:rPr lang="ru-RU" b="1" dirty="0" err="1" smtClean="0"/>
              <a:t>стадії</a:t>
            </a:r>
            <a:r>
              <a:rPr lang="ru-RU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3591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3909</Words>
  <Application>Microsoft Office PowerPoint</Application>
  <PresentationFormat>Широкоэкранный</PresentationFormat>
  <Paragraphs>178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Wingdings</vt:lpstr>
      <vt:lpstr>Тема Office</vt:lpstr>
      <vt:lpstr>Методи підвищення конверсії</vt:lpstr>
      <vt:lpstr>Презентация PowerPoint</vt:lpstr>
      <vt:lpstr>Поняття та показники конверсії. </vt:lpstr>
      <vt:lpstr>Презентация PowerPoint</vt:lpstr>
      <vt:lpstr>Презентация PowerPoint</vt:lpstr>
      <vt:lpstr>Воронка продажів і точки впливу на конверсію. </vt:lpstr>
      <vt:lpstr>Основні моделі: </vt:lpstr>
      <vt:lpstr>Презентация PowerPoint</vt:lpstr>
      <vt:lpstr>Презентация PowerPoint</vt:lpstr>
      <vt:lpstr>Типові воронки для різних бізнес-моделей: приклади та їх вплив на продажі</vt:lpstr>
      <vt:lpstr>Презентация PowerPoint</vt:lpstr>
      <vt:lpstr>Презентация PowerPoint</vt:lpstr>
      <vt:lpstr>Презентация PowerPoint</vt:lpstr>
      <vt:lpstr>Методи підвищення конверсії вебсайту.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напрями роботи: </vt:lpstr>
      <vt:lpstr>4.UX/UI-оптимізація як чинник зростання конверсії. </vt:lpstr>
      <vt:lpstr>1. Непродумана навігація</vt:lpstr>
      <vt:lpstr>2. Проблеми з пошуком на сайті</vt:lpstr>
      <vt:lpstr>3. Немає персоналізації на головній сторінці</vt:lpstr>
      <vt:lpstr>4. Відсутність фіксованої кнопки фільтрів</vt:lpstr>
      <vt:lpstr>5. Сторінка товару без ключових елементів</vt:lpstr>
      <vt:lpstr>Презентация PowerPoint</vt:lpstr>
      <vt:lpstr>Презентация PowerPoint</vt:lpstr>
      <vt:lpstr>6. Слабкий кошик</vt:lpstr>
      <vt:lpstr>7. Чекаут, що дратує або відволікає </vt:lpstr>
      <vt:lpstr>8. Блог без інтеграції товарів</vt:lpstr>
      <vt:lpstr>5.A/B-тестування: сутність, етапи, приклади.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підвищення конверсії</dc:title>
  <dc:creator>Valeria Tymoshyk</dc:creator>
  <cp:lastModifiedBy>Valeria Tymoshyk</cp:lastModifiedBy>
  <cp:revision>8</cp:revision>
  <dcterms:created xsi:type="dcterms:W3CDTF">2025-10-28T07:46:14Z</dcterms:created>
  <dcterms:modified xsi:type="dcterms:W3CDTF">2025-10-28T08:44:03Z</dcterms:modified>
</cp:coreProperties>
</file>