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9B6489A8-96C5-4EF6-94B0-CF9A719103A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7DE0CFED-AEA3-4E41-837B-996979B6825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89A8-96C5-4EF6-94B0-CF9A719103A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0CFED-AEA3-4E41-837B-996979B6825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89A8-96C5-4EF6-94B0-CF9A719103A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0CFED-AEA3-4E41-837B-996979B6825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89A8-96C5-4EF6-94B0-CF9A719103A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0CFED-AEA3-4E41-837B-996979B6825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9B6489A8-96C5-4EF6-94B0-CF9A719103A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7DE0CFED-AEA3-4E41-837B-996979B6825C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ru-RU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B6489A8-96C5-4EF6-94B0-CF9A719103A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DE0CFED-AEA3-4E41-837B-996979B6825C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B6489A8-96C5-4EF6-94B0-CF9A719103A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E0CFED-AEA3-4E41-837B-996979B6825C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89A8-96C5-4EF6-94B0-CF9A719103A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0CFED-AEA3-4E41-837B-996979B6825C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89A8-96C5-4EF6-94B0-CF9A719103A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0CFED-AEA3-4E41-837B-996979B6825C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B6489A8-96C5-4EF6-94B0-CF9A719103A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DE0CFED-AEA3-4E41-837B-996979B6825C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89A8-96C5-4EF6-94B0-CF9A719103A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0CFED-AEA3-4E41-837B-996979B6825C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B6489A8-96C5-4EF6-94B0-CF9A719103A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7DE0CFED-AEA3-4E41-837B-996979B682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ru-RU" sz="4900" dirty="0" smtClean="0"/>
              <a:t>ВСТУП </a:t>
            </a:r>
            <a:r>
              <a:rPr lang="ru-RU" sz="4900" dirty="0"/>
              <a:t>ДО СПЕЦІАЛЬНОСТІ. РЕКЛАМИ ТА ЗВЯЗКИ ІЗ ГРОМАДСЬКІСТЮ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4102570" cy="226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755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Мета та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навчальної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b="1" dirty="0" err="1"/>
              <a:t>завданнями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 </a:t>
            </a:r>
            <a:r>
              <a:rPr lang="ru-RU" dirty="0" smtClean="0"/>
              <a:t>є</a:t>
            </a:r>
            <a:r>
              <a:rPr lang="ru-RU" dirty="0"/>
              <a:t>: </a:t>
            </a:r>
            <a:r>
              <a:rPr lang="ru-RU" dirty="0" err="1"/>
              <a:t>ознайомити</a:t>
            </a:r>
            <a:r>
              <a:rPr lang="ru-RU" dirty="0"/>
              <a:t> з актуально-</a:t>
            </a:r>
            <a:r>
              <a:rPr lang="ru-RU" dirty="0" err="1"/>
              <a:t>практичними</a:t>
            </a:r>
            <a:r>
              <a:rPr lang="ru-RU" dirty="0"/>
              <a:t> і </a:t>
            </a:r>
            <a:r>
              <a:rPr lang="ru-RU" dirty="0" err="1"/>
              <a:t>науково-прикладними</a:t>
            </a:r>
            <a:r>
              <a:rPr lang="ru-RU" dirty="0"/>
              <a:t> основами </a:t>
            </a:r>
            <a:r>
              <a:rPr lang="ru-RU" dirty="0" err="1"/>
              <a:t>організації</a:t>
            </a:r>
            <a:r>
              <a:rPr lang="ru-RU" dirty="0"/>
              <a:t>  </a:t>
            </a:r>
            <a:r>
              <a:rPr lang="ru-RU" dirty="0" err="1"/>
              <a:t>рекламної</a:t>
            </a:r>
            <a:r>
              <a:rPr lang="ru-RU" dirty="0"/>
              <a:t> та ПР-</a:t>
            </a:r>
            <a:r>
              <a:rPr lang="ru-RU" dirty="0" err="1"/>
              <a:t>діяльності</a:t>
            </a:r>
            <a:r>
              <a:rPr lang="ru-RU" dirty="0"/>
              <a:t>; </a:t>
            </a:r>
            <a:r>
              <a:rPr lang="ru-RU" dirty="0" err="1"/>
              <a:t>ознайомлення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сучасним</a:t>
            </a:r>
            <a:r>
              <a:rPr lang="ru-RU" dirty="0"/>
              <a:t> ринком </a:t>
            </a:r>
            <a:r>
              <a:rPr lang="ru-RU" dirty="0" err="1"/>
              <a:t>реклами</a:t>
            </a:r>
            <a:r>
              <a:rPr lang="ru-RU" dirty="0"/>
              <a:t> та </a:t>
            </a:r>
            <a:r>
              <a:rPr lang="ru-RU" dirty="0" err="1"/>
              <a:t>зв’язків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громадськістю</a:t>
            </a:r>
            <a:r>
              <a:rPr lang="ru-RU" dirty="0"/>
              <a:t>;  </a:t>
            </a:r>
            <a:r>
              <a:rPr lang="ru-RU" dirty="0" err="1"/>
              <a:t>знайомство</a:t>
            </a:r>
            <a:r>
              <a:rPr lang="ru-RU" dirty="0"/>
              <a:t> з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підходами</a:t>
            </a:r>
            <a:r>
              <a:rPr lang="ru-RU" dirty="0"/>
              <a:t> до </a:t>
            </a:r>
            <a:r>
              <a:rPr lang="ru-RU" dirty="0" err="1"/>
              <a:t>організації</a:t>
            </a:r>
            <a:r>
              <a:rPr lang="ru-RU" dirty="0"/>
              <a:t> та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рекламних</a:t>
            </a:r>
            <a:r>
              <a:rPr lang="ru-RU" dirty="0"/>
              <a:t> та ПР-</a:t>
            </a:r>
            <a:r>
              <a:rPr lang="ru-RU" dirty="0" err="1"/>
              <a:t>кампаній</a:t>
            </a:r>
            <a:r>
              <a:rPr lang="ru-RU" dirty="0"/>
              <a:t>; </a:t>
            </a:r>
            <a:r>
              <a:rPr lang="ru-RU" dirty="0" err="1"/>
              <a:t>вироблення</a:t>
            </a:r>
            <a:r>
              <a:rPr lang="ru-RU" dirty="0"/>
              <a:t> </a:t>
            </a:r>
            <a:r>
              <a:rPr lang="ru-RU" dirty="0" err="1"/>
              <a:t>практичних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Метою</a:t>
            </a:r>
            <a:r>
              <a:rPr lang="ru-RU" sz="1800" dirty="0"/>
              <a:t> </a:t>
            </a:r>
            <a:r>
              <a:rPr lang="ru-RU" sz="1800" dirty="0" err="1"/>
              <a:t>викладання</a:t>
            </a:r>
            <a:r>
              <a:rPr lang="ru-RU" sz="1800" dirty="0"/>
              <a:t> </a:t>
            </a:r>
            <a:r>
              <a:rPr lang="ru-RU" sz="1800" dirty="0" err="1"/>
              <a:t>навчальної</a:t>
            </a:r>
            <a:r>
              <a:rPr lang="ru-RU" sz="1800" dirty="0"/>
              <a:t> </a:t>
            </a:r>
            <a:r>
              <a:rPr lang="ru-RU" sz="1800" dirty="0" err="1"/>
              <a:t>дисципліни</a:t>
            </a:r>
            <a:r>
              <a:rPr lang="ru-RU" sz="1800" dirty="0"/>
              <a:t> </a:t>
            </a:r>
            <a:r>
              <a:rPr lang="ru-RU" sz="1800" dirty="0" smtClean="0"/>
              <a:t>є </a:t>
            </a:r>
            <a:r>
              <a:rPr lang="ru-RU" sz="1800" dirty="0" err="1"/>
              <a:t>дати</a:t>
            </a:r>
            <a:r>
              <a:rPr lang="ru-RU" sz="1800" dirty="0"/>
              <a:t> </a:t>
            </a:r>
            <a:r>
              <a:rPr lang="ru-RU" sz="1800" dirty="0" err="1"/>
              <a:t>майбутнім</a:t>
            </a:r>
            <a:r>
              <a:rPr lang="ru-RU" sz="1800" dirty="0"/>
              <a:t> </a:t>
            </a:r>
            <a:r>
              <a:rPr lang="ru-RU" sz="1800" dirty="0" err="1"/>
              <a:t>фахівцям</a:t>
            </a:r>
            <a:r>
              <a:rPr lang="ru-RU" sz="1800" dirty="0"/>
              <a:t> </a:t>
            </a:r>
            <a:r>
              <a:rPr lang="ru-RU" sz="1800" dirty="0" err="1"/>
              <a:t>систематизоване</a:t>
            </a:r>
            <a:r>
              <a:rPr lang="ru-RU" sz="1800" dirty="0"/>
              <a:t> й  </a:t>
            </a:r>
            <a:r>
              <a:rPr lang="ru-RU" sz="1800" dirty="0" err="1"/>
              <a:t>емпірично</a:t>
            </a:r>
            <a:r>
              <a:rPr lang="ru-RU" sz="1800" dirty="0"/>
              <a:t> </a:t>
            </a:r>
            <a:r>
              <a:rPr lang="ru-RU" sz="1800" dirty="0" err="1"/>
              <a:t>аргументоване</a:t>
            </a:r>
            <a:r>
              <a:rPr lang="ru-RU" sz="1800" dirty="0"/>
              <a:t> </a:t>
            </a:r>
            <a:r>
              <a:rPr lang="ru-RU" sz="1800" dirty="0" err="1"/>
              <a:t>уявлення</a:t>
            </a:r>
            <a:r>
              <a:rPr lang="ru-RU" sz="1800" dirty="0"/>
              <a:t> про </a:t>
            </a:r>
            <a:r>
              <a:rPr lang="ru-RU" sz="1800" dirty="0" err="1"/>
              <a:t>теоретичні</a:t>
            </a:r>
            <a:r>
              <a:rPr lang="ru-RU" sz="1800" dirty="0"/>
              <a:t> засади, </a:t>
            </a:r>
            <a:r>
              <a:rPr lang="ru-RU" sz="1800" dirty="0" err="1"/>
              <a:t>сутність</a:t>
            </a:r>
            <a:r>
              <a:rPr lang="ru-RU" sz="1800" dirty="0"/>
              <a:t> і </a:t>
            </a:r>
            <a:r>
              <a:rPr lang="ru-RU" sz="1800" dirty="0" err="1"/>
              <a:t>специфіку</a:t>
            </a:r>
            <a:r>
              <a:rPr lang="ru-RU" sz="1800" dirty="0"/>
              <a:t> </a:t>
            </a:r>
            <a:r>
              <a:rPr lang="ru-RU" sz="1800" dirty="0" err="1"/>
              <a:t>реклами</a:t>
            </a:r>
            <a:r>
              <a:rPr lang="ru-RU" sz="1800" dirty="0"/>
              <a:t> та </a:t>
            </a:r>
            <a:r>
              <a:rPr lang="ru-RU" sz="1800" dirty="0" err="1"/>
              <a:t>зв’язків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громадськістю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39919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Курс складається із двох змістових частин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sz="3600" dirty="0" smtClean="0"/>
              <a:t>Реклама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Зв</a:t>
            </a:r>
            <a:r>
              <a:rPr lang="en-US" sz="3600" dirty="0" smtClean="0"/>
              <a:t>’</a:t>
            </a:r>
            <a:r>
              <a:rPr lang="uk-UA" sz="3600" dirty="0" err="1" smtClean="0"/>
              <a:t>язки</a:t>
            </a:r>
            <a:r>
              <a:rPr lang="uk-UA" sz="3600" dirty="0" smtClean="0"/>
              <a:t> з громадськістю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30765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3333159" cy="317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62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Що ви будете знати і вміти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300" dirty="0" err="1"/>
              <a:t>основні</a:t>
            </a:r>
            <a:r>
              <a:rPr lang="ru-RU" sz="2300" dirty="0"/>
              <a:t> </a:t>
            </a:r>
            <a:r>
              <a:rPr lang="ru-RU" sz="2300" dirty="0" err="1"/>
              <a:t>поняття</a:t>
            </a:r>
            <a:r>
              <a:rPr lang="ru-RU" sz="2300" dirty="0"/>
              <a:t>, </a:t>
            </a:r>
            <a:r>
              <a:rPr lang="ru-RU" sz="2300" dirty="0" err="1"/>
              <a:t>тлумачення</a:t>
            </a:r>
            <a:r>
              <a:rPr lang="ru-RU" sz="2300" dirty="0"/>
              <a:t> і </a:t>
            </a:r>
            <a:r>
              <a:rPr lang="ru-RU" sz="2300" dirty="0" err="1"/>
              <a:t>терміни</a:t>
            </a:r>
            <a:r>
              <a:rPr lang="ru-RU" sz="2300" dirty="0"/>
              <a:t> </a:t>
            </a:r>
            <a:r>
              <a:rPr lang="ru-RU" sz="2300" dirty="0" err="1"/>
              <a:t>реклами</a:t>
            </a:r>
            <a:r>
              <a:rPr lang="ru-RU" sz="2300" dirty="0"/>
              <a:t> та </a:t>
            </a:r>
            <a:r>
              <a:rPr lang="ru-RU" sz="2300" dirty="0" err="1"/>
              <a:t>паблік</a:t>
            </a:r>
            <a:r>
              <a:rPr lang="ru-RU" sz="2300" dirty="0"/>
              <a:t> </a:t>
            </a:r>
            <a:r>
              <a:rPr lang="ru-RU" sz="2300" dirty="0" err="1"/>
              <a:t>рилейшнз</a:t>
            </a:r>
            <a:r>
              <a:rPr lang="ru-RU" sz="2300" dirty="0"/>
              <a:t>;</a:t>
            </a:r>
          </a:p>
          <a:p>
            <a:r>
              <a:rPr lang="ru-RU" sz="2300" dirty="0"/>
              <a:t>- </a:t>
            </a:r>
            <a:r>
              <a:rPr lang="ru-RU" sz="2300" dirty="0" err="1"/>
              <a:t>принципи</a:t>
            </a:r>
            <a:r>
              <a:rPr lang="ru-RU" sz="2300" dirty="0"/>
              <a:t>, </a:t>
            </a:r>
            <a:r>
              <a:rPr lang="ru-RU" sz="2300" dirty="0" err="1"/>
              <a:t>функції</a:t>
            </a:r>
            <a:r>
              <a:rPr lang="ru-RU" sz="2300" dirty="0"/>
              <a:t> і </a:t>
            </a:r>
            <a:r>
              <a:rPr lang="ru-RU" sz="2300" dirty="0" err="1"/>
              <a:t>завдання</a:t>
            </a:r>
            <a:r>
              <a:rPr lang="ru-RU" sz="2300" dirty="0"/>
              <a:t> </a:t>
            </a:r>
            <a:r>
              <a:rPr lang="ru-RU" sz="2300" dirty="0" err="1"/>
              <a:t>реклами</a:t>
            </a:r>
            <a:r>
              <a:rPr lang="ru-RU" sz="2300" dirty="0"/>
              <a:t> і ПР у </a:t>
            </a:r>
            <a:r>
              <a:rPr lang="ru-RU" sz="2300" dirty="0" err="1"/>
              <a:t>суспільстві</a:t>
            </a:r>
            <a:r>
              <a:rPr lang="ru-RU" sz="2300" dirty="0"/>
              <a:t>;</a:t>
            </a:r>
          </a:p>
          <a:p>
            <a:r>
              <a:rPr lang="ru-RU" sz="2300" dirty="0"/>
              <a:t>- </a:t>
            </a:r>
            <a:r>
              <a:rPr lang="ru-RU" sz="2300" dirty="0" err="1"/>
              <a:t>типи</a:t>
            </a:r>
            <a:r>
              <a:rPr lang="ru-RU" sz="2300" dirty="0"/>
              <a:t>, </a:t>
            </a:r>
            <a:r>
              <a:rPr lang="ru-RU" sz="2300" dirty="0" err="1"/>
              <a:t>категорії</a:t>
            </a:r>
            <a:r>
              <a:rPr lang="ru-RU" sz="2300" dirty="0"/>
              <a:t>, </a:t>
            </a:r>
            <a:r>
              <a:rPr lang="ru-RU" sz="2300" dirty="0" err="1"/>
              <a:t>види</a:t>
            </a:r>
            <a:r>
              <a:rPr lang="ru-RU" sz="2300" dirty="0"/>
              <a:t> </a:t>
            </a:r>
            <a:r>
              <a:rPr lang="ru-RU" sz="2300" dirty="0" err="1"/>
              <a:t>реклами</a:t>
            </a:r>
            <a:r>
              <a:rPr lang="ru-RU" sz="2300" dirty="0"/>
              <a:t> і </a:t>
            </a:r>
            <a:r>
              <a:rPr lang="ru-RU" sz="2300" dirty="0" err="1"/>
              <a:t>паблік</a:t>
            </a:r>
            <a:r>
              <a:rPr lang="ru-RU" sz="2300" dirty="0"/>
              <a:t> </a:t>
            </a:r>
            <a:r>
              <a:rPr lang="ru-RU" sz="2300" dirty="0" err="1"/>
              <a:t>рилейшнз</a:t>
            </a:r>
            <a:r>
              <a:rPr lang="ru-RU" sz="2300" dirty="0"/>
              <a:t> та </a:t>
            </a:r>
            <a:r>
              <a:rPr lang="ru-RU" sz="2300" dirty="0" err="1"/>
              <a:t>їх</a:t>
            </a:r>
            <a:r>
              <a:rPr lang="ru-RU" sz="2300" dirty="0"/>
              <a:t> </a:t>
            </a:r>
            <a:r>
              <a:rPr lang="ru-RU" sz="2300" dirty="0" err="1"/>
              <a:t>форми</a:t>
            </a:r>
            <a:r>
              <a:rPr lang="ru-RU" sz="2300" dirty="0"/>
              <a:t> і </a:t>
            </a:r>
            <a:r>
              <a:rPr lang="ru-RU" sz="2300" dirty="0" err="1"/>
              <a:t>жанри</a:t>
            </a:r>
            <a:r>
              <a:rPr lang="ru-RU" sz="2300" dirty="0"/>
              <a:t>;</a:t>
            </a:r>
          </a:p>
          <a:p>
            <a:r>
              <a:rPr lang="ru-RU" sz="2300" dirty="0"/>
              <a:t>- </a:t>
            </a:r>
            <a:r>
              <a:rPr lang="ru-RU" sz="2300" dirty="0" err="1"/>
              <a:t>регулювання</a:t>
            </a:r>
            <a:r>
              <a:rPr lang="ru-RU" sz="2300" dirty="0"/>
              <a:t> </a:t>
            </a:r>
            <a:r>
              <a:rPr lang="ru-RU" sz="2300" dirty="0" err="1"/>
              <a:t>реклами</a:t>
            </a:r>
            <a:r>
              <a:rPr lang="ru-RU" sz="2300" dirty="0"/>
              <a:t> і </a:t>
            </a:r>
            <a:r>
              <a:rPr lang="ru-RU" sz="2300" dirty="0" err="1"/>
              <a:t>зв’язків</a:t>
            </a:r>
            <a:r>
              <a:rPr lang="ru-RU" sz="2300" dirty="0"/>
              <a:t> з </a:t>
            </a:r>
            <a:r>
              <a:rPr lang="ru-RU" sz="2300" dirty="0" err="1"/>
              <a:t>громадськістю</a:t>
            </a:r>
            <a:r>
              <a:rPr lang="ru-RU" sz="2300" dirty="0"/>
              <a:t>;</a:t>
            </a:r>
          </a:p>
          <a:p>
            <a:r>
              <a:rPr lang="ru-RU" sz="2300" dirty="0"/>
              <a:t>- </a:t>
            </a:r>
            <a:r>
              <a:rPr lang="ru-RU" sz="2300" dirty="0" err="1"/>
              <a:t>ринок</a:t>
            </a:r>
            <a:r>
              <a:rPr lang="ru-RU" sz="2300" dirty="0"/>
              <a:t> </a:t>
            </a:r>
            <a:r>
              <a:rPr lang="ru-RU" sz="2300" dirty="0" err="1"/>
              <a:t>реклами</a:t>
            </a:r>
            <a:r>
              <a:rPr lang="ru-RU" sz="2300" dirty="0"/>
              <a:t> і </a:t>
            </a:r>
            <a:r>
              <a:rPr lang="ru-RU" sz="2300" dirty="0" err="1"/>
              <a:t>зв’язків</a:t>
            </a:r>
            <a:r>
              <a:rPr lang="ru-RU" sz="2300" dirty="0"/>
              <a:t> з </a:t>
            </a:r>
            <a:r>
              <a:rPr lang="ru-RU" sz="2300" dirty="0" err="1"/>
              <a:t>громадськістю</a:t>
            </a:r>
            <a:r>
              <a:rPr lang="ru-RU" sz="2300" dirty="0"/>
              <a:t>;</a:t>
            </a:r>
          </a:p>
          <a:p>
            <a:r>
              <a:rPr lang="ru-RU" sz="2300" dirty="0"/>
              <a:t>- </a:t>
            </a:r>
            <a:r>
              <a:rPr lang="ru-RU" sz="2300" dirty="0" err="1"/>
              <a:t>вітчизняні</a:t>
            </a:r>
            <a:r>
              <a:rPr lang="ru-RU" sz="2300" dirty="0"/>
              <a:t> і </a:t>
            </a:r>
            <a:r>
              <a:rPr lang="ru-RU" sz="2300" dirty="0" err="1"/>
              <a:t>міжнародні</a:t>
            </a:r>
            <a:r>
              <a:rPr lang="ru-RU" sz="2300" dirty="0"/>
              <a:t> </a:t>
            </a:r>
            <a:r>
              <a:rPr lang="ru-RU" sz="2300" dirty="0" err="1"/>
              <a:t>фестивалі</a:t>
            </a:r>
            <a:r>
              <a:rPr lang="ru-RU" sz="2300" dirty="0"/>
              <a:t> з </a:t>
            </a:r>
            <a:r>
              <a:rPr lang="ru-RU" sz="2300" dirty="0" err="1"/>
              <a:t>реклами</a:t>
            </a:r>
            <a:r>
              <a:rPr lang="ru-RU" sz="2300" dirty="0"/>
              <a:t> і </a:t>
            </a:r>
            <a:r>
              <a:rPr lang="ru-RU" sz="2300" dirty="0" err="1"/>
              <a:t>паблік</a:t>
            </a:r>
            <a:r>
              <a:rPr lang="ru-RU" sz="2300" dirty="0"/>
              <a:t> </a:t>
            </a:r>
            <a:r>
              <a:rPr lang="ru-RU" sz="2300" dirty="0" err="1"/>
              <a:t>рилейшнз</a:t>
            </a:r>
            <a:r>
              <a:rPr lang="ru-RU" sz="2300" dirty="0"/>
              <a:t>;</a:t>
            </a:r>
          </a:p>
          <a:p>
            <a:r>
              <a:rPr lang="ru-RU" sz="2300" dirty="0"/>
              <a:t>- </a:t>
            </a:r>
            <a:r>
              <a:rPr lang="ru-RU" sz="2300" dirty="0" err="1"/>
              <a:t>діяльність</a:t>
            </a:r>
            <a:r>
              <a:rPr lang="ru-RU" sz="2300" dirty="0"/>
              <a:t> </a:t>
            </a:r>
            <a:r>
              <a:rPr lang="ru-RU" sz="2300" dirty="0" err="1"/>
              <a:t>підрозділів</a:t>
            </a:r>
            <a:r>
              <a:rPr lang="ru-RU" sz="2300" dirty="0"/>
              <a:t> і </a:t>
            </a:r>
            <a:r>
              <a:rPr lang="ru-RU" sz="2300" dirty="0" err="1"/>
              <a:t>учасників</a:t>
            </a:r>
            <a:r>
              <a:rPr lang="ru-RU" sz="2300" dirty="0"/>
              <a:t> ПР-рекламного ринку та </a:t>
            </a:r>
            <a:r>
              <a:rPr lang="ru-RU" sz="2300" dirty="0" err="1"/>
              <a:t>бізнесу</a:t>
            </a:r>
            <a:r>
              <a:rPr lang="ru-RU" sz="2300" dirty="0"/>
              <a:t>;</a:t>
            </a:r>
          </a:p>
          <a:p>
            <a:r>
              <a:rPr lang="ru-RU" sz="2300" dirty="0"/>
              <a:t>- </a:t>
            </a:r>
            <a:r>
              <a:rPr lang="ru-RU" sz="2300" dirty="0" err="1"/>
              <a:t>стандарти</a:t>
            </a:r>
            <a:r>
              <a:rPr lang="ru-RU" sz="2300" dirty="0"/>
              <a:t> </a:t>
            </a:r>
            <a:r>
              <a:rPr lang="ru-RU" sz="2300" dirty="0" err="1"/>
              <a:t>професії</a:t>
            </a:r>
            <a:endParaRPr lang="ru-RU" sz="23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- </a:t>
            </a:r>
            <a:r>
              <a:rPr lang="ru-RU" dirty="0" err="1"/>
              <a:t>тлумачити</a:t>
            </a:r>
            <a:r>
              <a:rPr lang="ru-RU" dirty="0"/>
              <a:t> і </a:t>
            </a:r>
            <a:r>
              <a:rPr lang="ru-RU" dirty="0" err="1"/>
              <a:t>виокремлювати</a:t>
            </a:r>
            <a:r>
              <a:rPr lang="ru-RU" dirty="0"/>
              <a:t> рекламу та </a:t>
            </a:r>
            <a:r>
              <a:rPr lang="ru-RU" dirty="0" err="1"/>
              <a:t>паблік</a:t>
            </a:r>
            <a:r>
              <a:rPr lang="ru-RU" dirty="0"/>
              <a:t> </a:t>
            </a:r>
            <a:r>
              <a:rPr lang="ru-RU" dirty="0" err="1"/>
              <a:t>рилейшнз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обирати</a:t>
            </a:r>
            <a:r>
              <a:rPr lang="ru-RU" dirty="0"/>
              <a:t> </a:t>
            </a:r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, </a:t>
            </a:r>
            <a:r>
              <a:rPr lang="ru-RU" dirty="0" err="1"/>
              <a:t>категорії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та ПР як оптимально-</a:t>
            </a:r>
            <a:r>
              <a:rPr lang="ru-RU" dirty="0" err="1"/>
              <a:t>ефективні</a:t>
            </a:r>
            <a:r>
              <a:rPr lang="ru-RU" dirty="0"/>
              <a:t> </a:t>
            </a:r>
            <a:r>
              <a:rPr lang="ru-RU" dirty="0" err="1"/>
              <a:t>ринкові</a:t>
            </a:r>
            <a:r>
              <a:rPr lang="ru-RU" dirty="0"/>
              <a:t> </a:t>
            </a:r>
            <a:r>
              <a:rPr lang="ru-RU" dirty="0" err="1"/>
              <a:t>промоції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,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та ПР для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ринкових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;</a:t>
            </a:r>
          </a:p>
          <a:p>
            <a:r>
              <a:rPr lang="ru-RU" dirty="0" smtClean="0"/>
              <a:t>-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матриці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інтегрованих</a:t>
            </a:r>
            <a:r>
              <a:rPr lang="ru-RU" dirty="0"/>
              <a:t> </a:t>
            </a:r>
            <a:r>
              <a:rPr lang="ru-RU" dirty="0" err="1"/>
              <a:t>комунікаційних</a:t>
            </a:r>
            <a:r>
              <a:rPr lang="ru-RU" dirty="0"/>
              <a:t> </a:t>
            </a:r>
            <a:r>
              <a:rPr lang="ru-RU" dirty="0" err="1"/>
              <a:t>комплексів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815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Для </a:t>
            </a:r>
            <a:r>
              <a:rPr lang="ru-RU" dirty="0" err="1" smtClean="0"/>
              <a:t>медіафахівців</a:t>
            </a:r>
            <a:r>
              <a:rPr lang="ru-RU" dirty="0" smtClean="0"/>
              <a:t> реклама і </a:t>
            </a:r>
            <a:r>
              <a:rPr lang="ru-RU" dirty="0" err="1" smtClean="0"/>
              <a:t>звязки</a:t>
            </a:r>
            <a:r>
              <a:rPr lang="ru-RU" dirty="0" smtClean="0"/>
              <a:t> з </a:t>
            </a:r>
            <a:r>
              <a:rPr lang="ru-RU" dirty="0" err="1" smtClean="0"/>
              <a:t>громадськістю</a:t>
            </a:r>
            <a:r>
              <a:rPr lang="ru-RU" smtClean="0"/>
              <a:t> - важливі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медійної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а для </a:t>
            </a:r>
            <a:r>
              <a:rPr lang="ru-RU" dirty="0" err="1" smtClean="0"/>
              <a:t>споживачів</a:t>
            </a:r>
            <a:r>
              <a:rPr lang="ru-RU" dirty="0" smtClean="0"/>
              <a:t> </a:t>
            </a:r>
            <a:r>
              <a:rPr lang="ru-RU" dirty="0" err="1" smtClean="0"/>
              <a:t>повсякденна</a:t>
            </a:r>
            <a:r>
              <a:rPr lang="ru-RU" dirty="0" smtClean="0"/>
              <a:t> </a:t>
            </a:r>
            <a:r>
              <a:rPr lang="ru-RU" dirty="0" err="1" smtClean="0"/>
              <a:t>інформація</a:t>
            </a:r>
            <a:r>
              <a:rPr lang="ru-RU" dirty="0" smtClean="0"/>
              <a:t>, яка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зорієнтувати</a:t>
            </a:r>
            <a:r>
              <a:rPr lang="ru-RU" dirty="0" smtClean="0"/>
              <a:t> і </a:t>
            </a:r>
            <a:r>
              <a:rPr lang="ru-RU" dirty="0" err="1" smtClean="0"/>
              <a:t>переконати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512" y="3167062"/>
            <a:ext cx="3531676" cy="23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2401530" cy="346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188967"/>
      </p:ext>
    </p:extLst>
  </p:cSld>
  <p:clrMapOvr>
    <a:masterClrMapping/>
  </p:clrMapOvr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TM01859866[[fn=Макрос]]</Template>
  <TotalTime>16</TotalTime>
  <Words>238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Macro</vt:lpstr>
      <vt:lpstr>    ВСТУП ДО СПЕЦІАЛЬНОСТІ. РЕКЛАМИ ТА ЗВЯЗКИ ІЗ ГРОМАДСЬКІСТЮ</vt:lpstr>
      <vt:lpstr>Мета та завдання навчальної дисципліни</vt:lpstr>
      <vt:lpstr>Курс складається із двох змістових частин</vt:lpstr>
      <vt:lpstr>Що ви будете знати і вміти</vt:lpstr>
      <vt:lpstr>Для медіафахівців реклама і звязки з громадськістю - важливі елементи медійної діяльності, а для споживачів повсякденна інформація, яка має зорієнтувати і переконати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 ДО СПЕЦІАЛЬНОСТІ. РЕКЛАМИ ТА ЗВЯЗКИ ІЗ ГРОМАДСЬКІСТЮ</dc:title>
  <dc:creator>Людмила</dc:creator>
  <cp:lastModifiedBy>Людмила</cp:lastModifiedBy>
  <cp:revision>2</cp:revision>
  <dcterms:created xsi:type="dcterms:W3CDTF">2020-09-02T15:51:34Z</dcterms:created>
  <dcterms:modified xsi:type="dcterms:W3CDTF">2020-09-02T16:08:15Z</dcterms:modified>
</cp:coreProperties>
</file>