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65" r:id="rId2"/>
    <p:sldId id="277" r:id="rId3"/>
    <p:sldId id="278" r:id="rId4"/>
    <p:sldId id="279" r:id="rId5"/>
    <p:sldId id="280" r:id="rId6"/>
    <p:sldId id="281" r:id="rId7"/>
    <p:sldId id="266" r:id="rId8"/>
    <p:sldId id="276" r:id="rId9"/>
    <p:sldId id="274" r:id="rId10"/>
    <p:sldId id="273" r:id="rId11"/>
    <p:sldId id="269" r:id="rId12"/>
    <p:sldId id="268" r:id="rId13"/>
    <p:sldId id="270" r:id="rId14"/>
    <p:sldId id="275" r:id="rId15"/>
    <p:sldId id="287" r:id="rId16"/>
    <p:sldId id="271" r:id="rId17"/>
    <p:sldId id="272" r:id="rId18"/>
    <p:sldId id="282" r:id="rId19"/>
    <p:sldId id="285" r:id="rId20"/>
    <p:sldId id="283" r:id="rId21"/>
    <p:sldId id="286" r:id="rId22"/>
    <p:sldId id="284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0" autoAdjust="0"/>
    <p:restoredTop sz="82246" autoAdjust="0"/>
  </p:normalViewPr>
  <p:slideViewPr>
    <p:cSldViewPr>
      <p:cViewPr varScale="1">
        <p:scale>
          <a:sx n="72" d="100"/>
          <a:sy n="72" d="100"/>
        </p:scale>
        <p:origin x="177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D45828-BE2F-47F5-90B1-FD312859E5C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551DE-BC10-430B-A4AD-159B04A62D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1036-2710-4F1E-9AF5-276F48A77C8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544EB4B-3009-45E1-A483-9D11896FA2F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C608-DC31-4CD0-8A9E-1400F35A376B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3B7E-4899-4C24-B849-D1A574FAD62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4A28FBE-2319-4C17-943F-E87B23ECFE0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2E01-9ECE-43F5-8C0B-D9392B4C401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B471-06AF-4F10-BC99-0FE74439B82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4B54-095E-46E3-9D34-E22BA4022A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FB04-FE09-40AE-9219-72355392CE41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830C59-358B-4901-9B85-298A71A5254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6769100" cy="4465638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4000" b="1" dirty="0" smtClean="0">
                <a:solidFill>
                  <a:schemeClr val="tx2"/>
                </a:solidFill>
              </a:rPr>
              <a:t>Німецька </a:t>
            </a:r>
            <a:r>
              <a:rPr lang="uk-UA" altLang="ru-RU" sz="4000" b="1" dirty="0">
                <a:solidFill>
                  <a:schemeClr val="tx2"/>
                </a:solidFill>
              </a:rPr>
              <a:t>література </a:t>
            </a:r>
            <a:r>
              <a:rPr lang="ru-RU" altLang="ru-RU" sz="4000" b="1" dirty="0" err="1" smtClean="0">
                <a:solidFill>
                  <a:schemeClr val="tx2"/>
                </a:solidFill>
              </a:rPr>
              <a:t>доби</a:t>
            </a:r>
            <a:r>
              <a:rPr lang="ru-RU" altLang="ru-RU" sz="4000" b="1" dirty="0" smtClean="0">
                <a:solidFill>
                  <a:schemeClr val="tx2"/>
                </a:solidFill>
              </a:rPr>
              <a:t> романтизму</a:t>
            </a:r>
            <a:endParaRPr lang="ru-RU" alt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476250"/>
            <a:ext cx="7386638" cy="5619750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b="1" dirty="0">
                <a:solidFill>
                  <a:schemeClr val="tx2"/>
                </a:solidFill>
              </a:rPr>
              <a:t>Вільгельм Генріх </a:t>
            </a:r>
            <a:r>
              <a:rPr lang="ru-RU" altLang="ru-RU" b="1" dirty="0" err="1" smtClean="0">
                <a:solidFill>
                  <a:schemeClr val="tx2"/>
                </a:solidFill>
              </a:rPr>
              <a:t>Вакенродер</a:t>
            </a:r>
            <a:endParaRPr lang="ru-RU" altLang="ru-RU" b="1" dirty="0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ru-RU" altLang="ru-RU" b="1" dirty="0">
              <a:solidFill>
                <a:schemeClr val="tx2"/>
              </a:solidFill>
            </a:endParaRPr>
          </a:p>
        </p:txBody>
      </p:sp>
      <p:pic>
        <p:nvPicPr>
          <p:cNvPr id="78852" name="Picture 4" descr="0003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1214422"/>
            <a:ext cx="3249604" cy="4376581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4932363" y="2133600"/>
            <a:ext cx="576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4211638" y="1484313"/>
            <a:ext cx="4289452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uk-UA" altLang="ru-RU" dirty="0" smtClean="0"/>
              <a:t>Н</a:t>
            </a:r>
            <a:r>
              <a:rPr lang="ru-RU" altLang="ru-RU" dirty="0" err="1"/>
              <a:t>імецький</a:t>
            </a:r>
            <a:r>
              <a:rPr lang="ru-RU" altLang="ru-RU" dirty="0"/>
              <a:t> </a:t>
            </a:r>
            <a:r>
              <a:rPr lang="ru-RU" altLang="ru-RU" dirty="0" err="1"/>
              <a:t>письменник</a:t>
            </a:r>
            <a:r>
              <a:rPr lang="ru-RU" altLang="ru-RU" dirty="0"/>
              <a:t>, </a:t>
            </a:r>
            <a:r>
              <a:rPr lang="ru-RU" altLang="ru-RU" dirty="0" err="1"/>
              <a:t>найближчий</a:t>
            </a:r>
            <a:r>
              <a:rPr lang="ru-RU" altLang="ru-RU" dirty="0"/>
              <a:t> друг </a:t>
            </a:r>
            <a:r>
              <a:rPr lang="ru-RU" altLang="ru-RU" dirty="0" err="1"/>
              <a:t>Людвіга</a:t>
            </a:r>
            <a:r>
              <a:rPr lang="ru-RU" altLang="ru-RU" dirty="0"/>
              <a:t> </a:t>
            </a:r>
            <a:r>
              <a:rPr lang="ru-RU" altLang="ru-RU" dirty="0" err="1"/>
              <a:t>Тіка</a:t>
            </a:r>
            <a:r>
              <a:rPr lang="ru-RU" altLang="ru-RU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 smtClean="0"/>
              <a:t>- </a:t>
            </a:r>
            <a:r>
              <a:rPr lang="ru-RU" altLang="ru-RU" dirty="0" err="1" smtClean="0"/>
              <a:t>Він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вперше</a:t>
            </a:r>
            <a:r>
              <a:rPr lang="ru-RU" altLang="ru-RU" dirty="0" smtClean="0"/>
              <a:t> </a:t>
            </a:r>
            <a:r>
              <a:rPr lang="ru-RU" altLang="ru-RU" dirty="0" err="1"/>
              <a:t>сповістив</a:t>
            </a:r>
            <a:r>
              <a:rPr lang="ru-RU" altLang="ru-RU" dirty="0"/>
              <a:t> про </a:t>
            </a:r>
            <a:r>
              <a:rPr lang="ru-RU" altLang="ru-RU" dirty="0" err="1" smtClean="0"/>
              <a:t>тяжіння</a:t>
            </a:r>
            <a:r>
              <a:rPr lang="ru-RU" altLang="ru-RU" dirty="0" smtClean="0"/>
              <a:t> </a:t>
            </a:r>
            <a:r>
              <a:rPr lang="ru-RU" altLang="ru-RU" dirty="0"/>
              <a:t>нового </a:t>
            </a:r>
            <a:r>
              <a:rPr lang="ru-RU" altLang="ru-RU" dirty="0" err="1"/>
              <a:t>покоління</a:t>
            </a:r>
            <a:r>
              <a:rPr lang="ru-RU" altLang="ru-RU" dirty="0"/>
              <a:t> </a:t>
            </a:r>
            <a:r>
              <a:rPr lang="ru-RU" altLang="ru-RU" dirty="0" err="1"/>
              <a:t>бюргерської</a:t>
            </a:r>
            <a:r>
              <a:rPr lang="ru-RU" altLang="ru-RU" dirty="0"/>
              <a:t> </a:t>
            </a:r>
            <a:r>
              <a:rPr lang="ru-RU" altLang="ru-RU" dirty="0" err="1"/>
              <a:t>інтелігенції</a:t>
            </a:r>
            <a:r>
              <a:rPr lang="ru-RU" altLang="ru-RU" dirty="0"/>
              <a:t> до </a:t>
            </a:r>
            <a:r>
              <a:rPr lang="ru-RU" altLang="ru-RU" dirty="0" err="1"/>
              <a:t>рідної</a:t>
            </a:r>
            <a:r>
              <a:rPr lang="ru-RU" altLang="ru-RU" dirty="0"/>
              <a:t> </a:t>
            </a:r>
            <a:r>
              <a:rPr lang="ru-RU" altLang="ru-RU" dirty="0" err="1"/>
              <a:t>старовини</a:t>
            </a:r>
            <a:r>
              <a:rPr lang="ru-RU" altLang="ru-RU" dirty="0"/>
              <a:t>, </a:t>
            </a:r>
            <a:r>
              <a:rPr lang="ru-RU" altLang="ru-RU" dirty="0" err="1" smtClean="0"/>
              <a:t>до</a:t>
            </a:r>
            <a:r>
              <a:rPr lang="ru-RU" altLang="ru-RU" dirty="0" smtClean="0"/>
              <a:t> </a:t>
            </a:r>
            <a:r>
              <a:rPr lang="ru-RU" altLang="ru-RU" dirty="0" err="1"/>
              <a:t>середньовіччі</a:t>
            </a:r>
            <a:r>
              <a:rPr lang="ru-RU" altLang="ru-RU" dirty="0"/>
              <a:t>, про потяг до католицизму </a:t>
            </a:r>
            <a:r>
              <a:rPr lang="ru-RU" altLang="ru-RU" dirty="0" err="1"/>
              <a:t>з</a:t>
            </a:r>
            <a:r>
              <a:rPr lang="ru-RU" altLang="ru-RU" dirty="0"/>
              <a:t> </a:t>
            </a:r>
            <a:r>
              <a:rPr lang="ru-RU" altLang="ru-RU" dirty="0" err="1"/>
              <a:t>його</a:t>
            </a:r>
            <a:r>
              <a:rPr lang="ru-RU" altLang="ru-RU" dirty="0"/>
              <a:t> </a:t>
            </a:r>
            <a:r>
              <a:rPr lang="ru-RU" altLang="ru-RU" dirty="0" err="1"/>
              <a:t>пишним</a:t>
            </a:r>
            <a:r>
              <a:rPr lang="ru-RU" altLang="ru-RU" dirty="0"/>
              <a:t> культом </a:t>
            </a:r>
            <a:r>
              <a:rPr lang="ru-RU" altLang="ru-RU" dirty="0" err="1"/>
              <a:t>і</a:t>
            </a:r>
            <a:r>
              <a:rPr lang="ru-RU" altLang="ru-RU" dirty="0"/>
              <a:t> до </a:t>
            </a:r>
            <a:r>
              <a:rPr lang="ru-RU" altLang="ru-RU" dirty="0" err="1"/>
              <a:t>мистецтва</a:t>
            </a:r>
            <a:r>
              <a:rPr lang="ru-RU" altLang="ru-RU" dirty="0"/>
              <a:t>, </a:t>
            </a:r>
            <a:r>
              <a:rPr lang="ru-RU" altLang="ru-RU" dirty="0" err="1"/>
              <a:t>тісно</a:t>
            </a:r>
            <a:r>
              <a:rPr lang="ru-RU" altLang="ru-RU" dirty="0"/>
              <a:t> </a:t>
            </a:r>
            <a:r>
              <a:rPr lang="ru-RU" altLang="ru-RU" dirty="0" err="1"/>
              <a:t>пов'язаного</a:t>
            </a:r>
            <a:r>
              <a:rPr lang="ru-RU" altLang="ru-RU" dirty="0"/>
              <a:t> </a:t>
            </a:r>
            <a:r>
              <a:rPr lang="ru-RU" altLang="ru-RU" dirty="0" err="1"/>
              <a:t>з</a:t>
            </a:r>
            <a:r>
              <a:rPr lang="ru-RU" altLang="ru-RU" dirty="0"/>
              <a:t> </a:t>
            </a:r>
            <a:r>
              <a:rPr lang="ru-RU" altLang="ru-RU" dirty="0" err="1"/>
              <a:t>цим</a:t>
            </a:r>
            <a:r>
              <a:rPr lang="ru-RU" altLang="ru-RU" dirty="0"/>
              <a:t> культом.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>
                <a:solidFill>
                  <a:srgbClr val="7030A0"/>
                </a:solidFill>
              </a:rPr>
              <a:t>ГЕйдельберзькі</a:t>
            </a:r>
            <a:r>
              <a:rPr lang="uk-UA" dirty="0" smtClean="0">
                <a:solidFill>
                  <a:srgbClr val="7030A0"/>
                </a:solidFill>
              </a:rPr>
              <a:t> романтики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6" name="Picture 2" descr="D:\НОВЫЙ КОМП\2- kaf+2013\мудл\РОМАНТИЗМ\Бретано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389" y="1571612"/>
            <a:ext cx="2440316" cy="342500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1027" name="Picture 3" descr="D:\НОВЫЙ КОМП\2- kaf+2013\мудл\РОМАНТИЗМ\Арним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5" y="1500174"/>
            <a:ext cx="2623899" cy="25717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3286116" y="1928802"/>
            <a:ext cx="32147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Викладачі</a:t>
            </a:r>
            <a:endParaRPr lang="ru-RU" dirty="0" smtClean="0"/>
          </a:p>
          <a:p>
            <a:r>
              <a:rPr lang="uk-UA" b="1" dirty="0" smtClean="0"/>
              <a:t>Університету </a:t>
            </a:r>
          </a:p>
          <a:p>
            <a:r>
              <a:rPr lang="uk-UA" b="1" i="1" dirty="0" smtClean="0"/>
              <a:t>А. фон </a:t>
            </a:r>
            <a:r>
              <a:rPr lang="uk-UA" b="1" i="1" dirty="0" err="1" smtClean="0"/>
              <a:t>Арнім</a:t>
            </a:r>
            <a:r>
              <a:rPr lang="uk-UA" b="1" i="1" dirty="0" smtClean="0"/>
              <a:t> і К.</a:t>
            </a:r>
            <a:r>
              <a:rPr lang="uk-UA" b="1" i="1" dirty="0" err="1" smtClean="0"/>
              <a:t>Брентано</a:t>
            </a:r>
            <a:endParaRPr lang="uk-UA" b="1" i="1" dirty="0" smtClean="0"/>
          </a:p>
          <a:p>
            <a:r>
              <a:rPr lang="uk-UA" b="1" dirty="0" smtClean="0"/>
              <a:t> із 1805 до 1808 рр. публікують збірку </a:t>
            </a:r>
            <a:r>
              <a:rPr lang="uk-UA" b="1" i="1" dirty="0" err="1" smtClean="0"/>
              <a:t>“Чарівна</a:t>
            </a:r>
            <a:r>
              <a:rPr lang="uk-UA" b="1" i="1" dirty="0" smtClean="0"/>
              <a:t> сопілка </a:t>
            </a:r>
            <a:r>
              <a:rPr lang="uk-UA" b="1" i="1" dirty="0" err="1" smtClean="0"/>
              <a:t>хлопчика”</a:t>
            </a:r>
            <a:r>
              <a:rPr lang="uk-UA" b="1" i="1" dirty="0" smtClean="0"/>
              <a:t>,</a:t>
            </a:r>
            <a:r>
              <a:rPr lang="uk-UA" b="1" dirty="0" smtClean="0"/>
              <a:t> яка викличе великий резонанс в країні.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57224" y="5072074"/>
            <a:ext cx="4714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Характерний традиціоналізм, звернення до національної старини, фольклору.</a:t>
            </a:r>
          </a:p>
          <a:p>
            <a:r>
              <a:rPr lang="uk-UA" b="1" dirty="0" smtClean="0"/>
              <a:t>Вивчали діалекти німецької мови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1000100" y="285728"/>
            <a:ext cx="7386638" cy="5475287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dirty="0">
                <a:solidFill>
                  <a:srgbClr val="7030A0"/>
                </a:solidFill>
              </a:rPr>
              <a:t>Брати Вільгельм та Якоб Грімм</a:t>
            </a:r>
            <a:endParaRPr lang="ru-RU" altLang="ru-RU" dirty="0">
              <a:solidFill>
                <a:srgbClr val="7030A0"/>
              </a:solidFill>
            </a:endParaRPr>
          </a:p>
        </p:txBody>
      </p:sp>
      <p:pic>
        <p:nvPicPr>
          <p:cNvPr id="73732" name="Picture 4" descr="Gri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1071546"/>
            <a:ext cx="2830573" cy="3071834"/>
          </a:xfrm>
          <a:prstGeom prst="rect">
            <a:avLst/>
          </a:prstGeom>
          <a:noFill/>
          <a:ln w="127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500430" y="1571612"/>
            <a:ext cx="52864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ru-RU" altLang="ru-RU" dirty="0" smtClean="0"/>
              <a:t> </a:t>
            </a:r>
            <a:r>
              <a:rPr lang="ru-RU" altLang="ru-RU" dirty="0" err="1" smtClean="0"/>
              <a:t>найбільш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відомі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публікацію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збірників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казок</a:t>
            </a:r>
            <a:r>
              <a:rPr lang="ru-RU" altLang="ru-RU" dirty="0" smtClean="0"/>
              <a:t> </a:t>
            </a:r>
          </a:p>
          <a:p>
            <a:pPr algn="just">
              <a:buFontTx/>
              <a:buChar char="-"/>
            </a:pPr>
            <a:r>
              <a:rPr lang="ru-RU" altLang="ru-RU" dirty="0" smtClean="0"/>
              <a:t> </a:t>
            </a:r>
            <a:r>
              <a:rPr lang="ru-RU" altLang="ru-RU" dirty="0" err="1" smtClean="0"/>
              <a:t>працями</a:t>
            </a:r>
            <a:r>
              <a:rPr lang="ru-RU" altLang="ru-RU" dirty="0" smtClean="0"/>
              <a:t> в </a:t>
            </a:r>
            <a:r>
              <a:rPr lang="ru-RU" altLang="ru-RU" dirty="0" err="1" smtClean="0"/>
              <a:t>галузі</a:t>
            </a:r>
            <a:r>
              <a:rPr lang="ru-RU" altLang="ru-RU" dirty="0" smtClean="0"/>
              <a:t> фольклористики, </a:t>
            </a:r>
            <a:r>
              <a:rPr lang="ru-RU" altLang="ru-RU" dirty="0" err="1" smtClean="0"/>
              <a:t>мовознавства</a:t>
            </a:r>
            <a:r>
              <a:rPr lang="ru-RU" altLang="ru-RU" dirty="0" smtClean="0"/>
              <a:t>, </a:t>
            </a:r>
            <a:r>
              <a:rPr lang="ru-RU" altLang="ru-RU" dirty="0" err="1" smtClean="0"/>
              <a:t>що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стосуються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зміни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звучання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слів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з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плином</a:t>
            </a:r>
            <a:r>
              <a:rPr lang="ru-RU" altLang="ru-RU" dirty="0" smtClean="0"/>
              <a:t> часу (Закон </a:t>
            </a:r>
            <a:r>
              <a:rPr lang="ru-RU" altLang="ru-RU" dirty="0" err="1" smtClean="0"/>
              <a:t>Грімм</a:t>
            </a:r>
            <a:r>
              <a:rPr lang="ru-RU" altLang="ru-RU" dirty="0" smtClean="0"/>
              <a:t>)</a:t>
            </a:r>
          </a:p>
          <a:p>
            <a:pPr algn="just">
              <a:buFontTx/>
              <a:buChar char="-"/>
            </a:pPr>
            <a:r>
              <a:rPr lang="uk-UA" altLang="ru-RU" dirty="0" smtClean="0"/>
              <a:t> засновники міфологічної школи в літературознавстві</a:t>
            </a:r>
            <a:endParaRPr lang="ru-RU" altLang="ru-RU" dirty="0" smtClean="0"/>
          </a:p>
          <a:p>
            <a:r>
              <a:rPr lang="ru-RU" altLang="ru-RU" dirty="0" smtClean="0"/>
              <a:t>. </a:t>
            </a:r>
          </a:p>
          <a:p>
            <a:r>
              <a:rPr lang="ru-RU" altLang="ru-RU" dirty="0" smtClean="0"/>
              <a:t>Казки: </a:t>
            </a:r>
            <a:r>
              <a:rPr lang="ru-RU" altLang="ru-RU" dirty="0" smtClean="0">
                <a:solidFill>
                  <a:srgbClr val="7030A0"/>
                </a:solidFill>
              </a:rPr>
              <a:t>«</a:t>
            </a:r>
            <a:r>
              <a:rPr lang="ru-RU" altLang="ru-RU" dirty="0" err="1" smtClean="0">
                <a:solidFill>
                  <a:srgbClr val="7030A0"/>
                </a:solidFill>
              </a:rPr>
              <a:t>Мізинчик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Білосніжка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і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сім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гномів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Бременські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вуличні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музиканти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Спляча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красуня</a:t>
            </a:r>
            <a:r>
              <a:rPr lang="ru-RU" altLang="ru-RU" dirty="0" smtClean="0">
                <a:solidFill>
                  <a:srgbClr val="7030A0"/>
                </a:solidFill>
              </a:rPr>
              <a:t>»,« </a:t>
            </a:r>
            <a:r>
              <a:rPr lang="ru-RU" altLang="ru-RU" dirty="0" err="1" smtClean="0">
                <a:solidFill>
                  <a:srgbClr val="7030A0"/>
                </a:solidFill>
              </a:rPr>
              <a:t>Червоний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капелюшок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Попелюшка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Кішка</a:t>
            </a:r>
            <a:r>
              <a:rPr lang="ru-RU" altLang="ru-RU" dirty="0" smtClean="0">
                <a:solidFill>
                  <a:srgbClr val="7030A0"/>
                </a:solidFill>
              </a:rPr>
              <a:t> І мишка в </a:t>
            </a:r>
            <a:r>
              <a:rPr lang="ru-RU" altLang="ru-RU" dirty="0" err="1" smtClean="0">
                <a:solidFill>
                  <a:srgbClr val="7030A0"/>
                </a:solidFill>
              </a:rPr>
              <a:t>дружбі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Заєць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і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їжак</a:t>
            </a:r>
            <a:r>
              <a:rPr lang="ru-RU" altLang="ru-RU" dirty="0" smtClean="0">
                <a:solidFill>
                  <a:srgbClr val="7030A0"/>
                </a:solidFill>
              </a:rPr>
              <a:t>», «Вовк </a:t>
            </a:r>
            <a:r>
              <a:rPr lang="ru-RU" altLang="ru-RU" dirty="0" err="1" smtClean="0">
                <a:solidFill>
                  <a:srgbClr val="7030A0"/>
                </a:solidFill>
              </a:rPr>
              <a:t>і</a:t>
            </a:r>
            <a:r>
              <a:rPr lang="ru-RU" altLang="ru-RU" dirty="0" smtClean="0">
                <a:solidFill>
                  <a:srgbClr val="7030A0"/>
                </a:solidFill>
              </a:rPr>
              <a:t> семеро </a:t>
            </a:r>
            <a:r>
              <a:rPr lang="ru-RU" altLang="ru-RU" dirty="0" err="1" smtClean="0">
                <a:solidFill>
                  <a:srgbClr val="7030A0"/>
                </a:solidFill>
              </a:rPr>
              <a:t>козенят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Шість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лебедів</a:t>
            </a:r>
            <a:r>
              <a:rPr lang="ru-RU" altLang="ru-RU" dirty="0" smtClean="0">
                <a:solidFill>
                  <a:srgbClr val="7030A0"/>
                </a:solidFill>
              </a:rPr>
              <a:t>», «Шестеро увесь </a:t>
            </a:r>
            <a:r>
              <a:rPr lang="ru-RU" altLang="ru-RU" dirty="0" err="1" smtClean="0">
                <a:solidFill>
                  <a:srgbClr val="7030A0"/>
                </a:solidFill>
              </a:rPr>
              <a:t>світ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обійдуть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Гензель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і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Гретель</a:t>
            </a:r>
            <a:r>
              <a:rPr lang="ru-RU" altLang="ru-RU" dirty="0" smtClean="0">
                <a:solidFill>
                  <a:srgbClr val="7030A0"/>
                </a:solidFill>
              </a:rPr>
              <a:t>», «Три </a:t>
            </a:r>
            <a:r>
              <a:rPr lang="ru-RU" altLang="ru-RU" dirty="0" err="1" smtClean="0">
                <a:solidFill>
                  <a:srgbClr val="7030A0"/>
                </a:solidFill>
              </a:rPr>
              <a:t>ледарі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Розумна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Ельза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Дурень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Ганс</a:t>
            </a:r>
            <a:r>
              <a:rPr lang="ru-RU" altLang="ru-RU" dirty="0" smtClean="0">
                <a:solidFill>
                  <a:srgbClr val="7030A0"/>
                </a:solidFill>
              </a:rPr>
              <a:t>», «Семеро </a:t>
            </a:r>
            <a:r>
              <a:rPr lang="ru-RU" altLang="ru-RU" dirty="0" err="1" smtClean="0">
                <a:solidFill>
                  <a:srgbClr val="7030A0"/>
                </a:solidFill>
              </a:rPr>
              <a:t>хоробрих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Старий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дід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і</a:t>
            </a:r>
            <a:r>
              <a:rPr lang="ru-RU" altLang="ru-RU" dirty="0" smtClean="0">
                <a:solidFill>
                  <a:srgbClr val="7030A0"/>
                </a:solidFill>
              </a:rPr>
              <a:t> внучок», «</a:t>
            </a:r>
            <a:r>
              <a:rPr lang="ru-RU" altLang="ru-RU" dirty="0" err="1" smtClean="0">
                <a:solidFill>
                  <a:srgbClr val="7030A0"/>
                </a:solidFill>
              </a:rPr>
              <a:t>Невдячний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син</a:t>
            </a:r>
            <a:r>
              <a:rPr lang="ru-RU" altLang="ru-RU" dirty="0" smtClean="0">
                <a:solidFill>
                  <a:srgbClr val="7030A0"/>
                </a:solidFill>
              </a:rPr>
              <a:t>», «</a:t>
            </a:r>
            <a:r>
              <a:rPr lang="ru-RU" altLang="ru-RU" dirty="0" err="1" smtClean="0">
                <a:solidFill>
                  <a:srgbClr val="7030A0"/>
                </a:solidFill>
              </a:rPr>
              <a:t>Розумна</a:t>
            </a:r>
            <a:r>
              <a:rPr lang="ru-RU" altLang="ru-RU" dirty="0" smtClean="0">
                <a:solidFill>
                  <a:srgbClr val="7030A0"/>
                </a:solidFill>
              </a:rPr>
              <a:t> дочка </a:t>
            </a:r>
            <a:r>
              <a:rPr lang="ru-RU" altLang="ru-RU" dirty="0" err="1" smtClean="0">
                <a:solidFill>
                  <a:srgbClr val="7030A0"/>
                </a:solidFill>
              </a:rPr>
              <a:t>селянська</a:t>
            </a:r>
            <a:r>
              <a:rPr lang="ru-RU" altLang="ru-RU" dirty="0" smtClean="0">
                <a:solidFill>
                  <a:srgbClr val="7030A0"/>
                </a:solidFill>
              </a:rPr>
              <a:t>». </a:t>
            </a:r>
            <a:endParaRPr lang="ru-RU" alt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idx="1"/>
          </p:nvPr>
        </p:nvSpPr>
        <p:spPr>
          <a:xfrm>
            <a:off x="263525" y="476250"/>
            <a:ext cx="7386638" cy="561975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uk-UA" altLang="ru-RU" b="1" dirty="0">
                <a:solidFill>
                  <a:srgbClr val="7030A0"/>
                </a:solidFill>
              </a:rPr>
              <a:t>Ернест Теодор Амадей Гофман</a:t>
            </a:r>
            <a:endParaRPr lang="ru-RU" altLang="ru-RU" b="1" dirty="0">
              <a:solidFill>
                <a:srgbClr val="7030A0"/>
              </a:solidFill>
            </a:endParaRPr>
          </a:p>
        </p:txBody>
      </p:sp>
      <p:pic>
        <p:nvPicPr>
          <p:cNvPr id="75781" name="Picture 5" descr="ETA-Hoffman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484314"/>
            <a:ext cx="2820977" cy="3205706"/>
          </a:xfrm>
          <a:prstGeom prst="rect">
            <a:avLst/>
          </a:prstGeom>
          <a:noFill/>
          <a:ln w="190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571868" y="1571613"/>
            <a:ext cx="514353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 smtClean="0"/>
              <a:t>-- </a:t>
            </a:r>
            <a:r>
              <a:rPr lang="ru-RU" altLang="ru-RU" dirty="0" err="1" smtClean="0"/>
              <a:t>Письменник</a:t>
            </a:r>
            <a:r>
              <a:rPr lang="ru-RU" altLang="ru-RU" dirty="0"/>
              <a:t>, композитор, художник, </a:t>
            </a:r>
            <a:endParaRPr lang="ru-RU" altLang="ru-RU" dirty="0" smtClean="0"/>
          </a:p>
          <a:p>
            <a:pPr>
              <a:spcBef>
                <a:spcPct val="50000"/>
              </a:spcBef>
            </a:pPr>
            <a:r>
              <a:rPr lang="ru-RU" altLang="ru-RU" dirty="0" smtClean="0"/>
              <a:t>-- </a:t>
            </a:r>
            <a:r>
              <a:rPr lang="ru-RU" altLang="ru-RU" dirty="0" err="1" smtClean="0"/>
              <a:t>Псевдонім</a:t>
            </a:r>
            <a:r>
              <a:rPr lang="ru-RU" altLang="ru-RU" dirty="0" smtClean="0"/>
              <a:t> </a:t>
            </a:r>
            <a:r>
              <a:rPr lang="ru-RU" altLang="ru-RU" dirty="0"/>
              <a:t>як композитора </a:t>
            </a:r>
            <a:r>
              <a:rPr lang="ru-RU" altLang="ru-RU" dirty="0" smtClean="0"/>
              <a:t>- </a:t>
            </a:r>
            <a:r>
              <a:rPr lang="ru-RU" altLang="ru-RU" dirty="0" err="1" smtClean="0"/>
              <a:t>Йоганн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Крейслер</a:t>
            </a:r>
            <a:r>
              <a:rPr lang="ru-RU" altLang="ru-RU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ru-RU" dirty="0" smtClean="0"/>
              <a:t>-- С</a:t>
            </a:r>
            <a:r>
              <a:rPr lang="uk-UA" dirty="0" err="1" smtClean="0"/>
              <a:t>падкоємець</a:t>
            </a:r>
            <a:r>
              <a:rPr lang="uk-UA" dirty="0" smtClean="0"/>
              <a:t> </a:t>
            </a:r>
            <a:r>
              <a:rPr lang="uk-UA" i="1" dirty="0" err="1" smtClean="0"/>
              <a:t>Єнської</a:t>
            </a:r>
            <a:r>
              <a:rPr lang="uk-UA" i="1" dirty="0" smtClean="0"/>
              <a:t> школи </a:t>
            </a:r>
            <a:r>
              <a:rPr lang="uk-UA" dirty="0" smtClean="0"/>
              <a:t>– універсальність мистецтва, концепція романтичної іронії, синтез мистецтв тощо,</a:t>
            </a:r>
            <a:endParaRPr lang="ru-RU" dirty="0" smtClean="0"/>
          </a:p>
          <a:p>
            <a:r>
              <a:rPr lang="uk-UA" dirty="0" smtClean="0"/>
              <a:t>АЛЕ! - різниця:</a:t>
            </a:r>
            <a:endParaRPr lang="ru-RU" dirty="0" smtClean="0"/>
          </a:p>
          <a:p>
            <a:r>
              <a:rPr lang="uk-UA" dirty="0" smtClean="0"/>
              <a:t>письменник іронізує а над цією мрією-утопією, і над своїм героєм-диваком, розуміючи безсилля романтичного “я” перед жорстокою силою реальності. </a:t>
            </a:r>
          </a:p>
          <a:p>
            <a:endParaRPr lang="ru-RU" dirty="0" smtClean="0"/>
          </a:p>
          <a:p>
            <a:pPr>
              <a:buFontTx/>
              <a:buChar char="-"/>
            </a:pPr>
            <a:r>
              <a:rPr lang="uk-UA" dirty="0" smtClean="0"/>
              <a:t>- Особлива увага Гофмана - на </a:t>
            </a:r>
            <a:r>
              <a:rPr lang="uk-UA" i="1" dirty="0" smtClean="0"/>
              <a:t>особистості художника </a:t>
            </a:r>
            <a:r>
              <a:rPr lang="uk-UA" dirty="0" smtClean="0"/>
              <a:t>– тема зіткнення між художником і вульгарним середовищем, яке його оточує. 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285728"/>
            <a:ext cx="5451484" cy="6286544"/>
          </a:xfrm>
        </p:spPr>
        <p:txBody>
          <a:bodyPr>
            <a:normAutofit lnSpcReduction="10000"/>
          </a:bodyPr>
          <a:lstStyle/>
          <a:p>
            <a:pPr marL="609600" indent="-609600">
              <a:buFontTx/>
              <a:buNone/>
            </a:pPr>
            <a:r>
              <a:rPr lang="uk-UA" altLang="ru-RU" sz="2600" dirty="0" smtClean="0">
                <a:solidFill>
                  <a:schemeClr val="tx2"/>
                </a:solidFill>
              </a:rPr>
              <a:t>ГОФМАН. Основні </a:t>
            </a:r>
            <a:r>
              <a:rPr lang="uk-UA" altLang="ru-RU" sz="2600" dirty="0">
                <a:solidFill>
                  <a:schemeClr val="tx2"/>
                </a:solidFill>
              </a:rPr>
              <a:t>твори:</a:t>
            </a:r>
            <a:endParaRPr lang="en-US" altLang="ru-RU" sz="2600" dirty="0">
              <a:solidFill>
                <a:schemeClr val="tx2"/>
              </a:solidFill>
            </a:endParaRPr>
          </a:p>
          <a:p>
            <a:pPr marL="609600" indent="-609600">
              <a:buFontTx/>
              <a:buNone/>
            </a:pPr>
            <a:endParaRPr lang="uk-UA" altLang="ru-RU" sz="1800" dirty="0">
              <a:solidFill>
                <a:schemeClr val="tx2"/>
              </a:solidFill>
            </a:endParaRPr>
          </a:p>
          <a:p>
            <a:r>
              <a:rPr lang="uk-UA" sz="1900" dirty="0" smtClean="0"/>
              <a:t>Перша книга Гофмана, </a:t>
            </a:r>
            <a:r>
              <a:rPr lang="uk-UA" sz="1900" i="1" dirty="0" err="1" smtClean="0"/>
              <a:t>“</a:t>
            </a:r>
            <a:r>
              <a:rPr lang="uk-UA" sz="1900" b="1" i="1" dirty="0" err="1" smtClean="0">
                <a:solidFill>
                  <a:srgbClr val="7030A0"/>
                </a:solidFill>
              </a:rPr>
              <a:t>Фантазії</a:t>
            </a:r>
            <a:r>
              <a:rPr lang="uk-UA" sz="1900" b="1" i="1" dirty="0" smtClean="0">
                <a:solidFill>
                  <a:srgbClr val="7030A0"/>
                </a:solidFill>
              </a:rPr>
              <a:t> в манері </a:t>
            </a:r>
            <a:r>
              <a:rPr lang="uk-UA" sz="1900" b="1" i="1" dirty="0" err="1" smtClean="0">
                <a:solidFill>
                  <a:srgbClr val="7030A0"/>
                </a:solidFill>
              </a:rPr>
              <a:t>Калло</a:t>
            </a:r>
            <a:r>
              <a:rPr lang="uk-UA" sz="1900" b="1" i="1" dirty="0" smtClean="0">
                <a:solidFill>
                  <a:srgbClr val="7030A0"/>
                </a:solidFill>
              </a:rPr>
              <a:t>. Листи з щоденника мандруючого </a:t>
            </a:r>
            <a:r>
              <a:rPr lang="uk-UA" sz="1900" b="1" i="1" dirty="0" err="1" smtClean="0">
                <a:solidFill>
                  <a:srgbClr val="7030A0"/>
                </a:solidFill>
              </a:rPr>
              <a:t>ентузіаста”</a:t>
            </a:r>
            <a:r>
              <a:rPr lang="uk-UA" sz="1900" dirty="0" smtClean="0"/>
              <a:t> (1814 – 1815) стверджує: художник – не професія, художник – спосіб життя.</a:t>
            </a:r>
            <a:endParaRPr lang="ru-RU" sz="1900" dirty="0" smtClean="0"/>
          </a:p>
          <a:p>
            <a:r>
              <a:rPr lang="uk-UA" sz="1900" dirty="0" smtClean="0"/>
              <a:t>Роман </a:t>
            </a:r>
            <a:r>
              <a:rPr lang="uk-UA" sz="1900" i="1" dirty="0" err="1" smtClean="0"/>
              <a:t>“</a:t>
            </a:r>
            <a:r>
              <a:rPr lang="uk-UA" sz="1900" b="1" i="1" dirty="0" err="1" smtClean="0">
                <a:solidFill>
                  <a:srgbClr val="7030A0"/>
                </a:solidFill>
              </a:rPr>
              <a:t>Еліксири</a:t>
            </a:r>
            <a:r>
              <a:rPr lang="uk-UA" sz="1900" b="1" i="1" dirty="0" smtClean="0">
                <a:solidFill>
                  <a:srgbClr val="7030A0"/>
                </a:solidFill>
              </a:rPr>
              <a:t> </a:t>
            </a:r>
            <a:r>
              <a:rPr lang="uk-UA" sz="1900" b="1" i="1" dirty="0" err="1" smtClean="0">
                <a:solidFill>
                  <a:srgbClr val="7030A0"/>
                </a:solidFill>
              </a:rPr>
              <a:t>Сатани</a:t>
            </a:r>
            <a:r>
              <a:rPr lang="uk-UA" sz="1900" i="1" dirty="0" err="1" smtClean="0"/>
              <a:t>”</a:t>
            </a:r>
            <a:r>
              <a:rPr lang="uk-UA" sz="1900" dirty="0" smtClean="0"/>
              <a:t>  (1816 ) примикає до традиції </a:t>
            </a:r>
            <a:r>
              <a:rPr lang="uk-UA" sz="1900" dirty="0" err="1" smtClean="0"/>
              <a:t>“ґотичного</a:t>
            </a:r>
            <a:r>
              <a:rPr lang="uk-UA" sz="1900" dirty="0" smtClean="0"/>
              <a:t> </a:t>
            </a:r>
            <a:r>
              <a:rPr lang="uk-UA" sz="1900" dirty="0" err="1" smtClean="0"/>
              <a:t>роману”</a:t>
            </a:r>
            <a:r>
              <a:rPr lang="uk-UA" sz="1900" dirty="0" smtClean="0"/>
              <a:t> кінця ХУІІІ ст. Про це свідчить авантюрний сюжет, заплутані відносини між персонажами, образ двійника, </a:t>
            </a:r>
            <a:r>
              <a:rPr lang="uk-UA" sz="1900" dirty="0" err="1" smtClean="0"/>
              <a:t>мотивіровки</a:t>
            </a:r>
            <a:r>
              <a:rPr lang="uk-UA" sz="1900" dirty="0" smtClean="0"/>
              <a:t>, які є пов’язаними з релігійними мотивами гріха і спокути. І в той же час Гофмана відокремлює від творів </a:t>
            </a:r>
            <a:r>
              <a:rPr lang="uk-UA" sz="1900" dirty="0" err="1" smtClean="0"/>
              <a:t>Уолпола</a:t>
            </a:r>
            <a:r>
              <a:rPr lang="uk-UA" sz="1900" dirty="0" smtClean="0"/>
              <a:t>,  </a:t>
            </a:r>
            <a:r>
              <a:rPr lang="uk-UA" sz="1900" dirty="0" err="1" smtClean="0"/>
              <a:t>Радкліф</a:t>
            </a:r>
            <a:r>
              <a:rPr lang="uk-UA" sz="1900" dirty="0" smtClean="0"/>
              <a:t> та інших </a:t>
            </a:r>
            <a:endParaRPr lang="ru-RU" sz="1900" dirty="0" smtClean="0"/>
          </a:p>
          <a:p>
            <a:r>
              <a:rPr lang="uk-UA" sz="1900" dirty="0" smtClean="0"/>
              <a:t>Філософія і сатира, трагічне і забавне існують поряд у романі </a:t>
            </a:r>
            <a:r>
              <a:rPr lang="uk-UA" sz="1900" i="1" dirty="0" err="1" smtClean="0">
                <a:solidFill>
                  <a:srgbClr val="7030A0"/>
                </a:solidFill>
              </a:rPr>
              <a:t>“</a:t>
            </a:r>
            <a:r>
              <a:rPr lang="uk-UA" sz="1900" b="1" i="1" dirty="0" err="1" smtClean="0">
                <a:solidFill>
                  <a:srgbClr val="7030A0"/>
                </a:solidFill>
              </a:rPr>
              <a:t>Життєві</a:t>
            </a:r>
            <a:r>
              <a:rPr lang="uk-UA" sz="1900" b="1" i="1" dirty="0" smtClean="0">
                <a:solidFill>
                  <a:srgbClr val="7030A0"/>
                </a:solidFill>
              </a:rPr>
              <a:t> переконання кота </a:t>
            </a:r>
            <a:r>
              <a:rPr lang="uk-UA" sz="1900" b="1" i="1" dirty="0" err="1" smtClean="0">
                <a:solidFill>
                  <a:srgbClr val="7030A0"/>
                </a:solidFill>
              </a:rPr>
              <a:t>Мурра</a:t>
            </a:r>
            <a:r>
              <a:rPr lang="uk-UA" sz="1900" i="1" dirty="0" err="1" smtClean="0"/>
              <a:t>”</a:t>
            </a:r>
            <a:r>
              <a:rPr lang="uk-UA" sz="1900" dirty="0" smtClean="0"/>
              <a:t> (1819 – 1821), який вважають вершиною творчого шляху письменника</a:t>
            </a:r>
            <a:endParaRPr lang="ru-RU" sz="1900" dirty="0" smtClean="0"/>
          </a:p>
          <a:p>
            <a:pPr marL="609600" indent="-609600">
              <a:buFontTx/>
              <a:buAutoNum type="arabicPeriod"/>
            </a:pPr>
            <a:endParaRPr lang="en-US" altLang="ru-RU" sz="1600" dirty="0"/>
          </a:p>
        </p:txBody>
      </p:sp>
      <p:pic>
        <p:nvPicPr>
          <p:cNvPr id="8193" name="Picture 1" descr="D:\НОВЫЙ КОМП\2- kaf+2013\мудл\РОМАНТИЗМ\Мур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030612"/>
            <a:ext cx="2857520" cy="211303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  <p:pic>
        <p:nvPicPr>
          <p:cNvPr id="8194" name="Picture 2" descr="D:\НОВЫЙ КОМП\2- kaf+2013\мудл\РОМАНТИЗМ\гофман и мур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357165"/>
            <a:ext cx="1785950" cy="3276765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Велика книга </a:t>
            </a:r>
            <a:r>
              <a:rPr lang="uk-UA" i="1" dirty="0" err="1" smtClean="0"/>
              <a:t>“</a:t>
            </a:r>
            <a:r>
              <a:rPr lang="uk-UA" b="1" i="1" dirty="0" err="1" smtClean="0">
                <a:solidFill>
                  <a:srgbClr val="7030A0"/>
                </a:solidFill>
              </a:rPr>
              <a:t>Серапіонові</a:t>
            </a:r>
            <a:r>
              <a:rPr lang="uk-UA" b="1" i="1" dirty="0" smtClean="0">
                <a:solidFill>
                  <a:srgbClr val="7030A0"/>
                </a:solidFill>
              </a:rPr>
              <a:t> </a:t>
            </a:r>
            <a:r>
              <a:rPr lang="uk-UA" b="1" i="1" dirty="0" err="1" smtClean="0">
                <a:solidFill>
                  <a:srgbClr val="7030A0"/>
                </a:solidFill>
              </a:rPr>
              <a:t>брати”</a:t>
            </a:r>
            <a:r>
              <a:rPr lang="uk-UA" b="1" dirty="0" smtClean="0">
                <a:solidFill>
                  <a:srgbClr val="7030A0"/>
                </a:solidFill>
              </a:rPr>
              <a:t> </a:t>
            </a:r>
            <a:r>
              <a:rPr lang="uk-UA" dirty="0" smtClean="0"/>
              <a:t>( 1819 – 1820 ) уявляє собою збірку дуже різних за жанром новел, обрамлених єдиною </a:t>
            </a:r>
            <a:r>
              <a:rPr lang="uk-UA" dirty="0" err="1" smtClean="0"/>
              <a:t>новелою-„рамою”</a:t>
            </a:r>
            <a:r>
              <a:rPr lang="uk-UA" dirty="0" smtClean="0"/>
              <a:t> про чотирьох друзів-письменників. Вони по черзі читають свої твори і представляють чотири різних естетичних позиції. Але всіх їх об’єднує шанований ними образ відлюдника Серапіона і вимога: фантазія є реальнішою за дійсність. </a:t>
            </a:r>
          </a:p>
          <a:p>
            <a:r>
              <a:rPr lang="uk-UA" dirty="0" smtClean="0"/>
              <a:t>ВКЛЮЧАЄ: </a:t>
            </a:r>
            <a:r>
              <a:rPr lang="uk-UA" b="1" dirty="0" smtClean="0"/>
              <a:t>новели на історичну те</a:t>
            </a:r>
            <a:r>
              <a:rPr lang="uk-UA" dirty="0" smtClean="0"/>
              <a:t>му ( </a:t>
            </a:r>
            <a:r>
              <a:rPr lang="uk-UA" dirty="0" err="1" smtClean="0"/>
              <a:t>“</a:t>
            </a:r>
            <a:r>
              <a:rPr lang="uk-UA" b="1" dirty="0" err="1" smtClean="0">
                <a:solidFill>
                  <a:srgbClr val="7030A0"/>
                </a:solidFill>
              </a:rPr>
              <a:t>Дож</a:t>
            </a:r>
            <a:r>
              <a:rPr lang="uk-UA" b="1" dirty="0" smtClean="0">
                <a:solidFill>
                  <a:srgbClr val="7030A0"/>
                </a:solidFill>
              </a:rPr>
              <a:t> й </a:t>
            </a:r>
            <a:r>
              <a:rPr lang="uk-UA" b="1" dirty="0" err="1" smtClean="0">
                <a:solidFill>
                  <a:srgbClr val="7030A0"/>
                </a:solidFill>
              </a:rPr>
              <a:t>догареса</a:t>
            </a:r>
            <a:r>
              <a:rPr lang="uk-UA" b="1" dirty="0" err="1" smtClean="0"/>
              <a:t>”</a:t>
            </a:r>
            <a:r>
              <a:rPr lang="uk-UA" b="1" dirty="0" smtClean="0"/>
              <a:t> </a:t>
            </a:r>
            <a:r>
              <a:rPr lang="uk-UA" dirty="0" smtClean="0"/>
              <a:t>), </a:t>
            </a:r>
            <a:r>
              <a:rPr lang="uk-UA" b="1" dirty="0" smtClean="0"/>
              <a:t>новели про музикантів і художників </a:t>
            </a:r>
            <a:r>
              <a:rPr lang="uk-UA" dirty="0" smtClean="0"/>
              <a:t>( </a:t>
            </a:r>
            <a:r>
              <a:rPr lang="uk-UA" dirty="0" err="1" smtClean="0"/>
              <a:t>“</a:t>
            </a:r>
            <a:r>
              <a:rPr lang="uk-UA" b="1" i="1" dirty="0" err="1" smtClean="0">
                <a:solidFill>
                  <a:srgbClr val="7030A0"/>
                </a:solidFill>
              </a:rPr>
              <a:t>Фермата”</a:t>
            </a:r>
            <a:r>
              <a:rPr lang="uk-UA" b="1" i="1" dirty="0" smtClean="0">
                <a:solidFill>
                  <a:srgbClr val="7030A0"/>
                </a:solidFill>
              </a:rPr>
              <a:t>, </a:t>
            </a:r>
            <a:r>
              <a:rPr lang="uk-UA" b="1" i="1" dirty="0" err="1" smtClean="0">
                <a:solidFill>
                  <a:srgbClr val="7030A0"/>
                </a:solidFill>
              </a:rPr>
              <a:t>“Артусова</a:t>
            </a:r>
            <a:r>
              <a:rPr lang="uk-UA" b="1" i="1" dirty="0" smtClean="0">
                <a:solidFill>
                  <a:srgbClr val="7030A0"/>
                </a:solidFill>
              </a:rPr>
              <a:t> </a:t>
            </a:r>
            <a:r>
              <a:rPr lang="uk-UA" b="1" i="1" dirty="0" err="1" smtClean="0">
                <a:solidFill>
                  <a:srgbClr val="7030A0"/>
                </a:solidFill>
              </a:rPr>
              <a:t>зала</a:t>
            </a:r>
            <a:r>
              <a:rPr lang="uk-UA" dirty="0" err="1" smtClean="0"/>
              <a:t>”</a:t>
            </a:r>
            <a:r>
              <a:rPr lang="uk-UA" dirty="0" smtClean="0"/>
              <a:t> )  і осяяна святом </a:t>
            </a:r>
            <a:r>
              <a:rPr lang="uk-UA" b="1" dirty="0" smtClean="0"/>
              <a:t>казка </a:t>
            </a:r>
            <a:r>
              <a:rPr lang="uk-UA" i="1" dirty="0" err="1" smtClean="0"/>
              <a:t>“</a:t>
            </a:r>
            <a:r>
              <a:rPr lang="uk-UA" b="1" i="1" dirty="0" err="1" smtClean="0">
                <a:solidFill>
                  <a:srgbClr val="7030A0"/>
                </a:solidFill>
              </a:rPr>
              <a:t>Лузгунчик</a:t>
            </a:r>
            <a:r>
              <a:rPr lang="uk-UA" b="1" i="1" dirty="0" smtClean="0">
                <a:solidFill>
                  <a:srgbClr val="7030A0"/>
                </a:solidFill>
              </a:rPr>
              <a:t>, або Мишачий </a:t>
            </a:r>
            <a:r>
              <a:rPr lang="uk-UA" b="1" i="1" dirty="0" err="1" smtClean="0">
                <a:solidFill>
                  <a:srgbClr val="7030A0"/>
                </a:solidFill>
              </a:rPr>
              <a:t>король</a:t>
            </a:r>
            <a:r>
              <a:rPr lang="uk-UA" i="1" dirty="0" err="1" smtClean="0"/>
              <a:t>”</a:t>
            </a:r>
            <a:r>
              <a:rPr lang="uk-UA" i="1" dirty="0" smtClean="0"/>
              <a:t>,</a:t>
            </a:r>
            <a:r>
              <a:rPr lang="uk-UA" dirty="0" smtClean="0"/>
              <a:t> яка навічно увійшла у коло дитячого читання, і яку вславив своєю музикою П.І. Чайковський. Особливої уваги заслуговує </a:t>
            </a:r>
            <a:r>
              <a:rPr lang="uk-UA" b="1" dirty="0" smtClean="0"/>
              <a:t>повість</a:t>
            </a:r>
            <a:r>
              <a:rPr lang="uk-UA" dirty="0" smtClean="0"/>
              <a:t> </a:t>
            </a:r>
            <a:r>
              <a:rPr lang="uk-UA" i="1" dirty="0" err="1" smtClean="0"/>
              <a:t>“</a:t>
            </a:r>
            <a:r>
              <a:rPr lang="uk-UA" b="1" i="1" dirty="0" err="1" smtClean="0">
                <a:solidFill>
                  <a:srgbClr val="7030A0"/>
                </a:solidFill>
              </a:rPr>
              <a:t>Майстер</a:t>
            </a:r>
            <a:r>
              <a:rPr lang="uk-UA" b="1" i="1" dirty="0" smtClean="0">
                <a:solidFill>
                  <a:srgbClr val="7030A0"/>
                </a:solidFill>
              </a:rPr>
              <a:t> </a:t>
            </a:r>
            <a:r>
              <a:rPr lang="uk-UA" b="1" i="1" dirty="0" err="1" smtClean="0">
                <a:solidFill>
                  <a:srgbClr val="7030A0"/>
                </a:solidFill>
              </a:rPr>
              <a:t>Мартін-бочар</a:t>
            </a:r>
            <a:r>
              <a:rPr lang="uk-UA" b="1" i="1" dirty="0" smtClean="0">
                <a:solidFill>
                  <a:srgbClr val="7030A0"/>
                </a:solidFill>
              </a:rPr>
              <a:t> та його </a:t>
            </a:r>
            <a:r>
              <a:rPr lang="uk-UA" b="1" i="1" dirty="0" err="1" smtClean="0">
                <a:solidFill>
                  <a:srgbClr val="7030A0"/>
                </a:solidFill>
              </a:rPr>
              <a:t>учні”</a:t>
            </a:r>
            <a:r>
              <a:rPr lang="uk-UA" b="1" dirty="0" smtClean="0">
                <a:solidFill>
                  <a:srgbClr val="7030A0"/>
                </a:solidFill>
              </a:rPr>
              <a:t> </a:t>
            </a:r>
            <a:r>
              <a:rPr lang="uk-UA" dirty="0" smtClean="0">
                <a:solidFill>
                  <a:srgbClr val="7030A0"/>
                </a:solidFill>
              </a:rPr>
              <a:t>( </a:t>
            </a:r>
            <a:r>
              <a:rPr lang="uk-UA" dirty="0" smtClean="0"/>
              <a:t>1818 ) – романтична ідилія, яка в </a:t>
            </a:r>
            <a:r>
              <a:rPr lang="uk-UA" dirty="0" err="1" smtClean="0"/>
              <a:t>естетизованому</a:t>
            </a:r>
            <a:r>
              <a:rPr lang="uk-UA" dirty="0" smtClean="0"/>
              <a:t> плані відображає життя середньовічних ремісників. </a:t>
            </a:r>
            <a:endParaRPr lang="ru-RU" alt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404813"/>
            <a:ext cx="7386638" cy="569118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b="1" dirty="0" err="1">
                <a:solidFill>
                  <a:schemeClr val="tx2"/>
                </a:solidFill>
              </a:rPr>
              <a:t>Генріх</a:t>
            </a:r>
            <a:r>
              <a:rPr lang="ru-RU" altLang="ru-RU" b="1" dirty="0">
                <a:solidFill>
                  <a:schemeClr val="tx2"/>
                </a:solidFill>
              </a:rPr>
              <a:t> Гейне</a:t>
            </a:r>
          </a:p>
        </p:txBody>
      </p:sp>
      <p:pic>
        <p:nvPicPr>
          <p:cNvPr id="76804" name="Picture 4" descr="Heinrich-heine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2106597" cy="3505149"/>
          </a:xfrm>
          <a:prstGeom prst="rect">
            <a:avLst/>
          </a:prstGeom>
          <a:noFill/>
          <a:ln w="190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3143240" y="1357298"/>
            <a:ext cx="571503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dirty="0"/>
              <a:t>Один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 smtClean="0"/>
              <a:t>найяскравіших</a:t>
            </a:r>
            <a:r>
              <a:rPr lang="ru-RU" altLang="ru-RU" dirty="0" smtClean="0"/>
              <a:t> </a:t>
            </a:r>
            <a:r>
              <a:rPr lang="ru-RU" altLang="ru-RU" dirty="0" err="1"/>
              <a:t>німецьких</a:t>
            </a:r>
            <a:r>
              <a:rPr lang="ru-RU" altLang="ru-RU" dirty="0"/>
              <a:t> </a:t>
            </a:r>
            <a:r>
              <a:rPr lang="ru-RU" altLang="ru-RU" dirty="0" err="1"/>
              <a:t>поетів</a:t>
            </a:r>
            <a:r>
              <a:rPr lang="ru-RU" altLang="ru-RU" dirty="0"/>
              <a:t> та </a:t>
            </a:r>
            <a:r>
              <a:rPr lang="ru-RU" altLang="ru-RU" dirty="0" err="1"/>
              <a:t>журналістів</a:t>
            </a:r>
            <a:r>
              <a:rPr lang="ru-RU" altLang="ru-RU" dirty="0"/>
              <a:t> </a:t>
            </a:r>
            <a:r>
              <a:rPr lang="en-US" altLang="ru-RU" dirty="0" smtClean="0"/>
              <a:t>XIX </a:t>
            </a:r>
            <a:r>
              <a:rPr lang="ru-RU" altLang="ru-RU" dirty="0" err="1" smtClean="0"/>
              <a:t>століття</a:t>
            </a:r>
            <a:r>
              <a:rPr lang="ru-RU" altLang="ru-RU" dirty="0"/>
              <a:t>.</a:t>
            </a:r>
          </a:p>
          <a:p>
            <a:endParaRPr lang="ru-RU" altLang="ru-RU" dirty="0" smtClean="0"/>
          </a:p>
          <a:p>
            <a:r>
              <a:rPr lang="ru-RU" altLang="ru-RU" dirty="0" smtClean="0"/>
              <a:t>Гейне </a:t>
            </a:r>
            <a:r>
              <a:rPr lang="ru-RU" altLang="ru-RU" dirty="0" err="1" smtClean="0"/>
              <a:t>зробив</a:t>
            </a:r>
            <a:r>
              <a:rPr lang="ru-RU" altLang="ru-RU" dirty="0" smtClean="0"/>
              <a:t> </a:t>
            </a:r>
            <a:r>
              <a:rPr lang="ru-RU" altLang="ru-RU" dirty="0" err="1"/>
              <a:t>мову</a:t>
            </a:r>
            <a:r>
              <a:rPr lang="ru-RU" altLang="ru-RU" dirty="0"/>
              <a:t> </a:t>
            </a:r>
            <a:r>
              <a:rPr lang="ru-RU" altLang="ru-RU" dirty="0" err="1"/>
              <a:t>повсякдення</a:t>
            </a:r>
            <a:r>
              <a:rPr lang="ru-RU" altLang="ru-RU" dirty="0"/>
              <a:t> </a:t>
            </a:r>
            <a:r>
              <a:rPr lang="ru-RU" altLang="ru-RU" dirty="0" err="1"/>
              <a:t>придатною</a:t>
            </a:r>
            <a:r>
              <a:rPr lang="ru-RU" altLang="ru-RU" dirty="0"/>
              <a:t> для </a:t>
            </a:r>
            <a:r>
              <a:rPr lang="ru-RU" altLang="ru-RU" dirty="0" err="1"/>
              <a:t>поетичних</a:t>
            </a:r>
            <a:r>
              <a:rPr lang="ru-RU" altLang="ru-RU" dirty="0"/>
              <a:t> </a:t>
            </a:r>
            <a:r>
              <a:rPr lang="ru-RU" altLang="ru-RU" dirty="0" err="1"/>
              <a:t>творів</a:t>
            </a:r>
            <a:r>
              <a:rPr lang="ru-RU" altLang="ru-RU" dirty="0"/>
              <a:t>, </a:t>
            </a:r>
            <a:r>
              <a:rPr lang="ru-RU" altLang="ru-RU" dirty="0" err="1"/>
              <a:t>підніс</a:t>
            </a:r>
            <a:r>
              <a:rPr lang="ru-RU" altLang="ru-RU" dirty="0"/>
              <a:t> жанр </a:t>
            </a:r>
            <a:r>
              <a:rPr lang="ru-RU" altLang="ru-RU" dirty="0" err="1"/>
              <a:t>фейлетонів</a:t>
            </a:r>
            <a:r>
              <a:rPr lang="ru-RU" altLang="ru-RU" dirty="0"/>
              <a:t> та </a:t>
            </a:r>
            <a:r>
              <a:rPr lang="ru-RU" altLang="ru-RU" dirty="0" err="1"/>
              <a:t>подорожніх</a:t>
            </a:r>
            <a:r>
              <a:rPr lang="ru-RU" altLang="ru-RU" dirty="0"/>
              <a:t> </a:t>
            </a:r>
            <a:r>
              <a:rPr lang="ru-RU" altLang="ru-RU" dirty="0" err="1"/>
              <a:t>розповідей</a:t>
            </a:r>
            <a:r>
              <a:rPr lang="ru-RU" altLang="ru-RU" dirty="0"/>
              <a:t> до </a:t>
            </a:r>
            <a:r>
              <a:rPr lang="ru-RU" altLang="ru-RU" dirty="0" err="1"/>
              <a:t>рівня</a:t>
            </a:r>
            <a:r>
              <a:rPr lang="ru-RU" altLang="ru-RU" dirty="0"/>
              <a:t> </a:t>
            </a:r>
            <a:r>
              <a:rPr lang="ru-RU" altLang="ru-RU" dirty="0" err="1"/>
              <a:t>мистецтва</a:t>
            </a:r>
            <a:r>
              <a:rPr lang="ru-RU" altLang="ru-RU" dirty="0"/>
              <a:t>, та </a:t>
            </a:r>
            <a:r>
              <a:rPr lang="ru-RU" altLang="ru-RU" dirty="0" err="1"/>
              <a:t>надав</a:t>
            </a:r>
            <a:r>
              <a:rPr lang="ru-RU" altLang="ru-RU" dirty="0"/>
              <a:t> </a:t>
            </a:r>
            <a:r>
              <a:rPr lang="ru-RU" altLang="ru-RU" dirty="0" err="1">
                <a:solidFill>
                  <a:srgbClr val="7030A0"/>
                </a:solidFill>
              </a:rPr>
              <a:t>німецькій</a:t>
            </a:r>
            <a:r>
              <a:rPr lang="ru-RU" altLang="ru-RU" dirty="0">
                <a:solidFill>
                  <a:srgbClr val="7030A0"/>
                </a:solidFill>
              </a:rPr>
              <a:t> </a:t>
            </a:r>
            <a:r>
              <a:rPr lang="ru-RU" altLang="ru-RU" dirty="0" err="1">
                <a:solidFill>
                  <a:srgbClr val="7030A0"/>
                </a:solidFill>
              </a:rPr>
              <a:t>мові</a:t>
            </a:r>
            <a:r>
              <a:rPr lang="ru-RU" altLang="ru-RU" dirty="0"/>
              <a:t>, до </a:t>
            </a:r>
            <a:r>
              <a:rPr lang="ru-RU" altLang="ru-RU" dirty="0" err="1"/>
              <a:t>цього</a:t>
            </a:r>
            <a:r>
              <a:rPr lang="ru-RU" altLang="ru-RU" dirty="0"/>
              <a:t> не </a:t>
            </a:r>
            <a:r>
              <a:rPr lang="ru-RU" altLang="ru-RU" dirty="0" err="1"/>
              <a:t>притаманну</a:t>
            </a:r>
            <a:r>
              <a:rPr lang="ru-RU" altLang="ru-RU" dirty="0"/>
              <a:t>, </a:t>
            </a:r>
            <a:r>
              <a:rPr lang="ru-RU" altLang="ru-RU" dirty="0" err="1"/>
              <a:t>стилістичну</a:t>
            </a:r>
            <a:r>
              <a:rPr lang="ru-RU" altLang="ru-RU" dirty="0"/>
              <a:t> </a:t>
            </a:r>
            <a:r>
              <a:rPr lang="ru-RU" altLang="ru-RU" dirty="0" err="1"/>
              <a:t>легкість</a:t>
            </a:r>
            <a:r>
              <a:rPr lang="ru-RU" altLang="ru-RU" dirty="0"/>
              <a:t> та </a:t>
            </a:r>
            <a:r>
              <a:rPr lang="ru-RU" altLang="ru-RU" dirty="0" err="1"/>
              <a:t>елегантність</a:t>
            </a:r>
            <a:r>
              <a:rPr lang="ru-RU" altLang="ru-RU" dirty="0"/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3714752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altLang="ru-RU" sz="2000" dirty="0" err="1" smtClean="0">
                <a:solidFill>
                  <a:schemeClr val="tx2"/>
                </a:solidFill>
              </a:rPr>
              <a:t>Основні</a:t>
            </a:r>
            <a:r>
              <a:rPr lang="ru-RU" altLang="ru-RU" sz="2000" dirty="0" smtClean="0">
                <a:solidFill>
                  <a:schemeClr val="tx2"/>
                </a:solidFill>
              </a:rPr>
              <a:t> твори:</a:t>
            </a:r>
          </a:p>
          <a:p>
            <a:r>
              <a:rPr lang="ru-RU" altLang="ru-RU" sz="2000" dirty="0" smtClean="0"/>
              <a:t>«</a:t>
            </a:r>
            <a:r>
              <a:rPr lang="ru-RU" altLang="ru-RU" sz="2000" dirty="0" smtClean="0">
                <a:solidFill>
                  <a:srgbClr val="7030A0"/>
                </a:solidFill>
              </a:rPr>
              <a:t>Книга 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пісень</a:t>
            </a:r>
            <a:r>
              <a:rPr lang="ru-RU" altLang="ru-RU" sz="2000" dirty="0" smtClean="0">
                <a:solidFill>
                  <a:srgbClr val="7030A0"/>
                </a:solidFill>
              </a:rPr>
              <a:t>» </a:t>
            </a:r>
          </a:p>
          <a:p>
            <a:r>
              <a:rPr lang="ru-RU" altLang="ru-RU" sz="2000" dirty="0" smtClean="0">
                <a:solidFill>
                  <a:srgbClr val="7030A0"/>
                </a:solidFill>
              </a:rPr>
              <a:t>«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Подорожні</a:t>
            </a:r>
            <a:r>
              <a:rPr lang="ru-RU" altLang="ru-RU" sz="2000" dirty="0" smtClean="0">
                <a:solidFill>
                  <a:srgbClr val="7030A0"/>
                </a:solidFill>
              </a:rPr>
              <a:t> 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картини</a:t>
            </a:r>
            <a:r>
              <a:rPr lang="ru-RU" altLang="ru-RU" sz="2000" dirty="0" smtClean="0">
                <a:solidFill>
                  <a:srgbClr val="7030A0"/>
                </a:solidFill>
              </a:rPr>
              <a:t>» </a:t>
            </a:r>
          </a:p>
          <a:p>
            <a:r>
              <a:rPr lang="ru-RU" altLang="ru-RU" sz="2000" dirty="0" smtClean="0">
                <a:solidFill>
                  <a:srgbClr val="7030A0"/>
                </a:solidFill>
              </a:rPr>
              <a:t>«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Німеччина</a:t>
            </a:r>
            <a:r>
              <a:rPr lang="ru-RU" altLang="ru-RU" sz="2000" dirty="0" smtClean="0">
                <a:solidFill>
                  <a:srgbClr val="7030A0"/>
                </a:solidFill>
              </a:rPr>
              <a:t>. 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Зимова</a:t>
            </a:r>
            <a:r>
              <a:rPr lang="ru-RU" altLang="ru-RU" sz="2000" dirty="0" smtClean="0">
                <a:solidFill>
                  <a:srgbClr val="7030A0"/>
                </a:solidFill>
              </a:rPr>
              <a:t> 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казка</a:t>
            </a:r>
            <a:r>
              <a:rPr lang="ru-RU" altLang="ru-RU" sz="2000" dirty="0" smtClean="0">
                <a:solidFill>
                  <a:srgbClr val="7030A0"/>
                </a:solidFill>
              </a:rPr>
              <a:t>» </a:t>
            </a:r>
          </a:p>
          <a:p>
            <a:r>
              <a:rPr lang="ru-RU" altLang="ru-RU" sz="2000" dirty="0" smtClean="0">
                <a:solidFill>
                  <a:srgbClr val="7030A0"/>
                </a:solidFill>
              </a:rPr>
              <a:t>«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Сілезькі</a:t>
            </a:r>
            <a:r>
              <a:rPr lang="ru-RU" altLang="ru-RU" sz="2000" dirty="0" smtClean="0">
                <a:solidFill>
                  <a:srgbClr val="7030A0"/>
                </a:solidFill>
              </a:rPr>
              <a:t> 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ткачі</a:t>
            </a:r>
            <a:r>
              <a:rPr lang="ru-RU" altLang="ru-RU" sz="2000" dirty="0" smtClean="0">
                <a:solidFill>
                  <a:srgbClr val="7030A0"/>
                </a:solidFill>
              </a:rPr>
              <a:t>»</a:t>
            </a:r>
          </a:p>
          <a:p>
            <a:r>
              <a:rPr lang="ru-RU" altLang="ru-RU" sz="2000" dirty="0" err="1" smtClean="0">
                <a:solidFill>
                  <a:srgbClr val="7030A0"/>
                </a:solidFill>
              </a:rPr>
              <a:t>збірка</a:t>
            </a:r>
            <a:r>
              <a:rPr lang="ru-RU" altLang="ru-RU" sz="2000" dirty="0" smtClean="0">
                <a:solidFill>
                  <a:srgbClr val="7030A0"/>
                </a:solidFill>
              </a:rPr>
              <a:t> «</a:t>
            </a:r>
            <a:r>
              <a:rPr lang="ru-RU" altLang="ru-RU" sz="2000" dirty="0" err="1" smtClean="0">
                <a:solidFill>
                  <a:srgbClr val="7030A0"/>
                </a:solidFill>
              </a:rPr>
              <a:t>Романцеро</a:t>
            </a:r>
            <a:r>
              <a:rPr lang="ru-RU" altLang="ru-RU" sz="2000" dirty="0" smtClean="0">
                <a:solidFill>
                  <a:srgbClr val="7030A0"/>
                </a:solidFill>
              </a:rPr>
              <a:t>»</a:t>
            </a:r>
            <a:endParaRPr lang="ru-RU" alt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29190" y="457200"/>
            <a:ext cx="4062410" cy="147160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«Книга </a:t>
            </a:r>
            <a:r>
              <a:rPr lang="ru-RU" dirty="0" err="1" smtClean="0">
                <a:solidFill>
                  <a:srgbClr val="7030A0"/>
                </a:solidFill>
              </a:rPr>
              <a:t>пісень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77828" name="Rectangle 4"/>
          <p:cNvSpPr>
            <a:spLocks noGrp="1" noChangeArrowheads="1"/>
          </p:cNvSpPr>
          <p:nvPr>
            <p:ph idx="1"/>
          </p:nvPr>
        </p:nvSpPr>
        <p:spPr>
          <a:xfrm>
            <a:off x="214282" y="2357430"/>
            <a:ext cx="8686800" cy="4303730"/>
          </a:xfrm>
          <a:noFill/>
          <a:ln/>
        </p:spPr>
        <p:txBody>
          <a:bodyPr>
            <a:normAutofit/>
          </a:bodyPr>
          <a:lstStyle/>
          <a:p>
            <a:r>
              <a:rPr lang="ru-RU" sz="1800" dirty="0" err="1" smtClean="0"/>
              <a:t>Ліричні</a:t>
            </a:r>
            <a:r>
              <a:rPr lang="ru-RU" sz="1800" dirty="0" smtClean="0"/>
              <a:t> </a:t>
            </a:r>
            <a:r>
              <a:rPr lang="ru-RU" sz="1800" dirty="0" err="1" smtClean="0"/>
              <a:t>вірші</a:t>
            </a:r>
            <a:r>
              <a:rPr lang="ru-RU" sz="1800" dirty="0" smtClean="0"/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раннього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періоду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творчості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smtClean="0"/>
              <a:t>Гейне </a:t>
            </a:r>
            <a:r>
              <a:rPr lang="ru-RU" sz="1800" dirty="0" err="1" smtClean="0"/>
              <a:t>склали</a:t>
            </a:r>
            <a:r>
              <a:rPr lang="ru-RU" sz="1800" dirty="0" smtClean="0"/>
              <a:t> </a:t>
            </a:r>
            <a:r>
              <a:rPr lang="ru-RU" sz="1800" dirty="0" err="1" smtClean="0"/>
              <a:t>цілу</a:t>
            </a:r>
            <a:r>
              <a:rPr lang="ru-RU" sz="1800" dirty="0" smtClean="0"/>
              <a:t> книгу «Книга </a:t>
            </a:r>
            <a:r>
              <a:rPr lang="ru-RU" sz="1800" dirty="0" err="1" smtClean="0"/>
              <a:t>пісень</a:t>
            </a:r>
            <a:r>
              <a:rPr lang="ru-RU" sz="1800" dirty="0" smtClean="0"/>
              <a:t>» (1827). </a:t>
            </a:r>
          </a:p>
          <a:p>
            <a:r>
              <a:rPr lang="ru-RU" sz="1800" dirty="0" smtClean="0"/>
              <a:t>За </a:t>
            </a:r>
            <a:r>
              <a:rPr lang="ru-RU" sz="1800" dirty="0" err="1" smtClean="0"/>
              <a:t>життя</a:t>
            </a:r>
            <a:r>
              <a:rPr lang="ru-RU" sz="1800" dirty="0" smtClean="0"/>
              <a:t> автора вона </a:t>
            </a:r>
            <a:r>
              <a:rPr lang="ru-RU" sz="1800" dirty="0" err="1" smtClean="0"/>
              <a:t>видавалась</a:t>
            </a:r>
            <a:r>
              <a:rPr lang="ru-RU" sz="1800" dirty="0" smtClean="0"/>
              <a:t> 13 </a:t>
            </a:r>
            <a:r>
              <a:rPr lang="ru-RU" sz="1800" dirty="0" err="1" smtClean="0"/>
              <a:t>разів</a:t>
            </a:r>
            <a:r>
              <a:rPr lang="ru-RU" sz="1800" dirty="0" smtClean="0"/>
              <a:t>; </a:t>
            </a:r>
            <a:r>
              <a:rPr lang="ru-RU" sz="1800" dirty="0" err="1" smtClean="0"/>
              <a:t>багато</a:t>
            </a:r>
            <a:r>
              <a:rPr lang="ru-RU" sz="1800" dirty="0" smtClean="0"/>
              <a:t> </a:t>
            </a:r>
            <a:r>
              <a:rPr lang="ru-RU" sz="1800" dirty="0" err="1" smtClean="0"/>
              <a:t>віршів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були</a:t>
            </a:r>
            <a:r>
              <a:rPr lang="ru-RU" sz="1800" dirty="0" smtClean="0"/>
              <a:t> </a:t>
            </a:r>
            <a:r>
              <a:rPr lang="ru-RU" sz="1800" dirty="0" err="1" smtClean="0"/>
              <a:t>покладені</a:t>
            </a:r>
            <a:r>
              <a:rPr lang="ru-RU" sz="1800" dirty="0" smtClean="0"/>
              <a:t> на </a:t>
            </a:r>
            <a:r>
              <a:rPr lang="ru-RU" sz="1800" dirty="0" err="1" smtClean="0"/>
              <a:t>музику</a:t>
            </a:r>
            <a:r>
              <a:rPr lang="ru-RU" sz="1800" dirty="0" smtClean="0"/>
              <a:t> Робертом Шуманом, </a:t>
            </a:r>
            <a:r>
              <a:rPr lang="ru-RU" sz="1800" dirty="0" err="1" smtClean="0"/>
              <a:t>Францом</a:t>
            </a:r>
            <a:r>
              <a:rPr lang="ru-RU" sz="1800" dirty="0" smtClean="0"/>
              <a:t> Шубертом, </a:t>
            </a:r>
            <a:r>
              <a:rPr lang="ru-RU" sz="1800" dirty="0" err="1" smtClean="0"/>
              <a:t>Йоганнесом</a:t>
            </a:r>
            <a:r>
              <a:rPr lang="ru-RU" sz="1800" dirty="0" smtClean="0"/>
              <a:t> Брамсом, Петром </a:t>
            </a:r>
            <a:r>
              <a:rPr lang="ru-RU" sz="1800" dirty="0" err="1" smtClean="0"/>
              <a:t>Чайковським</a:t>
            </a:r>
            <a:r>
              <a:rPr lang="ru-RU" sz="1800" dirty="0" smtClean="0"/>
              <a:t>, </a:t>
            </a:r>
            <a:r>
              <a:rPr lang="ru-RU" sz="1800" dirty="0" err="1" smtClean="0"/>
              <a:t>Ріхардом</a:t>
            </a:r>
            <a:r>
              <a:rPr lang="ru-RU" sz="1800" dirty="0" smtClean="0"/>
              <a:t> Штраусом, </a:t>
            </a:r>
            <a:r>
              <a:rPr lang="ru-RU" sz="1800" dirty="0" err="1" smtClean="0"/>
              <a:t>Едвардом</a:t>
            </a:r>
            <a:r>
              <a:rPr lang="ru-RU" sz="1800" dirty="0" smtClean="0"/>
              <a:t> </a:t>
            </a:r>
            <a:r>
              <a:rPr lang="ru-RU" sz="1800" dirty="0" err="1" smtClean="0"/>
              <a:t>Грігом</a:t>
            </a:r>
            <a:r>
              <a:rPr lang="ru-RU" sz="1800" dirty="0" smtClean="0"/>
              <a:t> та </a:t>
            </a:r>
            <a:r>
              <a:rPr lang="ru-RU" sz="1800" dirty="0" err="1" smtClean="0"/>
              <a:t>ін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„Книга </a:t>
            </a:r>
            <a:r>
              <a:rPr lang="ru-RU" sz="1800" dirty="0" err="1" smtClean="0"/>
              <a:t>пісень</a:t>
            </a:r>
            <a:r>
              <a:rPr lang="ru-RU" sz="1800" dirty="0" smtClean="0"/>
              <a:t>” (1827 р.) </a:t>
            </a:r>
            <a:r>
              <a:rPr lang="ru-RU" sz="1800" dirty="0" err="1" smtClean="0"/>
              <a:t>складається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чотирьох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циклів</a:t>
            </a:r>
            <a:r>
              <a:rPr lang="ru-RU" sz="1800" dirty="0" smtClean="0">
                <a:solidFill>
                  <a:srgbClr val="7030A0"/>
                </a:solidFill>
              </a:rPr>
              <a:t>: </a:t>
            </a:r>
            <a:r>
              <a:rPr lang="ru-RU" sz="1800" dirty="0" smtClean="0"/>
              <a:t>„</a:t>
            </a:r>
            <a:r>
              <a:rPr lang="ru-RU" sz="1800" dirty="0" err="1" smtClean="0"/>
              <a:t>Страждання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юності</a:t>
            </a:r>
            <a:r>
              <a:rPr lang="ru-RU" sz="1800" dirty="0" smtClean="0"/>
              <a:t>”, „</a:t>
            </a:r>
            <a:r>
              <a:rPr lang="ru-RU" sz="1800" dirty="0" err="1" smtClean="0"/>
              <a:t>Ліричне</a:t>
            </a:r>
            <a:r>
              <a:rPr lang="ru-RU" sz="1800" dirty="0" smtClean="0"/>
              <a:t> </a:t>
            </a:r>
            <a:r>
              <a:rPr lang="ru-RU" sz="1800" dirty="0" err="1" smtClean="0"/>
              <a:t>інтермеццо</a:t>
            </a:r>
            <a:r>
              <a:rPr lang="ru-RU" sz="1800" dirty="0" smtClean="0"/>
              <a:t>”, „</a:t>
            </a:r>
            <a:r>
              <a:rPr lang="ru-RU" sz="1800" dirty="0" err="1" smtClean="0"/>
              <a:t>Знову</a:t>
            </a:r>
            <a:r>
              <a:rPr lang="ru-RU" sz="1800" dirty="0" smtClean="0"/>
              <a:t> на </a:t>
            </a:r>
            <a:r>
              <a:rPr lang="ru-RU" sz="1800" dirty="0" err="1" smtClean="0"/>
              <a:t>Батьківщині</a:t>
            </a:r>
            <a:r>
              <a:rPr lang="ru-RU" sz="1800" dirty="0" smtClean="0"/>
              <a:t>”, „</a:t>
            </a:r>
            <a:r>
              <a:rPr lang="ru-RU" sz="1800" dirty="0" err="1" smtClean="0"/>
              <a:t>Північне</a:t>
            </a:r>
            <a:r>
              <a:rPr lang="ru-RU" sz="1800" dirty="0" smtClean="0"/>
              <a:t> море”. Вони </a:t>
            </a:r>
            <a:r>
              <a:rPr lang="ru-RU" sz="1800" dirty="0" err="1" smtClean="0"/>
              <a:t>відбивають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еволюцію</a:t>
            </a:r>
            <a:r>
              <a:rPr lang="ru-RU" sz="1800" dirty="0" smtClean="0"/>
              <a:t> </a:t>
            </a:r>
            <a:r>
              <a:rPr lang="ru-RU" sz="1800" dirty="0" err="1" smtClean="0"/>
              <a:t>творчості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поета</a:t>
            </a:r>
            <a:r>
              <a:rPr lang="ru-RU" sz="1800" dirty="0" smtClean="0"/>
              <a:t> 10 – 20-х </a:t>
            </a:r>
            <a:r>
              <a:rPr lang="ru-RU" sz="1800" dirty="0" err="1" smtClean="0"/>
              <a:t>років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• </a:t>
            </a:r>
            <a:r>
              <a:rPr lang="ru-RU" sz="1800" dirty="0" err="1" smtClean="0">
                <a:solidFill>
                  <a:srgbClr val="7030A0"/>
                </a:solidFill>
              </a:rPr>
              <a:t>Провідні</a:t>
            </a:r>
            <a:r>
              <a:rPr lang="ru-RU" sz="1800" dirty="0" smtClean="0">
                <a:solidFill>
                  <a:srgbClr val="7030A0"/>
                </a:solidFill>
              </a:rPr>
              <a:t> теми </a:t>
            </a:r>
            <a:r>
              <a:rPr lang="ru-RU" sz="1800" dirty="0" smtClean="0"/>
              <a:t>– </a:t>
            </a:r>
            <a:r>
              <a:rPr lang="ru-RU" sz="1800" dirty="0" err="1" smtClean="0"/>
              <a:t>кохання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природа, </a:t>
            </a:r>
            <a:r>
              <a:rPr lang="ru-RU" sz="1800" dirty="0" err="1" smtClean="0"/>
              <a:t>які</a:t>
            </a:r>
            <a:r>
              <a:rPr lang="ru-RU" sz="1800" dirty="0" smtClean="0"/>
              <a:t> особливо </a:t>
            </a:r>
            <a:r>
              <a:rPr lang="ru-RU" sz="1800" dirty="0" err="1" smtClean="0"/>
              <a:t>загострено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відчуваються</a:t>
            </a:r>
            <a:r>
              <a:rPr lang="ru-RU" sz="1800" dirty="0" smtClean="0"/>
              <a:t> через </a:t>
            </a:r>
            <a:r>
              <a:rPr lang="ru-RU" sz="1800" dirty="0" err="1" smtClean="0"/>
              <a:t>сповідальні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відчуття</a:t>
            </a:r>
            <a:r>
              <a:rPr lang="ru-RU" sz="1800" dirty="0" smtClean="0"/>
              <a:t> </a:t>
            </a:r>
            <a:r>
              <a:rPr lang="ru-RU" sz="1800" dirty="0" err="1" smtClean="0"/>
              <a:t>поета</a:t>
            </a:r>
            <a:r>
              <a:rPr lang="ru-RU" sz="1800" dirty="0" smtClean="0"/>
              <a:t>. У кожному </a:t>
            </a:r>
            <a:r>
              <a:rPr lang="ru-RU" sz="1800" dirty="0" err="1" smtClean="0"/>
              <a:t>циклі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вірш</a:t>
            </a:r>
            <a:r>
              <a:rPr lang="ru-RU" sz="1800" dirty="0" smtClean="0"/>
              <a:t>, </a:t>
            </a:r>
            <a:r>
              <a:rPr lang="ru-RU" sz="1800" dirty="0" err="1" smtClean="0"/>
              <a:t>який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найбільш</a:t>
            </a:r>
            <a:r>
              <a:rPr lang="ru-RU" sz="1800" dirty="0" smtClean="0"/>
              <a:t> </a:t>
            </a:r>
            <a:r>
              <a:rPr lang="ru-RU" sz="1800" dirty="0" err="1" smtClean="0"/>
              <a:t>яскраво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відтворює</a:t>
            </a:r>
            <a:r>
              <a:rPr lang="ru-RU" sz="1800" dirty="0" smtClean="0"/>
              <a:t> </a:t>
            </a:r>
            <a:r>
              <a:rPr lang="ru-RU" sz="1800" dirty="0" err="1" smtClean="0"/>
              <a:t>емоційний</a:t>
            </a:r>
            <a:r>
              <a:rPr lang="ru-RU" sz="1800" dirty="0" smtClean="0"/>
              <a:t> стан автора та </a:t>
            </a:r>
            <a:r>
              <a:rPr lang="ru-RU" sz="1800" dirty="0" err="1" smtClean="0"/>
              <a:t>його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почуття</a:t>
            </a:r>
            <a:r>
              <a:rPr lang="ru-RU" sz="1800" dirty="0" smtClean="0"/>
              <a:t>.</a:t>
            </a:r>
          </a:p>
          <a:p>
            <a:r>
              <a:rPr lang="ru-RU" sz="1800" dirty="0" smtClean="0">
                <a:solidFill>
                  <a:srgbClr val="7030A0"/>
                </a:solidFill>
              </a:rPr>
              <a:t>• </a:t>
            </a:r>
            <a:r>
              <a:rPr lang="ru-RU" sz="1800" dirty="0" err="1" smtClean="0">
                <a:solidFill>
                  <a:srgbClr val="7030A0"/>
                </a:solidFill>
              </a:rPr>
              <a:t>Поетична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err="1" smtClean="0">
                <a:solidFill>
                  <a:srgbClr val="7030A0"/>
                </a:solidFill>
              </a:rPr>
              <a:t>майстерність</a:t>
            </a:r>
            <a:r>
              <a:rPr lang="ru-RU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smtClean="0"/>
              <a:t>Гейне </a:t>
            </a:r>
            <a:r>
              <a:rPr lang="ru-RU" sz="1800" dirty="0" err="1" smtClean="0"/>
              <a:t>виявляється</a:t>
            </a:r>
            <a:r>
              <a:rPr lang="ru-RU" sz="1800" dirty="0" smtClean="0"/>
              <a:t> у </a:t>
            </a:r>
            <a:r>
              <a:rPr lang="ru-RU" sz="1800" dirty="0" err="1" smtClean="0"/>
              <a:t>конкретності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поетичних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образів</a:t>
            </a:r>
            <a:r>
              <a:rPr lang="ru-RU" sz="1800" dirty="0" smtClean="0"/>
              <a:t>, </a:t>
            </a:r>
            <a:r>
              <a:rPr lang="ru-RU" sz="1800" dirty="0" err="1" smtClean="0"/>
              <a:t>у</a:t>
            </a:r>
            <a:r>
              <a:rPr lang="ru-RU" sz="1800" dirty="0" smtClean="0"/>
              <a:t> </a:t>
            </a:r>
            <a:r>
              <a:rPr lang="ru-RU" sz="1800" dirty="0" err="1" smtClean="0"/>
              <a:t>динамічності</a:t>
            </a:r>
            <a:r>
              <a:rPr lang="ru-RU" sz="1800" dirty="0" smtClean="0"/>
              <a:t> невеликих </a:t>
            </a:r>
            <a:r>
              <a:rPr lang="ru-RU" sz="1800" dirty="0" err="1" smtClean="0"/>
              <a:t>віршів</a:t>
            </a:r>
            <a:r>
              <a:rPr lang="ru-RU" sz="1800" dirty="0" smtClean="0"/>
              <a:t>, у </a:t>
            </a:r>
            <a:r>
              <a:rPr lang="ru-RU" sz="1800" dirty="0" err="1" smtClean="0"/>
              <a:t>блискучій</a:t>
            </a:r>
            <a:r>
              <a:rPr lang="ru-RU" sz="1800" dirty="0" smtClean="0"/>
              <a:t> </a:t>
            </a:r>
            <a:r>
              <a:rPr lang="ru-RU" sz="1800" dirty="0" err="1" smtClean="0"/>
              <a:t>дотепності</a:t>
            </a:r>
            <a:r>
              <a:rPr lang="ru-RU" sz="1800" dirty="0" smtClean="0"/>
              <a:t>, </a:t>
            </a:r>
            <a:r>
              <a:rPr lang="ru-RU" sz="1800" dirty="0" err="1" smtClean="0"/>
              <a:t>вдалих</a:t>
            </a:r>
            <a:r>
              <a:rPr lang="ru-RU" sz="1800" dirty="0" smtClean="0"/>
              <a:t> характеристиках, </a:t>
            </a:r>
            <a:r>
              <a:rPr lang="ru-RU" sz="1800" dirty="0" err="1" smtClean="0"/>
              <a:t>яскравій</a:t>
            </a:r>
            <a:r>
              <a:rPr lang="ru-RU" sz="1800" dirty="0" smtClean="0"/>
              <a:t> </a:t>
            </a:r>
            <a:r>
              <a:rPr lang="ru-RU" sz="1800" dirty="0" err="1" smtClean="0"/>
              <a:t>мові</a:t>
            </a:r>
            <a:r>
              <a:rPr lang="ru-RU" sz="1800" dirty="0" smtClean="0"/>
              <a:t>, </a:t>
            </a:r>
            <a:r>
              <a:rPr lang="ru-RU" sz="1800" dirty="0" err="1" smtClean="0"/>
              <a:t>різноманітності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розмірів</a:t>
            </a:r>
            <a:r>
              <a:rPr lang="ru-RU" sz="1800" dirty="0" smtClean="0"/>
              <a:t> та </a:t>
            </a:r>
            <a:r>
              <a:rPr lang="ru-RU" sz="1800" dirty="0" err="1" smtClean="0"/>
              <a:t>рим</a:t>
            </a:r>
            <a:r>
              <a:rPr lang="ru-RU" sz="1800" dirty="0" smtClean="0"/>
              <a:t>.</a:t>
            </a:r>
          </a:p>
          <a:p>
            <a:endParaRPr lang="ru-RU" sz="1800" dirty="0" smtClean="0"/>
          </a:p>
          <a:p>
            <a:endParaRPr lang="ru-RU" sz="1800" dirty="0" smtClean="0"/>
          </a:p>
        </p:txBody>
      </p:sp>
      <p:pic>
        <p:nvPicPr>
          <p:cNvPr id="2050" name="Picture 2" descr="D:\НОВЫЙ КОМП\2- kaf+2013\мудл\РОМАНТИЗМ\Гейне -СС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14290"/>
            <a:ext cx="2714644" cy="2033363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4124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«Книга </a:t>
            </a:r>
            <a:r>
              <a:rPr lang="ru-RU" dirty="0" err="1" smtClean="0">
                <a:solidFill>
                  <a:srgbClr val="7030A0"/>
                </a:solidFill>
              </a:rPr>
              <a:t>пісень</a:t>
            </a:r>
            <a:r>
              <a:rPr lang="ru-RU" dirty="0" smtClean="0">
                <a:solidFill>
                  <a:srgbClr val="7030A0"/>
                </a:solidFill>
              </a:rPr>
              <a:t>»</a:t>
            </a:r>
            <a:r>
              <a:rPr lang="ru-RU" sz="2400" b="1" dirty="0" smtClean="0">
                <a:solidFill>
                  <a:srgbClr val="7030A0"/>
                </a:solidFill>
              </a:rPr>
              <a:t> „</a:t>
            </a:r>
            <a:r>
              <a:rPr lang="ru-RU" sz="2400" b="1" dirty="0" err="1" smtClean="0">
                <a:solidFill>
                  <a:srgbClr val="7030A0"/>
                </a:solidFill>
              </a:rPr>
              <a:t>Страждання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юності</a:t>
            </a:r>
            <a:r>
              <a:rPr lang="ru-RU" sz="2400" dirty="0" smtClean="0"/>
              <a:t>”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071546"/>
            <a:ext cx="4191000" cy="3400436"/>
          </a:xfrm>
        </p:spPr>
        <p:txBody>
          <a:bodyPr>
            <a:normAutofit fontScale="47500" lnSpcReduction="20000"/>
          </a:bodyPr>
          <a:lstStyle/>
          <a:p>
            <a:r>
              <a:rPr lang="ru-RU" sz="3800" dirty="0" smtClean="0"/>
              <a:t>•– </a:t>
            </a:r>
            <a:r>
              <a:rPr lang="ru-RU" sz="3800" dirty="0" err="1" smtClean="0"/>
              <a:t>найглибше</a:t>
            </a:r>
            <a:r>
              <a:rPr lang="ru-RU" sz="3800" dirty="0" smtClean="0"/>
              <a:t> </a:t>
            </a:r>
            <a:r>
              <a:rPr lang="ru-RU" sz="3800" dirty="0" err="1" smtClean="0"/>
              <a:t>розкриває</a:t>
            </a:r>
            <a:r>
              <a:rPr lang="ru-RU" sz="3800" dirty="0" smtClean="0"/>
              <a:t> </a:t>
            </a:r>
            <a:r>
              <a:rPr lang="ru-RU" sz="3800" dirty="0" err="1" smtClean="0"/>
              <a:t>особистість</a:t>
            </a:r>
            <a:r>
              <a:rPr lang="ru-RU" sz="3800" dirty="0" smtClean="0"/>
              <a:t> </a:t>
            </a:r>
            <a:r>
              <a:rPr lang="ru-RU" sz="3800" dirty="0" err="1" smtClean="0"/>
              <a:t>поета</a:t>
            </a:r>
            <a:r>
              <a:rPr lang="ru-RU" sz="3800" dirty="0" smtClean="0"/>
              <a:t> та </a:t>
            </a:r>
            <a:r>
              <a:rPr lang="ru-RU" sz="3800" dirty="0" err="1" smtClean="0"/>
              <a:t>його</a:t>
            </a:r>
            <a:r>
              <a:rPr lang="ru-RU" sz="3800" dirty="0" smtClean="0"/>
              <a:t> </a:t>
            </a:r>
            <a:r>
              <a:rPr lang="ru-RU" sz="3800" dirty="0" err="1" smtClean="0"/>
              <a:t>нерозділене</a:t>
            </a:r>
            <a:r>
              <a:rPr lang="ru-RU" sz="3800" dirty="0" smtClean="0"/>
              <a:t> </a:t>
            </a:r>
            <a:r>
              <a:rPr lang="ru-RU" sz="3800" dirty="0" err="1" smtClean="0"/>
              <a:t>кохання</a:t>
            </a:r>
            <a:r>
              <a:rPr lang="ru-RU" sz="3800" dirty="0" smtClean="0"/>
              <a:t> до </a:t>
            </a:r>
            <a:r>
              <a:rPr lang="ru-RU" sz="3800" dirty="0" err="1" smtClean="0"/>
              <a:t>кузини</a:t>
            </a:r>
            <a:r>
              <a:rPr lang="ru-RU" sz="3800" dirty="0" smtClean="0"/>
              <a:t> </a:t>
            </a:r>
            <a:r>
              <a:rPr lang="ru-RU" sz="3800" dirty="0" err="1" smtClean="0"/>
              <a:t>Амалії</a:t>
            </a:r>
            <a:r>
              <a:rPr lang="ru-RU" sz="3800" dirty="0" smtClean="0"/>
              <a:t>. В </a:t>
            </a:r>
            <a:r>
              <a:rPr lang="ru-RU" sz="3800" dirty="0" err="1" smtClean="0"/>
              <a:t>дусі</a:t>
            </a:r>
            <a:r>
              <a:rPr lang="ru-RU" sz="3800" dirty="0" smtClean="0"/>
              <a:t> романтизму </a:t>
            </a:r>
            <a:r>
              <a:rPr lang="ru-RU" sz="3800" dirty="0" err="1" smtClean="0"/>
              <a:t>кохання</a:t>
            </a:r>
            <a:r>
              <a:rPr lang="ru-RU" sz="3800" dirty="0" smtClean="0"/>
              <a:t> </a:t>
            </a:r>
            <a:r>
              <a:rPr lang="ru-RU" sz="3800" dirty="0" err="1" smtClean="0"/>
              <a:t>осмислюється</a:t>
            </a:r>
            <a:r>
              <a:rPr lang="ru-RU" sz="3800" dirty="0" smtClean="0"/>
              <a:t> фатальною </a:t>
            </a:r>
            <a:r>
              <a:rPr lang="ru-RU" sz="3800" dirty="0" err="1" smtClean="0"/>
              <a:t>і</a:t>
            </a:r>
            <a:r>
              <a:rPr lang="ru-RU" sz="3800" dirty="0" smtClean="0"/>
              <a:t> </a:t>
            </a:r>
            <a:r>
              <a:rPr lang="ru-RU" sz="3800" dirty="0" err="1" smtClean="0"/>
              <a:t>безжальною</a:t>
            </a:r>
            <a:r>
              <a:rPr lang="ru-RU" sz="3800" dirty="0" smtClean="0"/>
              <a:t> силою, яка </a:t>
            </a:r>
            <a:r>
              <a:rPr lang="ru-RU" sz="3800" dirty="0" err="1" smtClean="0"/>
              <a:t>несе</a:t>
            </a:r>
            <a:r>
              <a:rPr lang="ru-RU" sz="3800" dirty="0" smtClean="0"/>
              <a:t> </a:t>
            </a:r>
            <a:r>
              <a:rPr lang="ru-RU" sz="3800" dirty="0" err="1" smtClean="0"/>
              <a:t>невгамовне</a:t>
            </a:r>
            <a:r>
              <a:rPr lang="ru-RU" sz="3800" dirty="0" smtClean="0"/>
              <a:t> </a:t>
            </a:r>
            <a:r>
              <a:rPr lang="ru-RU" sz="3800" dirty="0" err="1" smtClean="0"/>
              <a:t>страждання</a:t>
            </a:r>
            <a:r>
              <a:rPr lang="ru-RU" sz="3800" dirty="0" smtClean="0"/>
              <a:t>. Гама </a:t>
            </a:r>
            <a:r>
              <a:rPr lang="ru-RU" sz="3800" dirty="0" err="1" smtClean="0"/>
              <a:t>почуттів</a:t>
            </a:r>
            <a:r>
              <a:rPr lang="ru-RU" sz="3800" dirty="0" smtClean="0"/>
              <a:t> </a:t>
            </a:r>
            <a:r>
              <a:rPr lang="ru-RU" sz="3800" dirty="0" err="1" smtClean="0"/>
              <a:t>передається</a:t>
            </a:r>
            <a:r>
              <a:rPr lang="ru-RU" sz="3800" dirty="0" smtClean="0"/>
              <a:t> </a:t>
            </a:r>
            <a:r>
              <a:rPr lang="ru-RU" sz="3800" dirty="0" err="1" smtClean="0"/>
              <a:t>і</a:t>
            </a:r>
            <a:r>
              <a:rPr lang="ru-RU" sz="3800" dirty="0" smtClean="0"/>
              <a:t> через </a:t>
            </a:r>
            <a:r>
              <a:rPr lang="ru-RU" sz="3800" dirty="0" err="1" smtClean="0"/>
              <a:t>різні</a:t>
            </a:r>
            <a:r>
              <a:rPr lang="ru-RU" sz="3800" dirty="0" smtClean="0"/>
              <a:t> </a:t>
            </a:r>
            <a:r>
              <a:rPr lang="ru-RU" sz="3800" dirty="0" err="1" smtClean="0"/>
              <a:t>жанрові</a:t>
            </a:r>
            <a:r>
              <a:rPr lang="ru-RU" sz="3800" dirty="0" smtClean="0"/>
              <a:t> </a:t>
            </a:r>
            <a:r>
              <a:rPr lang="ru-RU" sz="3800" dirty="0" err="1" smtClean="0"/>
              <a:t>форми</a:t>
            </a:r>
            <a:r>
              <a:rPr lang="ru-RU" sz="3800" dirty="0" smtClean="0"/>
              <a:t>: </a:t>
            </a:r>
            <a:r>
              <a:rPr lang="ru-RU" sz="3800" dirty="0" err="1" smtClean="0"/>
              <a:t>романси</a:t>
            </a:r>
            <a:r>
              <a:rPr lang="ru-RU" sz="3800" dirty="0" smtClean="0"/>
              <a:t>, </a:t>
            </a:r>
            <a:r>
              <a:rPr lang="ru-RU" sz="3800" dirty="0" err="1" smtClean="0"/>
              <a:t>балади</a:t>
            </a:r>
            <a:r>
              <a:rPr lang="ru-RU" sz="3800" dirty="0" smtClean="0"/>
              <a:t>, </a:t>
            </a:r>
            <a:r>
              <a:rPr lang="ru-RU" sz="3800" dirty="0" err="1" smtClean="0"/>
              <a:t>пісні</a:t>
            </a:r>
            <a:r>
              <a:rPr lang="ru-RU" sz="3800" dirty="0" smtClean="0"/>
              <a:t>, </a:t>
            </a:r>
            <a:r>
              <a:rPr lang="ru-RU" sz="3800" dirty="0" err="1" smtClean="0"/>
              <a:t>сонети</a:t>
            </a:r>
            <a:r>
              <a:rPr lang="ru-RU" sz="3800" dirty="0" smtClean="0"/>
              <a:t>. Так, у „Романсах” автор </a:t>
            </a:r>
            <a:r>
              <a:rPr lang="ru-RU" sz="3800" dirty="0" err="1" smtClean="0"/>
              <a:t>виливає</a:t>
            </a:r>
            <a:r>
              <a:rPr lang="ru-RU" sz="3800" dirty="0" smtClean="0"/>
              <a:t> </a:t>
            </a:r>
            <a:r>
              <a:rPr lang="ru-RU" sz="3800" dirty="0" err="1" smtClean="0"/>
              <a:t>свій</a:t>
            </a:r>
            <a:r>
              <a:rPr lang="ru-RU" sz="3800" dirty="0" smtClean="0"/>
              <a:t> протест </a:t>
            </a:r>
            <a:r>
              <a:rPr lang="ru-RU" sz="3800" dirty="0" err="1" smtClean="0"/>
              <a:t>проти</a:t>
            </a:r>
            <a:r>
              <a:rPr lang="ru-RU" sz="3800" dirty="0" smtClean="0"/>
              <a:t> </a:t>
            </a:r>
            <a:r>
              <a:rPr lang="ru-RU" sz="3800" dirty="0" err="1" smtClean="0"/>
              <a:t>соціальної</a:t>
            </a:r>
            <a:r>
              <a:rPr lang="ru-RU" sz="3800" dirty="0" smtClean="0"/>
              <a:t> </a:t>
            </a:r>
            <a:r>
              <a:rPr lang="ru-RU" sz="3800" dirty="0" err="1" smtClean="0"/>
              <a:t>нерівності</a:t>
            </a:r>
            <a:r>
              <a:rPr lang="ru-RU" sz="3800" dirty="0" smtClean="0"/>
              <a:t>, </a:t>
            </a:r>
            <a:r>
              <a:rPr lang="ru-RU" sz="3800" dirty="0" err="1" smtClean="0"/>
              <a:t>що</a:t>
            </a:r>
            <a:r>
              <a:rPr lang="ru-RU" sz="3800" dirty="0" smtClean="0"/>
              <a:t> </a:t>
            </a:r>
            <a:r>
              <a:rPr lang="ru-RU" sz="3800" dirty="0" err="1" smtClean="0"/>
              <a:t>може</a:t>
            </a:r>
            <a:r>
              <a:rPr lang="ru-RU" sz="3800" dirty="0" smtClean="0"/>
              <a:t> стати на </a:t>
            </a:r>
            <a:r>
              <a:rPr lang="ru-RU" sz="3800" dirty="0" err="1" smtClean="0"/>
              <a:t>перешкоді</a:t>
            </a:r>
            <a:r>
              <a:rPr lang="ru-RU" sz="3800" dirty="0" smtClean="0"/>
              <a:t> </a:t>
            </a:r>
            <a:r>
              <a:rPr lang="ru-RU" sz="3800" dirty="0" err="1" smtClean="0"/>
              <a:t>коханню</a:t>
            </a:r>
            <a:endParaRPr lang="ru-RU" sz="3800" dirty="0" smtClean="0"/>
          </a:p>
          <a:p>
            <a:r>
              <a:rPr lang="ru-RU" dirty="0" smtClean="0"/>
              <a:t>•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343400" cy="5715016"/>
          </a:xfrm>
        </p:spPr>
        <p:txBody>
          <a:bodyPr>
            <a:normAutofit fontScale="47500" lnSpcReduction="20000"/>
          </a:bodyPr>
          <a:lstStyle/>
          <a:p>
            <a:r>
              <a:rPr lang="ru-RU" sz="2900" b="1" dirty="0" smtClean="0">
                <a:latin typeface="Gungsuh" pitchFamily="18" charset="-127"/>
                <a:ea typeface="Gungsuh" pitchFamily="18" charset="-127"/>
              </a:rPr>
              <a:t>СОН І ЖИТТЯ</a:t>
            </a:r>
          </a:p>
          <a:p>
            <a:r>
              <a:rPr lang="ru-RU" sz="2900" b="1" dirty="0" smtClean="0">
                <a:latin typeface="Gungsuh" pitchFamily="18" charset="-127"/>
                <a:ea typeface="Gungsuh" pitchFamily="18" charset="-127"/>
              </a:rPr>
              <a:t/>
            </a:r>
            <a:br>
              <a:rPr lang="ru-RU" sz="2900" b="1" dirty="0" smtClean="0">
                <a:latin typeface="Gungsuh" pitchFamily="18" charset="-127"/>
                <a:ea typeface="Gungsuh" pitchFamily="18" charset="-127"/>
              </a:rPr>
            </a:br>
            <a:r>
              <a:rPr lang="ru-RU" sz="2900" dirty="0" smtClean="0"/>
              <a:t>І </a:t>
            </a:r>
            <a:r>
              <a:rPr lang="ru-RU" sz="2900" dirty="0" err="1" smtClean="0"/>
              <a:t>сонце</a:t>
            </a:r>
            <a:r>
              <a:rPr lang="ru-RU" sz="2900" dirty="0" smtClean="0"/>
              <a:t> </a:t>
            </a:r>
            <a:r>
              <a:rPr lang="ru-RU" sz="2900" dirty="0" err="1" smtClean="0"/>
              <a:t>буяє</a:t>
            </a:r>
            <a:r>
              <a:rPr lang="ru-RU" sz="2900" dirty="0" smtClean="0"/>
              <a:t>, </a:t>
            </a:r>
            <a:r>
              <a:rPr lang="ru-RU" sz="2900" dirty="0" err="1" smtClean="0"/>
              <a:t>і</a:t>
            </a:r>
            <a:r>
              <a:rPr lang="ru-RU" sz="2900" dirty="0" smtClean="0"/>
              <a:t> в </a:t>
            </a:r>
            <a:r>
              <a:rPr lang="ru-RU" sz="2900" dirty="0" err="1" smtClean="0"/>
              <a:t>серці</a:t>
            </a:r>
            <a:r>
              <a:rPr lang="ru-RU" sz="2900" dirty="0" smtClean="0"/>
              <a:t> </a:t>
            </a:r>
            <a:r>
              <a:rPr lang="ru-RU" sz="2900" dirty="0" err="1" smtClean="0"/>
              <a:t>хміль</a:t>
            </a:r>
            <a:r>
              <a:rPr lang="ru-RU" sz="2900" dirty="0" smtClean="0"/>
              <a:t>,</a:t>
            </a:r>
            <a:br>
              <a:rPr lang="ru-RU" sz="2900" dirty="0" smtClean="0"/>
            </a:br>
            <a:r>
              <a:rPr lang="ru-RU" sz="2900" dirty="0" smtClean="0"/>
              <a:t>А я не знаю, де </a:t>
            </a:r>
            <a:r>
              <a:rPr lang="ru-RU" sz="2900" dirty="0" err="1" smtClean="0"/>
              <a:t>діти</a:t>
            </a:r>
            <a:r>
              <a:rPr lang="ru-RU" sz="2900" dirty="0" smtClean="0"/>
              <a:t> </a:t>
            </a:r>
            <a:r>
              <a:rPr lang="ru-RU" sz="2900" dirty="0" err="1" smtClean="0"/>
              <a:t>мій</a:t>
            </a:r>
            <a:r>
              <a:rPr lang="ru-RU" sz="2900" dirty="0" smtClean="0"/>
              <a:t> </a:t>
            </a:r>
            <a:r>
              <a:rPr lang="ru-RU" sz="2900" dirty="0" err="1" smtClean="0"/>
              <a:t>біль</a:t>
            </a:r>
            <a:r>
              <a:rPr lang="ru-RU" sz="2900" dirty="0" smtClean="0"/>
              <a:t>.</a:t>
            </a:r>
            <a:br>
              <a:rPr lang="ru-RU" sz="2900" dirty="0" smtClean="0"/>
            </a:br>
            <a:r>
              <a:rPr lang="ru-RU" sz="2900" dirty="0" err="1" smtClean="0"/>
              <a:t>Надходить</a:t>
            </a:r>
            <a:r>
              <a:rPr lang="ru-RU" sz="2900" dirty="0" smtClean="0"/>
              <a:t> </a:t>
            </a:r>
            <a:r>
              <a:rPr lang="ru-RU" sz="2900" dirty="0" err="1" smtClean="0"/>
              <a:t>ніч</a:t>
            </a:r>
            <a:r>
              <a:rPr lang="ru-RU" sz="2900" dirty="0" smtClean="0"/>
              <a:t>, </a:t>
            </a:r>
            <a:r>
              <a:rPr lang="ru-RU" sz="2900" dirty="0" err="1" smtClean="0"/>
              <a:t>сумний</a:t>
            </a:r>
            <a:r>
              <a:rPr lang="ru-RU" sz="2900" dirty="0" smtClean="0"/>
              <a:t> я </a:t>
            </a:r>
            <a:r>
              <a:rPr lang="ru-RU" sz="2900" dirty="0" err="1" smtClean="0"/>
              <a:t>йду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И </a:t>
            </a:r>
            <a:r>
              <a:rPr lang="ru-RU" sz="2900" dirty="0" err="1" smtClean="0"/>
              <a:t>розквітлу</a:t>
            </a:r>
            <a:r>
              <a:rPr lang="ru-RU" sz="2900" dirty="0" smtClean="0"/>
              <a:t> </a:t>
            </a:r>
            <a:r>
              <a:rPr lang="ru-RU" sz="2900" dirty="0" err="1" smtClean="0"/>
              <a:t>троянду</a:t>
            </a:r>
            <a:r>
              <a:rPr lang="ru-RU" sz="2900" dirty="0" smtClean="0"/>
              <a:t> </a:t>
            </a:r>
            <a:r>
              <a:rPr lang="ru-RU" sz="2900" dirty="0" err="1" smtClean="0"/>
              <a:t>знаходжу</a:t>
            </a:r>
            <a:r>
              <a:rPr lang="ru-RU" sz="2900" dirty="0" smtClean="0"/>
              <a:t> в саду.</a:t>
            </a:r>
            <a:br>
              <a:rPr lang="ru-RU" sz="2900" dirty="0" smtClean="0"/>
            </a:br>
            <a:r>
              <a:rPr lang="ru-RU" sz="2900" dirty="0" err="1" smtClean="0"/>
              <a:t>Зближаюсь</a:t>
            </a:r>
            <a:r>
              <a:rPr lang="ru-RU" sz="2900" dirty="0" smtClean="0"/>
              <a:t> до </a:t>
            </a:r>
            <a:r>
              <a:rPr lang="ru-RU" sz="2900" dirty="0" err="1" smtClean="0"/>
              <a:t>неї</a:t>
            </a:r>
            <a:r>
              <a:rPr lang="ru-RU" sz="2900" dirty="0" smtClean="0"/>
              <a:t>,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гірко</a:t>
            </a:r>
            <a:r>
              <a:rPr lang="ru-RU" sz="2900" dirty="0" smtClean="0"/>
              <a:t> </a:t>
            </a:r>
            <a:r>
              <a:rPr lang="ru-RU" sz="2900" dirty="0" err="1" smtClean="0"/>
              <a:t>мені</a:t>
            </a:r>
            <a:r>
              <a:rPr lang="ru-RU" sz="2900" dirty="0" smtClean="0"/>
              <a:t>,</a:t>
            </a:r>
            <a:br>
              <a:rPr lang="ru-RU" sz="2900" dirty="0" smtClean="0"/>
            </a:br>
            <a:r>
              <a:rPr lang="ru-RU" sz="2900" dirty="0" smtClean="0"/>
              <a:t>І </a:t>
            </a:r>
            <a:r>
              <a:rPr lang="ru-RU" sz="2900" dirty="0" err="1" smtClean="0"/>
              <a:t>котяться</a:t>
            </a:r>
            <a:r>
              <a:rPr lang="ru-RU" sz="2900" dirty="0" smtClean="0"/>
              <a:t> </a:t>
            </a:r>
            <a:r>
              <a:rPr lang="ru-RU" sz="2900" dirty="0" err="1" smtClean="0"/>
              <a:t>сльози</a:t>
            </a:r>
            <a:r>
              <a:rPr lang="ru-RU" sz="2900" dirty="0" smtClean="0"/>
              <a:t> </a:t>
            </a:r>
            <a:r>
              <a:rPr lang="ru-RU" sz="2900" dirty="0" err="1" smtClean="0"/>
              <a:t>з</a:t>
            </a:r>
            <a:r>
              <a:rPr lang="ru-RU" sz="2900" dirty="0" smtClean="0"/>
              <a:t> очей </a:t>
            </a:r>
            <a:r>
              <a:rPr lang="ru-RU" sz="2900" dirty="0" err="1" smtClean="0"/>
              <a:t>дрібні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Дивлюсь на </a:t>
            </a:r>
            <a:r>
              <a:rPr lang="ru-RU" sz="2900" dirty="0" err="1" smtClean="0"/>
              <a:t>троянду</a:t>
            </a:r>
            <a:r>
              <a:rPr lang="ru-RU" sz="2900" dirty="0" smtClean="0"/>
              <a:t> — в </a:t>
            </a:r>
            <a:r>
              <a:rPr lang="ru-RU" sz="2900" dirty="0" err="1" smtClean="0"/>
              <a:t>ній</a:t>
            </a:r>
            <a:r>
              <a:rPr lang="ru-RU" sz="2900" dirty="0" smtClean="0"/>
              <a:t> </a:t>
            </a:r>
            <a:r>
              <a:rPr lang="ru-RU" sz="2900" dirty="0" err="1" smtClean="0"/>
              <a:t>світлий</a:t>
            </a:r>
            <a:r>
              <a:rPr lang="ru-RU" sz="2900" dirty="0" smtClean="0"/>
              <a:t> чар,</a:t>
            </a:r>
            <a:br>
              <a:rPr lang="ru-RU" sz="2900" dirty="0" smtClean="0"/>
            </a:br>
            <a:r>
              <a:rPr lang="ru-RU" sz="2900" dirty="0" smtClean="0"/>
              <a:t>А </a:t>
            </a:r>
            <a:r>
              <a:rPr lang="ru-RU" sz="2900" dirty="0" err="1" smtClean="0"/>
              <a:t>з</a:t>
            </a:r>
            <a:r>
              <a:rPr lang="ru-RU" sz="2900" dirty="0" smtClean="0"/>
              <a:t> </a:t>
            </a:r>
            <a:r>
              <a:rPr lang="ru-RU" sz="2900" dirty="0" err="1" smtClean="0"/>
              <a:t>келишка</a:t>
            </a:r>
            <a:r>
              <a:rPr lang="ru-RU" sz="2900" dirty="0" smtClean="0"/>
              <a:t> </a:t>
            </a:r>
            <a:r>
              <a:rPr lang="ru-RU" sz="2900" dirty="0" err="1" smtClean="0"/>
              <a:t>бурхають</a:t>
            </a:r>
            <a:r>
              <a:rPr lang="ru-RU" sz="2900" dirty="0" smtClean="0"/>
              <a:t> </a:t>
            </a:r>
            <a:r>
              <a:rPr lang="ru-RU" sz="2900" dirty="0" err="1" smtClean="0"/>
              <a:t>сяйво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жар.</a:t>
            </a:r>
            <a:br>
              <a:rPr lang="ru-RU" sz="2900" dirty="0" smtClean="0"/>
            </a:br>
            <a:r>
              <a:rPr lang="ru-RU" sz="2900" dirty="0" smtClean="0"/>
              <a:t>І я </a:t>
            </a:r>
            <a:r>
              <a:rPr lang="ru-RU" sz="2900" dirty="0" err="1" smtClean="0"/>
              <a:t>поринаю</a:t>
            </a:r>
            <a:r>
              <a:rPr lang="ru-RU" sz="2900" dirty="0" smtClean="0"/>
              <a:t> в </a:t>
            </a:r>
            <a:r>
              <a:rPr lang="ru-RU" sz="2900" dirty="0" err="1" smtClean="0"/>
              <a:t>безжурний</a:t>
            </a:r>
            <a:r>
              <a:rPr lang="ru-RU" sz="2900" dirty="0" smtClean="0"/>
              <a:t> </a:t>
            </a:r>
            <a:r>
              <a:rPr lang="en-US" sz="2900" dirty="0" err="1" smtClean="0"/>
              <a:t>coa</a:t>
            </a:r>
            <a:r>
              <a:rPr lang="en-US" sz="2900" dirty="0" smtClean="0"/>
              <a:t>,</a:t>
            </a:r>
            <a:br>
              <a:rPr lang="en-US" sz="2900" dirty="0" smtClean="0"/>
            </a:br>
            <a:r>
              <a:rPr lang="ru-RU" sz="2900" dirty="0" smtClean="0"/>
              <a:t>Мене </a:t>
            </a:r>
            <a:r>
              <a:rPr lang="ru-RU" sz="2900" dirty="0" err="1" smtClean="0"/>
              <a:t>він</a:t>
            </a:r>
            <a:r>
              <a:rPr lang="ru-RU" sz="2900" dirty="0" smtClean="0"/>
              <a:t> </a:t>
            </a:r>
            <a:r>
              <a:rPr lang="ru-RU" sz="2900" dirty="0" err="1" smtClean="0"/>
              <a:t>долає</a:t>
            </a:r>
            <a:r>
              <a:rPr lang="ru-RU" sz="2900" dirty="0" smtClean="0"/>
              <a:t> </a:t>
            </a:r>
            <a:r>
              <a:rPr lang="ru-RU" sz="2900" dirty="0" err="1" smtClean="0"/>
              <a:t>й</a:t>
            </a:r>
            <a:r>
              <a:rPr lang="ru-RU" sz="2900" dirty="0" smtClean="0"/>
              <a:t> </a:t>
            </a:r>
            <a:r>
              <a:rPr lang="ru-RU" sz="2900" dirty="0" err="1" smtClean="0"/>
              <a:t>бере</a:t>
            </a:r>
            <a:r>
              <a:rPr lang="ru-RU" sz="2900" dirty="0" smtClean="0"/>
              <a:t> в полон:</a:t>
            </a:r>
            <a:br>
              <a:rPr lang="ru-RU" sz="2900" dirty="0" smtClean="0"/>
            </a:br>
            <a:r>
              <a:rPr lang="ru-RU" sz="2900" dirty="0" smtClean="0"/>
              <a:t>Я </a:t>
            </a:r>
            <a:r>
              <a:rPr lang="ru-RU" sz="2900" dirty="0" err="1" smtClean="0"/>
              <a:t>дівчину</a:t>
            </a:r>
            <a:r>
              <a:rPr lang="ru-RU" sz="2900" dirty="0" smtClean="0"/>
              <a:t> </a:t>
            </a:r>
            <a:r>
              <a:rPr lang="ru-RU" sz="2900" dirty="0" err="1" smtClean="0"/>
              <a:t>бачу</a:t>
            </a:r>
            <a:r>
              <a:rPr lang="ru-RU" sz="2900" dirty="0" smtClean="0"/>
              <a:t>— </a:t>
            </a:r>
            <a:r>
              <a:rPr lang="ru-RU" sz="2900" dirty="0" err="1" smtClean="0"/>
              <a:t>рожеві</a:t>
            </a:r>
            <a:r>
              <a:rPr lang="ru-RU" sz="2900" dirty="0" smtClean="0"/>
              <a:t> уста&gt;</a:t>
            </a:r>
            <a:br>
              <a:rPr lang="ru-RU" sz="2900" dirty="0" smtClean="0"/>
            </a:br>
            <a:r>
              <a:rPr lang="ru-RU" sz="2900" dirty="0" err="1" smtClean="0"/>
              <a:t>Рожевий</a:t>
            </a:r>
            <a:r>
              <a:rPr lang="ru-RU" sz="2900" dirty="0" smtClean="0"/>
              <a:t> </a:t>
            </a:r>
            <a:r>
              <a:rPr lang="ru-RU" sz="2900" dirty="0" err="1" smtClean="0"/>
              <a:t>серпанок</a:t>
            </a:r>
            <a:r>
              <a:rPr lang="ru-RU" sz="2900" dirty="0" smtClean="0"/>
              <a:t> </a:t>
            </a:r>
            <a:r>
              <a:rPr lang="ru-RU" sz="2900" dirty="0" err="1" smtClean="0"/>
              <a:t>її</a:t>
            </a:r>
            <a:r>
              <a:rPr lang="ru-RU" sz="2900" dirty="0" smtClean="0"/>
              <a:t> </a:t>
            </a:r>
            <a:r>
              <a:rPr lang="ru-RU" sz="2900" dirty="0" err="1" smtClean="0"/>
              <a:t>обгорта</a:t>
            </a:r>
            <a:r>
              <a:rPr lang="ru-RU" sz="2900" dirty="0" smtClean="0"/>
              <a:t>.</a:t>
            </a:r>
            <a:br>
              <a:rPr lang="ru-RU" sz="2900" dirty="0" smtClean="0"/>
            </a:br>
            <a:r>
              <a:rPr lang="ru-RU" sz="2900" dirty="0" err="1" smtClean="0"/>
              <a:t>Дарує</a:t>
            </a:r>
            <a:r>
              <a:rPr lang="ru-RU" sz="2900" dirty="0" smtClean="0"/>
              <a:t> </a:t>
            </a:r>
            <a:r>
              <a:rPr lang="ru-RU" sz="2900" dirty="0" err="1" smtClean="0"/>
              <a:t>вош</a:t>
            </a:r>
            <a:r>
              <a:rPr lang="ru-RU" sz="2900" dirty="0" smtClean="0"/>
              <a:t> </a:t>
            </a:r>
            <a:r>
              <a:rPr lang="ru-RU" sz="2900" dirty="0" err="1" smtClean="0"/>
              <a:t>мені</a:t>
            </a:r>
            <a:r>
              <a:rPr lang="ru-RU" sz="2900" dirty="0" smtClean="0"/>
              <a:t> дар </a:t>
            </a:r>
            <a:r>
              <a:rPr lang="ru-RU" sz="2900" dirty="0" err="1" smtClean="0"/>
              <a:t>дорогий</a:t>
            </a:r>
            <a:r>
              <a:rPr lang="ru-RU" sz="2900" dirty="0" smtClean="0"/>
              <a:t>,</a:t>
            </a:r>
            <a:br>
              <a:rPr lang="ru-RU" sz="2900" dirty="0" smtClean="0"/>
            </a:br>
            <a:r>
              <a:rPr lang="ru-RU" sz="2900" dirty="0" err="1" smtClean="0"/>
              <a:t>ї</a:t>
            </a:r>
            <a:r>
              <a:rPr lang="ru-RU" sz="2900" dirty="0" smtClean="0"/>
              <a:t> ось я </a:t>
            </a:r>
            <a:r>
              <a:rPr lang="ru-RU" sz="2900" dirty="0" err="1" smtClean="0"/>
              <a:t>вже</a:t>
            </a:r>
            <a:r>
              <a:rPr lang="ru-RU" sz="2900" dirty="0" smtClean="0"/>
              <a:t> в </a:t>
            </a:r>
            <a:r>
              <a:rPr lang="ru-RU" sz="2900" dirty="0" err="1" smtClean="0"/>
              <a:t>хатці</a:t>
            </a:r>
            <a:r>
              <a:rPr lang="ru-RU" sz="2900" dirty="0" smtClean="0"/>
              <a:t> стою </a:t>
            </a:r>
            <a:r>
              <a:rPr lang="ru-RU" sz="2900" dirty="0" err="1" smtClean="0"/>
              <a:t>золотій</a:t>
            </a:r>
            <a:r>
              <a:rPr lang="ru-RU" sz="2900" dirty="0" smtClean="0"/>
              <a:t>,</a:t>
            </a:r>
            <a:br>
              <a:rPr lang="ru-RU" sz="2900" dirty="0" smtClean="0"/>
            </a:br>
            <a:r>
              <a:rPr lang="ru-RU" sz="2900" dirty="0" smtClean="0"/>
              <a:t>В </a:t>
            </a:r>
            <a:r>
              <a:rPr lang="ru-RU" sz="2900" dirty="0" err="1" smtClean="0"/>
              <a:t>тій</a:t>
            </a:r>
            <a:r>
              <a:rPr lang="ru-RU" sz="2900" dirty="0" smtClean="0"/>
              <a:t> </a:t>
            </a:r>
            <a:r>
              <a:rPr lang="ru-RU" sz="2900" dirty="0" err="1" smtClean="0"/>
              <a:t>хатці</a:t>
            </a:r>
            <a:r>
              <a:rPr lang="ru-RU" sz="2900" dirty="0" smtClean="0"/>
              <a:t> </a:t>
            </a:r>
            <a:r>
              <a:rPr lang="ru-RU" sz="2900" dirty="0" err="1" smtClean="0"/>
              <a:t>яскравий</a:t>
            </a:r>
            <a:r>
              <a:rPr lang="ru-RU" sz="2900" dirty="0" smtClean="0"/>
              <a:t> </a:t>
            </a:r>
            <a:r>
              <a:rPr lang="ru-RU" sz="2900" dirty="0" err="1" smtClean="0"/>
              <a:t>заплівсь</a:t>
            </a:r>
            <a:r>
              <a:rPr lang="ru-RU" sz="2900" dirty="0" smtClean="0"/>
              <a:t> хоровод</a:t>
            </a:r>
            <a:br>
              <a:rPr lang="ru-RU" sz="2900" dirty="0" smtClean="0"/>
            </a:br>
            <a:r>
              <a:rPr lang="ru-RU" sz="2900" dirty="0" err="1" smtClean="0"/>
              <a:t>Танцює</a:t>
            </a:r>
            <a:r>
              <a:rPr lang="ru-RU" sz="2900" dirty="0" smtClean="0"/>
              <a:t> веселий маленький народ.</a:t>
            </a:r>
            <a:br>
              <a:rPr lang="ru-RU" sz="2900" dirty="0" smtClean="0"/>
            </a:br>
            <a:r>
              <a:rPr lang="ru-RU" sz="2900" dirty="0" err="1" smtClean="0"/>
              <a:t>Дванадцять</a:t>
            </a:r>
            <a:r>
              <a:rPr lang="ru-RU" sz="2900" dirty="0" smtClean="0"/>
              <a:t> </a:t>
            </a:r>
            <a:r>
              <a:rPr lang="ru-RU" sz="2900" dirty="0" err="1" smtClean="0"/>
              <a:t>танечників</a:t>
            </a:r>
            <a:r>
              <a:rPr lang="ru-RU" sz="2900" dirty="0" smtClean="0"/>
              <a:t> парами </a:t>
            </a:r>
            <a:r>
              <a:rPr lang="ru-RU" sz="2900" dirty="0" err="1" smtClean="0"/>
              <a:t>мчить</a:t>
            </a:r>
            <a:r>
              <a:rPr lang="ru-RU" sz="2900" dirty="0" smtClean="0"/>
              <a:t>,</a:t>
            </a:r>
            <a:br>
              <a:rPr lang="ru-RU" sz="2900" dirty="0" smtClean="0"/>
            </a:br>
            <a:r>
              <a:rPr lang="ru-RU" sz="2900" dirty="0" err="1" smtClean="0"/>
              <a:t>Сплелися</a:t>
            </a:r>
            <a:r>
              <a:rPr lang="ru-RU" sz="2900" dirty="0" smtClean="0"/>
              <a:t>, </a:t>
            </a:r>
            <a:r>
              <a:rPr lang="ru-RU" sz="2900" dirty="0" err="1" smtClean="0"/>
              <a:t>кружляють</a:t>
            </a:r>
            <a:r>
              <a:rPr lang="ru-RU" sz="2900" dirty="0" smtClean="0"/>
              <a:t>, не </a:t>
            </a:r>
            <a:r>
              <a:rPr lang="ru-RU" sz="2900" dirty="0" err="1" smtClean="0"/>
              <a:t>хочуть</a:t>
            </a:r>
            <a:r>
              <a:rPr lang="ru-RU" sz="2900" dirty="0" smtClean="0"/>
              <a:t> </a:t>
            </a:r>
            <a:r>
              <a:rPr lang="ru-RU" sz="2900" dirty="0" err="1" smtClean="0"/>
              <a:t>спочить</a:t>
            </a:r>
            <a:r>
              <a:rPr lang="ru-RU" sz="2900" dirty="0" smtClean="0"/>
              <a:t>;</a:t>
            </a:r>
            <a:br>
              <a:rPr lang="ru-RU" sz="2900" dirty="0" smtClean="0"/>
            </a:br>
            <a:r>
              <a:rPr lang="ru-RU" sz="2900" dirty="0" err="1" smtClean="0"/>
              <a:t>Завершують</a:t>
            </a:r>
            <a:r>
              <a:rPr lang="ru-RU" sz="2900" dirty="0" smtClean="0"/>
              <a:t> коло, та </a:t>
            </a:r>
            <a:r>
              <a:rPr lang="ru-RU" sz="2900" dirty="0" err="1" smtClean="0"/>
              <a:t>це</a:t>
            </a:r>
            <a:r>
              <a:rPr lang="ru-RU" sz="2900" dirty="0" smtClean="0"/>
              <a:t> не </a:t>
            </a:r>
            <a:r>
              <a:rPr lang="ru-RU" sz="2900" dirty="0" err="1" smtClean="0"/>
              <a:t>кінець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err="1" smtClean="0"/>
              <a:t>Одразу</a:t>
            </a:r>
            <a:r>
              <a:rPr lang="ru-RU" sz="2900" dirty="0" smtClean="0"/>
              <a:t> ж </a:t>
            </a:r>
            <a:r>
              <a:rPr lang="ru-RU" sz="2900" dirty="0" err="1" smtClean="0"/>
              <a:t>новий</a:t>
            </a:r>
            <a:r>
              <a:rPr lang="ru-RU" sz="2900" dirty="0" smtClean="0"/>
              <a:t> </a:t>
            </a:r>
            <a:r>
              <a:rPr lang="ru-RU" sz="2900" dirty="0" err="1" smtClean="0"/>
              <a:t>починають</a:t>
            </a:r>
            <a:r>
              <a:rPr lang="ru-RU" sz="2900" dirty="0" smtClean="0"/>
              <a:t> </a:t>
            </a:r>
            <a:r>
              <a:rPr lang="ru-RU" sz="2900" dirty="0" err="1" smtClean="0"/>
              <a:t>танець</a:t>
            </a:r>
            <a:r>
              <a:rPr lang="ru-RU" sz="2900" dirty="0" smtClean="0"/>
              <a:t>.</a:t>
            </a:r>
            <a:br>
              <a:rPr lang="ru-RU" sz="2900" dirty="0" smtClean="0"/>
            </a:br>
            <a:r>
              <a:rPr lang="ru-RU" sz="2900" dirty="0" smtClean="0"/>
              <a:t>І </a:t>
            </a:r>
            <a:r>
              <a:rPr lang="ru-RU" sz="2900" dirty="0" err="1" smtClean="0"/>
              <a:t>гірко</a:t>
            </a:r>
            <a:r>
              <a:rPr lang="ru-RU" sz="2900" dirty="0" smtClean="0"/>
              <a:t>,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сумно</a:t>
            </a:r>
            <a:r>
              <a:rPr lang="ru-RU" sz="2900" dirty="0" smtClean="0"/>
              <a:t> </a:t>
            </a:r>
            <a:r>
              <a:rPr lang="ru-RU" sz="2900" dirty="0" err="1" smtClean="0"/>
              <a:t>музика</a:t>
            </a:r>
            <a:r>
              <a:rPr lang="ru-RU" sz="2900" dirty="0" smtClean="0"/>
              <a:t> </a:t>
            </a:r>
            <a:r>
              <a:rPr lang="ru-RU" sz="2900" dirty="0" err="1" smtClean="0"/>
              <a:t>бринить</a:t>
            </a:r>
            <a:r>
              <a:rPr lang="ru-RU" sz="2900" dirty="0" smtClean="0"/>
              <a:t>:</a:t>
            </a:r>
            <a:br>
              <a:rPr lang="ru-RU" sz="2900" dirty="0" smtClean="0"/>
            </a:br>
            <a:r>
              <a:rPr lang="ru-RU" sz="2900" dirty="0" smtClean="0"/>
              <a:t>"</a:t>
            </a:r>
            <a:r>
              <a:rPr lang="ru-RU" sz="2900" dirty="0" err="1" smtClean="0"/>
              <a:t>Назавжди</a:t>
            </a:r>
            <a:r>
              <a:rPr lang="ru-RU" sz="2900" dirty="0" smtClean="0"/>
              <a:t> </a:t>
            </a:r>
            <a:r>
              <a:rPr lang="ru-RU" sz="2900" dirty="0" err="1" smtClean="0"/>
              <a:t>минає</a:t>
            </a:r>
            <a:r>
              <a:rPr lang="ru-RU" sz="2900" dirty="0" smtClean="0"/>
              <a:t> </a:t>
            </a:r>
            <a:r>
              <a:rPr lang="ru-RU" sz="2900" dirty="0" err="1" smtClean="0"/>
              <a:t>найкраща</a:t>
            </a:r>
            <a:r>
              <a:rPr lang="ru-RU" sz="2900" dirty="0" smtClean="0"/>
              <a:t> </a:t>
            </a:r>
            <a:r>
              <a:rPr lang="ru-RU" sz="2900" dirty="0" err="1" smtClean="0"/>
              <a:t>мить</a:t>
            </a:r>
            <a:r>
              <a:rPr lang="ru-RU" sz="2900" dirty="0" smtClean="0"/>
              <a:t>!</a:t>
            </a:r>
            <a:br>
              <a:rPr lang="ru-RU" sz="2900" dirty="0" smtClean="0"/>
            </a:br>
            <a:r>
              <a:rPr lang="ru-RU" sz="2900" dirty="0" err="1" smtClean="0"/>
              <a:t>Життя</a:t>
            </a:r>
            <a:r>
              <a:rPr lang="ru-RU" sz="2900" dirty="0" smtClean="0"/>
              <a:t> </a:t>
            </a:r>
            <a:r>
              <a:rPr lang="ru-RU" sz="2900" dirty="0" err="1" smtClean="0"/>
              <a:t>твоє</a:t>
            </a:r>
            <a:r>
              <a:rPr lang="ru-RU" sz="2900" dirty="0" smtClean="0"/>
              <a:t> — сон,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щастя</a:t>
            </a:r>
            <a:r>
              <a:rPr lang="ru-RU" sz="2900" dirty="0" smtClean="0"/>
              <a:t> — сон,</a:t>
            </a:r>
            <a:br>
              <a:rPr lang="ru-RU" sz="2900" dirty="0" smtClean="0"/>
            </a:br>
            <a:r>
              <a:rPr lang="ru-RU" sz="2900" dirty="0" smtClean="0"/>
              <a:t>І </a:t>
            </a:r>
            <a:r>
              <a:rPr lang="ru-RU" sz="2900" dirty="0" err="1" smtClean="0"/>
              <a:t>ця</a:t>
            </a:r>
            <a:r>
              <a:rPr lang="ru-RU" sz="2900" dirty="0" smtClean="0"/>
              <a:t> </a:t>
            </a:r>
            <a:r>
              <a:rPr lang="ru-RU" sz="2900" dirty="0" err="1" smtClean="0"/>
              <a:t>хвилина</a:t>
            </a:r>
            <a:r>
              <a:rPr lang="ru-RU" sz="2900" dirty="0" smtClean="0"/>
              <a:t> — у </a:t>
            </a:r>
            <a:r>
              <a:rPr lang="ru-RU" sz="2900" dirty="0" err="1" smtClean="0"/>
              <a:t>сні</a:t>
            </a:r>
            <a:r>
              <a:rPr lang="ru-RU" sz="2900" dirty="0" smtClean="0"/>
              <a:t> </a:t>
            </a:r>
            <a:r>
              <a:rPr lang="ru-RU" sz="2900" dirty="0" err="1" smtClean="0"/>
              <a:t>твоїм</a:t>
            </a:r>
            <a:r>
              <a:rPr lang="ru-RU" sz="2900" dirty="0" smtClean="0"/>
              <a:t> сон".</a:t>
            </a:r>
            <a:br>
              <a:rPr lang="ru-RU" sz="2900" dirty="0" smtClean="0"/>
            </a:br>
            <a:r>
              <a:rPr lang="ru-RU" sz="2900" dirty="0" err="1" smtClean="0"/>
              <a:t>Вже</a:t>
            </a:r>
            <a:r>
              <a:rPr lang="ru-RU" sz="2900" dirty="0" smtClean="0"/>
              <a:t> ранок, я </a:t>
            </a:r>
            <a:r>
              <a:rPr lang="ru-RU" sz="2900" dirty="0" err="1" smtClean="0"/>
              <a:t>знову</a:t>
            </a:r>
            <a:r>
              <a:rPr lang="ru-RU" sz="2900" dirty="0" smtClean="0"/>
              <a:t> </a:t>
            </a:r>
            <a:r>
              <a:rPr lang="ru-RU" sz="2900" dirty="0" err="1" smtClean="0"/>
              <a:t>печальний</a:t>
            </a:r>
            <a:r>
              <a:rPr lang="ru-RU" sz="2900" dirty="0" smtClean="0"/>
              <a:t> стою.</a:t>
            </a:r>
            <a:br>
              <a:rPr lang="ru-RU" sz="2900" dirty="0" smtClean="0"/>
            </a:br>
            <a:r>
              <a:rPr lang="ru-RU" sz="2900" dirty="0" err="1" smtClean="0"/>
              <a:t>Очима</a:t>
            </a:r>
            <a:r>
              <a:rPr lang="ru-RU" sz="2900" dirty="0" smtClean="0"/>
              <a:t> </a:t>
            </a:r>
            <a:r>
              <a:rPr lang="ru-RU" sz="2900" dirty="0" err="1" smtClean="0"/>
              <a:t>шукаю</a:t>
            </a:r>
            <a:r>
              <a:rPr lang="ru-RU" sz="2900" dirty="0" smtClean="0"/>
              <a:t> </a:t>
            </a:r>
            <a:r>
              <a:rPr lang="ru-RU" sz="2900" dirty="0" err="1" smtClean="0"/>
              <a:t>троянду</a:t>
            </a:r>
            <a:r>
              <a:rPr lang="ru-RU" sz="2900" dirty="0" smtClean="0"/>
              <a:t> мою,—</a:t>
            </a:r>
            <a:br>
              <a:rPr lang="ru-RU" sz="2900" dirty="0" smtClean="0"/>
            </a:br>
            <a:r>
              <a:rPr lang="ru-RU" sz="2900" dirty="0" smtClean="0"/>
              <a:t>О лихо! Не </a:t>
            </a:r>
            <a:r>
              <a:rPr lang="ru-RU" sz="2900" dirty="0" err="1" smtClean="0"/>
              <a:t>сяйво</a:t>
            </a:r>
            <a:r>
              <a:rPr lang="ru-RU" sz="2900" dirty="0" smtClean="0"/>
              <a:t> </a:t>
            </a:r>
            <a:r>
              <a:rPr lang="ru-RU" sz="2900" dirty="0" err="1" smtClean="0"/>
              <a:t>блискає</a:t>
            </a:r>
            <a:r>
              <a:rPr lang="ru-RU" sz="2900" dirty="0" smtClean="0"/>
              <a:t> в </a:t>
            </a:r>
            <a:r>
              <a:rPr lang="ru-RU" sz="2900" dirty="0" err="1" smtClean="0"/>
              <a:t>ній</a:t>
            </a:r>
            <a:r>
              <a:rPr lang="ru-RU" sz="2900" dirty="0" smtClean="0"/>
              <a:t> —</a:t>
            </a:r>
            <a:br>
              <a:rPr lang="ru-RU" sz="2900" dirty="0" smtClean="0"/>
            </a:br>
            <a:r>
              <a:rPr lang="ru-RU" sz="2900" dirty="0" smtClean="0"/>
              <a:t>У </a:t>
            </a:r>
            <a:r>
              <a:rPr lang="ru-RU" sz="2900" dirty="0" err="1" smtClean="0"/>
              <a:t>келишку</a:t>
            </a:r>
            <a:r>
              <a:rPr lang="ru-RU" sz="2900" dirty="0" smtClean="0"/>
              <a:t> </a:t>
            </a:r>
            <a:r>
              <a:rPr lang="ru-RU" sz="2900" dirty="0" err="1" smtClean="0"/>
              <a:t>щулиться</a:t>
            </a:r>
            <a:r>
              <a:rPr lang="ru-RU" sz="2900" dirty="0" smtClean="0"/>
              <a:t> жук </a:t>
            </a:r>
            <a:r>
              <a:rPr lang="ru-RU" sz="2900" dirty="0" err="1" smtClean="0"/>
              <a:t>слизький</a:t>
            </a:r>
            <a:r>
              <a:rPr lang="ru-RU" sz="2900" dirty="0" smtClean="0"/>
              <a:t>.</a:t>
            </a:r>
            <a:endParaRPr lang="ru-RU" sz="2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572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«Книга </a:t>
            </a:r>
            <a:r>
              <a:rPr lang="ru-RU" dirty="0" err="1" smtClean="0">
                <a:solidFill>
                  <a:srgbClr val="7030A0"/>
                </a:solidFill>
              </a:rPr>
              <a:t>пісень</a:t>
            </a:r>
            <a:r>
              <a:rPr lang="ru-RU" dirty="0" smtClean="0">
                <a:solidFill>
                  <a:srgbClr val="7030A0"/>
                </a:solidFill>
              </a:rPr>
              <a:t>»</a:t>
            </a:r>
            <a:r>
              <a:rPr lang="ru-RU" sz="2400" b="1" dirty="0" smtClean="0">
                <a:solidFill>
                  <a:srgbClr val="7030A0"/>
                </a:solidFill>
              </a:rPr>
              <a:t> „</a:t>
            </a:r>
            <a:r>
              <a:rPr lang="ru-RU" sz="2400" b="1" dirty="0" err="1" smtClean="0">
                <a:solidFill>
                  <a:srgbClr val="7030A0"/>
                </a:solidFill>
              </a:rPr>
              <a:t>Ліричне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інтермеццо</a:t>
            </a:r>
            <a:r>
              <a:rPr lang="ru-RU" sz="2400" b="1" dirty="0" smtClean="0">
                <a:solidFill>
                  <a:srgbClr val="7030A0"/>
                </a:solidFill>
              </a:rPr>
              <a:t>”</a:t>
            </a:r>
            <a:r>
              <a:rPr lang="ru-RU" sz="2400" dirty="0" smtClean="0"/>
              <a:t>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85720" y="1214422"/>
            <a:ext cx="4624390" cy="382906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кохання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зародження</a:t>
            </a:r>
            <a:r>
              <a:rPr lang="ru-RU" dirty="0" smtClean="0"/>
              <a:t> до того моменту, коли </a:t>
            </a:r>
            <a:r>
              <a:rPr lang="ru-RU" dirty="0" err="1" smtClean="0"/>
              <a:t>кохана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</a:t>
            </a:r>
            <a:r>
              <a:rPr lang="ru-RU" dirty="0" err="1" smtClean="0"/>
              <a:t>заміж</a:t>
            </a:r>
            <a:r>
              <a:rPr lang="ru-RU" dirty="0" smtClean="0"/>
              <a:t>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циклі</a:t>
            </a:r>
            <a:r>
              <a:rPr lang="ru-RU" dirty="0" smtClean="0"/>
              <a:t> </a:t>
            </a:r>
            <a:r>
              <a:rPr lang="ru-RU" dirty="0" err="1" smtClean="0"/>
              <a:t>кохання</a:t>
            </a:r>
            <a:r>
              <a:rPr lang="ru-RU" dirty="0" smtClean="0"/>
              <a:t> </a:t>
            </a:r>
            <a:r>
              <a:rPr lang="ru-RU" dirty="0" err="1" smtClean="0"/>
              <a:t>постає</a:t>
            </a:r>
            <a:r>
              <a:rPr lang="ru-RU" dirty="0" smtClean="0"/>
              <a:t> </a:t>
            </a:r>
            <a:r>
              <a:rPr lang="ru-RU" dirty="0" err="1" smtClean="0"/>
              <a:t>глибоким</a:t>
            </a:r>
            <a:r>
              <a:rPr lang="ru-RU" dirty="0" smtClean="0"/>
              <a:t> </a:t>
            </a:r>
            <a:r>
              <a:rPr lang="ru-RU" dirty="0" err="1" smtClean="0"/>
              <a:t>людським</a:t>
            </a:r>
            <a:r>
              <a:rPr lang="ru-RU" dirty="0" smtClean="0"/>
              <a:t> </a:t>
            </a:r>
            <a:r>
              <a:rPr lang="ru-RU" dirty="0" err="1" smtClean="0"/>
              <a:t>почуттям</a:t>
            </a:r>
            <a:r>
              <a:rPr lang="ru-RU" dirty="0" smtClean="0"/>
              <a:t>, яке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несе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щастя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муку. Сам образ </a:t>
            </a:r>
            <a:r>
              <a:rPr lang="ru-RU" dirty="0" err="1" smtClean="0"/>
              <a:t>коханої</a:t>
            </a:r>
            <a:r>
              <a:rPr lang="ru-RU" dirty="0" smtClean="0"/>
              <a:t> </a:t>
            </a:r>
            <a:r>
              <a:rPr lang="ru-RU" dirty="0" err="1" smtClean="0"/>
              <a:t>набуває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умовності</a:t>
            </a:r>
            <a:r>
              <a:rPr lang="ru-RU" dirty="0" smtClean="0"/>
              <a:t>, а </a:t>
            </a:r>
            <a:r>
              <a:rPr lang="ru-RU" dirty="0" err="1" smtClean="0"/>
              <a:t>ліричний</a:t>
            </a:r>
            <a:r>
              <a:rPr lang="ru-RU" dirty="0" smtClean="0"/>
              <a:t> герой </a:t>
            </a:r>
            <a:r>
              <a:rPr lang="ru-RU" dirty="0" err="1" smtClean="0"/>
              <a:t>виявляє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почуття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найтонші</a:t>
            </a:r>
            <a:r>
              <a:rPr lang="ru-RU" dirty="0" smtClean="0"/>
              <a:t>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інтимних</a:t>
            </a:r>
            <a:r>
              <a:rPr lang="ru-RU" dirty="0" smtClean="0"/>
              <a:t> </a:t>
            </a:r>
            <a:r>
              <a:rPr lang="ru-RU" dirty="0" err="1" smtClean="0"/>
              <a:t>почуттів</a:t>
            </a:r>
            <a:r>
              <a:rPr lang="ru-RU" dirty="0" smtClean="0"/>
              <a:t> </a:t>
            </a:r>
            <a:r>
              <a:rPr lang="ru-RU" dirty="0" err="1" smtClean="0"/>
              <a:t>відтворюються</a:t>
            </a:r>
            <a:r>
              <a:rPr lang="ru-RU" dirty="0" smtClean="0"/>
              <a:t> у Гейне </a:t>
            </a:r>
            <a:r>
              <a:rPr lang="ru-RU" dirty="0" err="1" smtClean="0"/>
              <a:t>і</a:t>
            </a:r>
            <a:r>
              <a:rPr lang="ru-RU" dirty="0" smtClean="0"/>
              <a:t> через </a:t>
            </a:r>
            <a:r>
              <a:rPr lang="ru-RU" dirty="0" err="1" smtClean="0"/>
              <a:t>дивовижне</a:t>
            </a:r>
            <a:r>
              <a:rPr lang="ru-RU" dirty="0" smtClean="0"/>
              <a:t> </a:t>
            </a:r>
            <a:r>
              <a:rPr lang="ru-RU" dirty="0" err="1" smtClean="0"/>
              <a:t>поєднання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таємної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подібності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428992" y="5143512"/>
            <a:ext cx="5286412" cy="1428760"/>
          </a:xfrm>
          <a:solidFill>
            <a:schemeClr val="accent5">
              <a:lumMod val="40000"/>
              <a:lumOff val="60000"/>
            </a:schemeClr>
          </a:solidFill>
          <a:ln w="19050">
            <a:solidFill>
              <a:srgbClr val="7030A0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Мій</a:t>
            </a:r>
            <a:r>
              <a:rPr lang="ru-RU" dirty="0" smtClean="0"/>
              <a:t> </a:t>
            </a:r>
            <a:r>
              <a:rPr lang="ru-RU" dirty="0" err="1" smtClean="0"/>
              <a:t>гнів</a:t>
            </a:r>
            <a:r>
              <a:rPr lang="ru-RU" dirty="0" smtClean="0"/>
              <a:t> минув, </a:t>
            </a:r>
            <a:r>
              <a:rPr lang="ru-RU" dirty="0" err="1" smtClean="0"/>
              <a:t>біль</a:t>
            </a:r>
            <a:r>
              <a:rPr lang="ru-RU" dirty="0" smtClean="0"/>
              <a:t> </a:t>
            </a:r>
            <a:r>
              <a:rPr lang="ru-RU" dirty="0" err="1" smtClean="0"/>
              <a:t>серце</a:t>
            </a:r>
            <a:r>
              <a:rPr lang="ru-RU" dirty="0" smtClean="0"/>
              <a:t> </a:t>
            </a:r>
            <a:r>
              <a:rPr lang="ru-RU" dirty="0" err="1" smtClean="0"/>
              <a:t>розітнув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Хай 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не моя — </a:t>
            </a:r>
            <a:r>
              <a:rPr lang="ru-RU" dirty="0" err="1" smtClean="0"/>
              <a:t>мій</a:t>
            </a:r>
            <a:r>
              <a:rPr lang="ru-RU" dirty="0" smtClean="0"/>
              <a:t> </a:t>
            </a:r>
            <a:r>
              <a:rPr lang="ru-RU" dirty="0" err="1" smtClean="0"/>
              <a:t>гнів</a:t>
            </a:r>
            <a:r>
              <a:rPr lang="ru-RU" dirty="0" smtClean="0"/>
              <a:t> минув.</a:t>
            </a:r>
            <a:br>
              <a:rPr lang="ru-RU" dirty="0" smtClean="0"/>
            </a:br>
            <a:r>
              <a:rPr lang="ru-RU" dirty="0" err="1" smtClean="0"/>
              <a:t>Хоч</a:t>
            </a:r>
            <a:r>
              <a:rPr lang="ru-RU" dirty="0" smtClean="0"/>
              <a:t> </a:t>
            </a:r>
            <a:r>
              <a:rPr lang="ru-RU" dirty="0" err="1" smtClean="0"/>
              <a:t>сяйво</a:t>
            </a:r>
            <a:r>
              <a:rPr lang="ru-RU" dirty="0" smtClean="0"/>
              <a:t> </a:t>
            </a:r>
            <a:r>
              <a:rPr lang="ru-RU" dirty="0" err="1" smtClean="0"/>
              <a:t>б'є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твоїх</a:t>
            </a:r>
            <a:r>
              <a:rPr lang="ru-RU" dirty="0" smtClean="0"/>
              <a:t> </a:t>
            </a:r>
            <a:r>
              <a:rPr lang="ru-RU" dirty="0" err="1" smtClean="0"/>
              <a:t>прекрасних</a:t>
            </a:r>
            <a:r>
              <a:rPr lang="ru-RU" dirty="0" smtClean="0"/>
              <a:t> </a:t>
            </a:r>
            <a:r>
              <a:rPr lang="ru-RU" dirty="0" err="1" smtClean="0"/>
              <a:t>віч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У тебе в </a:t>
            </a:r>
            <a:r>
              <a:rPr lang="ru-RU" dirty="0" err="1" smtClean="0"/>
              <a:t>серці</a:t>
            </a:r>
            <a:r>
              <a:rPr lang="ru-RU" dirty="0" smtClean="0"/>
              <a:t> </a:t>
            </a:r>
            <a:r>
              <a:rPr lang="ru-RU" dirty="0" err="1" smtClean="0"/>
              <a:t>безпросвітна</a:t>
            </a:r>
            <a:r>
              <a:rPr lang="ru-RU" dirty="0" smtClean="0"/>
              <a:t> </a:t>
            </a:r>
            <a:r>
              <a:rPr lang="ru-RU" dirty="0" err="1" smtClean="0"/>
              <a:t>ніч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Я знаю </a:t>
            </a:r>
            <a:r>
              <a:rPr lang="ru-RU" dirty="0" err="1" smtClean="0"/>
              <a:t>це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8" name="Picture 2" descr="Гейне Г. Полное собрание сочинений : в 4 т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1167778"/>
            <a:ext cx="2523046" cy="3547106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 smtClean="0">
                <a:solidFill>
                  <a:srgbClr val="7030A0"/>
                </a:solidFill>
              </a:rPr>
              <a:t>передумови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формування</a:t>
            </a:r>
            <a:r>
              <a:rPr lang="ru-RU" sz="2400" b="1" dirty="0" smtClean="0">
                <a:solidFill>
                  <a:srgbClr val="7030A0"/>
                </a:solidFill>
              </a:rPr>
              <a:t> романтизму у </a:t>
            </a:r>
            <a:r>
              <a:rPr lang="ru-RU" sz="2400" b="1" dirty="0" err="1" smtClean="0">
                <a:solidFill>
                  <a:srgbClr val="7030A0"/>
                </a:solidFill>
              </a:rPr>
              <a:t>німеччині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410604" cy="380366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– </a:t>
            </a:r>
            <a:r>
              <a:rPr lang="ru-RU" sz="2800" dirty="0" err="1" smtClean="0">
                <a:solidFill>
                  <a:srgbClr val="7030A0"/>
                </a:solidFill>
              </a:rPr>
              <a:t>історичні</a:t>
            </a:r>
            <a:r>
              <a:rPr lang="ru-RU" sz="2800" dirty="0" smtClean="0">
                <a:solidFill>
                  <a:srgbClr val="7030A0"/>
                </a:solidFill>
              </a:rPr>
              <a:t>:</a:t>
            </a:r>
            <a:r>
              <a:rPr lang="ru-RU" sz="2800" dirty="0" smtClean="0"/>
              <a:t> </a:t>
            </a:r>
            <a:r>
              <a:rPr lang="ru-RU" sz="2800" dirty="0" err="1" smtClean="0"/>
              <a:t>події</a:t>
            </a:r>
            <a:r>
              <a:rPr lang="ru-RU" sz="2800" dirty="0" smtClean="0"/>
              <a:t> в </a:t>
            </a:r>
            <a:r>
              <a:rPr lang="ru-RU" sz="2800" dirty="0" err="1" smtClean="0"/>
              <a:t>Європі</a:t>
            </a:r>
            <a:r>
              <a:rPr lang="ru-RU" sz="2800" dirty="0" smtClean="0"/>
              <a:t>, </a:t>
            </a:r>
            <a:r>
              <a:rPr lang="ru-RU" sz="2800" dirty="0" err="1" smtClean="0"/>
              <a:t>зокрема</a:t>
            </a:r>
            <a:r>
              <a:rPr lang="ru-RU" sz="2800" dirty="0" smtClean="0"/>
              <a:t> Велика </a:t>
            </a:r>
            <a:r>
              <a:rPr lang="ru-RU" sz="2800" dirty="0" err="1" smtClean="0"/>
              <a:t>французька</a:t>
            </a:r>
            <a:r>
              <a:rPr lang="ru-RU" sz="2800" dirty="0" smtClean="0"/>
              <a:t> </a:t>
            </a:r>
            <a:r>
              <a:rPr lang="ru-RU" sz="2800" dirty="0" err="1" smtClean="0"/>
              <a:t>революція</a:t>
            </a:r>
            <a:r>
              <a:rPr lang="ru-RU" sz="2800" dirty="0" smtClean="0"/>
              <a:t> 1789-1794 </a:t>
            </a:r>
            <a:r>
              <a:rPr lang="ru-RU" sz="2800" dirty="0" err="1" smtClean="0"/>
              <a:t>рр</a:t>
            </a:r>
            <a:r>
              <a:rPr lang="ru-RU" sz="2800" dirty="0" smtClean="0"/>
              <a:t>.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sz="2800" dirty="0" err="1" smtClean="0">
                <a:solidFill>
                  <a:srgbClr val="7030A0"/>
                </a:solidFill>
              </a:rPr>
              <a:t>світоглядні</a:t>
            </a:r>
            <a:r>
              <a:rPr lang="ru-RU" sz="2800" dirty="0" smtClean="0"/>
              <a:t>: </a:t>
            </a:r>
            <a:r>
              <a:rPr lang="ru-RU" sz="2800" dirty="0" err="1" smtClean="0"/>
              <a:t>ідеї</a:t>
            </a:r>
            <a:r>
              <a:rPr lang="ru-RU" sz="2800" dirty="0" smtClean="0"/>
              <a:t> </a:t>
            </a:r>
            <a:r>
              <a:rPr lang="ru-RU" sz="2800" dirty="0" err="1" smtClean="0"/>
              <a:t>братів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Шлегелів</a:t>
            </a:r>
            <a:r>
              <a:rPr lang="ru-RU" sz="2800" dirty="0" smtClean="0"/>
              <a:t>, Ф. </a:t>
            </a:r>
            <a:r>
              <a:rPr lang="ru-RU" sz="2800" dirty="0" err="1" smtClean="0"/>
              <a:t>Шеллінга</a:t>
            </a:r>
            <a:r>
              <a:rPr lang="ru-RU" sz="2800" dirty="0" smtClean="0"/>
              <a:t>, І. Канта, Й. </a:t>
            </a:r>
            <a:r>
              <a:rPr lang="ru-RU" sz="2800" dirty="0" err="1" smtClean="0"/>
              <a:t>Фіхте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 – </a:t>
            </a:r>
            <a:r>
              <a:rPr lang="ru-RU" sz="2800" dirty="0" err="1" smtClean="0">
                <a:solidFill>
                  <a:srgbClr val="7030A0"/>
                </a:solidFill>
              </a:rPr>
              <a:t>естетичн</a:t>
            </a:r>
            <a:r>
              <a:rPr lang="ru-RU" sz="2800" dirty="0" err="1" smtClean="0"/>
              <a:t>і</a:t>
            </a:r>
            <a:r>
              <a:rPr lang="ru-RU" sz="2800" dirty="0" smtClean="0"/>
              <a:t>: </a:t>
            </a:r>
            <a:r>
              <a:rPr lang="ru-RU" sz="2800" dirty="0" err="1" smtClean="0"/>
              <a:t>сентименталізм</a:t>
            </a:r>
            <a:r>
              <a:rPr lang="ru-RU" sz="2800" dirty="0" smtClean="0"/>
              <a:t>, </a:t>
            </a:r>
            <a:r>
              <a:rPr lang="ru-RU" sz="2800" dirty="0" err="1" smtClean="0"/>
              <a:t>угрупування</a:t>
            </a:r>
            <a:r>
              <a:rPr lang="ru-RU" sz="2800" dirty="0" smtClean="0"/>
              <a:t> «Буря </a:t>
            </a:r>
            <a:r>
              <a:rPr lang="ru-RU" sz="2800" dirty="0" err="1" smtClean="0"/>
              <a:t>і</a:t>
            </a:r>
            <a:r>
              <a:rPr lang="ru-RU" sz="2800" dirty="0" smtClean="0"/>
              <a:t> натиск», </a:t>
            </a:r>
          </a:p>
          <a:p>
            <a:pPr>
              <a:buNone/>
            </a:pPr>
            <a:r>
              <a:rPr lang="ru-RU" sz="2800" dirty="0" err="1" smtClean="0"/>
              <a:t>творчість</a:t>
            </a:r>
            <a:r>
              <a:rPr lang="ru-RU" sz="2800" dirty="0" smtClean="0"/>
              <a:t> Й. Гете </a:t>
            </a:r>
            <a:r>
              <a:rPr lang="ru-RU" sz="2800" dirty="0" err="1" smtClean="0"/>
              <a:t>і</a:t>
            </a:r>
            <a:r>
              <a:rPr lang="ru-RU" sz="2800" dirty="0" smtClean="0"/>
              <a:t> Ф. </a:t>
            </a:r>
            <a:r>
              <a:rPr lang="ru-RU" sz="2800" dirty="0" err="1" smtClean="0"/>
              <a:t>Шіллера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err="1" smtClean="0"/>
              <a:t>теорія</a:t>
            </a:r>
            <a:r>
              <a:rPr lang="ru-RU" sz="2800" dirty="0" smtClean="0"/>
              <a:t> </a:t>
            </a:r>
            <a:r>
              <a:rPr lang="ru-RU" sz="2800" dirty="0" err="1" smtClean="0"/>
              <a:t>народності</a:t>
            </a:r>
            <a:r>
              <a:rPr lang="ru-RU" sz="2800" dirty="0" smtClean="0"/>
              <a:t> Гердера</a:t>
            </a:r>
          </a:p>
          <a:p>
            <a:pPr>
              <a:buNone/>
            </a:pPr>
            <a:endParaRPr lang="ru-RU" sz="2800" dirty="0"/>
          </a:p>
        </p:txBody>
      </p:sp>
      <p:pic>
        <p:nvPicPr>
          <p:cNvPr id="20483" name="Picture 3" descr="D:\НОВЫЙ КОМП\2- kaf+2013\мудл\РОМАНТИЗМ\застав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106297"/>
            <a:ext cx="3286148" cy="2420713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4929222" cy="121444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«Книга </a:t>
            </a:r>
            <a:r>
              <a:rPr lang="ru-RU" dirty="0" err="1" smtClean="0">
                <a:solidFill>
                  <a:srgbClr val="7030A0"/>
                </a:solidFill>
              </a:rPr>
              <a:t>пісень</a:t>
            </a:r>
            <a:r>
              <a:rPr lang="ru-RU" dirty="0" smtClean="0">
                <a:solidFill>
                  <a:srgbClr val="7030A0"/>
                </a:solidFill>
              </a:rPr>
              <a:t>»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sz="2400" dirty="0" smtClean="0"/>
              <a:t> „</a:t>
            </a:r>
            <a:r>
              <a:rPr lang="ru-RU" sz="2400" b="1" dirty="0" err="1" smtClean="0">
                <a:solidFill>
                  <a:srgbClr val="7030A0"/>
                </a:solidFill>
              </a:rPr>
              <a:t>Знову</a:t>
            </a:r>
            <a:r>
              <a:rPr lang="ru-RU" sz="2400" b="1" dirty="0" smtClean="0">
                <a:solidFill>
                  <a:srgbClr val="7030A0"/>
                </a:solidFill>
              </a:rPr>
              <a:t> на </a:t>
            </a:r>
            <a:r>
              <a:rPr lang="ru-RU" sz="2400" b="1" dirty="0" err="1" smtClean="0">
                <a:solidFill>
                  <a:srgbClr val="7030A0"/>
                </a:solidFill>
              </a:rPr>
              <a:t>батьківщині</a:t>
            </a:r>
            <a:r>
              <a:rPr lang="ru-RU" sz="2400" dirty="0" smtClean="0"/>
              <a:t>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114948"/>
          </a:xfrm>
        </p:spPr>
        <p:txBody>
          <a:bodyPr>
            <a:noAutofit/>
          </a:bodyPr>
          <a:lstStyle/>
          <a:p>
            <a:r>
              <a:rPr lang="ru-RU" sz="2000" dirty="0" smtClean="0"/>
              <a:t>• поет </a:t>
            </a:r>
            <a:r>
              <a:rPr lang="ru-RU" sz="2000" dirty="0" err="1" smtClean="0"/>
              <a:t>тяжіє</a:t>
            </a:r>
            <a:r>
              <a:rPr lang="ru-RU" sz="2000" dirty="0" smtClean="0"/>
              <a:t> до правдивого </a:t>
            </a:r>
            <a:r>
              <a:rPr lang="ru-RU" sz="2000" dirty="0" err="1" smtClean="0"/>
              <a:t>розкриття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внутрішнього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світу</a:t>
            </a:r>
            <a:r>
              <a:rPr lang="ru-RU" sz="2000" dirty="0" smtClean="0"/>
              <a:t>, часто </a:t>
            </a:r>
            <a:r>
              <a:rPr lang="ru-RU" sz="2000" dirty="0" err="1" smtClean="0"/>
              <a:t>буденних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водночас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трагічних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протиріч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. </a:t>
            </a:r>
            <a:r>
              <a:rPr lang="ru-RU" sz="2000" dirty="0" err="1" smtClean="0"/>
              <a:t>Вірш</a:t>
            </a:r>
            <a:r>
              <a:rPr lang="ru-RU" sz="2000" dirty="0" smtClean="0"/>
              <a:t> „</a:t>
            </a:r>
            <a:r>
              <a:rPr lang="ru-RU" sz="2000" dirty="0" smtClean="0">
                <a:solidFill>
                  <a:srgbClr val="7030A0"/>
                </a:solidFill>
              </a:rPr>
              <a:t>Не знаю, </a:t>
            </a:r>
            <a:r>
              <a:rPr lang="ru-RU" sz="2000" dirty="0" err="1" smtClean="0">
                <a:solidFill>
                  <a:srgbClr val="7030A0"/>
                </a:solidFill>
              </a:rPr>
              <a:t>що</a:t>
            </a:r>
            <a:r>
              <a:rPr lang="ru-RU" sz="2000" dirty="0" smtClean="0">
                <a:solidFill>
                  <a:srgbClr val="7030A0"/>
                </a:solidFill>
              </a:rPr>
              <a:t> стало </a:t>
            </a:r>
            <a:r>
              <a:rPr lang="ru-RU" sz="2000" dirty="0" err="1" smtClean="0">
                <a:solidFill>
                  <a:srgbClr val="7030A0"/>
                </a:solidFill>
              </a:rPr>
              <a:t>зі</a:t>
            </a:r>
            <a:r>
              <a:rPr lang="ru-RU" sz="2000" dirty="0" smtClean="0">
                <a:solidFill>
                  <a:srgbClr val="7030A0"/>
                </a:solidFill>
              </a:rPr>
              <a:t> мною...</a:t>
            </a:r>
            <a:r>
              <a:rPr lang="ru-RU" sz="2000" dirty="0" smtClean="0"/>
              <a:t>” став у </a:t>
            </a:r>
            <a:r>
              <a:rPr lang="ru-RU" sz="2000" dirty="0" err="1" smtClean="0"/>
              <a:t>Німеччині</a:t>
            </a:r>
            <a:r>
              <a:rPr lang="ru-RU" sz="2000" dirty="0" smtClean="0"/>
              <a:t> народною </a:t>
            </a:r>
            <a:r>
              <a:rPr lang="ru-RU" sz="2000" dirty="0" err="1" smtClean="0"/>
              <a:t>піснею</a:t>
            </a:r>
            <a:r>
              <a:rPr lang="ru-RU" sz="2000" dirty="0" smtClean="0"/>
              <a:t>. </a:t>
            </a:r>
            <a:r>
              <a:rPr lang="ru-RU" sz="2000" dirty="0" err="1" smtClean="0"/>
              <a:t>Лорелея</a:t>
            </a:r>
            <a:r>
              <a:rPr lang="ru-RU" sz="2000" dirty="0" smtClean="0"/>
              <a:t>, за </a:t>
            </a:r>
            <a:r>
              <a:rPr lang="ru-RU" sz="2000" dirty="0" err="1" smtClean="0"/>
              <a:t>старовинною</a:t>
            </a:r>
            <a:r>
              <a:rPr lang="ru-RU" sz="2000" dirty="0" smtClean="0"/>
              <a:t> народною легендою –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водяна</a:t>
            </a:r>
            <a:r>
              <a:rPr lang="ru-RU" sz="2000" dirty="0" smtClean="0"/>
              <a:t> </a:t>
            </a:r>
            <a:r>
              <a:rPr lang="ru-RU" sz="2000" dirty="0" err="1" smtClean="0"/>
              <a:t>німфа</a:t>
            </a:r>
            <a:r>
              <a:rPr lang="ru-RU" sz="2000" dirty="0" smtClean="0"/>
              <a:t>, </a:t>
            </a:r>
            <a:r>
              <a:rPr lang="ru-RU" sz="2000" dirty="0" err="1" smtClean="0"/>
              <a:t>красуня</a:t>
            </a:r>
            <a:r>
              <a:rPr lang="ru-RU" sz="2000" dirty="0" smtClean="0"/>
              <a:t>. </a:t>
            </a:r>
            <a:r>
              <a:rPr lang="ru-RU" sz="2000" dirty="0" err="1" smtClean="0"/>
              <a:t>Чаруючим</a:t>
            </a:r>
            <a:r>
              <a:rPr lang="ru-RU" sz="2000" dirty="0" smtClean="0"/>
              <a:t> </a:t>
            </a:r>
            <a:r>
              <a:rPr lang="ru-RU" sz="2000" dirty="0" err="1" smtClean="0"/>
              <a:t>співом</a:t>
            </a:r>
            <a:r>
              <a:rPr lang="ru-RU" sz="2000" dirty="0" smtClean="0"/>
              <a:t> </a:t>
            </a:r>
            <a:r>
              <a:rPr lang="ru-RU" sz="2000" dirty="0" err="1" smtClean="0"/>
              <a:t>заманювала</a:t>
            </a:r>
            <a:r>
              <a:rPr lang="ru-RU" sz="2000" dirty="0" smtClean="0"/>
              <a:t> </a:t>
            </a:r>
            <a:r>
              <a:rPr lang="ru-RU" sz="2000" dirty="0" err="1" smtClean="0"/>
              <a:t>човнарів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підводні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рифи</a:t>
            </a:r>
            <a:r>
              <a:rPr lang="ru-RU" sz="2000" dirty="0" smtClean="0"/>
              <a:t>, де вони гинули. У </a:t>
            </a:r>
            <a:r>
              <a:rPr lang="ru-RU" sz="2000" dirty="0" err="1" smtClean="0"/>
              <a:t>вірші</a:t>
            </a:r>
            <a:r>
              <a:rPr lang="ru-RU" sz="2000" dirty="0" smtClean="0"/>
              <a:t> ж Гейне </a:t>
            </a:r>
            <a:r>
              <a:rPr lang="ru-RU" sz="2000" dirty="0" err="1" smtClean="0"/>
              <a:t>головним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створення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поетичного</a:t>
            </a:r>
            <a:r>
              <a:rPr lang="ru-RU" sz="2000" dirty="0" smtClean="0"/>
              <a:t> образу через </a:t>
            </a:r>
            <a:r>
              <a:rPr lang="ru-RU" sz="2000" dirty="0" err="1" smtClean="0"/>
              <a:t>трагічне</a:t>
            </a:r>
            <a:r>
              <a:rPr lang="ru-RU" sz="2000" dirty="0" smtClean="0"/>
              <a:t> </a:t>
            </a:r>
            <a:r>
              <a:rPr lang="ru-RU" sz="2000" dirty="0" err="1" smtClean="0"/>
              <a:t>поєднання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краси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смерті</a:t>
            </a:r>
            <a:r>
              <a:rPr lang="ru-RU" sz="2000" dirty="0" smtClean="0"/>
              <a:t>.</a:t>
            </a:r>
          </a:p>
          <a:p>
            <a:endParaRPr lang="ru-RU" sz="2000" dirty="0"/>
          </a:p>
        </p:txBody>
      </p:sp>
      <p:pic>
        <p:nvPicPr>
          <p:cNvPr id="1026" name="Picture 2" descr="D:\НОВЫЙ КОМП\2- kaf+2013\мудл\РОМАНТИЗМ\Лорелея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14290"/>
            <a:ext cx="2154021" cy="2928958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5072066" y="3286124"/>
            <a:ext cx="32146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 знаю, </a:t>
            </a:r>
            <a:r>
              <a:rPr lang="ru-RU" dirty="0" err="1" smtClean="0"/>
              <a:t>що</a:t>
            </a:r>
            <a:r>
              <a:rPr lang="ru-RU" dirty="0" smtClean="0"/>
              <a:t> стало </a:t>
            </a:r>
            <a:r>
              <a:rPr lang="ru-RU" dirty="0" err="1" smtClean="0"/>
              <a:t>зо</a:t>
            </a:r>
            <a:r>
              <a:rPr lang="ru-RU" dirty="0" smtClean="0"/>
              <a:t> мною,</a:t>
            </a:r>
            <a:br>
              <a:rPr lang="ru-RU" dirty="0" smtClean="0"/>
            </a:br>
            <a:r>
              <a:rPr lang="ru-RU" dirty="0" err="1" smtClean="0"/>
              <a:t>Сумує</a:t>
            </a:r>
            <a:r>
              <a:rPr lang="ru-RU" dirty="0" smtClean="0"/>
              <a:t> </a:t>
            </a:r>
            <a:r>
              <a:rPr lang="ru-RU" dirty="0" err="1" smtClean="0"/>
              <a:t>серце</a:t>
            </a:r>
            <a:r>
              <a:rPr lang="ru-RU" dirty="0" smtClean="0"/>
              <a:t> </a:t>
            </a:r>
            <a:r>
              <a:rPr lang="ru-RU" dirty="0" err="1" smtClean="0"/>
              <a:t>моє</a:t>
            </a:r>
            <a:r>
              <a:rPr lang="ru-RU" dirty="0" smtClean="0"/>
              <a:t>,— *</a:t>
            </a:r>
            <a:br>
              <a:rPr lang="ru-RU" dirty="0" smtClean="0"/>
            </a:br>
            <a:r>
              <a:rPr lang="ru-RU" dirty="0" err="1" smtClean="0"/>
              <a:t>Мені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 сну, </a:t>
            </a:r>
            <a:r>
              <a:rPr lang="ru-RU" dirty="0" err="1" smtClean="0"/>
              <a:t>ні</a:t>
            </a:r>
            <a:r>
              <a:rPr lang="ru-RU" dirty="0" smtClean="0"/>
              <a:t> </a:t>
            </a:r>
            <a:r>
              <a:rPr lang="ru-RU" dirty="0" err="1" smtClean="0"/>
              <a:t>спокою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Казка стара не </a:t>
            </a:r>
            <a:r>
              <a:rPr lang="ru-RU" dirty="0" err="1" smtClean="0"/>
              <a:t>дає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Повітря</a:t>
            </a:r>
            <a:r>
              <a:rPr lang="ru-RU" dirty="0" smtClean="0"/>
              <a:t> </a:t>
            </a:r>
            <a:r>
              <a:rPr lang="ru-RU" dirty="0" err="1" smtClean="0"/>
              <a:t>свіже</a:t>
            </a:r>
            <a:r>
              <a:rPr lang="ru-RU" dirty="0" smtClean="0"/>
              <a:t>—</a:t>
            </a:r>
            <a:r>
              <a:rPr lang="ru-RU" dirty="0" err="1" smtClean="0"/>
              <a:t>смеркає</a:t>
            </a:r>
            <a:r>
              <a:rPr lang="ru-RU" dirty="0" smtClean="0"/>
              <a:t>*</a:t>
            </a:r>
            <a:br>
              <a:rPr lang="ru-RU" dirty="0" smtClean="0"/>
            </a:br>
            <a:r>
              <a:rPr lang="ru-RU" dirty="0" err="1" smtClean="0"/>
              <a:t>Привільний</a:t>
            </a:r>
            <a:r>
              <a:rPr lang="ru-RU" dirty="0" smtClean="0"/>
              <a:t> Рейн затих;</a:t>
            </a:r>
            <a:br>
              <a:rPr lang="ru-RU" dirty="0" smtClean="0"/>
            </a:br>
            <a:r>
              <a:rPr lang="ru-RU" dirty="0" err="1" smtClean="0"/>
              <a:t>Вечірній</a:t>
            </a:r>
            <a:r>
              <a:rPr lang="ru-RU" dirty="0" smtClean="0"/>
              <a:t> </a:t>
            </a:r>
            <a:r>
              <a:rPr lang="ru-RU" dirty="0" err="1" smtClean="0"/>
              <a:t>промінь</a:t>
            </a:r>
            <a:r>
              <a:rPr lang="ru-RU" dirty="0" smtClean="0"/>
              <a:t> </a:t>
            </a:r>
            <a:r>
              <a:rPr lang="ru-RU" dirty="0" err="1" smtClean="0"/>
              <a:t>грає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Ген на шпилях </a:t>
            </a:r>
            <a:r>
              <a:rPr lang="ru-RU" dirty="0" err="1" smtClean="0"/>
              <a:t>гірських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Незнана</a:t>
            </a:r>
            <a:r>
              <a:rPr lang="ru-RU" dirty="0" smtClean="0"/>
              <a:t> </a:t>
            </a:r>
            <a:r>
              <a:rPr lang="ru-RU" dirty="0" err="1" smtClean="0"/>
              <a:t>красуня</a:t>
            </a:r>
            <a:r>
              <a:rPr lang="ru-RU" dirty="0" smtClean="0"/>
              <a:t> на </a:t>
            </a:r>
            <a:r>
              <a:rPr lang="ru-RU" dirty="0" err="1" smtClean="0"/>
              <a:t>кручі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Сидить</a:t>
            </a:r>
            <a:r>
              <a:rPr lang="ru-RU" dirty="0" smtClean="0"/>
              <a:t> у </a:t>
            </a:r>
            <a:r>
              <a:rPr lang="ru-RU" dirty="0" err="1" smtClean="0"/>
              <a:t>самоті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Упали на </a:t>
            </a:r>
            <a:r>
              <a:rPr lang="ru-RU" dirty="0" err="1" smtClean="0"/>
              <a:t>шати</a:t>
            </a:r>
            <a:r>
              <a:rPr lang="ru-RU" dirty="0" smtClean="0"/>
              <a:t> </a:t>
            </a:r>
            <a:r>
              <a:rPr lang="ru-RU" dirty="0" err="1" smtClean="0"/>
              <a:t>блискучі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Коси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золоті</a:t>
            </a:r>
            <a:r>
              <a:rPr lang="ru-RU" dirty="0" smtClean="0"/>
              <a:t>,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57356" y="214290"/>
            <a:ext cx="7131196" cy="841248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«Книга </a:t>
            </a:r>
            <a:r>
              <a:rPr lang="ru-RU" dirty="0" err="1" smtClean="0">
                <a:solidFill>
                  <a:srgbClr val="7030A0"/>
                </a:solidFill>
              </a:rPr>
              <a:t>пісень</a:t>
            </a:r>
            <a:r>
              <a:rPr lang="ru-RU" dirty="0" smtClean="0">
                <a:solidFill>
                  <a:srgbClr val="7030A0"/>
                </a:solidFill>
              </a:rPr>
              <a:t>» </a:t>
            </a:r>
            <a:r>
              <a:rPr lang="ru-RU" sz="2400" dirty="0" smtClean="0">
                <a:solidFill>
                  <a:srgbClr val="7030A0"/>
                </a:solidFill>
              </a:rPr>
              <a:t>„</a:t>
            </a:r>
            <a:r>
              <a:rPr lang="ru-RU" sz="2400" b="1" dirty="0" err="1" smtClean="0">
                <a:solidFill>
                  <a:srgbClr val="7030A0"/>
                </a:solidFill>
              </a:rPr>
              <a:t>Північне</a:t>
            </a:r>
            <a:r>
              <a:rPr lang="ru-RU" sz="2400" b="1" dirty="0" smtClean="0">
                <a:solidFill>
                  <a:srgbClr val="7030A0"/>
                </a:solidFill>
              </a:rPr>
              <a:t> море”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285860"/>
            <a:ext cx="4191000" cy="5038740"/>
          </a:xfrm>
        </p:spPr>
        <p:txBody>
          <a:bodyPr>
            <a:normAutofit fontScale="55000" lnSpcReduction="20000"/>
          </a:bodyPr>
          <a:lstStyle/>
          <a:p>
            <a:r>
              <a:rPr lang="ru-RU" sz="3400" dirty="0" smtClean="0"/>
              <a:t>• </a:t>
            </a:r>
            <a:r>
              <a:rPr lang="ru-RU" sz="2900" dirty="0" err="1" smtClean="0"/>
              <a:t>непідробне</a:t>
            </a:r>
            <a:r>
              <a:rPr lang="ru-RU" sz="2900" dirty="0" smtClean="0"/>
              <a:t> </a:t>
            </a:r>
            <a:r>
              <a:rPr lang="ru-RU" sz="2900" dirty="0" err="1" smtClean="0"/>
              <a:t>ліричне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щире</a:t>
            </a:r>
            <a:r>
              <a:rPr lang="ru-RU" sz="2900" dirty="0" smtClean="0"/>
              <a:t> </a:t>
            </a:r>
            <a:r>
              <a:rPr lang="ru-RU" sz="2900" dirty="0" err="1" smtClean="0"/>
              <a:t>почуття</a:t>
            </a:r>
            <a:r>
              <a:rPr lang="ru-RU" sz="2900" dirty="0" smtClean="0"/>
              <a:t> Гейне </a:t>
            </a:r>
            <a:r>
              <a:rPr lang="ru-RU" sz="2900" dirty="0" err="1" smtClean="0"/>
              <a:t>відбилося</a:t>
            </a:r>
            <a:r>
              <a:rPr lang="ru-RU" sz="2900" dirty="0" smtClean="0"/>
              <a:t> у </a:t>
            </a:r>
            <a:r>
              <a:rPr lang="ru-RU" sz="2900" dirty="0" err="1" smtClean="0"/>
              <a:t>створених</a:t>
            </a:r>
            <a:r>
              <a:rPr lang="ru-RU" sz="2900" dirty="0" smtClean="0"/>
              <a:t> ним картинах </a:t>
            </a:r>
            <a:r>
              <a:rPr lang="ru-RU" sz="2900" dirty="0" err="1" smtClean="0"/>
              <a:t>і</a:t>
            </a:r>
            <a:r>
              <a:rPr lang="ru-RU" sz="2900" dirty="0" smtClean="0"/>
              <a:t> образах </a:t>
            </a:r>
            <a:r>
              <a:rPr lang="ru-RU" sz="2900" dirty="0" err="1" smtClean="0"/>
              <a:t>природи</a:t>
            </a:r>
            <a:r>
              <a:rPr lang="ru-RU" sz="2900" dirty="0" smtClean="0"/>
              <a:t> </a:t>
            </a:r>
            <a:r>
              <a:rPr lang="ru-RU" sz="2900" dirty="0" err="1" smtClean="0"/>
              <a:t>цього</a:t>
            </a:r>
            <a:r>
              <a:rPr lang="ru-RU" sz="2900" dirty="0" smtClean="0"/>
              <a:t> циклу. Природа </a:t>
            </a:r>
            <a:r>
              <a:rPr lang="ru-RU" sz="2900" dirty="0" err="1" smtClean="0"/>
              <a:t>стає</a:t>
            </a:r>
            <a:r>
              <a:rPr lang="ru-RU" sz="2900" dirty="0" smtClean="0"/>
              <a:t> для </a:t>
            </a:r>
            <a:r>
              <a:rPr lang="ru-RU" sz="2900" dirty="0" err="1" smtClean="0"/>
              <a:t>поета-романтика</a:t>
            </a:r>
            <a:r>
              <a:rPr lang="ru-RU" sz="2900" dirty="0" smtClean="0"/>
              <a:t> </a:t>
            </a:r>
            <a:r>
              <a:rPr lang="ru-RU" sz="2900" dirty="0" err="1" smtClean="0"/>
              <a:t>невід’ємним</a:t>
            </a:r>
            <a:r>
              <a:rPr lang="ru-RU" sz="2900" dirty="0" smtClean="0"/>
              <a:t> </a:t>
            </a:r>
            <a:r>
              <a:rPr lang="ru-RU" sz="2900" dirty="0" err="1" smtClean="0"/>
              <a:t>елементом</a:t>
            </a:r>
            <a:r>
              <a:rPr lang="ru-RU" sz="2900" dirty="0" smtClean="0"/>
              <a:t> </a:t>
            </a:r>
            <a:r>
              <a:rPr lang="ru-RU" sz="2900" dirty="0" err="1" smtClean="0"/>
              <a:t>бачення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розуміння</a:t>
            </a:r>
            <a:r>
              <a:rPr lang="ru-RU" sz="2900" dirty="0" smtClean="0"/>
              <a:t> </a:t>
            </a:r>
            <a:r>
              <a:rPr lang="ru-RU" sz="2900" dirty="0" err="1" smtClean="0"/>
              <a:t>навколишнього</a:t>
            </a:r>
            <a:r>
              <a:rPr lang="ru-RU" sz="2900" dirty="0" smtClean="0"/>
              <a:t> </a:t>
            </a:r>
            <a:r>
              <a:rPr lang="ru-RU" sz="2900" dirty="0" err="1" smtClean="0"/>
              <a:t>світу</a:t>
            </a:r>
            <a:r>
              <a:rPr lang="ru-RU" sz="2900" dirty="0" smtClean="0"/>
              <a:t> та </a:t>
            </a:r>
            <a:r>
              <a:rPr lang="ru-RU" sz="2900" dirty="0" err="1" smtClean="0"/>
              <a:t>власної</a:t>
            </a:r>
            <a:r>
              <a:rPr lang="ru-RU" sz="2900" dirty="0" smtClean="0"/>
              <a:t> </a:t>
            </a:r>
            <a:r>
              <a:rPr lang="ru-RU" sz="2900" dirty="0" err="1" smtClean="0"/>
              <a:t>душі</a:t>
            </a:r>
            <a:r>
              <a:rPr lang="ru-RU" sz="2900" dirty="0" smtClean="0"/>
              <a:t>. З нею </a:t>
            </a:r>
            <a:r>
              <a:rPr lang="ru-RU" sz="2900" dirty="0" err="1" smtClean="0"/>
              <a:t>ліричний</a:t>
            </a:r>
            <a:r>
              <a:rPr lang="ru-RU" sz="2900" dirty="0" smtClean="0"/>
              <a:t> герой </a:t>
            </a:r>
            <a:r>
              <a:rPr lang="ru-RU" sz="2900" dirty="0" err="1" smtClean="0"/>
              <a:t>відчуває</a:t>
            </a:r>
            <a:r>
              <a:rPr lang="ru-RU" sz="2900" dirty="0" smtClean="0"/>
              <a:t> свою </a:t>
            </a:r>
            <a:r>
              <a:rPr lang="ru-RU" sz="2900" dirty="0" err="1" smtClean="0"/>
              <a:t>спорідненість</a:t>
            </a:r>
            <a:r>
              <a:rPr lang="ru-RU" sz="2900" dirty="0" smtClean="0"/>
              <a:t>. </a:t>
            </a:r>
            <a:r>
              <a:rPr lang="ru-RU" sz="2900" dirty="0" err="1" smtClean="0"/>
              <a:t>Цьому</a:t>
            </a:r>
            <a:r>
              <a:rPr lang="ru-RU" sz="2900" dirty="0" smtClean="0"/>
              <a:t> </a:t>
            </a:r>
            <a:r>
              <a:rPr lang="ru-RU" sz="2900" dirty="0" err="1" smtClean="0"/>
              <a:t>сприяє</a:t>
            </a:r>
            <a:r>
              <a:rPr lang="ru-RU" sz="2900" dirty="0" smtClean="0"/>
              <a:t> широко </a:t>
            </a:r>
            <a:r>
              <a:rPr lang="ru-RU" sz="2900" dirty="0" err="1" smtClean="0"/>
              <a:t>використовуваний</a:t>
            </a:r>
            <a:r>
              <a:rPr lang="ru-RU" sz="2900" dirty="0" smtClean="0"/>
              <a:t> </a:t>
            </a:r>
            <a:r>
              <a:rPr lang="ru-RU" sz="2900" dirty="0" err="1" smtClean="0"/>
              <a:t>поетом</a:t>
            </a:r>
            <a:r>
              <a:rPr lang="ru-RU" sz="2900" dirty="0" smtClean="0"/>
              <a:t> </a:t>
            </a:r>
            <a:r>
              <a:rPr lang="ru-RU" sz="2900" dirty="0" err="1" smtClean="0"/>
              <a:t>прийом</a:t>
            </a:r>
            <a:r>
              <a:rPr lang="ru-RU" sz="2900" dirty="0" smtClean="0"/>
              <a:t> </a:t>
            </a:r>
            <a:r>
              <a:rPr lang="ru-RU" sz="2900" dirty="0" err="1" smtClean="0"/>
              <a:t>олюднення</a:t>
            </a:r>
            <a:r>
              <a:rPr lang="ru-RU" sz="2900" dirty="0" smtClean="0"/>
              <a:t>. </a:t>
            </a:r>
            <a:r>
              <a:rPr lang="ru-RU" sz="2900" dirty="0" err="1" smtClean="0"/>
              <a:t>Іронія</a:t>
            </a:r>
            <a:r>
              <a:rPr lang="ru-RU" sz="2900" dirty="0" smtClean="0"/>
              <a:t> </a:t>
            </a:r>
            <a:r>
              <a:rPr lang="ru-RU" sz="2900" dirty="0" err="1" smtClean="0"/>
              <a:t>набуває</a:t>
            </a:r>
            <a:r>
              <a:rPr lang="ru-RU" sz="2900" dirty="0" smtClean="0"/>
              <a:t> </a:t>
            </a:r>
            <a:r>
              <a:rPr lang="ru-RU" sz="2900" dirty="0" err="1" smtClean="0"/>
              <a:t>філософсько-доброзичливого</a:t>
            </a:r>
            <a:r>
              <a:rPr lang="ru-RU" sz="2900" dirty="0" smtClean="0"/>
              <a:t> </a:t>
            </a:r>
            <a:r>
              <a:rPr lang="ru-RU" sz="2900" dirty="0" err="1" smtClean="0"/>
              <a:t>відтінку</a:t>
            </a:r>
            <a:r>
              <a:rPr lang="ru-RU" sz="2900" dirty="0" smtClean="0"/>
              <a:t>, душа </a:t>
            </a:r>
            <a:r>
              <a:rPr lang="ru-RU" sz="2900" dirty="0" err="1" smtClean="0"/>
              <a:t>поета</a:t>
            </a:r>
            <a:r>
              <a:rPr lang="ru-RU" sz="2900" dirty="0" smtClean="0"/>
              <a:t> </a:t>
            </a:r>
            <a:r>
              <a:rPr lang="ru-RU" sz="2900" dirty="0" err="1" smtClean="0"/>
              <a:t>тягнеться</a:t>
            </a:r>
            <a:r>
              <a:rPr lang="ru-RU" sz="2900" dirty="0" smtClean="0"/>
              <a:t> до </a:t>
            </a:r>
            <a:r>
              <a:rPr lang="ru-RU" sz="2900" dirty="0" err="1" smtClean="0"/>
              <a:t>гармонії</a:t>
            </a:r>
            <a:r>
              <a:rPr lang="ru-RU" sz="2900" dirty="0" smtClean="0"/>
              <a:t> („</a:t>
            </a:r>
            <a:r>
              <a:rPr lang="ru-RU" sz="2900" dirty="0" err="1" smtClean="0">
                <a:solidFill>
                  <a:srgbClr val="7030A0"/>
                </a:solidFill>
              </a:rPr>
              <a:t>Привітання</a:t>
            </a:r>
            <a:r>
              <a:rPr lang="ru-RU" sz="2900" dirty="0" smtClean="0">
                <a:solidFill>
                  <a:srgbClr val="7030A0"/>
                </a:solidFill>
              </a:rPr>
              <a:t> морю”</a:t>
            </a:r>
            <a:r>
              <a:rPr lang="ru-RU" sz="2900" dirty="0" smtClean="0"/>
              <a:t>).</a:t>
            </a:r>
            <a:endParaRPr lang="ru-RU" sz="3400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929190" y="1600200"/>
            <a:ext cx="4062410" cy="4972072"/>
          </a:xfrm>
        </p:spPr>
        <p:txBody>
          <a:bodyPr>
            <a:normAutofit fontScale="55000" lnSpcReduction="20000"/>
          </a:bodyPr>
          <a:lstStyle/>
          <a:p>
            <a:pPr indent="912813">
              <a:buNone/>
            </a:pPr>
            <a:r>
              <a:rPr lang="ru-RU" sz="3300" b="1" dirty="0" err="1" smtClean="0">
                <a:solidFill>
                  <a:srgbClr val="7030A0"/>
                </a:solidFill>
                <a:latin typeface="Gungsuh" pitchFamily="18" charset="-127"/>
                <a:ea typeface="Gungsuh" pitchFamily="18" charset="-127"/>
              </a:rPr>
              <a:t>Запитання</a:t>
            </a:r>
            <a:endParaRPr lang="ru-RU" sz="3300" b="1" dirty="0" smtClean="0">
              <a:solidFill>
                <a:srgbClr val="7030A0"/>
              </a:solidFill>
              <a:latin typeface="Gungsuh" pitchFamily="18" charset="-127"/>
              <a:ea typeface="Gungsuh" pitchFamily="18" charset="-127"/>
            </a:endParaRPr>
          </a:p>
          <a:p>
            <a:pPr indent="912813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7030A0"/>
                </a:solidFill>
              </a:rPr>
              <a:t>Над морем </a:t>
            </a:r>
            <a:r>
              <a:rPr lang="ru-RU" dirty="0" err="1" smtClean="0">
                <a:solidFill>
                  <a:srgbClr val="7030A0"/>
                </a:solidFill>
              </a:rPr>
              <a:t>пустельним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морем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нічним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Юнак одинокий </a:t>
            </a:r>
            <a:r>
              <a:rPr lang="ru-RU" dirty="0" err="1" smtClean="0">
                <a:solidFill>
                  <a:srgbClr val="7030A0"/>
                </a:solidFill>
              </a:rPr>
              <a:t>стоїть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В думках </a:t>
            </a:r>
            <a:r>
              <a:rPr lang="ru-RU" dirty="0" err="1" smtClean="0">
                <a:solidFill>
                  <a:srgbClr val="7030A0"/>
                </a:solidFill>
              </a:rPr>
              <a:t>його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сумнів</a:t>
            </a:r>
            <a:r>
              <a:rPr lang="ru-RU" dirty="0" smtClean="0">
                <a:solidFill>
                  <a:srgbClr val="7030A0"/>
                </a:solidFill>
              </a:rPr>
              <a:t>, на </a:t>
            </a:r>
            <a:r>
              <a:rPr lang="ru-RU" dirty="0" err="1" smtClean="0">
                <a:solidFill>
                  <a:srgbClr val="7030A0"/>
                </a:solidFill>
              </a:rPr>
              <a:t>серці</a:t>
            </a:r>
            <a:r>
              <a:rPr lang="ru-RU" dirty="0" smtClean="0">
                <a:solidFill>
                  <a:srgbClr val="7030A0"/>
                </a:solidFill>
              </a:rPr>
              <a:t> — </a:t>
            </a:r>
            <a:r>
              <a:rPr lang="ru-RU" dirty="0" err="1" smtClean="0">
                <a:solidFill>
                  <a:srgbClr val="7030A0"/>
                </a:solidFill>
              </a:rPr>
              <a:t>журба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Він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хвилі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питає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похмуро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"О, </a:t>
            </a:r>
            <a:r>
              <a:rPr lang="ru-RU" dirty="0" err="1" smtClean="0">
                <a:solidFill>
                  <a:srgbClr val="7030A0"/>
                </a:solidFill>
              </a:rPr>
              <a:t>відкрийте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скажіть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мені</a:t>
            </a:r>
            <a:r>
              <a:rPr lang="ru-RU" dirty="0" smtClean="0">
                <a:solidFill>
                  <a:srgbClr val="7030A0"/>
                </a:solidFill>
              </a:rPr>
              <a:t> загадку </a:t>
            </a:r>
            <a:r>
              <a:rPr lang="ru-RU" dirty="0" err="1" smtClean="0">
                <a:solidFill>
                  <a:srgbClr val="7030A0"/>
                </a:solidFill>
              </a:rPr>
              <a:t>мудру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життя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Болючу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цю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згадку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давню</a:t>
            </a:r>
            <a:r>
              <a:rPr lang="ru-RU" dirty="0" smtClean="0">
                <a:solidFill>
                  <a:srgbClr val="7030A0"/>
                </a:solidFill>
              </a:rPr>
              <a:t>!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Вже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скільки</a:t>
            </a:r>
            <a:r>
              <a:rPr lang="ru-RU" dirty="0" smtClean="0">
                <a:solidFill>
                  <a:srgbClr val="7030A0"/>
                </a:solidFill>
              </a:rPr>
              <a:t> над нею мудрило </a:t>
            </a:r>
            <a:r>
              <a:rPr lang="ru-RU" dirty="0" err="1" smtClean="0">
                <a:solidFill>
                  <a:srgbClr val="7030A0"/>
                </a:solidFill>
              </a:rPr>
              <a:t>голів</a:t>
            </a:r>
            <a:r>
              <a:rPr lang="ru-RU" dirty="0" smtClean="0">
                <a:solidFill>
                  <a:srgbClr val="7030A0"/>
                </a:solidFill>
              </a:rPr>
              <a:t> —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Голів</a:t>
            </a:r>
            <a:r>
              <a:rPr lang="ru-RU" dirty="0" smtClean="0">
                <a:solidFill>
                  <a:srgbClr val="7030A0"/>
                </a:solidFill>
              </a:rPr>
              <a:t> в шапочках </a:t>
            </a:r>
            <a:r>
              <a:rPr lang="ru-RU" dirty="0" err="1" smtClean="0">
                <a:solidFill>
                  <a:srgbClr val="7030A0"/>
                </a:solidFill>
              </a:rPr>
              <a:t>з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ієрогліфами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Голів</a:t>
            </a:r>
            <a:r>
              <a:rPr lang="ru-RU" dirty="0" smtClean="0">
                <a:solidFill>
                  <a:srgbClr val="7030A0"/>
                </a:solidFill>
              </a:rPr>
              <a:t> у тюрбанах </a:t>
            </a:r>
            <a:r>
              <a:rPr lang="ru-RU" dirty="0" err="1" smtClean="0">
                <a:solidFill>
                  <a:srgbClr val="7030A0"/>
                </a:solidFill>
              </a:rPr>
              <a:t>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чорних</a:t>
            </a:r>
            <a:r>
              <a:rPr lang="ru-RU" dirty="0" smtClean="0">
                <a:solidFill>
                  <a:srgbClr val="7030A0"/>
                </a:solidFill>
              </a:rPr>
              <a:t> беретах,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Голів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з</a:t>
            </a:r>
            <a:r>
              <a:rPr lang="ru-RU" dirty="0" smtClean="0">
                <a:solidFill>
                  <a:srgbClr val="7030A0"/>
                </a:solidFill>
              </a:rPr>
              <a:t> париками </a:t>
            </a:r>
            <a:r>
              <a:rPr lang="ru-RU" dirty="0" err="1" smtClean="0">
                <a:solidFill>
                  <a:srgbClr val="7030A0"/>
                </a:solidFill>
              </a:rPr>
              <a:t>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тисячі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інших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Спітнілих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від</a:t>
            </a:r>
            <a:r>
              <a:rPr lang="ru-RU" dirty="0" smtClean="0">
                <a:solidFill>
                  <a:srgbClr val="7030A0"/>
                </a:solidFill>
              </a:rPr>
              <a:t> дум </a:t>
            </a:r>
            <a:r>
              <a:rPr lang="ru-RU" dirty="0" err="1" smtClean="0">
                <a:solidFill>
                  <a:srgbClr val="7030A0"/>
                </a:solidFill>
              </a:rPr>
              <a:t>бідолашних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голів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Скажіть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мені</a:t>
            </a:r>
            <a:r>
              <a:rPr lang="ru-RU" dirty="0" smtClean="0">
                <a:solidFill>
                  <a:srgbClr val="7030A0"/>
                </a:solidFill>
              </a:rPr>
              <a:t>: </a:t>
            </a:r>
            <a:r>
              <a:rPr lang="ru-RU" dirty="0" err="1" smtClean="0">
                <a:solidFill>
                  <a:srgbClr val="7030A0"/>
                </a:solidFill>
              </a:rPr>
              <a:t>що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таке</a:t>
            </a:r>
            <a:r>
              <a:rPr lang="ru-RU" dirty="0" smtClean="0">
                <a:solidFill>
                  <a:srgbClr val="7030A0"/>
                </a:solidFill>
              </a:rPr>
              <a:t> в </a:t>
            </a:r>
            <a:r>
              <a:rPr lang="ru-RU" dirty="0" err="1" smtClean="0">
                <a:solidFill>
                  <a:srgbClr val="7030A0"/>
                </a:solidFill>
              </a:rPr>
              <a:t>світі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людина</a:t>
            </a:r>
            <a:r>
              <a:rPr lang="ru-RU" dirty="0" smtClean="0">
                <a:solidFill>
                  <a:srgbClr val="7030A0"/>
                </a:solidFill>
              </a:rPr>
              <a:t>?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Звідки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прийшла</a:t>
            </a:r>
            <a:r>
              <a:rPr lang="ru-RU" dirty="0" smtClean="0">
                <a:solidFill>
                  <a:srgbClr val="7030A0"/>
                </a:solidFill>
              </a:rPr>
              <a:t>? І </a:t>
            </a:r>
            <a:r>
              <a:rPr lang="ru-RU" dirty="0" err="1" smtClean="0">
                <a:solidFill>
                  <a:srgbClr val="7030A0"/>
                </a:solidFill>
              </a:rPr>
              <a:t>куди</a:t>
            </a:r>
            <a:r>
              <a:rPr lang="ru-RU" dirty="0" smtClean="0">
                <a:solidFill>
                  <a:srgbClr val="7030A0"/>
                </a:solidFill>
              </a:rPr>
              <a:t> вона </a:t>
            </a:r>
            <a:r>
              <a:rPr lang="ru-RU" dirty="0" err="1" smtClean="0">
                <a:solidFill>
                  <a:srgbClr val="7030A0"/>
                </a:solidFill>
              </a:rPr>
              <a:t>йде</a:t>
            </a:r>
            <a:r>
              <a:rPr lang="ru-RU" dirty="0" smtClean="0">
                <a:solidFill>
                  <a:srgbClr val="7030A0"/>
                </a:solidFill>
              </a:rPr>
              <a:t>?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І </a:t>
            </a:r>
            <a:r>
              <a:rPr lang="ru-RU" dirty="0" err="1" smtClean="0">
                <a:solidFill>
                  <a:srgbClr val="7030A0"/>
                </a:solidFill>
              </a:rPr>
              <a:t>хто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живе</a:t>
            </a:r>
            <a:r>
              <a:rPr lang="ru-RU" dirty="0" smtClean="0">
                <a:solidFill>
                  <a:srgbClr val="7030A0"/>
                </a:solidFill>
              </a:rPr>
              <a:t> там, </a:t>
            </a:r>
            <a:r>
              <a:rPr lang="ru-RU" dirty="0" err="1" smtClean="0">
                <a:solidFill>
                  <a:srgbClr val="7030A0"/>
                </a:solidFill>
              </a:rPr>
              <a:t>урогі</a:t>
            </a:r>
            <a:r>
              <a:rPr lang="ru-RU" dirty="0" smtClean="0">
                <a:solidFill>
                  <a:srgbClr val="7030A0"/>
                </a:solidFill>
              </a:rPr>
              <a:t>, на </a:t>
            </a:r>
            <a:r>
              <a:rPr lang="ru-RU" dirty="0" err="1" smtClean="0">
                <a:solidFill>
                  <a:srgbClr val="7030A0"/>
                </a:solidFill>
              </a:rPr>
              <a:t>зірках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золотих</a:t>
            </a:r>
            <a:r>
              <a:rPr lang="ru-RU" dirty="0" smtClean="0">
                <a:solidFill>
                  <a:srgbClr val="7030A0"/>
                </a:solidFill>
              </a:rPr>
              <a:t>?"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Шумлять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собі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хвилі</a:t>
            </a:r>
            <a:r>
              <a:rPr lang="ru-RU" dirty="0" smtClean="0">
                <a:solidFill>
                  <a:srgbClr val="7030A0"/>
                </a:solidFill>
              </a:rPr>
              <a:t>, як </a:t>
            </a:r>
            <a:r>
              <a:rPr lang="ru-RU" dirty="0" err="1" smtClean="0">
                <a:solidFill>
                  <a:srgbClr val="7030A0"/>
                </a:solidFill>
              </a:rPr>
              <a:t>вічно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шуміли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І </a:t>
            </a:r>
            <a:r>
              <a:rPr lang="ru-RU" dirty="0" err="1" smtClean="0">
                <a:solidFill>
                  <a:srgbClr val="7030A0"/>
                </a:solidFill>
              </a:rPr>
              <a:t>вітер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гуляє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і</a:t>
            </a:r>
            <a:r>
              <a:rPr lang="ru-RU" dirty="0" smtClean="0">
                <a:solidFill>
                  <a:srgbClr val="7030A0"/>
                </a:solidFill>
              </a:rPr>
              <a:t> хмари </a:t>
            </a:r>
            <a:r>
              <a:rPr lang="ru-RU" dirty="0" err="1" smtClean="0">
                <a:solidFill>
                  <a:srgbClr val="7030A0"/>
                </a:solidFill>
              </a:rPr>
              <a:t>пливуть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err="1" smtClean="0">
                <a:solidFill>
                  <a:srgbClr val="7030A0"/>
                </a:solidFill>
              </a:rPr>
              <a:t>Байдужо-холодні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зірки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мерехтять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А </a:t>
            </a:r>
            <a:r>
              <a:rPr lang="ru-RU" dirty="0" err="1" smtClean="0">
                <a:solidFill>
                  <a:srgbClr val="7030A0"/>
                </a:solidFill>
              </a:rPr>
              <a:t>дурень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стоїть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чекає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одвіту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3074" name="Picture 2" descr="D:\НОВЫЙ КОМП\2- kaf+2013\мудл\РОМАНТИЗМ\мор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256"/>
            <a:ext cx="2915616" cy="21838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«Книга </a:t>
            </a:r>
            <a:r>
              <a:rPr lang="ru-RU" dirty="0" err="1" smtClean="0">
                <a:solidFill>
                  <a:srgbClr val="7030A0"/>
                </a:solidFill>
              </a:rPr>
              <a:t>пісень</a:t>
            </a:r>
            <a:r>
              <a:rPr lang="ru-RU" dirty="0" smtClean="0">
                <a:solidFill>
                  <a:srgbClr val="7030A0"/>
                </a:solidFill>
              </a:rPr>
              <a:t>»: </a:t>
            </a:r>
            <a:r>
              <a:rPr lang="uk-UA" dirty="0" smtClean="0"/>
              <a:t>Художня своєрідність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Зв'язок з біблійною, фольклорною, </a:t>
            </a:r>
            <a:r>
              <a:rPr lang="uk-UA" dirty="0" err="1" smtClean="0"/>
              <a:t>ренес</a:t>
            </a:r>
            <a:r>
              <a:rPr lang="en-US" dirty="0"/>
              <a:t>a</a:t>
            </a:r>
            <a:r>
              <a:rPr lang="uk-UA" dirty="0" err="1" smtClean="0"/>
              <a:t>нсною</a:t>
            </a:r>
            <a:r>
              <a:rPr lang="uk-UA" dirty="0" smtClean="0"/>
              <a:t>, сентиментальною  традиціями</a:t>
            </a:r>
          </a:p>
          <a:p>
            <a:r>
              <a:rPr lang="uk-UA" dirty="0" smtClean="0"/>
              <a:t>Від народної лірики : жанри (пісня, романс), народні образи (Петер, Ганс, сільська дівчина), мотиви (любов-весна, зрада-темна ніч), традиційна символіка (човен, море, ліс, могила, (психологічний та синтаксичний паралелізм)</a:t>
            </a:r>
          </a:p>
          <a:p>
            <a:r>
              <a:rPr lang="uk-UA" dirty="0" smtClean="0"/>
              <a:t>Ліричний герой - динамічний, живе напруженим духовним життям, сприймає себе через історичні та культурні паралелі.</a:t>
            </a:r>
          </a:p>
          <a:p>
            <a:r>
              <a:rPr lang="uk-UA" dirty="0" smtClean="0"/>
              <a:t>Поєднання реального та уявного</a:t>
            </a:r>
          </a:p>
          <a:p>
            <a:r>
              <a:rPr lang="uk-UA" dirty="0" smtClean="0"/>
              <a:t>Розрив між мріями про гармонію стосунків і дійсністю</a:t>
            </a:r>
          </a:p>
          <a:p>
            <a:r>
              <a:rPr lang="uk-UA" dirty="0" smtClean="0"/>
              <a:t>Іронія, сатира по відношенню до буржуазних цінностей</a:t>
            </a:r>
          </a:p>
          <a:p>
            <a:r>
              <a:rPr lang="uk-UA" dirty="0" smtClean="0"/>
              <a:t>Чуттєвість, пристрасність</a:t>
            </a:r>
          </a:p>
          <a:p>
            <a:r>
              <a:rPr lang="uk-UA" dirty="0" smtClean="0"/>
              <a:t>Психологічний пейзаж</a:t>
            </a:r>
          </a:p>
          <a:p>
            <a:r>
              <a:rPr lang="uk-UA" dirty="0" smtClean="0"/>
              <a:t>Трагічні мотиви і життєствердні поєднано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4981580" cy="83820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7030A0"/>
                </a:solidFill>
              </a:rPr>
              <a:t>Історичні  передумови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4857784" cy="3143271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1803-1804 рр. - Наполеон Бонапарт ліквідував дрібні німецькі держави і створив Рейнський союз. </a:t>
            </a:r>
            <a:endParaRPr lang="ru-RU" dirty="0" smtClean="0"/>
          </a:p>
          <a:p>
            <a:r>
              <a:rPr lang="uk-UA" dirty="0" smtClean="0"/>
              <a:t>Священна Римська імперія перестала існувати. </a:t>
            </a:r>
          </a:p>
          <a:p>
            <a:r>
              <a:rPr lang="ru-RU" dirty="0" smtClean="0"/>
              <a:t>1807 р. </a:t>
            </a:r>
            <a:r>
              <a:rPr lang="uk-UA" dirty="0" smtClean="0"/>
              <a:t>-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розгрому</a:t>
            </a:r>
            <a:r>
              <a:rPr lang="ru-RU" dirty="0" smtClean="0"/>
              <a:t> </a:t>
            </a:r>
            <a:r>
              <a:rPr lang="ru-RU" dirty="0" err="1" smtClean="0"/>
              <a:t>Пруссії</a:t>
            </a:r>
            <a:r>
              <a:rPr lang="ru-RU" dirty="0" smtClean="0"/>
              <a:t> до </a:t>
            </a:r>
            <a:r>
              <a:rPr lang="ru-RU" dirty="0" err="1" smtClean="0"/>
              <a:t>цього</a:t>
            </a:r>
            <a:r>
              <a:rPr lang="ru-RU" dirty="0" smtClean="0"/>
              <a:t> союзу </a:t>
            </a:r>
            <a:r>
              <a:rPr lang="ru-RU" dirty="0" err="1" smtClean="0"/>
              <a:t>приєдналася</a:t>
            </a:r>
            <a:r>
              <a:rPr lang="ru-RU" dirty="0" smtClean="0"/>
              <a:t> </a:t>
            </a:r>
            <a:r>
              <a:rPr lang="ru-RU" dirty="0" err="1" smtClean="0"/>
              <a:t>Західна</a:t>
            </a:r>
            <a:r>
              <a:rPr lang="ru-RU" dirty="0" smtClean="0"/>
              <a:t> </a:t>
            </a:r>
            <a:r>
              <a:rPr lang="ru-RU" dirty="0" err="1" smtClean="0"/>
              <a:t>Німеччина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1813 р. - битва </a:t>
            </a:r>
            <a:r>
              <a:rPr lang="ru-RU" dirty="0" err="1" smtClean="0"/>
              <a:t>під</a:t>
            </a:r>
            <a:r>
              <a:rPr lang="ru-RU" dirty="0" smtClean="0"/>
              <a:t> Лейпцигом («Битва </a:t>
            </a:r>
            <a:r>
              <a:rPr lang="ru-RU" dirty="0" err="1" smtClean="0"/>
              <a:t>народів</a:t>
            </a:r>
            <a:r>
              <a:rPr lang="ru-RU" dirty="0" smtClean="0"/>
              <a:t>»), у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французи</a:t>
            </a:r>
            <a:r>
              <a:rPr lang="ru-RU" dirty="0" smtClean="0"/>
              <a:t>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поразку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Рейнський</a:t>
            </a:r>
            <a:r>
              <a:rPr lang="ru-RU" dirty="0" smtClean="0"/>
              <a:t> союз </a:t>
            </a:r>
            <a:r>
              <a:rPr lang="ru-RU" dirty="0" err="1" smtClean="0"/>
              <a:t>розпався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19457" name="Picture 1" descr="D:\НОВЫЙ КОМП\2- kaf+2013\мудл\РОМАНТИЗМ\Мартовская революц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785794"/>
            <a:ext cx="3669663" cy="2919421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642910" y="4500570"/>
            <a:ext cx="79296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1814-1815 </a:t>
            </a:r>
            <a:r>
              <a:rPr lang="ru-RU" dirty="0" err="1" smtClean="0"/>
              <a:t>рр</a:t>
            </a:r>
            <a:r>
              <a:rPr lang="ru-RU" dirty="0" smtClean="0"/>
              <a:t>. - за </a:t>
            </a:r>
            <a:r>
              <a:rPr lang="ru-RU" dirty="0" err="1" smtClean="0"/>
              <a:t>рішенням</a:t>
            </a:r>
            <a:r>
              <a:rPr lang="ru-RU" dirty="0" smtClean="0"/>
              <a:t> </a:t>
            </a:r>
            <a:r>
              <a:rPr lang="ru-RU" dirty="0" err="1" smtClean="0"/>
              <a:t>Віденського</a:t>
            </a:r>
            <a:r>
              <a:rPr lang="ru-RU" dirty="0" smtClean="0"/>
              <a:t> </a:t>
            </a:r>
            <a:r>
              <a:rPr lang="ru-RU" dirty="0" err="1" smtClean="0"/>
              <a:t>конгресу</a:t>
            </a:r>
            <a:r>
              <a:rPr lang="ru-RU" dirty="0" smtClean="0"/>
              <a:t> створено </a:t>
            </a:r>
            <a:r>
              <a:rPr lang="ru-RU" dirty="0" err="1" smtClean="0"/>
              <a:t>Німецький</a:t>
            </a:r>
            <a:r>
              <a:rPr lang="ru-RU" dirty="0" smtClean="0"/>
              <a:t> союз, </a:t>
            </a:r>
            <a:r>
              <a:rPr lang="ru-RU" dirty="0" err="1" smtClean="0"/>
              <a:t>керівну</a:t>
            </a:r>
            <a:r>
              <a:rPr lang="ru-RU" dirty="0" smtClean="0"/>
              <a:t> роль у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відігравала</a:t>
            </a:r>
            <a:r>
              <a:rPr lang="ru-RU" dirty="0" smtClean="0"/>
              <a:t> </a:t>
            </a:r>
            <a:r>
              <a:rPr lang="ru-RU" dirty="0" err="1" smtClean="0"/>
              <a:t>Австрія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Буржуазно-демократична </a:t>
            </a:r>
            <a:r>
              <a:rPr lang="ru-RU" dirty="0" err="1" smtClean="0"/>
              <a:t>революція</a:t>
            </a:r>
            <a:r>
              <a:rPr lang="ru-RU" dirty="0" smtClean="0"/>
              <a:t> 1848-1849 </a:t>
            </a:r>
            <a:r>
              <a:rPr lang="ru-RU" dirty="0" err="1" smtClean="0"/>
              <a:t>рр</a:t>
            </a:r>
            <a:r>
              <a:rPr lang="ru-RU" dirty="0" smtClean="0"/>
              <a:t>. у </a:t>
            </a:r>
            <a:r>
              <a:rPr lang="ru-RU" dirty="0" err="1" smtClean="0"/>
              <a:t>Німеччині</a:t>
            </a:r>
            <a:r>
              <a:rPr lang="ru-RU" dirty="0" smtClean="0"/>
              <a:t> </a:t>
            </a:r>
            <a:r>
              <a:rPr lang="ru-RU" dirty="0" err="1" smtClean="0"/>
              <a:t>потерпіла</a:t>
            </a:r>
            <a:r>
              <a:rPr lang="ru-RU" dirty="0" smtClean="0"/>
              <a:t> </a:t>
            </a:r>
            <a:r>
              <a:rPr lang="ru-RU" dirty="0" err="1" smtClean="0"/>
              <a:t>поразку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ІІ пол. ХІХ ст. </a:t>
            </a:r>
            <a:r>
              <a:rPr lang="ru-RU" dirty="0" err="1" smtClean="0"/>
              <a:t>характеризуватметься</a:t>
            </a:r>
            <a:r>
              <a:rPr lang="ru-RU" dirty="0" smtClean="0"/>
              <a:t> </a:t>
            </a:r>
            <a:r>
              <a:rPr lang="ru-RU" dirty="0" err="1" smtClean="0"/>
              <a:t>об’єднанням</a:t>
            </a:r>
            <a:r>
              <a:rPr lang="ru-RU" dirty="0" smtClean="0"/>
              <a:t> </a:t>
            </a:r>
            <a:r>
              <a:rPr lang="ru-RU" dirty="0" err="1" smtClean="0"/>
              <a:t>німецьких</a:t>
            </a:r>
            <a:r>
              <a:rPr lang="ru-RU" dirty="0" smtClean="0"/>
              <a:t> земель </a:t>
            </a:r>
            <a:r>
              <a:rPr lang="ru-RU" dirty="0" err="1" smtClean="0"/>
              <a:t>між</a:t>
            </a:r>
            <a:r>
              <a:rPr lang="ru-RU" dirty="0" smtClean="0"/>
              <a:t> державами</a:t>
            </a:r>
            <a:r>
              <a:rPr lang="uk-UA" dirty="0" smtClean="0"/>
              <a:t>-</a:t>
            </a:r>
            <a:r>
              <a:rPr lang="ru-RU" dirty="0" err="1" smtClean="0"/>
              <a:t>суперницями</a:t>
            </a:r>
            <a:r>
              <a:rPr lang="ru-RU" dirty="0" smtClean="0"/>
              <a:t> </a:t>
            </a:r>
            <a:r>
              <a:rPr lang="ru-RU" dirty="0" err="1" smtClean="0"/>
              <a:t>Австрією</a:t>
            </a:r>
            <a:r>
              <a:rPr lang="ru-RU" dirty="0" smtClean="0"/>
              <a:t> та </a:t>
            </a:r>
            <a:r>
              <a:rPr lang="ru-RU" dirty="0" err="1" smtClean="0"/>
              <a:t>Пруссією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7030A0"/>
                </a:solidFill>
              </a:rPr>
              <a:t>ПЕРІОДИЗАЦІЯ </a:t>
            </a:r>
            <a:r>
              <a:rPr lang="ru-RU" sz="2000" i="1" dirty="0" smtClean="0">
                <a:solidFill>
                  <a:srgbClr val="7030A0"/>
                </a:solidFill>
              </a:rPr>
              <a:t>(за Давиденко Г., Чайкою О.)</a:t>
            </a:r>
            <a:endParaRPr lang="ru-RU" sz="2000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передромантизм</a:t>
            </a:r>
            <a:r>
              <a:rPr lang="ru-RU" dirty="0" smtClean="0"/>
              <a:t> – </a:t>
            </a:r>
            <a:r>
              <a:rPr lang="ru-RU" dirty="0" err="1" smtClean="0"/>
              <a:t>явища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в </a:t>
            </a:r>
            <a:r>
              <a:rPr lang="ru-RU" dirty="0" err="1" smtClean="0"/>
              <a:t>європейській</a:t>
            </a:r>
            <a:r>
              <a:rPr lang="ru-RU" dirty="0" smtClean="0"/>
              <a:t> </a:t>
            </a:r>
            <a:r>
              <a:rPr lang="ru-RU" dirty="0" err="1" smtClean="0"/>
              <a:t>літературі</a:t>
            </a:r>
            <a:r>
              <a:rPr lang="ru-RU" dirty="0" smtClean="0"/>
              <a:t> ІІ пол. Х</a:t>
            </a:r>
            <a:r>
              <a:rPr lang="en-US" dirty="0" smtClean="0"/>
              <a:t>V</a:t>
            </a:r>
            <a:r>
              <a:rPr lang="ru-RU" dirty="0" smtClean="0"/>
              <a:t>ІІІ ст.,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підготували</a:t>
            </a:r>
            <a:r>
              <a:rPr lang="ru-RU" dirty="0" smtClean="0"/>
              <a:t> </a:t>
            </a:r>
            <a:r>
              <a:rPr lang="ru-RU" dirty="0" err="1" smtClean="0"/>
              <a:t>ґрунт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романтизму;  </a:t>
            </a:r>
          </a:p>
          <a:p>
            <a:r>
              <a:rPr lang="ru-RU" dirty="0" err="1" smtClean="0"/>
              <a:t>ранній</a:t>
            </a:r>
            <a:r>
              <a:rPr lang="ru-RU" dirty="0" smtClean="0"/>
              <a:t> романтизм (</a:t>
            </a:r>
            <a:r>
              <a:rPr lang="ru-RU" dirty="0" err="1" smtClean="0"/>
              <a:t>кін</a:t>
            </a:r>
            <a:r>
              <a:rPr lang="ru-RU" dirty="0" smtClean="0"/>
              <a:t>. Х</a:t>
            </a:r>
            <a:r>
              <a:rPr lang="en-US" dirty="0" smtClean="0"/>
              <a:t>V</a:t>
            </a:r>
            <a:r>
              <a:rPr lang="ru-RU" dirty="0" smtClean="0"/>
              <a:t>ІІІ – </a:t>
            </a:r>
            <a:r>
              <a:rPr lang="ru-RU" dirty="0" err="1" smtClean="0"/>
              <a:t>поч</a:t>
            </a:r>
            <a:r>
              <a:rPr lang="ru-RU" dirty="0" smtClean="0"/>
              <a:t>. ХІХ ст.) – </a:t>
            </a:r>
            <a:r>
              <a:rPr lang="ru-RU" dirty="0" err="1" smtClean="0"/>
              <a:t>доба</a:t>
            </a:r>
            <a:r>
              <a:rPr lang="ru-RU" dirty="0" smtClean="0"/>
              <a:t> </a:t>
            </a:r>
            <a:r>
              <a:rPr lang="ru-RU" dirty="0" err="1" smtClean="0"/>
              <a:t>Наполеонівських</a:t>
            </a:r>
            <a:r>
              <a:rPr lang="ru-RU" dirty="0" smtClean="0"/>
              <a:t> </a:t>
            </a:r>
            <a:r>
              <a:rPr lang="ru-RU" dirty="0" err="1" smtClean="0"/>
              <a:t>військ</a:t>
            </a:r>
            <a:r>
              <a:rPr lang="ru-RU" dirty="0" smtClean="0"/>
              <a:t> та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Реставрації</a:t>
            </a:r>
            <a:r>
              <a:rPr lang="ru-RU" dirty="0" smtClean="0"/>
              <a:t>; </a:t>
            </a:r>
            <a:r>
              <a:rPr lang="ru-RU" dirty="0" err="1" smtClean="0"/>
              <a:t>Представники</a:t>
            </a:r>
            <a:r>
              <a:rPr lang="ru-RU" dirty="0" smtClean="0"/>
              <a:t>: Е.Т.А. Гофман, Г. Гейне.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: – </a:t>
            </a:r>
            <a:r>
              <a:rPr lang="ru-RU" dirty="0" err="1" smtClean="0"/>
              <a:t>універсалізм</a:t>
            </a:r>
            <a:r>
              <a:rPr lang="ru-RU" dirty="0" smtClean="0"/>
              <a:t>; –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філософією</a:t>
            </a:r>
            <a:r>
              <a:rPr lang="ru-RU" dirty="0" smtClean="0"/>
              <a:t>; – </a:t>
            </a:r>
            <a:r>
              <a:rPr lang="ru-RU" dirty="0" err="1" smtClean="0"/>
              <a:t>тяжіння</a:t>
            </a:r>
            <a:r>
              <a:rPr lang="ru-RU" dirty="0" smtClean="0"/>
              <a:t> до </a:t>
            </a:r>
            <a:r>
              <a:rPr lang="ru-RU" dirty="0" err="1" smtClean="0"/>
              <a:t>міфу</a:t>
            </a:r>
            <a:r>
              <a:rPr lang="ru-RU" dirty="0" smtClean="0"/>
              <a:t>; – </a:t>
            </a:r>
            <a:r>
              <a:rPr lang="ru-RU" dirty="0" err="1" smtClean="0"/>
              <a:t>протиставлення</a:t>
            </a:r>
            <a:r>
              <a:rPr lang="ru-RU" dirty="0" smtClean="0"/>
              <a:t> </a:t>
            </a:r>
            <a:r>
              <a:rPr lang="ru-RU" dirty="0" err="1" smtClean="0"/>
              <a:t>дійсності</a:t>
            </a:r>
            <a:r>
              <a:rPr lang="ru-RU" dirty="0" smtClean="0"/>
              <a:t> та </a:t>
            </a:r>
            <a:r>
              <a:rPr lang="ru-RU" dirty="0" err="1" smtClean="0"/>
              <a:t>ідеалу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розвинені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(20-40 </a:t>
            </a:r>
            <a:r>
              <a:rPr lang="ru-RU" dirty="0" err="1" smtClean="0"/>
              <a:t>рр</a:t>
            </a:r>
            <a:r>
              <a:rPr lang="ru-RU" dirty="0" smtClean="0"/>
              <a:t>. ХІХ ст.) –</a:t>
            </a:r>
            <a:r>
              <a:rPr lang="ru-RU" dirty="0" err="1" smtClean="0"/>
              <a:t>Липнева</a:t>
            </a:r>
            <a:r>
              <a:rPr lang="ru-RU" dirty="0" smtClean="0"/>
              <a:t> </a:t>
            </a:r>
            <a:r>
              <a:rPr lang="ru-RU" dirty="0" err="1" smtClean="0"/>
              <a:t>революція</a:t>
            </a:r>
            <a:r>
              <a:rPr lang="ru-RU" dirty="0" smtClean="0"/>
              <a:t> у </a:t>
            </a:r>
            <a:r>
              <a:rPr lang="ru-RU" dirty="0" err="1" smtClean="0"/>
              <a:t>Франції</a:t>
            </a:r>
            <a:r>
              <a:rPr lang="ru-RU" dirty="0" smtClean="0"/>
              <a:t>, </a:t>
            </a:r>
            <a:r>
              <a:rPr lang="ru-RU" dirty="0" err="1" smtClean="0"/>
              <a:t>повстання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Польщі</a:t>
            </a:r>
            <a:endParaRPr lang="ru-RU" dirty="0" smtClean="0"/>
          </a:p>
          <a:p>
            <a:r>
              <a:rPr lang="ru-RU" dirty="0" err="1" smtClean="0"/>
              <a:t>пізній</a:t>
            </a:r>
            <a:r>
              <a:rPr lang="ru-RU" dirty="0" smtClean="0"/>
              <a:t> романтизм (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революції</a:t>
            </a:r>
            <a:r>
              <a:rPr lang="ru-RU" dirty="0" smtClean="0"/>
              <a:t> 1848 р.) – </a:t>
            </a:r>
            <a:r>
              <a:rPr lang="ru-RU" dirty="0" err="1" smtClean="0"/>
              <a:t>виявляються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течії</a:t>
            </a:r>
            <a:r>
              <a:rPr lang="ru-RU" dirty="0" smtClean="0"/>
              <a:t> 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7030A0"/>
                </a:solidFill>
              </a:rPr>
              <a:t>ПЕРІОДИЗАЦІЯ </a:t>
            </a:r>
            <a:r>
              <a:rPr lang="ru-RU" sz="2000" i="1" dirty="0" smtClean="0">
                <a:solidFill>
                  <a:srgbClr val="7030A0"/>
                </a:solidFill>
              </a:rPr>
              <a:t>(за Наливайко Д., </a:t>
            </a:r>
            <a:r>
              <a:rPr lang="ru-RU" sz="2000" i="1" dirty="0" err="1" smtClean="0">
                <a:solidFill>
                  <a:srgbClr val="7030A0"/>
                </a:solidFill>
              </a:rPr>
              <a:t>Шаховою</a:t>
            </a:r>
            <a:r>
              <a:rPr lang="ru-RU" sz="2000" i="1" dirty="0" smtClean="0">
                <a:solidFill>
                  <a:srgbClr val="7030A0"/>
                </a:solidFill>
              </a:rPr>
              <a:t> К.)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перший </a:t>
            </a:r>
            <a:r>
              <a:rPr lang="ru-RU" sz="2400" dirty="0" err="1" smtClean="0">
                <a:solidFill>
                  <a:srgbClr val="7030A0"/>
                </a:solidFill>
              </a:rPr>
              <a:t>етап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/>
              <a:t>(1795-1806 </a:t>
            </a:r>
            <a:r>
              <a:rPr lang="ru-RU" sz="2400" dirty="0" err="1" smtClean="0"/>
              <a:t>рр</a:t>
            </a:r>
            <a:r>
              <a:rPr lang="ru-RU" sz="2400" dirty="0" smtClean="0"/>
              <a:t>.) – </a:t>
            </a:r>
            <a:r>
              <a:rPr lang="ru-RU" sz="2400" dirty="0" err="1" smtClean="0"/>
              <a:t>діяльність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Ієнського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гуртка</a:t>
            </a:r>
            <a:r>
              <a:rPr lang="ru-RU" sz="2400" dirty="0" smtClean="0"/>
              <a:t> та </a:t>
            </a:r>
            <a:r>
              <a:rPr lang="ru-RU" sz="2400" dirty="0" err="1" smtClean="0"/>
              <a:t>тісний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зв’язок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німецькою</a:t>
            </a:r>
            <a:r>
              <a:rPr lang="ru-RU" sz="2400" dirty="0" smtClean="0"/>
              <a:t> </a:t>
            </a:r>
            <a:r>
              <a:rPr lang="ru-RU" sz="2400" dirty="0" err="1" smtClean="0"/>
              <a:t>філософською</a:t>
            </a:r>
            <a:r>
              <a:rPr lang="ru-RU" sz="2400" dirty="0" smtClean="0"/>
              <a:t> </a:t>
            </a:r>
            <a:r>
              <a:rPr lang="ru-RU" sz="2400" dirty="0" err="1" smtClean="0"/>
              <a:t>традицією</a:t>
            </a:r>
            <a:r>
              <a:rPr lang="ru-RU" sz="2400" dirty="0" smtClean="0"/>
              <a:t>;  </a:t>
            </a:r>
          </a:p>
          <a:p>
            <a:r>
              <a:rPr lang="ru-RU" sz="2400" dirty="0" err="1" smtClean="0">
                <a:solidFill>
                  <a:srgbClr val="7030A0"/>
                </a:solidFill>
              </a:rPr>
              <a:t>другий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</a:rPr>
              <a:t>етап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/>
              <a:t>(</a:t>
            </a:r>
            <a:r>
              <a:rPr lang="ru-RU" sz="2400" dirty="0" err="1" smtClean="0"/>
              <a:t>народний</a:t>
            </a:r>
            <a:r>
              <a:rPr lang="ru-RU" sz="2400" dirty="0" smtClean="0"/>
              <a:t>,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фольклорний</a:t>
            </a:r>
            <a:r>
              <a:rPr lang="ru-RU" sz="2400" dirty="0" smtClean="0"/>
              <a:t> романтизм) (1806-1815 </a:t>
            </a:r>
            <a:r>
              <a:rPr lang="ru-RU" sz="2400" dirty="0" err="1" smtClean="0"/>
              <a:t>рр</a:t>
            </a:r>
            <a:r>
              <a:rPr lang="ru-RU" sz="2400" dirty="0" smtClean="0"/>
              <a:t>.) – </a:t>
            </a:r>
            <a:r>
              <a:rPr lang="ru-RU" sz="2400" dirty="0" err="1" smtClean="0"/>
              <a:t>активізація</a:t>
            </a:r>
            <a:r>
              <a:rPr lang="ru-RU" sz="2400" dirty="0" smtClean="0"/>
              <a:t> </a:t>
            </a:r>
            <a:r>
              <a:rPr lang="ru-RU" sz="2400" dirty="0" err="1" smtClean="0"/>
              <a:t>національної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самосвідомості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німців</a:t>
            </a:r>
            <a:r>
              <a:rPr lang="ru-RU" sz="2400" dirty="0" smtClean="0"/>
              <a:t>, </a:t>
            </a:r>
            <a:r>
              <a:rPr lang="ru-RU" sz="2400" dirty="0" err="1" smtClean="0"/>
              <a:t>звернення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глибинних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джерел</a:t>
            </a:r>
            <a:r>
              <a:rPr lang="ru-RU" sz="2400" dirty="0" smtClean="0"/>
              <a:t> </a:t>
            </a:r>
            <a:r>
              <a:rPr lang="ru-RU" sz="2400" dirty="0" err="1" smtClean="0"/>
              <a:t>культури</a:t>
            </a:r>
            <a:r>
              <a:rPr lang="ru-RU" sz="2400" dirty="0" smtClean="0"/>
              <a:t>; </a:t>
            </a:r>
            <a:r>
              <a:rPr lang="ru-RU" sz="2400" dirty="0" err="1" smtClean="0"/>
              <a:t>діяльність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Гейдельберзького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гуртка</a:t>
            </a:r>
            <a:r>
              <a:rPr lang="ru-RU" sz="2400" dirty="0" smtClean="0"/>
              <a:t>; </a:t>
            </a:r>
          </a:p>
          <a:p>
            <a:r>
              <a:rPr lang="ru-RU" sz="2400" dirty="0" smtClean="0"/>
              <a:t> </a:t>
            </a:r>
            <a:r>
              <a:rPr lang="ru-RU" sz="2400" dirty="0" err="1" smtClean="0">
                <a:solidFill>
                  <a:srgbClr val="7030A0"/>
                </a:solidFill>
              </a:rPr>
              <a:t>третій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</a:rPr>
              <a:t>етап</a:t>
            </a:r>
            <a:r>
              <a:rPr lang="ru-RU" sz="2400" dirty="0" smtClean="0"/>
              <a:t>,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гротескно-фантастичний</a:t>
            </a:r>
            <a:r>
              <a:rPr lang="ru-RU" sz="2400" dirty="0" smtClean="0"/>
              <a:t> романтизм Гофмана (1815-1830 </a:t>
            </a:r>
            <a:r>
              <a:rPr lang="ru-RU" sz="2400" dirty="0" err="1" smtClean="0"/>
              <a:t>рр</a:t>
            </a:r>
            <a:r>
              <a:rPr lang="ru-RU" sz="2400" dirty="0" smtClean="0"/>
              <a:t>.) – </a:t>
            </a:r>
            <a:r>
              <a:rPr lang="ru-RU" sz="2400" dirty="0" err="1" smtClean="0"/>
              <a:t>період</a:t>
            </a:r>
            <a:r>
              <a:rPr lang="ru-RU" sz="2400" dirty="0" smtClean="0"/>
              <a:t> </a:t>
            </a:r>
            <a:r>
              <a:rPr lang="ru-RU" sz="2400" dirty="0" err="1" smtClean="0"/>
              <a:t>Реставрації</a:t>
            </a:r>
            <a:r>
              <a:rPr lang="ru-RU" sz="2400" dirty="0" smtClean="0"/>
              <a:t> в </a:t>
            </a:r>
            <a:r>
              <a:rPr lang="ru-RU" sz="2400" dirty="0" err="1" smtClean="0"/>
              <a:t>Європі</a:t>
            </a:r>
            <a:r>
              <a:rPr lang="ru-RU" sz="2400" dirty="0" smtClean="0"/>
              <a:t>, </a:t>
            </a:r>
            <a:r>
              <a:rPr lang="ru-RU" sz="2400" dirty="0" err="1" smtClean="0"/>
              <a:t>зокрема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</a:t>
            </a:r>
            <a:r>
              <a:rPr lang="ru-RU" sz="2400" dirty="0" smtClean="0"/>
              <a:t> </a:t>
            </a:r>
            <a:r>
              <a:rPr lang="ru-RU" sz="2400" dirty="0" err="1" smtClean="0"/>
              <a:t>Німеччині</a:t>
            </a:r>
            <a:r>
              <a:rPr lang="ru-RU" sz="2400" dirty="0" smtClean="0"/>
              <a:t>. </a:t>
            </a:r>
            <a:r>
              <a:rPr lang="ru-RU" sz="2400" dirty="0" err="1" smtClean="0"/>
              <a:t>Помітним</a:t>
            </a:r>
            <a:r>
              <a:rPr lang="ru-RU" sz="2400" dirty="0" smtClean="0"/>
              <a:t> </a:t>
            </a:r>
            <a:r>
              <a:rPr lang="ru-RU" sz="2400" dirty="0" err="1" smtClean="0"/>
              <a:t>явищем</a:t>
            </a:r>
            <a:r>
              <a:rPr lang="ru-RU" sz="2400" dirty="0" smtClean="0"/>
              <a:t> </a:t>
            </a:r>
            <a:r>
              <a:rPr lang="ru-RU" sz="2400" dirty="0" err="1" smtClean="0"/>
              <a:t>цього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періоду</a:t>
            </a:r>
            <a:r>
              <a:rPr lang="ru-RU" sz="2400" dirty="0" smtClean="0"/>
              <a:t> стала </a:t>
            </a:r>
            <a:r>
              <a:rPr lang="ru-RU" sz="2400" dirty="0" err="1" smtClean="0"/>
              <a:t>швабська</a:t>
            </a:r>
            <a:r>
              <a:rPr lang="ru-RU" sz="2400" dirty="0" smtClean="0"/>
              <a:t> школа </a:t>
            </a:r>
            <a:r>
              <a:rPr lang="ru-RU" sz="2400" dirty="0" err="1" smtClean="0"/>
              <a:t>романтиків</a:t>
            </a:r>
            <a:r>
              <a:rPr lang="ru-RU" sz="2400" dirty="0" smtClean="0"/>
              <a:t> (Ю. Кернер, Л. </a:t>
            </a:r>
            <a:r>
              <a:rPr lang="ru-RU" sz="2400" dirty="0" err="1" smtClean="0"/>
              <a:t>Уланд</a:t>
            </a:r>
            <a:r>
              <a:rPr lang="ru-RU" sz="2400" dirty="0" smtClean="0"/>
              <a:t>, Г. Шваб). </a:t>
            </a:r>
          </a:p>
          <a:p>
            <a:r>
              <a:rPr lang="ru-RU" sz="2400" dirty="0" err="1" smtClean="0">
                <a:solidFill>
                  <a:srgbClr val="7030A0"/>
                </a:solidFill>
              </a:rPr>
              <a:t>четвертий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</a:rPr>
              <a:t>етап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/>
              <a:t>(1830-1848 </a:t>
            </a:r>
            <a:r>
              <a:rPr lang="ru-RU" sz="2400" dirty="0" err="1" smtClean="0"/>
              <a:t>рр</a:t>
            </a:r>
            <a:r>
              <a:rPr lang="ru-RU" sz="2400" dirty="0" smtClean="0"/>
              <a:t>.) – </a:t>
            </a:r>
            <a:r>
              <a:rPr lang="ru-RU" sz="2400" dirty="0" err="1" smtClean="0"/>
              <a:t>Липнева</a:t>
            </a:r>
            <a:r>
              <a:rPr lang="ru-RU" sz="2400" dirty="0" smtClean="0"/>
              <a:t> </a:t>
            </a:r>
            <a:r>
              <a:rPr lang="ru-RU" sz="2400" dirty="0" err="1" smtClean="0"/>
              <a:t>революція</a:t>
            </a:r>
            <a:r>
              <a:rPr lang="ru-RU" sz="2400" dirty="0" smtClean="0"/>
              <a:t>; </a:t>
            </a:r>
            <a:r>
              <a:rPr lang="ru-RU" sz="2400" dirty="0" err="1" smtClean="0"/>
              <a:t>період</a:t>
            </a:r>
            <a:r>
              <a:rPr lang="ru-RU" sz="2400" dirty="0" smtClean="0"/>
              <a:t> </a:t>
            </a:r>
            <a:r>
              <a:rPr lang="ru-RU" sz="2400" dirty="0" err="1" smtClean="0"/>
              <a:t>характеризується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відходом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пасеїзму</a:t>
            </a:r>
            <a:r>
              <a:rPr lang="ru-RU" sz="2400" dirty="0" smtClean="0"/>
              <a:t>,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фольклорних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захоплень</a:t>
            </a:r>
            <a:r>
              <a:rPr lang="ru-RU" sz="2400" dirty="0" smtClean="0"/>
              <a:t>, </a:t>
            </a:r>
            <a:r>
              <a:rPr lang="ru-RU" sz="2400" dirty="0" err="1" smtClean="0"/>
              <a:t>зверненням</a:t>
            </a:r>
            <a:r>
              <a:rPr lang="ru-RU" sz="2400" dirty="0" smtClean="0"/>
              <a:t> до </a:t>
            </a:r>
            <a:r>
              <a:rPr lang="ru-RU" sz="2400" dirty="0" err="1" smtClean="0"/>
              <a:t>сучасності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>
                <a:solidFill>
                  <a:srgbClr val="7030A0"/>
                </a:solidFill>
              </a:rPr>
              <a:t>Єнський</a:t>
            </a:r>
            <a:r>
              <a:rPr lang="uk-UA" dirty="0" smtClean="0">
                <a:solidFill>
                  <a:srgbClr val="7030A0"/>
                </a:solidFill>
              </a:rPr>
              <a:t> романтизм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b="1" dirty="0" smtClean="0"/>
              <a:t>В 1798-1801 рр., </a:t>
            </a:r>
            <a:r>
              <a:rPr lang="uk-UA" sz="2000" b="1" dirty="0" err="1" smtClean="0"/>
              <a:t>Єнський</a:t>
            </a:r>
            <a:r>
              <a:rPr lang="uk-UA" sz="2000" b="1" dirty="0" smtClean="0"/>
              <a:t> університет - гурток інтелектуалів (А. В. и Ф. </a:t>
            </a:r>
            <a:r>
              <a:rPr lang="uk-UA" sz="2000" b="1" dirty="0" err="1" smtClean="0"/>
              <a:t>Шлегелі</a:t>
            </a:r>
            <a:r>
              <a:rPr lang="uk-UA" sz="2000" b="1" dirty="0" smtClean="0"/>
              <a:t>, </a:t>
            </a:r>
            <a:r>
              <a:rPr lang="uk-UA" sz="2000" b="1" dirty="0" err="1" smtClean="0"/>
              <a:t>Новаліс</a:t>
            </a:r>
            <a:r>
              <a:rPr lang="uk-UA" sz="2000" b="1" dirty="0" smtClean="0"/>
              <a:t>, И. Г. Фіхте, Ф.В. </a:t>
            </a:r>
            <a:r>
              <a:rPr lang="uk-UA" sz="2000" b="1" dirty="0" err="1" smtClean="0"/>
              <a:t>Шеллінг</a:t>
            </a:r>
            <a:r>
              <a:rPr lang="uk-UA" sz="2000" b="1" dirty="0" smtClean="0"/>
              <a:t>, Ф.</a:t>
            </a:r>
            <a:r>
              <a:rPr lang="uk-UA" sz="2000" b="1" dirty="0" err="1" smtClean="0"/>
              <a:t>Шлейермахер</a:t>
            </a:r>
            <a:r>
              <a:rPr lang="uk-UA" sz="2000" b="1" dirty="0" smtClean="0"/>
              <a:t>, Л. Тік) -</a:t>
            </a:r>
            <a:r>
              <a:rPr lang="uk-UA" sz="2000" b="1" i="1" u="sng" dirty="0" smtClean="0"/>
              <a:t>філософсько-естетична теорія романтизму:</a:t>
            </a:r>
            <a:endParaRPr lang="ru-RU" sz="2000" dirty="0" smtClean="0"/>
          </a:p>
          <a:p>
            <a:pPr>
              <a:buFont typeface="Wingdings" pitchFamily="2" charset="2"/>
              <a:buChar char="q"/>
            </a:pPr>
            <a:r>
              <a:rPr lang="uk-UA" sz="2000" b="1" dirty="0" smtClean="0"/>
              <a:t>утопія естетичного перетворення світу, </a:t>
            </a:r>
          </a:p>
          <a:p>
            <a:pPr>
              <a:buFont typeface="Wingdings" pitchFamily="2" charset="2"/>
              <a:buChar char="q"/>
            </a:pPr>
            <a:r>
              <a:rPr lang="uk-UA" sz="2000" b="1" dirty="0" smtClean="0"/>
              <a:t>ідеал нової універсальної культури, в якій зливаються мистецтво, філософія, наука і релігія, </a:t>
            </a:r>
          </a:p>
          <a:p>
            <a:pPr>
              <a:buFont typeface="Wingdings" pitchFamily="2" charset="2"/>
              <a:buChar char="q"/>
            </a:pPr>
            <a:r>
              <a:rPr lang="uk-UA" sz="2000" b="1" dirty="0" smtClean="0"/>
              <a:t>істинний поет є всесвітом,</a:t>
            </a:r>
          </a:p>
          <a:p>
            <a:pPr>
              <a:buFont typeface="Wingdings" pitchFamily="2" charset="2"/>
              <a:buChar char="q"/>
            </a:pPr>
            <a:r>
              <a:rPr lang="uk-UA" sz="2000" b="1" dirty="0" smtClean="0"/>
              <a:t>ідея загального символізму</a:t>
            </a:r>
            <a:r>
              <a:rPr lang="uk-UA" sz="2000" dirty="0" smtClean="0"/>
              <a:t>, </a:t>
            </a:r>
            <a:r>
              <a:rPr lang="uk-UA" sz="2000" b="1" dirty="0" smtClean="0"/>
              <a:t>романтичної іронії,</a:t>
            </a:r>
          </a:p>
          <a:p>
            <a:pPr>
              <a:buFont typeface="Wingdings" pitchFamily="2" charset="2"/>
              <a:buChar char="q"/>
            </a:pPr>
            <a:r>
              <a:rPr lang="uk-UA" sz="2000" b="1" dirty="0" smtClean="0"/>
              <a:t>Жанр “ФРАГМЕНТУ”</a:t>
            </a:r>
            <a:endParaRPr lang="ru-RU" sz="2000" b="1" dirty="0" smtClean="0"/>
          </a:p>
          <a:p>
            <a:r>
              <a:rPr lang="uk-UA" sz="2000" dirty="0" smtClean="0"/>
              <a:t> </a:t>
            </a:r>
            <a:r>
              <a:rPr lang="uk-UA" sz="2000" b="1" dirty="0" smtClean="0"/>
              <a:t>Орган </a:t>
            </a:r>
            <a:r>
              <a:rPr lang="uk-UA" sz="2000" b="1" dirty="0" err="1" smtClean="0"/>
              <a:t>Єнськіх</a:t>
            </a:r>
            <a:r>
              <a:rPr lang="uk-UA" sz="2000" b="1" dirty="0" smtClean="0"/>
              <a:t> романтиків - журнал </a:t>
            </a:r>
            <a:r>
              <a:rPr lang="uk-UA" sz="2000" b="1" i="1" dirty="0" smtClean="0"/>
              <a:t>«Атенеум»</a:t>
            </a:r>
            <a:r>
              <a:rPr lang="uk-UA" sz="2000" b="1" dirty="0" smtClean="0"/>
              <a:t> (1798-1800) </a:t>
            </a:r>
            <a:r>
              <a:rPr lang="uk-UA" sz="2000" b="1" dirty="0" err="1" smtClean="0"/>
              <a:t>–центр</a:t>
            </a:r>
            <a:r>
              <a:rPr lang="uk-UA" sz="2000" b="1" dirty="0" smtClean="0"/>
              <a:t> досліджень нового мистецтва.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549275"/>
            <a:ext cx="7386638" cy="554672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b="1" dirty="0" err="1">
                <a:solidFill>
                  <a:srgbClr val="7030A0"/>
                </a:solidFill>
              </a:rPr>
              <a:t>Фрідріх</a:t>
            </a:r>
            <a:r>
              <a:rPr lang="ru-RU" altLang="ru-RU" b="1" dirty="0">
                <a:solidFill>
                  <a:srgbClr val="7030A0"/>
                </a:solidFill>
              </a:rPr>
              <a:t> </a:t>
            </a:r>
            <a:r>
              <a:rPr lang="ru-RU" altLang="ru-RU" b="1" dirty="0" err="1">
                <a:solidFill>
                  <a:srgbClr val="7030A0"/>
                </a:solidFill>
              </a:rPr>
              <a:t>Гельдерлін</a:t>
            </a:r>
            <a:endParaRPr lang="ru-RU" altLang="ru-RU" b="1" dirty="0">
              <a:solidFill>
                <a:srgbClr val="7030A0"/>
              </a:solidFill>
            </a:endParaRPr>
          </a:p>
        </p:txBody>
      </p:sp>
      <p:pic>
        <p:nvPicPr>
          <p:cNvPr id="71684" name="Picture 4" descr="Friedrich_hoelderl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3" y="1428737"/>
            <a:ext cx="2571768" cy="3570400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3000364" y="1557338"/>
            <a:ext cx="5786478" cy="4385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dirty="0" err="1" smtClean="0"/>
              <a:t>пантеїстичний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світогляд</a:t>
            </a:r>
            <a:endParaRPr lang="ru-RU" altLang="ru-RU" dirty="0" smtClean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uk-UA" altLang="ru-RU" dirty="0" smtClean="0"/>
              <a:t>- вплив Шиллера та Гегеля (дружба, листування)</a:t>
            </a:r>
            <a:endParaRPr lang="ru-RU" altLang="ru-RU" dirty="0" smtClean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dirty="0" smtClean="0"/>
              <a:t> </a:t>
            </a:r>
            <a:r>
              <a:rPr lang="ru-RU" altLang="ru-RU" dirty="0" err="1"/>
              <a:t>загалом</a:t>
            </a:r>
            <a:r>
              <a:rPr lang="ru-RU" altLang="ru-RU" dirty="0"/>
              <a:t> </a:t>
            </a:r>
            <a:r>
              <a:rPr lang="ru-RU" altLang="ru-RU" dirty="0" err="1"/>
              <a:t>настрій</a:t>
            </a:r>
            <a:r>
              <a:rPr lang="ru-RU" altLang="ru-RU" dirty="0"/>
              <a:t> </a:t>
            </a:r>
            <a:r>
              <a:rPr lang="ru-RU" altLang="ru-RU" dirty="0" err="1"/>
              <a:t>Гельдерліна</a:t>
            </a:r>
            <a:r>
              <a:rPr lang="ru-RU" altLang="ru-RU" dirty="0"/>
              <a:t> — </a:t>
            </a:r>
            <a:r>
              <a:rPr lang="ru-RU" altLang="ru-RU" dirty="0" err="1"/>
              <a:t>настрій</a:t>
            </a:r>
            <a:r>
              <a:rPr lang="ru-RU" altLang="ru-RU" dirty="0"/>
              <a:t> </a:t>
            </a:r>
            <a:r>
              <a:rPr lang="ru-RU" altLang="ru-RU" dirty="0" err="1"/>
              <a:t>грека-елліна</a:t>
            </a:r>
            <a:r>
              <a:rPr lang="ru-RU" altLang="ru-RU" dirty="0"/>
              <a:t>, </a:t>
            </a:r>
            <a:r>
              <a:rPr lang="ru-RU" altLang="ru-RU" dirty="0" err="1"/>
              <a:t>хто</a:t>
            </a:r>
            <a:r>
              <a:rPr lang="ru-RU" altLang="ru-RU" dirty="0"/>
              <a:t> </a:t>
            </a:r>
            <a:r>
              <a:rPr lang="ru-RU" altLang="ru-RU" dirty="0" err="1"/>
              <a:t>побожно</a:t>
            </a:r>
            <a:r>
              <a:rPr lang="ru-RU" altLang="ru-RU" dirty="0"/>
              <a:t> </a:t>
            </a:r>
            <a:r>
              <a:rPr lang="ru-RU" altLang="ru-RU" dirty="0" err="1"/>
              <a:t>схиляється</a:t>
            </a:r>
            <a:r>
              <a:rPr lang="ru-RU" altLang="ru-RU" dirty="0"/>
              <a:t> перед </a:t>
            </a:r>
            <a:r>
              <a:rPr lang="ru-RU" altLang="ru-RU" dirty="0" err="1"/>
              <a:t>величчю</a:t>
            </a:r>
            <a:r>
              <a:rPr lang="ru-RU" altLang="ru-RU" dirty="0"/>
              <a:t> </a:t>
            </a:r>
            <a:r>
              <a:rPr lang="ru-RU" altLang="ru-RU" dirty="0" err="1"/>
              <a:t>божественної</a:t>
            </a:r>
            <a:r>
              <a:rPr lang="ru-RU" altLang="ru-RU" dirty="0"/>
              <a:t> </a:t>
            </a:r>
            <a:r>
              <a:rPr lang="ru-RU" altLang="ru-RU" dirty="0" err="1"/>
              <a:t>природи</a:t>
            </a:r>
            <a:r>
              <a:rPr lang="ru-RU" altLang="ru-RU" dirty="0"/>
              <a:t>. </a:t>
            </a:r>
            <a:endParaRPr lang="ru-RU" altLang="ru-RU" dirty="0" smtClean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dirty="0" smtClean="0"/>
              <a:t> </a:t>
            </a:r>
            <a:r>
              <a:rPr lang="ru-RU" altLang="ru-RU" dirty="0" err="1" smtClean="0"/>
              <a:t>вірші</a:t>
            </a:r>
            <a:r>
              <a:rPr lang="ru-RU" altLang="ru-RU" dirty="0" smtClean="0"/>
              <a:t> </a:t>
            </a:r>
            <a:r>
              <a:rPr lang="ru-RU" altLang="ru-RU" dirty="0" err="1"/>
              <a:t>Гельдерліна</a:t>
            </a:r>
            <a:r>
              <a:rPr lang="ru-RU" altLang="ru-RU" dirty="0"/>
              <a:t> </a:t>
            </a:r>
            <a:r>
              <a:rPr lang="ru-RU" altLang="ru-RU" dirty="0" err="1"/>
              <a:t>багаті</a:t>
            </a:r>
            <a:r>
              <a:rPr lang="ru-RU" altLang="ru-RU" dirty="0"/>
              <a:t> </a:t>
            </a:r>
            <a:r>
              <a:rPr lang="ru-RU" altLang="ru-RU" dirty="0" err="1"/>
              <a:t>ідеями</a:t>
            </a:r>
            <a:r>
              <a:rPr lang="ru-RU" altLang="ru-RU" dirty="0"/>
              <a:t> та </a:t>
            </a:r>
            <a:r>
              <a:rPr lang="ru-RU" altLang="ru-RU" dirty="0" err="1"/>
              <a:t>почуттями</a:t>
            </a:r>
            <a:r>
              <a:rPr lang="ru-RU" altLang="ru-RU" dirty="0"/>
              <a:t>, </a:t>
            </a:r>
            <a:r>
              <a:rPr lang="ru-RU" altLang="ru-RU" dirty="0" err="1"/>
              <a:t>іноді</a:t>
            </a:r>
            <a:r>
              <a:rPr lang="ru-RU" altLang="ru-RU" dirty="0"/>
              <a:t> </a:t>
            </a:r>
            <a:r>
              <a:rPr lang="ru-RU" altLang="ru-RU" dirty="0" err="1"/>
              <a:t>піднесеними</a:t>
            </a:r>
            <a:r>
              <a:rPr lang="ru-RU" altLang="ru-RU" dirty="0"/>
              <a:t>, </a:t>
            </a:r>
            <a:r>
              <a:rPr lang="ru-RU" altLang="ru-RU" dirty="0" err="1"/>
              <a:t>іноді</a:t>
            </a:r>
            <a:r>
              <a:rPr lang="ru-RU" altLang="ru-RU" dirty="0"/>
              <a:t> </a:t>
            </a:r>
            <a:r>
              <a:rPr lang="ru-RU" altLang="ru-RU" dirty="0" err="1"/>
              <a:t>ніжними</a:t>
            </a:r>
            <a:r>
              <a:rPr lang="ru-RU" altLang="ru-RU" dirty="0"/>
              <a:t> </a:t>
            </a:r>
            <a:r>
              <a:rPr lang="ru-RU" altLang="ru-RU" dirty="0" err="1"/>
              <a:t>та</a:t>
            </a:r>
            <a:r>
              <a:rPr lang="ru-RU" altLang="ru-RU" dirty="0"/>
              <a:t> </a:t>
            </a:r>
            <a:r>
              <a:rPr lang="ru-RU" altLang="ru-RU" dirty="0" err="1"/>
              <a:t>меланхолійними</a:t>
            </a:r>
            <a:r>
              <a:rPr lang="ru-RU" altLang="ru-RU" dirty="0"/>
              <a:t>; </a:t>
            </a:r>
            <a:endParaRPr lang="ru-RU" altLang="ru-RU" dirty="0" smtClean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dirty="0" smtClean="0"/>
              <a:t>- </a:t>
            </a:r>
            <a:r>
              <a:rPr lang="ru-RU" altLang="ru-RU" dirty="0" err="1" smtClean="0"/>
              <a:t>мова</a:t>
            </a:r>
            <a:r>
              <a:rPr lang="ru-RU" altLang="ru-RU" dirty="0" smtClean="0"/>
              <a:t> </a:t>
            </a:r>
            <a:r>
              <a:rPr lang="ru-RU" altLang="ru-RU" dirty="0" err="1"/>
              <a:t>надзвичайно</a:t>
            </a:r>
            <a:r>
              <a:rPr lang="ru-RU" altLang="ru-RU" dirty="0"/>
              <a:t> </a:t>
            </a:r>
            <a:r>
              <a:rPr lang="ru-RU" altLang="ru-RU" dirty="0" err="1" smtClean="0"/>
              <a:t>музична</a:t>
            </a:r>
            <a:r>
              <a:rPr lang="ru-RU" altLang="ru-RU" dirty="0" smtClean="0"/>
              <a:t>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виблискує</a:t>
            </a:r>
            <a:r>
              <a:rPr lang="ru-RU" altLang="ru-RU" dirty="0"/>
              <a:t> </a:t>
            </a:r>
            <a:r>
              <a:rPr lang="ru-RU" altLang="ru-RU" dirty="0" err="1"/>
              <a:t>яскравими</a:t>
            </a:r>
            <a:r>
              <a:rPr lang="ru-RU" altLang="ru-RU" dirty="0"/>
              <a:t> образами, особливо в </a:t>
            </a:r>
            <a:r>
              <a:rPr lang="ru-RU" altLang="ru-RU" dirty="0" err="1"/>
              <a:t>численних</a:t>
            </a:r>
            <a:r>
              <a:rPr lang="ru-RU" altLang="ru-RU" dirty="0"/>
              <a:t> </a:t>
            </a:r>
            <a:r>
              <a:rPr lang="ru-RU" altLang="ru-RU" dirty="0" err="1"/>
              <a:t>описах</a:t>
            </a:r>
            <a:r>
              <a:rPr lang="ru-RU" altLang="ru-RU" dirty="0"/>
              <a:t> </a:t>
            </a:r>
            <a:r>
              <a:rPr lang="ru-RU" altLang="ru-RU" dirty="0" err="1"/>
              <a:t>природи</a:t>
            </a:r>
            <a:r>
              <a:rPr lang="ru-RU" altLang="ru-RU" dirty="0"/>
              <a:t>. </a:t>
            </a:r>
            <a:endParaRPr lang="ru-RU" altLang="ru-RU" dirty="0" smtClean="0"/>
          </a:p>
          <a:p>
            <a:pPr>
              <a:spcBef>
                <a:spcPct val="50000"/>
              </a:spcBef>
            </a:pPr>
            <a:r>
              <a:rPr lang="ru-RU" dirty="0" err="1" smtClean="0"/>
              <a:t>Найбільший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творів</a:t>
            </a:r>
            <a:r>
              <a:rPr lang="ru-RU" dirty="0" smtClean="0"/>
              <a:t> </a:t>
            </a:r>
            <a:r>
              <a:rPr lang="ru-RU" dirty="0" err="1" smtClean="0"/>
              <a:t>Гельдерліна</a:t>
            </a:r>
            <a:r>
              <a:rPr lang="ru-RU" dirty="0" smtClean="0"/>
              <a:t> — </a:t>
            </a:r>
            <a:r>
              <a:rPr lang="ru-RU" dirty="0" err="1" smtClean="0"/>
              <a:t>епістолярний</a:t>
            </a:r>
            <a:r>
              <a:rPr lang="ru-RU" dirty="0" smtClean="0"/>
              <a:t> роман «</a:t>
            </a:r>
            <a:r>
              <a:rPr lang="ru-RU" b="1" i="1" dirty="0" err="1" smtClean="0">
                <a:solidFill>
                  <a:srgbClr val="7030A0"/>
                </a:solidFill>
              </a:rPr>
              <a:t>Гіперіон</a:t>
            </a:r>
            <a:r>
              <a:rPr lang="ru-RU" dirty="0" smtClean="0"/>
              <a:t>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своєрідною</a:t>
            </a:r>
            <a:r>
              <a:rPr lang="ru-RU" dirty="0" smtClean="0"/>
              <a:t> </a:t>
            </a:r>
            <a:r>
              <a:rPr lang="ru-RU" dirty="0" err="1" smtClean="0"/>
              <a:t>сповіддю</a:t>
            </a:r>
            <a:r>
              <a:rPr lang="ru-RU" dirty="0" smtClean="0"/>
              <a:t> </a:t>
            </a:r>
            <a:r>
              <a:rPr lang="ru-RU" dirty="0" err="1" smtClean="0"/>
              <a:t>поета</a:t>
            </a:r>
            <a:r>
              <a:rPr lang="ru-RU" dirty="0" smtClean="0"/>
              <a:t>. Характерна риса  — </a:t>
            </a:r>
            <a:r>
              <a:rPr lang="ru-RU" dirty="0" err="1" smtClean="0"/>
              <a:t>суто</a:t>
            </a:r>
            <a:r>
              <a:rPr lang="ru-RU" dirty="0" smtClean="0"/>
              <a:t> </a:t>
            </a:r>
            <a:r>
              <a:rPr lang="ru-RU" dirty="0" err="1" smtClean="0"/>
              <a:t>романтичне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пов'язати</a:t>
            </a:r>
            <a:r>
              <a:rPr lang="ru-RU" dirty="0" smtClean="0"/>
              <a:t> </a:t>
            </a:r>
            <a:r>
              <a:rPr lang="ru-RU" dirty="0" err="1" smtClean="0"/>
              <a:t>філософію</a:t>
            </a:r>
            <a:r>
              <a:rPr lang="ru-RU" dirty="0" smtClean="0"/>
              <a:t> та </a:t>
            </a:r>
            <a:r>
              <a:rPr lang="ru-RU" dirty="0" err="1" smtClean="0"/>
              <a:t>поезію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214291"/>
            <a:ext cx="7386638" cy="4572031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b="1" dirty="0" err="1" smtClean="0">
                <a:solidFill>
                  <a:srgbClr val="7030A0"/>
                </a:solidFill>
              </a:rPr>
              <a:t>Новаліс</a:t>
            </a:r>
            <a:r>
              <a:rPr lang="uk-UA" altLang="ru-RU" b="1" dirty="0" smtClean="0">
                <a:solidFill>
                  <a:srgbClr val="7030A0"/>
                </a:solidFill>
              </a:rPr>
              <a:t> (Фрідріх </a:t>
            </a:r>
            <a:r>
              <a:rPr lang="uk-UA" altLang="ru-RU" b="1" dirty="0">
                <a:solidFill>
                  <a:srgbClr val="7030A0"/>
                </a:solidFill>
              </a:rPr>
              <a:t>фон </a:t>
            </a:r>
            <a:r>
              <a:rPr lang="uk-UA" altLang="ru-RU" b="1" dirty="0" err="1" smtClean="0">
                <a:solidFill>
                  <a:srgbClr val="7030A0"/>
                </a:solidFill>
              </a:rPr>
              <a:t>Ганденберг</a:t>
            </a:r>
            <a:r>
              <a:rPr lang="uk-UA" altLang="ru-RU" b="1" dirty="0" smtClean="0">
                <a:solidFill>
                  <a:srgbClr val="7030A0"/>
                </a:solidFill>
              </a:rPr>
              <a:t>) </a:t>
            </a:r>
            <a:endParaRPr lang="ru-RU" altLang="ru-RU" b="1" dirty="0">
              <a:solidFill>
                <a:srgbClr val="7030A0"/>
              </a:solidFill>
            </a:endParaRPr>
          </a:p>
        </p:txBody>
      </p:sp>
      <p:pic>
        <p:nvPicPr>
          <p:cNvPr id="81925" name="Picture 5" descr="Noval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50" y="1214421"/>
            <a:ext cx="2571768" cy="2837597"/>
          </a:xfrm>
          <a:prstGeom prst="rect">
            <a:avLst/>
          </a:prstGeom>
          <a:noFill/>
          <a:ln w="127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357158" y="1071546"/>
            <a:ext cx="6072230" cy="3893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uk-UA" altLang="ru-RU" dirty="0" smtClean="0"/>
              <a:t> Поет і теоретик</a:t>
            </a:r>
          </a:p>
          <a:p>
            <a:r>
              <a:rPr lang="uk-UA" dirty="0" smtClean="0"/>
              <a:t>- інженер на шахті</a:t>
            </a:r>
            <a:endParaRPr lang="ru-RU" dirty="0" smtClean="0"/>
          </a:p>
          <a:p>
            <a:r>
              <a:rPr lang="uk-UA" dirty="0" smtClean="0"/>
              <a:t>- </a:t>
            </a:r>
            <a:r>
              <a:rPr lang="uk-UA" dirty="0" err="1" smtClean="0"/>
              <a:t>“Поет</a:t>
            </a:r>
            <a:r>
              <a:rPr lang="uk-UA" dirty="0" smtClean="0"/>
              <a:t> осягає природу краще, ніж це робить розум вченого “</a:t>
            </a:r>
            <a:endParaRPr lang="ru-RU" dirty="0" smtClean="0"/>
          </a:p>
          <a:p>
            <a:r>
              <a:rPr lang="uk-UA" dirty="0" smtClean="0"/>
              <a:t>- принцип </a:t>
            </a:r>
            <a:r>
              <a:rPr lang="uk-UA" dirty="0" err="1" smtClean="0"/>
              <a:t>двосвіття</a:t>
            </a:r>
            <a:r>
              <a:rPr lang="uk-UA" dirty="0" smtClean="0"/>
              <a:t> і романтичної життєтворчості </a:t>
            </a:r>
            <a:endParaRPr lang="ru-RU" dirty="0" smtClean="0"/>
          </a:p>
          <a:p>
            <a:pPr>
              <a:buFontTx/>
              <a:buChar char="-"/>
            </a:pPr>
            <a:r>
              <a:rPr lang="uk-UA" dirty="0" smtClean="0">
                <a:solidFill>
                  <a:srgbClr val="7030A0"/>
                </a:solidFill>
              </a:rPr>
              <a:t>Поетичні збірки </a:t>
            </a:r>
            <a:r>
              <a:rPr lang="uk-UA" dirty="0" err="1" smtClean="0">
                <a:solidFill>
                  <a:srgbClr val="7030A0"/>
                </a:solidFill>
              </a:rPr>
              <a:t>“</a:t>
            </a:r>
            <a:r>
              <a:rPr lang="uk-UA" i="1" dirty="0" err="1" smtClean="0">
                <a:solidFill>
                  <a:srgbClr val="7030A0"/>
                </a:solidFill>
              </a:rPr>
              <a:t>Гімни</a:t>
            </a:r>
            <a:r>
              <a:rPr lang="uk-UA" i="1" dirty="0" smtClean="0">
                <a:solidFill>
                  <a:srgbClr val="7030A0"/>
                </a:solidFill>
              </a:rPr>
              <a:t> до </a:t>
            </a:r>
            <a:r>
              <a:rPr lang="uk-UA" i="1" dirty="0" err="1" smtClean="0">
                <a:solidFill>
                  <a:srgbClr val="7030A0"/>
                </a:solidFill>
              </a:rPr>
              <a:t>ночі”</a:t>
            </a:r>
            <a:r>
              <a:rPr lang="uk-UA" dirty="0" smtClean="0">
                <a:solidFill>
                  <a:srgbClr val="7030A0"/>
                </a:solidFill>
              </a:rPr>
              <a:t> і </a:t>
            </a:r>
            <a:r>
              <a:rPr lang="uk-UA" dirty="0" err="1" smtClean="0">
                <a:solidFill>
                  <a:srgbClr val="7030A0"/>
                </a:solidFill>
              </a:rPr>
              <a:t>“Духовні</a:t>
            </a:r>
            <a:r>
              <a:rPr lang="uk-UA" dirty="0" smtClean="0">
                <a:solidFill>
                  <a:srgbClr val="7030A0"/>
                </a:solidFill>
              </a:rPr>
              <a:t> </a:t>
            </a:r>
            <a:r>
              <a:rPr lang="uk-UA" dirty="0" err="1" smtClean="0">
                <a:solidFill>
                  <a:srgbClr val="7030A0"/>
                </a:solidFill>
              </a:rPr>
              <a:t>пісні”</a:t>
            </a:r>
            <a:r>
              <a:rPr lang="uk-UA" dirty="0" smtClean="0">
                <a:solidFill>
                  <a:srgbClr val="7030A0"/>
                </a:solidFill>
              </a:rPr>
              <a:t> </a:t>
            </a:r>
            <a:r>
              <a:rPr lang="uk-UA" dirty="0" smtClean="0"/>
              <a:t>присвячені Софії </a:t>
            </a:r>
            <a:r>
              <a:rPr lang="uk-UA" dirty="0" err="1" smtClean="0"/>
              <a:t>Кюн</a:t>
            </a:r>
            <a:r>
              <a:rPr lang="uk-UA" dirty="0" smtClean="0"/>
              <a:t>, нареченій </a:t>
            </a:r>
            <a:r>
              <a:rPr lang="uk-UA" dirty="0" err="1" smtClean="0"/>
              <a:t>Новаліса</a:t>
            </a:r>
            <a:r>
              <a:rPr lang="uk-UA" dirty="0" smtClean="0"/>
              <a:t>, яка померла молодою, не дочекавшись весілля</a:t>
            </a:r>
            <a:r>
              <a:rPr lang="uk-UA" sz="2000" dirty="0" smtClean="0"/>
              <a:t>.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r>
              <a:rPr lang="uk-UA" i="1" dirty="0" err="1" smtClean="0">
                <a:solidFill>
                  <a:srgbClr val="7030A0"/>
                </a:solidFill>
              </a:rPr>
              <a:t>“Генріх</a:t>
            </a:r>
            <a:r>
              <a:rPr lang="uk-UA" i="1" dirty="0" smtClean="0">
                <a:solidFill>
                  <a:srgbClr val="7030A0"/>
                </a:solidFill>
              </a:rPr>
              <a:t> фон </a:t>
            </a:r>
            <a:r>
              <a:rPr lang="uk-UA" i="1" dirty="0" err="1" smtClean="0">
                <a:solidFill>
                  <a:srgbClr val="7030A0"/>
                </a:solidFill>
              </a:rPr>
              <a:t>Офтердінген”</a:t>
            </a:r>
            <a:r>
              <a:rPr lang="uk-UA" dirty="0" smtClean="0">
                <a:solidFill>
                  <a:srgbClr val="7030A0"/>
                </a:solidFill>
              </a:rPr>
              <a:t> </a:t>
            </a:r>
            <a:r>
              <a:rPr lang="uk-UA" dirty="0" smtClean="0"/>
              <a:t>( </a:t>
            </a:r>
            <a:r>
              <a:rPr lang="uk-UA" dirty="0" err="1" smtClean="0"/>
              <a:t>публ</a:t>
            </a:r>
            <a:r>
              <a:rPr lang="uk-UA" dirty="0" smtClean="0"/>
              <a:t>. 1802 )- мандри у власній свідомості є одночасно мандрами у середньовіччі - р</a:t>
            </a:r>
            <a:r>
              <a:rPr lang="uk-UA" dirty="0" smtClean="0">
                <a:solidFill>
                  <a:srgbClr val="7030A0"/>
                </a:solidFill>
              </a:rPr>
              <a:t>озділи </a:t>
            </a:r>
            <a:r>
              <a:rPr lang="uk-UA" dirty="0" err="1" smtClean="0">
                <a:solidFill>
                  <a:srgbClr val="7030A0"/>
                </a:solidFill>
              </a:rPr>
              <a:t>“Очікування”</a:t>
            </a:r>
            <a:r>
              <a:rPr lang="uk-UA" dirty="0" smtClean="0">
                <a:solidFill>
                  <a:srgbClr val="7030A0"/>
                </a:solidFill>
              </a:rPr>
              <a:t> і </a:t>
            </a:r>
            <a:r>
              <a:rPr lang="uk-UA" dirty="0" err="1" smtClean="0">
                <a:solidFill>
                  <a:srgbClr val="7030A0"/>
                </a:solidFill>
              </a:rPr>
              <a:t>“Звершення”</a:t>
            </a:r>
            <a:endParaRPr lang="ru-RU" dirty="0" smtClean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476250"/>
            <a:ext cx="7386638" cy="5619750"/>
          </a:xfrm>
        </p:spPr>
        <p:txBody>
          <a:bodyPr/>
          <a:lstStyle/>
          <a:p>
            <a:pPr algn="r">
              <a:buFontTx/>
              <a:buNone/>
            </a:pPr>
            <a:r>
              <a:rPr lang="uk-UA" altLang="ru-RU" b="1" dirty="0">
                <a:solidFill>
                  <a:srgbClr val="7030A0"/>
                </a:solidFill>
              </a:rPr>
              <a:t>Людвіг </a:t>
            </a:r>
            <a:r>
              <a:rPr lang="uk-UA" altLang="ru-RU" b="1" dirty="0" smtClean="0">
                <a:solidFill>
                  <a:srgbClr val="7030A0"/>
                </a:solidFill>
              </a:rPr>
              <a:t>Тік</a:t>
            </a:r>
            <a:endParaRPr lang="ru-RU" altLang="ru-RU" b="1" dirty="0">
              <a:solidFill>
                <a:srgbClr val="7030A0"/>
              </a:solidFill>
            </a:endParaRPr>
          </a:p>
        </p:txBody>
      </p:sp>
      <p:pic>
        <p:nvPicPr>
          <p:cNvPr id="79876" name="Picture 4" descr="Ludwig_Tie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357166"/>
            <a:ext cx="2428892" cy="2845362"/>
          </a:xfrm>
          <a:prstGeom prst="rect">
            <a:avLst/>
          </a:prstGeom>
          <a:noFill/>
          <a:ln w="127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3143240" y="1214422"/>
            <a:ext cx="6000760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 smtClean="0"/>
              <a:t>- Поет</a:t>
            </a:r>
            <a:r>
              <a:rPr lang="ru-RU" altLang="ru-RU" dirty="0"/>
              <a:t>, </a:t>
            </a:r>
            <a:r>
              <a:rPr lang="ru-RU" altLang="ru-RU" dirty="0" err="1"/>
              <a:t>письменник</a:t>
            </a:r>
            <a:r>
              <a:rPr lang="ru-RU" altLang="ru-RU" dirty="0"/>
              <a:t>, драматург, </a:t>
            </a:r>
            <a:r>
              <a:rPr lang="ru-RU" altLang="ru-RU" dirty="0" err="1" smtClean="0"/>
              <a:t>перекладач</a:t>
            </a:r>
            <a:endParaRPr lang="ru-RU" altLang="ru-RU" dirty="0" smtClean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dirty="0" err="1" smtClean="0"/>
              <a:t>Творець</a:t>
            </a:r>
            <a:r>
              <a:rPr lang="ru-RU" altLang="ru-RU" dirty="0" smtClean="0"/>
              <a:t> жанру </a:t>
            </a:r>
            <a:r>
              <a:rPr lang="ru-RU" altLang="ru-RU" dirty="0" err="1" smtClean="0"/>
              <a:t>літературної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романтичної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казки</a:t>
            </a:r>
            <a:endParaRPr lang="ru-RU" altLang="ru-RU" dirty="0" smtClean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dirty="0" smtClean="0"/>
              <a:t> </a:t>
            </a:r>
            <a:r>
              <a:rPr lang="ru-RU" altLang="ru-RU" dirty="0" err="1" smtClean="0"/>
              <a:t>Видавець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і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розпорядник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творчої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спадщини</a:t>
            </a:r>
            <a:r>
              <a:rPr lang="ru-RU" altLang="ru-RU" dirty="0" smtClean="0"/>
              <a:t> </a:t>
            </a:r>
            <a:r>
              <a:rPr lang="uk-UA" i="1" dirty="0" err="1" smtClean="0"/>
              <a:t>Новаліса</a:t>
            </a:r>
            <a:r>
              <a:rPr lang="uk-UA" i="1" dirty="0" smtClean="0"/>
              <a:t>, </a:t>
            </a:r>
            <a:r>
              <a:rPr lang="uk-UA" i="1" dirty="0" err="1" smtClean="0"/>
              <a:t>Вакенродера</a:t>
            </a:r>
            <a:r>
              <a:rPr lang="uk-UA" i="1" dirty="0" smtClean="0"/>
              <a:t>, </a:t>
            </a:r>
            <a:r>
              <a:rPr lang="uk-UA" i="1" dirty="0" err="1" smtClean="0"/>
              <a:t>Шеллінга</a:t>
            </a:r>
            <a:r>
              <a:rPr lang="uk-UA" i="1" dirty="0" smtClean="0"/>
              <a:t>, братів  </a:t>
            </a:r>
            <a:r>
              <a:rPr lang="uk-UA" i="1" dirty="0" err="1" smtClean="0"/>
              <a:t>Шлегелей</a:t>
            </a:r>
            <a:endParaRPr lang="ru-RU" altLang="ru-RU" dirty="0" smtClean="0"/>
          </a:p>
          <a:p>
            <a:pPr marL="609600" indent="-609600"/>
            <a:r>
              <a:rPr lang="uk-UA" altLang="ru-RU" dirty="0" smtClean="0"/>
              <a:t>ТВОРИ</a:t>
            </a:r>
            <a:r>
              <a:rPr lang="uk-UA" altLang="ru-RU" dirty="0" smtClean="0">
                <a:solidFill>
                  <a:srgbClr val="7030A0"/>
                </a:solidFill>
              </a:rPr>
              <a:t>: </a:t>
            </a:r>
          </a:p>
          <a:p>
            <a:pPr marL="609600" indent="-609600"/>
            <a:r>
              <a:rPr lang="en-US" altLang="ru-RU" dirty="0" smtClean="0">
                <a:solidFill>
                  <a:srgbClr val="7030A0"/>
                </a:solidFill>
              </a:rPr>
              <a:t>“</a:t>
            </a:r>
            <a:r>
              <a:rPr lang="ru-RU" altLang="ru-RU" dirty="0" err="1" smtClean="0">
                <a:solidFill>
                  <a:srgbClr val="7030A0"/>
                </a:solidFill>
              </a:rPr>
              <a:t>Вільям</a:t>
            </a:r>
            <a:r>
              <a:rPr lang="ru-RU" altLang="ru-RU" dirty="0" smtClean="0">
                <a:solidFill>
                  <a:srgbClr val="7030A0"/>
                </a:solidFill>
              </a:rPr>
              <a:t> Ловель</a:t>
            </a:r>
            <a:endParaRPr lang="en-US" altLang="ru-RU" dirty="0" smtClean="0">
              <a:solidFill>
                <a:srgbClr val="7030A0"/>
              </a:solidFill>
            </a:endParaRPr>
          </a:p>
          <a:p>
            <a:pPr marL="609600" indent="-609600"/>
            <a:r>
              <a:rPr lang="ru-RU" altLang="ru-RU" dirty="0" err="1" smtClean="0">
                <a:solidFill>
                  <a:srgbClr val="7030A0"/>
                </a:solidFill>
              </a:rPr>
              <a:t>збірка</a:t>
            </a:r>
            <a:r>
              <a:rPr lang="ru-RU" altLang="ru-RU" dirty="0" smtClean="0">
                <a:solidFill>
                  <a:srgbClr val="7030A0"/>
                </a:solidFill>
              </a:rPr>
              <a:t> «</a:t>
            </a:r>
            <a:r>
              <a:rPr lang="ru-RU" altLang="ru-RU" dirty="0" err="1" smtClean="0">
                <a:solidFill>
                  <a:srgbClr val="7030A0"/>
                </a:solidFill>
              </a:rPr>
              <a:t>Народні</a:t>
            </a:r>
            <a:r>
              <a:rPr lang="ru-RU" altLang="ru-RU" dirty="0" smtClean="0">
                <a:solidFill>
                  <a:srgbClr val="7030A0"/>
                </a:solidFill>
              </a:rPr>
              <a:t> </a:t>
            </a:r>
            <a:r>
              <a:rPr lang="ru-RU" altLang="ru-RU" dirty="0" err="1" smtClean="0">
                <a:solidFill>
                  <a:srgbClr val="7030A0"/>
                </a:solidFill>
              </a:rPr>
              <a:t>казки</a:t>
            </a:r>
            <a:r>
              <a:rPr lang="ru-RU" altLang="ru-RU" dirty="0" smtClean="0">
                <a:solidFill>
                  <a:srgbClr val="7030A0"/>
                </a:solidFill>
              </a:rPr>
              <a:t> Петера </a:t>
            </a:r>
            <a:r>
              <a:rPr lang="ru-RU" altLang="ru-RU" dirty="0" err="1" smtClean="0">
                <a:solidFill>
                  <a:srgbClr val="7030A0"/>
                </a:solidFill>
              </a:rPr>
              <a:t>Лебрехта</a:t>
            </a:r>
            <a:r>
              <a:rPr lang="ru-RU" altLang="ru-RU" dirty="0" smtClean="0">
                <a:solidFill>
                  <a:srgbClr val="7030A0"/>
                </a:solidFill>
              </a:rPr>
              <a:t>» (1797)</a:t>
            </a:r>
            <a:endParaRPr lang="en-US" altLang="ru-RU" dirty="0" smtClean="0">
              <a:solidFill>
                <a:srgbClr val="7030A0"/>
              </a:solidFill>
            </a:endParaRPr>
          </a:p>
          <a:p>
            <a:pPr marL="609600" indent="-609600"/>
            <a:r>
              <a:rPr lang="ru-RU" altLang="ru-RU" dirty="0" smtClean="0">
                <a:solidFill>
                  <a:srgbClr val="7030A0"/>
                </a:solidFill>
              </a:rPr>
              <a:t>роман «</a:t>
            </a:r>
            <a:r>
              <a:rPr lang="ru-RU" altLang="ru-RU" dirty="0" err="1" smtClean="0">
                <a:solidFill>
                  <a:srgbClr val="7030A0"/>
                </a:solidFill>
              </a:rPr>
              <a:t>Мандри</a:t>
            </a:r>
            <a:r>
              <a:rPr lang="ru-RU" altLang="ru-RU" dirty="0" smtClean="0">
                <a:solidFill>
                  <a:srgbClr val="7030A0"/>
                </a:solidFill>
              </a:rPr>
              <a:t> Франца </a:t>
            </a:r>
            <a:r>
              <a:rPr lang="ru-RU" altLang="ru-RU" dirty="0" err="1" smtClean="0">
                <a:solidFill>
                  <a:srgbClr val="7030A0"/>
                </a:solidFill>
              </a:rPr>
              <a:t>Штернбальда</a:t>
            </a:r>
            <a:r>
              <a:rPr lang="ru-RU" altLang="ru-RU" dirty="0" smtClean="0">
                <a:solidFill>
                  <a:srgbClr val="7030A0"/>
                </a:solidFill>
              </a:rPr>
              <a:t>»</a:t>
            </a:r>
            <a:endParaRPr lang="en-US" altLang="ru-RU" dirty="0" smtClean="0">
              <a:solidFill>
                <a:srgbClr val="7030A0"/>
              </a:solidFill>
            </a:endParaRPr>
          </a:p>
          <a:p>
            <a:pPr marL="609600" indent="-609600"/>
            <a:r>
              <a:rPr lang="ru-RU" altLang="ru-RU" dirty="0" smtClean="0">
                <a:solidFill>
                  <a:srgbClr val="7030A0"/>
                </a:solidFill>
              </a:rPr>
              <a:t>Казки «</a:t>
            </a:r>
            <a:r>
              <a:rPr lang="ru-RU" altLang="ru-RU" dirty="0" err="1" smtClean="0">
                <a:solidFill>
                  <a:srgbClr val="7030A0"/>
                </a:solidFill>
              </a:rPr>
              <a:t>Кіт</a:t>
            </a:r>
            <a:r>
              <a:rPr lang="ru-RU" altLang="ru-RU" dirty="0" smtClean="0">
                <a:solidFill>
                  <a:srgbClr val="7030A0"/>
                </a:solidFill>
              </a:rPr>
              <a:t> у </a:t>
            </a:r>
            <a:r>
              <a:rPr lang="ru-RU" altLang="ru-RU" dirty="0" err="1" smtClean="0">
                <a:solidFill>
                  <a:srgbClr val="7030A0"/>
                </a:solidFill>
              </a:rPr>
              <a:t>чоботях</a:t>
            </a:r>
            <a:r>
              <a:rPr lang="ru-RU" altLang="ru-RU" dirty="0" smtClean="0">
                <a:solidFill>
                  <a:srgbClr val="7030A0"/>
                </a:solidFill>
              </a:rPr>
              <a:t>», «Синя Борода»</a:t>
            </a:r>
            <a:endParaRPr lang="ru-RU" altLang="ru-RU" dirty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</a:pPr>
            <a:endParaRPr lang="ru-RU" altLang="ru-RU" dirty="0"/>
          </a:p>
        </p:txBody>
      </p:sp>
      <p:pic>
        <p:nvPicPr>
          <p:cNvPr id="13315" name="Picture 3" descr="D:\НОВЫЙ КОМП\2- kaf+2013\мудл\РОМАНТИЗМ\Тік-книг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010" y="3429000"/>
            <a:ext cx="1929288" cy="3086174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2786050" y="4357694"/>
            <a:ext cx="621510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</a:t>
            </a:r>
            <a:r>
              <a:rPr lang="ru-RU" sz="1600" i="1" dirty="0" err="1" smtClean="0"/>
              <a:t>Поетична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техніка</a:t>
            </a:r>
            <a:r>
              <a:rPr lang="ru-RU" sz="1600" i="1" dirty="0" smtClean="0"/>
              <a:t> «Кота у </a:t>
            </a:r>
            <a:r>
              <a:rPr lang="ru-RU" sz="1600" i="1" dirty="0" err="1" smtClean="0"/>
              <a:t>чоботях</a:t>
            </a:r>
            <a:r>
              <a:rPr lang="ru-RU" sz="1600" i="1" dirty="0" smtClean="0"/>
              <a:t>» </a:t>
            </a:r>
            <a:r>
              <a:rPr lang="ru-RU" sz="1600" i="1" dirty="0" err="1" smtClean="0"/>
              <a:t>така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що</a:t>
            </a:r>
            <a:r>
              <a:rPr lang="ru-RU" sz="1600" i="1" dirty="0" smtClean="0"/>
              <a:t> ми легко </a:t>
            </a:r>
            <a:r>
              <a:rPr lang="ru-RU" sz="1600" i="1" dirty="0" err="1" smtClean="0"/>
              <a:t>упізнаємо</a:t>
            </a:r>
            <a:r>
              <a:rPr lang="ru-RU" sz="1600" i="1" dirty="0" smtClean="0"/>
              <a:t> практично </a:t>
            </a:r>
            <a:r>
              <a:rPr lang="ru-RU" sz="1600" i="1" dirty="0" err="1" smtClean="0"/>
              <a:t>всі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улюблені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прийоми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сучасної</a:t>
            </a:r>
            <a:r>
              <a:rPr lang="ru-RU" sz="1600" i="1" dirty="0" smtClean="0"/>
              <a:t> «</a:t>
            </a:r>
            <a:r>
              <a:rPr lang="ru-RU" sz="1600" i="1" dirty="0" err="1" smtClean="0"/>
              <a:t>постмодерної</a:t>
            </a:r>
            <a:r>
              <a:rPr lang="ru-RU" sz="1600" i="1" dirty="0" smtClean="0"/>
              <a:t>» </a:t>
            </a:r>
            <a:r>
              <a:rPr lang="ru-RU" sz="1600" i="1" dirty="0" err="1" smtClean="0"/>
              <a:t>літератури</a:t>
            </a:r>
            <a:r>
              <a:rPr lang="ru-RU" sz="1600" i="1" dirty="0" smtClean="0"/>
              <a:t>: </a:t>
            </a:r>
            <a:r>
              <a:rPr lang="ru-RU" sz="1600" i="1" dirty="0" err="1" smtClean="0"/>
              <a:t>це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іронія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гра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з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реальним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читачем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явні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приховані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цитати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пастищ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алюзії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парафрази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центони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пародія</a:t>
            </a:r>
            <a:r>
              <a:rPr lang="ru-RU" sz="1600" i="1" dirty="0" smtClean="0"/>
              <a:t>. Не </a:t>
            </a:r>
            <a:r>
              <a:rPr lang="ru-RU" sz="1600" i="1" dirty="0" err="1" smtClean="0"/>
              <a:t>тільки</a:t>
            </a:r>
            <a:r>
              <a:rPr lang="ru-RU" sz="1600" i="1" dirty="0" smtClean="0"/>
              <a:t> для </a:t>
            </a:r>
            <a:r>
              <a:rPr lang="ru-RU" sz="1600" i="1" dirty="0" err="1" smtClean="0"/>
              <a:t>критиків</a:t>
            </a:r>
            <a:r>
              <a:rPr lang="ru-RU" sz="1600" i="1" dirty="0" smtClean="0"/>
              <a:t> у </a:t>
            </a:r>
            <a:r>
              <a:rPr lang="ru-RU" sz="1600" i="1" dirty="0" err="1" smtClean="0"/>
              <a:t>партері</a:t>
            </a:r>
            <a:r>
              <a:rPr lang="ru-RU" sz="1600" i="1" dirty="0" smtClean="0"/>
              <a:t>, а </a:t>
            </a:r>
            <a:r>
              <a:rPr lang="ru-RU" sz="1600" i="1" dirty="0" err="1" smtClean="0"/>
              <a:t>й</a:t>
            </a:r>
            <a:r>
              <a:rPr lang="ru-RU" sz="1600" i="1" dirty="0" smtClean="0"/>
              <a:t> для реального критика не </a:t>
            </a:r>
            <a:r>
              <a:rPr lang="ru-RU" sz="1600" i="1" dirty="0" err="1" smtClean="0"/>
              <a:t>менш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захопливим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є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завдання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розкрити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приховані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натяки</a:t>
            </a:r>
            <a:r>
              <a:rPr lang="ru-RU" sz="1600" i="1" dirty="0" smtClean="0"/>
              <a:t> та </a:t>
            </a:r>
            <a:r>
              <a:rPr lang="ru-RU" sz="1600" i="1" dirty="0" err="1" smtClean="0"/>
              <a:t>інтертекстуальні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зв'язки</a:t>
            </a:r>
            <a:r>
              <a:rPr lang="ru-RU" sz="1600" i="1" dirty="0" smtClean="0"/>
              <a:t> в </a:t>
            </a:r>
            <a:r>
              <a:rPr lang="ru-RU" sz="1600" i="1" dirty="0" err="1" smtClean="0"/>
              <a:t>цьому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творі</a:t>
            </a:r>
            <a:r>
              <a:rPr lang="ru-RU" dirty="0" smtClean="0"/>
              <a:t>» (Б.Б. </a:t>
            </a:r>
            <a:r>
              <a:rPr lang="ru-RU" dirty="0" err="1" smtClean="0"/>
              <a:t>Шалагінов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838</TotalTime>
  <Words>1786</Words>
  <Application>Microsoft Office PowerPoint</Application>
  <PresentationFormat>Экран (4:3)</PresentationFormat>
  <Paragraphs>134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Franklin Gothic Book</vt:lpstr>
      <vt:lpstr>Franklin Gothic Medium</vt:lpstr>
      <vt:lpstr>Gungsuh</vt:lpstr>
      <vt:lpstr>Wingdings</vt:lpstr>
      <vt:lpstr>Wingdings 2</vt:lpstr>
      <vt:lpstr>Трек</vt:lpstr>
      <vt:lpstr>Презентация PowerPoint</vt:lpstr>
      <vt:lpstr>передумови формування романтизму у німеччині </vt:lpstr>
      <vt:lpstr>Історичні  передумови</vt:lpstr>
      <vt:lpstr>ПЕРІОДИЗАЦІЯ (за Давиденко Г., Чайкою О.)</vt:lpstr>
      <vt:lpstr>ПЕРІОДИЗАЦІЯ (за Наливайко Д., Шаховою К.)</vt:lpstr>
      <vt:lpstr>Єнський романтизм</vt:lpstr>
      <vt:lpstr>Презентация PowerPoint</vt:lpstr>
      <vt:lpstr>Презентация PowerPoint</vt:lpstr>
      <vt:lpstr>Презентация PowerPoint</vt:lpstr>
      <vt:lpstr>Презентация PowerPoint</vt:lpstr>
      <vt:lpstr>ГЕйдельберзькі романтики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«Книга пісень»</vt:lpstr>
      <vt:lpstr>«Книга пісень» „Страждання юності” </vt:lpstr>
      <vt:lpstr>«Книга пісень» „Ліричне інтермеццо” </vt:lpstr>
      <vt:lpstr>«Книга пісень»  „Знову на батьківщині”</vt:lpstr>
      <vt:lpstr>«Книга пісень» „Північне море”</vt:lpstr>
      <vt:lpstr>«Книга пісень»: Художня своєрідність </vt:lpstr>
    </vt:vector>
  </TitlesOfParts>
  <Company>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=</dc:title>
  <dc:creator>Julia</dc:creator>
  <cp:lastModifiedBy>User</cp:lastModifiedBy>
  <cp:revision>65</cp:revision>
  <dcterms:created xsi:type="dcterms:W3CDTF">2010-03-18T20:23:32Z</dcterms:created>
  <dcterms:modified xsi:type="dcterms:W3CDTF">2025-11-16T11:59:48Z</dcterms:modified>
</cp:coreProperties>
</file>