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0" r:id="rId4"/>
    <p:sldId id="261" r:id="rId5"/>
    <p:sldId id="263" r:id="rId6"/>
    <p:sldId id="262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 descr="zvet01"/>
          <p:cNvSpPr>
            <a:spLocks noChangeArrowheads="1" noChangeShapeType="1" noTextEdit="1"/>
          </p:cNvSpPr>
          <p:nvPr/>
        </p:nvSpPr>
        <p:spPr bwMode="auto">
          <a:xfrm>
            <a:off x="1116013" y="571480"/>
            <a:ext cx="7056437" cy="42973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 smtClean="0">
              <a:ln w="12700">
                <a:solidFill>
                  <a:schemeClr val="tx1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stretch>
                  <a:fillRect/>
                </a:stretch>
              </a:blip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/>
            </a:endParaRPr>
          </a:p>
          <a:p>
            <a:pPr algn="ctr"/>
            <a:r>
              <a:rPr lang="uk-UA" sz="36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ПРЕЗЕНТАЦІЯ  КУРСУ</a:t>
            </a:r>
            <a:endParaRPr lang="en-US" sz="3600" kern="10" dirty="0" smtClean="0">
              <a:ln w="12700">
                <a:solidFill>
                  <a:schemeClr val="tx1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stretch>
                  <a:fillRect/>
                </a:stretch>
              </a:blip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/>
            </a:endParaRPr>
          </a:p>
          <a:p>
            <a:pPr algn="ctr"/>
            <a:r>
              <a:rPr lang="uk-UA" sz="36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 </a:t>
            </a:r>
            <a:r>
              <a:rPr lang="uk-UA" sz="3600" b="1" dirty="0" smtClean="0"/>
              <a:t>«</a:t>
            </a:r>
            <a:r>
              <a:rPr lang="ru-RU" sz="3600" b="1" dirty="0" smtClean="0"/>
              <a:t>АНГЛІЙСЬКА  МОВА </a:t>
            </a:r>
            <a:r>
              <a:rPr lang="uk-UA" sz="3600" b="1" smtClean="0"/>
              <a:t>ДІЛОВОЇ КОМУНІКАЦІЇ</a:t>
            </a:r>
            <a:r>
              <a:rPr lang="uk-UA" sz="3600" b="1" smtClean="0">
                <a:latin typeface="Comic Sans MS" pitchFamily="66" charset="0"/>
              </a:rPr>
              <a:t>»</a:t>
            </a:r>
            <a:endParaRPr lang="ru-RU" sz="3600" dirty="0" smtClean="0">
              <a:latin typeface="Comic Sans MS" pitchFamily="66" charset="0"/>
            </a:endParaRPr>
          </a:p>
          <a:p>
            <a:pPr algn="ctr"/>
            <a:r>
              <a:rPr lang="uk-UA" sz="36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  </a:t>
            </a:r>
            <a:endParaRPr lang="ru-RU" sz="3600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stretch>
                  <a:fillRect/>
                </a:stretch>
              </a:blip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03800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514600" y="304800"/>
            <a:ext cx="4191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chemeClr val="bg1"/>
                </a:solidFill>
                <a:latin typeface="Berlin Sans FB Demi" pitchFamily="34" charset="0"/>
              </a:rPr>
              <a:t>  </a:t>
            </a:r>
            <a:r>
              <a:rPr lang="en-US" sz="4000" dirty="0" smtClean="0">
                <a:solidFill>
                  <a:schemeClr val="bg1"/>
                </a:solidFill>
                <a:latin typeface="Berlin Sans FB Demi" pitchFamily="34" charset="0"/>
              </a:rPr>
              <a:t>LEARNING ENGLISH FOR YOUR FUTURE CAREE SUCCESS IN </a:t>
            </a:r>
            <a:endParaRPr lang="ru-RU" sz="40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85800" y="1295400"/>
            <a:ext cx="777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  <a:latin typeface="Berlin Sans FB Demi" pitchFamily="34" charset="0"/>
              </a:rPr>
              <a:t> </a:t>
            </a:r>
            <a:endParaRPr lang="ru-RU" sz="24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pic>
        <p:nvPicPr>
          <p:cNvPr id="5128" name="Picture 8" descr="englishm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352800"/>
            <a:ext cx="2000250" cy="3038475"/>
          </a:xfrm>
          <a:prstGeom prst="rect">
            <a:avLst/>
          </a:prstGeom>
          <a:noFill/>
        </p:spPr>
      </p:pic>
      <p:pic>
        <p:nvPicPr>
          <p:cNvPr id="5129" name="Picture 9" descr="634476cbbf97b5b649f8c611e9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4038600"/>
            <a:ext cx="1677988" cy="2362200"/>
          </a:xfrm>
          <a:prstGeom prst="rect">
            <a:avLst/>
          </a:prstGeom>
          <a:noFill/>
        </p:spPr>
      </p:pic>
      <p:pic>
        <p:nvPicPr>
          <p:cNvPr id="5130" name="Picture 10" descr="isthisxmas2-2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3429000"/>
            <a:ext cx="1930400" cy="2997200"/>
          </a:xfrm>
          <a:prstGeom prst="rect">
            <a:avLst/>
          </a:prstGeom>
          <a:noFill/>
        </p:spPr>
      </p:pic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685800" y="2971800"/>
            <a:ext cx="11176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ritannic Bold" pitchFamily="34" charset="0"/>
              </a:rPr>
              <a:t>POLITICS</a:t>
            </a:r>
            <a:endParaRPr lang="ru-RU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3733800" y="3657600"/>
            <a:ext cx="20970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ritannic Bold" pitchFamily="34" charset="0"/>
              </a:rPr>
              <a:t>SOCIAL  WELLFARE</a:t>
            </a:r>
            <a:endParaRPr lang="ru-RU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6858000" y="3049588"/>
            <a:ext cx="13420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ritannic Bold" pitchFamily="34" charset="0"/>
              </a:rPr>
              <a:t>COMMERCE</a:t>
            </a:r>
            <a:endParaRPr lang="ru-RU" dirty="0">
              <a:solidFill>
                <a:schemeClr val="bg1"/>
              </a:solidFill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700"/>
                            </p:stCondLst>
                            <p:childTnLst>
                              <p:par>
                                <p:cTn id="13" presetID="4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65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15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15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15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150"/>
                            </p:stCondLst>
                            <p:childTnLst>
                              <p:par>
                                <p:cTn id="3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150"/>
                            </p:stCondLst>
                            <p:childTnLst>
                              <p:par>
                                <p:cTn id="3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7" grpId="0"/>
      <p:bldP spid="5132" grpId="0"/>
      <p:bldP spid="5133" grpId="0"/>
      <p:bldP spid="51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145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043758" cy="2391088"/>
          </a:xfrm>
        </p:spPr>
        <p:txBody>
          <a:bodyPr>
            <a:normAutofit/>
          </a:bodyPr>
          <a:lstStyle/>
          <a:p>
            <a:pPr lvl="0"/>
            <a:endParaRPr lang="ru-RU" dirty="0" smtClean="0"/>
          </a:p>
          <a:p>
            <a:pPr>
              <a:buNone/>
            </a:pPr>
            <a:r>
              <a:rPr lang="uk-UA" sz="2800" dirty="0" smtClean="0"/>
              <a:t>У результаті вивчення </a:t>
            </a:r>
            <a:r>
              <a:rPr lang="uk-UA" sz="2800" b="1" dirty="0" smtClean="0"/>
              <a:t>курсу </a:t>
            </a:r>
            <a:r>
              <a:rPr lang="uk-UA" sz="2800" dirty="0" smtClean="0"/>
              <a:t>«Іноземна мова професійно-комунікативної спрямованості (англійська)»  </a:t>
            </a:r>
            <a:r>
              <a:rPr lang="uk-UA" sz="2800" dirty="0" smtClean="0">
                <a:solidFill>
                  <a:srgbClr val="FF0000"/>
                </a:solidFill>
              </a:rPr>
              <a:t>ТИ  </a:t>
            </a:r>
            <a:r>
              <a:rPr lang="uk-UA" sz="2800" dirty="0" err="1" smtClean="0">
                <a:solidFill>
                  <a:srgbClr val="FF0000"/>
                </a:solidFill>
              </a:rPr>
              <a:t>зможешь</a:t>
            </a:r>
            <a:r>
              <a:rPr lang="uk-UA" sz="2800" dirty="0" smtClean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500306"/>
            <a:ext cx="77153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uk-UA" sz="2800" dirty="0" smtClean="0"/>
              <a:t>робити аналітичне опрацювання іншомовних джерел з метою отримання інформації, що необхідна для вирішення певних завдань професійного спілкування; реферувати та анотувати англомовні джерела фахового  характеру;</a:t>
            </a:r>
            <a:endParaRPr lang="ru-RU" sz="2800" dirty="0" smtClean="0"/>
          </a:p>
          <a:p>
            <a:pPr lvl="0">
              <a:buFont typeface="Arial" pitchFamily="34" charset="0"/>
              <a:buChar char="•"/>
            </a:pPr>
            <a:r>
              <a:rPr lang="uk-UA" sz="2800" dirty="0" smtClean="0"/>
              <a:t>п</a:t>
            </a:r>
            <a:r>
              <a:rPr lang="ru-RU" sz="2800" dirty="0" err="1" smtClean="0"/>
              <a:t>роводити</a:t>
            </a:r>
            <a:r>
              <a:rPr lang="ru-RU" sz="2800" dirty="0" smtClean="0"/>
              <a:t> переговори, </a:t>
            </a:r>
            <a:r>
              <a:rPr lang="ru-RU" sz="2800" dirty="0" err="1" smtClean="0"/>
              <a:t>презентації</a:t>
            </a:r>
            <a:r>
              <a:rPr lang="ru-RU" sz="2800" dirty="0" smtClean="0"/>
              <a:t> та </a:t>
            </a:r>
            <a:r>
              <a:rPr lang="ru-RU" sz="2800" dirty="0" err="1" smtClean="0"/>
              <a:t>інші</a:t>
            </a:r>
            <a:r>
              <a:rPr lang="ru-RU" sz="2800" dirty="0" smtClean="0"/>
              <a:t> </a:t>
            </a:r>
            <a:r>
              <a:rPr lang="ru-RU" sz="2800" dirty="0" err="1" smtClean="0"/>
              <a:t>види</a:t>
            </a:r>
            <a:r>
              <a:rPr lang="ru-RU" sz="2800" dirty="0" smtClean="0"/>
              <a:t> </a:t>
            </a:r>
            <a:r>
              <a:rPr lang="ru-RU" sz="2800" dirty="0" err="1" smtClean="0"/>
              <a:t>ділових</a:t>
            </a:r>
            <a:r>
              <a:rPr lang="ru-RU" sz="2800" dirty="0" smtClean="0"/>
              <a:t> </a:t>
            </a:r>
            <a:r>
              <a:rPr lang="ru-RU" sz="2800" dirty="0" err="1" smtClean="0"/>
              <a:t>заходів</a:t>
            </a:r>
            <a:r>
              <a:rPr lang="ru-RU" sz="2800" dirty="0" smtClean="0"/>
              <a:t> ;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z="2800" dirty="0" smtClean="0"/>
              <a:t>вести англомовне комерційне листування, використовуючи фонові культурологічні та країнознавчі знання; складати у письмовій формі відповіді, запрошення, довідкові матеріали; </a:t>
            </a:r>
            <a:endParaRPr lang="ru-RU" sz="2800" dirty="0" smtClean="0"/>
          </a:p>
          <a:p>
            <a:pPr lvl="0"/>
            <a:r>
              <a:rPr lang="uk-UA" sz="2800" dirty="0" smtClean="0"/>
              <a:t>перекладати з англійської на українську мову, висловлювання в межах тематики, яка передбачена програмою курсу;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857364"/>
            <a:ext cx="72866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uk-UA" sz="2400" dirty="0" smtClean="0"/>
              <a:t>аналізувати ситуації спілкування та обмінюватися особистим досвідом фахової взаємодії англійською мовою, проводити обговорення проблем загального та професійно-орієнтованого характеру;</a:t>
            </a:r>
            <a:endParaRPr lang="ru-RU" sz="2400" dirty="0" smtClean="0"/>
          </a:p>
          <a:p>
            <a:pPr lvl="0">
              <a:buFont typeface="Arial" pitchFamily="34" charset="0"/>
              <a:buChar char="•"/>
            </a:pPr>
            <a:r>
              <a:rPr lang="uk-UA" sz="2400" dirty="0" smtClean="0"/>
              <a:t>перекладати тексти у письмовій формі, використовуючи двомовні словники фахової лексики, електронні словники.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Extra-curricular activities in  our  university after classes</a:t>
            </a:r>
            <a:endParaRPr lang="ru-RU" dirty="0">
              <a:latin typeface="+mn-lt"/>
            </a:endParaRPr>
          </a:p>
        </p:txBody>
      </p:sp>
      <p:pic>
        <p:nvPicPr>
          <p:cNvPr id="3075" name="Picture 3" descr="C:\Users\23\Desktop\Презентация\Общие на конец и начало\20161116155404.jpg"/>
          <p:cNvPicPr>
            <a:picLocks noChangeAspect="1" noChangeArrowheads="1"/>
          </p:cNvPicPr>
          <p:nvPr/>
        </p:nvPicPr>
        <p:blipFill>
          <a:blip r:embed="rId2" cstate="print"/>
          <a:srcRect l="15117" t="7532" r="21384"/>
          <a:stretch>
            <a:fillRect/>
          </a:stretch>
        </p:blipFill>
        <p:spPr bwMode="auto">
          <a:xfrm>
            <a:off x="611560" y="1340768"/>
            <a:ext cx="3286322" cy="2691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23\Desktop\Презентация\Общие на конец и начало\Oo9Xx12Km28.jpg"/>
          <p:cNvPicPr>
            <a:picLocks noChangeAspect="1" noChangeArrowheads="1"/>
          </p:cNvPicPr>
          <p:nvPr/>
        </p:nvPicPr>
        <p:blipFill>
          <a:blip r:embed="rId3" cstate="print"/>
          <a:srcRect l="4996" r="8410"/>
          <a:stretch>
            <a:fillRect/>
          </a:stretch>
        </p:blipFill>
        <p:spPr bwMode="auto">
          <a:xfrm>
            <a:off x="4860032" y="3861048"/>
            <a:ext cx="3855057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Users\23\Desktop\Презентация\Общие на конец и начало\R1we5hoTuMg.jpg"/>
          <p:cNvPicPr>
            <a:picLocks noChangeAspect="1" noChangeArrowheads="1"/>
          </p:cNvPicPr>
          <p:nvPr/>
        </p:nvPicPr>
        <p:blipFill>
          <a:blip r:embed="rId4" cstate="print"/>
          <a:srcRect l="13875" r="5957"/>
          <a:stretch>
            <a:fillRect/>
          </a:stretch>
        </p:blipFill>
        <p:spPr bwMode="auto">
          <a:xfrm>
            <a:off x="899592" y="3573016"/>
            <a:ext cx="3744416" cy="2629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23\Desktop\Презентация\Общие на конец и начало\2qFDbKKCHD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1268760"/>
            <a:ext cx="4255459" cy="2817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158</Words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Слайд 1</vt:lpstr>
      <vt:lpstr>Слайд 2</vt:lpstr>
      <vt:lpstr> </vt:lpstr>
      <vt:lpstr>Слайд 4</vt:lpstr>
      <vt:lpstr>Слайд 5</vt:lpstr>
      <vt:lpstr>Слайд 6</vt:lpstr>
      <vt:lpstr>Extra-curricular activities in  our  university after classes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</dc:creator>
  <cp:lastModifiedBy>Nata</cp:lastModifiedBy>
  <cp:revision>8</cp:revision>
  <dcterms:created xsi:type="dcterms:W3CDTF">2020-09-02T21:21:13Z</dcterms:created>
  <dcterms:modified xsi:type="dcterms:W3CDTF">2020-09-02T22:16:38Z</dcterms:modified>
</cp:coreProperties>
</file>