
<file path=[Content_Types].xml><?xml version="1.0" encoding="utf-8"?>
<Types xmlns="http://schemas.openxmlformats.org/package/2006/content-types">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6" r:id="rId3"/>
    <p:sldId id="267" r:id="rId4"/>
    <p:sldId id="268" r:id="rId5"/>
    <p:sldId id="269" r:id="rId6"/>
    <p:sldId id="270" r:id="rId7"/>
    <p:sldId id="271" r:id="rId8"/>
    <p:sldId id="257" r:id="rId9"/>
    <p:sldId id="258" r:id="rId10"/>
    <p:sldId id="259" r:id="rId11"/>
    <p:sldId id="260" r:id="rId12"/>
    <p:sldId id="261" r:id="rId13"/>
    <p:sldId id="262" r:id="rId14"/>
    <p:sldId id="265" r:id="rId15"/>
    <p:sldId id="263" r:id="rId16"/>
    <p:sldId id="272" r:id="rId17"/>
    <p:sldId id="273" r:id="rId18"/>
    <p:sldId id="274" r:id="rId19"/>
    <p:sldId id="275" r:id="rId20"/>
    <p:sldId id="276" r:id="rId21"/>
    <p:sldId id="277" r:id="rId22"/>
    <p:sldId id="278" r:id="rId23"/>
    <p:sldId id="281" r:id="rId24"/>
    <p:sldId id="279" r:id="rId25"/>
    <p:sldId id="282"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71" autoAdjust="0"/>
  </p:normalViewPr>
  <p:slideViewPr>
    <p:cSldViewPr>
      <p:cViewPr>
        <p:scale>
          <a:sx n="98" d="100"/>
          <a:sy n="98" d="100"/>
        </p:scale>
        <p:origin x="5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A116D-0869-4D75-9EB8-AF186D291694}" type="datetimeFigureOut">
              <a:rPr lang="ru-RU" smtClean="0"/>
              <a:t>19.03.2024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9BA29E-9CF0-4C16-95DE-842C66749A8C}" type="slidenum">
              <a:rPr lang="ru-RU" smtClean="0"/>
              <a:t>‹#›</a:t>
            </a:fld>
            <a:endParaRPr lang="ru-RU"/>
          </a:p>
        </p:txBody>
      </p:sp>
    </p:spTree>
    <p:extLst>
      <p:ext uri="{BB962C8B-B14F-4D97-AF65-F5344CB8AC3E}">
        <p14:creationId xmlns:p14="http://schemas.microsoft.com/office/powerpoint/2010/main" val="243475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BA29E-9CF0-4C16-95DE-842C66749A8C}" type="slidenum">
              <a:rPr lang="ru-RU" smtClean="0"/>
              <a:t>6</a:t>
            </a:fld>
            <a:endParaRPr lang="ru-RU"/>
          </a:p>
        </p:txBody>
      </p:sp>
    </p:spTree>
    <p:extLst>
      <p:ext uri="{BB962C8B-B14F-4D97-AF65-F5344CB8AC3E}">
        <p14:creationId xmlns:p14="http://schemas.microsoft.com/office/powerpoint/2010/main" val="3870516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BA29E-9CF0-4C16-95DE-842C66749A8C}" type="slidenum">
              <a:rPr lang="ru-RU" smtClean="0"/>
              <a:t>12</a:t>
            </a:fld>
            <a:endParaRPr lang="ru-RU"/>
          </a:p>
        </p:txBody>
      </p:sp>
    </p:spTree>
    <p:extLst>
      <p:ext uri="{BB962C8B-B14F-4D97-AF65-F5344CB8AC3E}">
        <p14:creationId xmlns:p14="http://schemas.microsoft.com/office/powerpoint/2010/main" val="46482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B9BA29E-9CF0-4C16-95DE-842C66749A8C}" type="slidenum">
              <a:rPr lang="ru-RU" smtClean="0"/>
              <a:t>22</a:t>
            </a:fld>
            <a:endParaRPr lang="ru-RU"/>
          </a:p>
        </p:txBody>
      </p:sp>
    </p:spTree>
    <p:extLst>
      <p:ext uri="{BB962C8B-B14F-4D97-AF65-F5344CB8AC3E}">
        <p14:creationId xmlns:p14="http://schemas.microsoft.com/office/powerpoint/2010/main" val="2855349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19.03.2024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19.03.2024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19.03.2024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19.03.2024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19.03.2024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19.03.2024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19.03.2024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19.03.2024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19.03.2024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987661"/>
            <a:ext cx="4572000" cy="1277850"/>
          </a:xfrm>
          <a:prstGeom prst="rect">
            <a:avLst/>
          </a:prstGeom>
        </p:spPr>
        <p:txBody>
          <a:bodyPr>
            <a:spAutoFit/>
          </a:bodyPr>
          <a:lstStyle/>
          <a:p>
            <a:pPr lvl="0" indent="449580" algn="ctr">
              <a:lnSpc>
                <a:spcPct val="107000"/>
              </a:lnSpc>
              <a:spcAft>
                <a:spcPts val="800"/>
              </a:spcAft>
            </a:pPr>
            <a:r>
              <a:rPr lang="uk-UA" sz="2400" b="1" dirty="0">
                <a:solidFill>
                  <a:prstClr val="black"/>
                </a:solidFill>
                <a:latin typeface="Times New Roman"/>
                <a:ea typeface="Calibri"/>
                <a:cs typeface="Times New Roman"/>
              </a:rPr>
              <a:t>Види порівняльних </a:t>
            </a:r>
            <a:r>
              <a:rPr lang="uk-UA" sz="2400" b="1" dirty="0" smtClean="0">
                <a:solidFill>
                  <a:prstClr val="black"/>
                </a:solidFill>
                <a:latin typeface="Times New Roman"/>
                <a:ea typeface="Calibri"/>
                <a:cs typeface="Times New Roman"/>
              </a:rPr>
              <a:t>досліджень</a:t>
            </a:r>
            <a:r>
              <a:rPr lang="en-US" sz="2400" b="1" dirty="0" smtClean="0">
                <a:solidFill>
                  <a:prstClr val="black"/>
                </a:solidFill>
                <a:latin typeface="Times New Roman"/>
                <a:ea typeface="Calibri"/>
                <a:cs typeface="Times New Roman"/>
              </a:rPr>
              <a:t> </a:t>
            </a:r>
            <a:r>
              <a:rPr lang="uk-UA" sz="2400" b="1" dirty="0" smtClean="0">
                <a:solidFill>
                  <a:prstClr val="black"/>
                </a:solidFill>
                <a:latin typeface="Times New Roman"/>
                <a:ea typeface="Calibri"/>
                <a:cs typeface="Times New Roman"/>
              </a:rPr>
              <a:t>та методологічні проблеми порівняння</a:t>
            </a:r>
            <a:endParaRPr lang="ru-RU" sz="2400" dirty="0">
              <a:solidFill>
                <a:prstClr val="black"/>
              </a:solidFill>
              <a:latin typeface="Calibri"/>
              <a:ea typeface="Calibri"/>
              <a:cs typeface="Times New Roman"/>
            </a:endParaRPr>
          </a:p>
        </p:txBody>
      </p:sp>
    </p:spTree>
    <p:extLst>
      <p:ext uri="{BB962C8B-B14F-4D97-AF65-F5344CB8AC3E}">
        <p14:creationId xmlns:p14="http://schemas.microsoft.com/office/powerpoint/2010/main" val="1801674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1456473"/>
            <a:ext cx="4572000" cy="3945054"/>
          </a:xfrm>
          <a:prstGeom prst="rect">
            <a:avLst/>
          </a:prstGeom>
        </p:spPr>
        <p:txBody>
          <a:bodyPr>
            <a:spAutoFit/>
          </a:bodyPr>
          <a:lstStyle/>
          <a:p>
            <a:pPr indent="449580" algn="just">
              <a:lnSpc>
                <a:spcPct val="107000"/>
              </a:lnSpc>
              <a:spcAft>
                <a:spcPts val="800"/>
              </a:spcAft>
            </a:pPr>
            <a:r>
              <a:rPr lang="uk-UA" i="1" dirty="0" err="1">
                <a:latin typeface="Times New Roman"/>
                <a:ea typeface="Calibri"/>
                <a:cs typeface="Times New Roman"/>
              </a:rPr>
              <a:t>Лонгитюдне</a:t>
            </a:r>
            <a:r>
              <a:rPr lang="uk-UA" i="1" dirty="0">
                <a:latin typeface="Times New Roman"/>
                <a:ea typeface="Calibri"/>
                <a:cs typeface="Times New Roman"/>
              </a:rPr>
              <a:t> порівняння</a:t>
            </a:r>
            <a:r>
              <a:rPr lang="uk-UA" dirty="0">
                <a:latin typeface="Times New Roman"/>
                <a:ea typeface="Calibri"/>
                <a:cs typeface="Times New Roman"/>
              </a:rPr>
              <a:t> - порівняння декількох об'єктів в їх історичній динаміці протягом досить тривалого історичного періоду. Цей підхід має два серйозних обмеження: по-перше, фрагментарний характер історичної інформації, з різним ступенем достовірності описує політичні інститути та процеси минулих історичних епох різних країн і народів; по-друге, неминучі деякі спотворення, що вносяться історією в опис політичних феноменів, які не завжди вдається адекватно розшифрувати мовою сучасної науки.</a:t>
            </a:r>
            <a:endParaRPr lang="ru-RU" sz="1600" dirty="0">
              <a:ea typeface="Calibri"/>
              <a:cs typeface="Times New Roman"/>
            </a:endParaRPr>
          </a:p>
        </p:txBody>
      </p:sp>
    </p:spTree>
    <p:extLst>
      <p:ext uri="{BB962C8B-B14F-4D97-AF65-F5344CB8AC3E}">
        <p14:creationId xmlns:p14="http://schemas.microsoft.com/office/powerpoint/2010/main" val="271920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994681"/>
            <a:ext cx="7704856" cy="7809189"/>
          </a:xfrm>
          <a:prstGeom prst="rect">
            <a:avLst/>
          </a:prstGeom>
        </p:spPr>
        <p:txBody>
          <a:bodyPr wrap="square">
            <a:spAutoFit/>
          </a:bodyPr>
          <a:lstStyle/>
          <a:p>
            <a:pPr indent="449580" algn="just">
              <a:lnSpc>
                <a:spcPct val="107000"/>
              </a:lnSpc>
              <a:spcAft>
                <a:spcPts val="800"/>
              </a:spcAft>
            </a:pPr>
            <a:r>
              <a:rPr lang="uk-UA" b="1" dirty="0">
                <a:latin typeface="Times New Roman"/>
                <a:ea typeface="Calibri"/>
                <a:cs typeface="Times New Roman"/>
              </a:rPr>
              <a:t>Методичні проблеми порівняльних досліджень</a:t>
            </a:r>
            <a:endParaRPr lang="ru-RU" sz="1600" dirty="0">
              <a:ea typeface="Calibri"/>
              <a:cs typeface="Times New Roman"/>
            </a:endParaRPr>
          </a:p>
          <a:p>
            <a:pPr indent="449580" algn="just">
              <a:lnSpc>
                <a:spcPct val="107000"/>
              </a:lnSpc>
              <a:spcAft>
                <a:spcPts val="800"/>
              </a:spcAft>
            </a:pPr>
            <a:r>
              <a:rPr lang="uk-UA" dirty="0">
                <a:latin typeface="Times New Roman"/>
                <a:ea typeface="Calibri"/>
                <a:cs typeface="Times New Roman"/>
              </a:rPr>
              <a:t> </a:t>
            </a:r>
            <a:endParaRPr lang="ru-RU" sz="1600" dirty="0">
              <a:ea typeface="Calibri"/>
              <a:cs typeface="Times New Roman"/>
            </a:endParaRPr>
          </a:p>
          <a:p>
            <a:pPr indent="449580" algn="just">
              <a:lnSpc>
                <a:spcPct val="107000"/>
              </a:lnSpc>
              <a:spcAft>
                <a:spcPts val="800"/>
              </a:spcAft>
            </a:pPr>
            <a:r>
              <a:rPr lang="uk-UA" i="1" dirty="0">
                <a:latin typeface="Times New Roman"/>
                <a:ea typeface="Calibri"/>
                <a:cs typeface="Times New Roman"/>
              </a:rPr>
              <a:t>Проблема порівнянності.</a:t>
            </a:r>
            <a:r>
              <a:rPr lang="uk-UA" dirty="0">
                <a:latin typeface="Times New Roman"/>
                <a:ea typeface="Calibri"/>
                <a:cs typeface="Times New Roman"/>
              </a:rPr>
              <a:t> Суть проблеми порівнянності досить проста. При вивченні двох і більше об'єктів завжди виникає питання, а чи можна їх порівнювати. Умовою можливості порівняння виступає як схожість, так і відмінність. Вся справа в мірі, що дозволяє здійснювати оцінку можливості порівняння. Проблема порівнянності є важливою в декількох аспектах. Якщо досліджується взаємозв'язок між залежними і незалежними змінними, то необхідно вибрати для порівняння такі країни, які були б схожі за більшістю параметрів. </a:t>
            </a:r>
            <a:endParaRPr lang="ru-RU" sz="1600" dirty="0">
              <a:ea typeface="Calibri"/>
              <a:cs typeface="Times New Roman"/>
            </a:endParaRPr>
          </a:p>
          <a:p>
            <a:pPr indent="449580" algn="just">
              <a:lnSpc>
                <a:spcPct val="107000"/>
              </a:lnSpc>
              <a:spcAft>
                <a:spcPts val="800"/>
              </a:spcAft>
            </a:pPr>
            <a:r>
              <a:rPr lang="uk-UA" dirty="0">
                <a:latin typeface="Times New Roman"/>
                <a:ea typeface="Calibri"/>
                <a:cs typeface="Times New Roman"/>
              </a:rPr>
              <a:t>Як правило, країни вибираються на підставі економічної, культурної, історичної і </a:t>
            </a:r>
            <a:r>
              <a:rPr lang="uk-UA" dirty="0" err="1">
                <a:latin typeface="Times New Roman"/>
                <a:ea typeface="Calibri"/>
                <a:cs typeface="Times New Roman"/>
              </a:rPr>
              <a:t>т.д</a:t>
            </a:r>
            <a:r>
              <a:rPr lang="uk-UA" dirty="0">
                <a:latin typeface="Times New Roman"/>
                <a:ea typeface="Calibri"/>
                <a:cs typeface="Times New Roman"/>
              </a:rPr>
              <a:t>. близькості. Але можна використовувати і найбільш розрізняються країни, якщо в деякому відношенні, яке і цікаво для дослідника, вони подібні. Часто порівнянність досягається за рахунок порівняння не країн в цілому, а окремих їх регіонів. Дослідник може підвищувати ступінь порівнянності за рахунок пошуку однорідних структурних контекстів досліджуваної залежності, а не порівняння її змісту. Проблема порівнянності часто вирішується за рахунок загальної концептуальної схеми суспільства або його політичної системи. У цьому відношенні структурний функціоналізм і системний аналіз зіграли важливу роль. Проблема порівнянності виникає і тоді, коли загальні поняття і гіпотези, що застосовуються в порівнянні, спотворюються у різних культурних, історичних і політичних контекстах. Тут проблема порівнянності переростає в проблему еквівалентності, з одного боку, і універсальності, з іншого.</a:t>
            </a:r>
            <a:endParaRPr lang="ru-RU" sz="1600" dirty="0">
              <a:ea typeface="Calibri"/>
              <a:cs typeface="Times New Roman"/>
            </a:endParaRPr>
          </a:p>
        </p:txBody>
      </p:sp>
    </p:spTree>
    <p:extLst>
      <p:ext uri="{BB962C8B-B14F-4D97-AF65-F5344CB8AC3E}">
        <p14:creationId xmlns:p14="http://schemas.microsoft.com/office/powerpoint/2010/main" val="592154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638" y="332656"/>
            <a:ext cx="7920880" cy="4537781"/>
          </a:xfrm>
          <a:prstGeom prst="rect">
            <a:avLst/>
          </a:prstGeom>
        </p:spPr>
        <p:txBody>
          <a:bodyPr wrap="square">
            <a:spAutoFit/>
          </a:bodyPr>
          <a:lstStyle/>
          <a:p>
            <a:pPr indent="449580" algn="just">
              <a:lnSpc>
                <a:spcPct val="107000"/>
              </a:lnSpc>
              <a:spcAft>
                <a:spcPts val="800"/>
              </a:spcAft>
            </a:pPr>
            <a:r>
              <a:rPr lang="uk-UA" i="1" dirty="0">
                <a:latin typeface="Times New Roman"/>
                <a:ea typeface="Calibri"/>
                <a:cs typeface="Times New Roman"/>
              </a:rPr>
              <a:t>Проблема еквівалентності.</a:t>
            </a:r>
            <a:r>
              <a:rPr lang="uk-UA" dirty="0">
                <a:latin typeface="Times New Roman"/>
                <a:ea typeface="Calibri"/>
                <a:cs typeface="Times New Roman"/>
              </a:rPr>
              <a:t> Особливе значення ця проблема набуває при проведенні порівняльних досліджень за допомогою методів інтерв'ювання, анкетного опитування, експертного аналізу. Мова в даному випадку йде про еквівалентність понять і процедур, що використовуються в дослідженні. У цьому зв'язку важливо досягти концептуальної еквівалентності - </a:t>
            </a:r>
            <a:r>
              <a:rPr lang="uk-UA" dirty="0" err="1">
                <a:latin typeface="Times New Roman"/>
                <a:ea typeface="Calibri"/>
                <a:cs typeface="Times New Roman"/>
              </a:rPr>
              <a:t>взаємовідповідності</a:t>
            </a:r>
            <a:r>
              <a:rPr lang="uk-UA" dirty="0">
                <a:latin typeface="Times New Roman"/>
                <a:ea typeface="Calibri"/>
                <a:cs typeface="Times New Roman"/>
              </a:rPr>
              <a:t> значення концепту в різних культурах; еквівалентності вимірювальної техніки - відмінність чи схожість вимірювальних індикаторів та індексів; еквівалентності обстановки, якщо мова йде про інтерв'ю, анкетному опитуванні; лінгвістичної еквівалентності, що зачіпає лексичний і граматичний смисли понять; еквівалентності вибірки респондентів. Для вирішення проблеми еквівалентності використовується багаторазова процедура зворотного перекладу понять, попереднє зондування. Вважається, що еквівалентність можна дотримати, якщо звертати увагу скоріше на еквівалентність ідей, а не слів, і якщо тісніше пов'язувати поняття з реальним, а не нормативним політичним життям.</a:t>
            </a:r>
            <a:endParaRPr lang="ru-RU" sz="1600" dirty="0">
              <a:ea typeface="Calibri"/>
              <a:cs typeface="Times New Roman"/>
            </a:endParaRPr>
          </a:p>
        </p:txBody>
      </p:sp>
    </p:spTree>
    <p:extLst>
      <p:ext uri="{BB962C8B-B14F-4D97-AF65-F5344CB8AC3E}">
        <p14:creationId xmlns:p14="http://schemas.microsoft.com/office/powerpoint/2010/main" val="1913668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7704856" cy="5693866"/>
          </a:xfrm>
          <a:prstGeom prst="rect">
            <a:avLst/>
          </a:prstGeom>
        </p:spPr>
        <p:txBody>
          <a:bodyPr wrap="square">
            <a:spAutoFit/>
          </a:bodyPr>
          <a:lstStyle/>
          <a:p>
            <a:pPr algn="just"/>
            <a:r>
              <a:rPr lang="uk-UA" sz="2400" b="1" i="1" dirty="0">
                <a:latin typeface="Times New Roman"/>
                <a:ea typeface="Calibri"/>
              </a:rPr>
              <a:t>Проблема універсальності.</a:t>
            </a:r>
            <a:r>
              <a:rPr lang="uk-UA" sz="2400" b="1" dirty="0">
                <a:latin typeface="Times New Roman"/>
                <a:ea typeface="Calibri"/>
              </a:rPr>
              <a:t> </a:t>
            </a:r>
            <a:r>
              <a:rPr lang="uk-UA" sz="2000" dirty="0" err="1">
                <a:latin typeface="Times New Roman"/>
                <a:ea typeface="Calibri"/>
              </a:rPr>
              <a:t>Веберовская</a:t>
            </a:r>
            <a:r>
              <a:rPr lang="uk-UA" sz="2000" dirty="0">
                <a:latin typeface="Times New Roman"/>
                <a:ea typeface="Calibri"/>
              </a:rPr>
              <a:t> методологія порівняння орієнтувалася на пошук унікальності історичних процесів з допомогою ідеально-типових конструктів, що володіють якістю універсальності. Але універсальність була не метою, а засобом дослідження. В даний час, незважаючи на критику універсалізму як цілі і повернення до </a:t>
            </a:r>
            <a:r>
              <a:rPr lang="uk-UA" sz="2000" dirty="0" err="1">
                <a:latin typeface="Times New Roman"/>
                <a:ea typeface="Calibri"/>
              </a:rPr>
              <a:t>інтерпретативного</a:t>
            </a:r>
            <a:r>
              <a:rPr lang="uk-UA" sz="2000" dirty="0">
                <a:latin typeface="Times New Roman"/>
                <a:ea typeface="Calibri"/>
              </a:rPr>
              <a:t> аналізу, пошук універсальних емпіричних узагальнень все ж є визначальним. Проблема універсалізму понять добре відома: чи відображають загальні поняття політики, які використовуються в сучасній порівняльної політології, зміст політичних процесів при їх застосуванні до різних культурно-історичних середовищ. Чи можна поширити отримані при вивченні групи країн емпіричні узагальнення на всіх країн? Відомо, що деякі індекси демократії, що використовуються в глобальних дослідженнях, мають схильність сприяти одним країнам і регіонам і занижувати оцінки демократичності інших регіонів. У сучасній порівняльної політології ставлення до універсальності змінюється, часто більше значення надається контекстуальним узагальнень, а не глобальним. </a:t>
            </a:r>
            <a:endParaRPr lang="ru-RU" sz="2000" dirty="0"/>
          </a:p>
        </p:txBody>
      </p:sp>
    </p:spTree>
    <p:extLst>
      <p:ext uri="{BB962C8B-B14F-4D97-AF65-F5344CB8AC3E}">
        <p14:creationId xmlns:p14="http://schemas.microsoft.com/office/powerpoint/2010/main" val="1098503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0"/>
            <a:ext cx="8712968" cy="6279668"/>
          </a:xfrm>
          <a:prstGeom prst="rect">
            <a:avLst/>
          </a:prstGeom>
        </p:spPr>
        <p:txBody>
          <a:bodyPr wrap="square">
            <a:spAutoFit/>
          </a:bodyPr>
          <a:lstStyle/>
          <a:p>
            <a:pPr indent="449580" algn="just">
              <a:lnSpc>
                <a:spcPct val="107000"/>
              </a:lnSpc>
              <a:spcAft>
                <a:spcPts val="800"/>
              </a:spcAft>
            </a:pPr>
            <a:r>
              <a:rPr lang="uk-UA" sz="2000" b="1" i="1" dirty="0">
                <a:latin typeface="Times New Roman" panose="02020603050405020304" pitchFamily="18" charset="0"/>
                <a:ea typeface="Calibri"/>
                <a:cs typeface="Times New Roman" panose="02020603050405020304" pitchFamily="18" charset="0"/>
              </a:rPr>
              <a:t>Проблема - «мало N, багато змінних».</a:t>
            </a:r>
            <a:r>
              <a:rPr lang="uk-UA" sz="2000" b="1" dirty="0">
                <a:latin typeface="Times New Roman" panose="02020603050405020304" pitchFamily="18" charset="0"/>
                <a:ea typeface="Calibri"/>
                <a:cs typeface="Times New Roman" panose="02020603050405020304" pitchFamily="18" charset="0"/>
              </a:rPr>
              <a:t> </a:t>
            </a:r>
            <a:r>
              <a:rPr lang="uk-UA" sz="2000" dirty="0">
                <a:latin typeface="Times New Roman" panose="02020603050405020304" pitchFamily="18" charset="0"/>
                <a:ea typeface="Calibri"/>
                <a:cs typeface="Times New Roman" panose="02020603050405020304" pitchFamily="18" charset="0"/>
              </a:rPr>
              <a:t>Дана проблема вважається центральною для порівняльних досліджень. Вона полягає в тому, що дослідник обмежений лише невеликим кількість країн (тобто випадків), які можна піддати вивченню, тоді як число змінних, якими характеризуються країни, є більшою. Перед ученим-компаративістів в цьому випадку виникає дві проблеми: з одного боку, з метою зробити дослідження більш </a:t>
            </a:r>
            <a:r>
              <a:rPr lang="uk-UA" sz="2000" dirty="0" err="1">
                <a:latin typeface="Times New Roman" panose="02020603050405020304" pitchFamily="18" charset="0"/>
                <a:ea typeface="Calibri"/>
                <a:cs typeface="Times New Roman" panose="02020603050405020304" pitchFamily="18" charset="0"/>
              </a:rPr>
              <a:t>обгрунтованим</a:t>
            </a:r>
            <a:r>
              <a:rPr lang="uk-UA" sz="2000" dirty="0">
                <a:latin typeface="Times New Roman" panose="02020603050405020304" pitchFamily="18" charset="0"/>
                <a:ea typeface="Calibri"/>
                <a:cs typeface="Times New Roman" panose="02020603050405020304" pitchFamily="18" charset="0"/>
              </a:rPr>
              <a:t> він повинен максимально збільшити кількість випадків, а з іншого, він повинен зуміти обмежити кількість змінних в дослідженні. Перша частина проблеми обмежує застосування статистичного методу в порівняльному дослідженні, друга частина ускладнює вибір оперативних змінних і контроль над змінними.</a:t>
            </a:r>
            <a:endParaRPr lang="ru-RU" sz="2000" dirty="0">
              <a:latin typeface="Times New Roman" panose="02020603050405020304" pitchFamily="18" charset="0"/>
              <a:ea typeface="Calibri"/>
              <a:cs typeface="Times New Roman" panose="02020603050405020304" pitchFamily="18" charset="0"/>
            </a:endParaRPr>
          </a:p>
          <a:p>
            <a:pPr algn="just"/>
            <a:r>
              <a:rPr lang="uk-UA" sz="2000" dirty="0">
                <a:latin typeface="Times New Roman" panose="02020603050405020304" pitchFamily="18" charset="0"/>
                <a:ea typeface="Calibri"/>
                <a:cs typeface="Times New Roman" panose="02020603050405020304" pitchFamily="18" charset="0"/>
              </a:rPr>
              <a:t>До недавнього часу мала кількість N вважалося недоліком порівняльного методу, тому дослідники намагалися всіляко збільшити кількість випадків. Було розроблено безліч порад, як це зробити. Найпростіший спосіб вирішити проблему - збільшувати кількість випадків наскільки це </a:t>
            </a:r>
            <a:r>
              <a:rPr lang="uk-UA" sz="2000" dirty="0" smtClean="0">
                <a:latin typeface="Times New Roman" panose="02020603050405020304" pitchFamily="18" charset="0"/>
                <a:ea typeface="Calibri"/>
                <a:cs typeface="Times New Roman" panose="02020603050405020304" pitchFamily="18" charset="0"/>
              </a:rPr>
              <a:t>можливо. Причому</a:t>
            </a:r>
            <a:r>
              <a:rPr lang="uk-UA" sz="2000" dirty="0">
                <a:latin typeface="Times New Roman" panose="02020603050405020304" pitchFamily="18" charset="0"/>
                <a:ea typeface="Calibri"/>
                <a:cs typeface="Times New Roman" panose="02020603050405020304" pitchFamily="18" charset="0"/>
              </a:rPr>
              <a:t>, схвалювалися збільшення й просторові, й історичні. Ця тенденція призвела свого часу до захоплення так званими глобальними порівняльними дослідження, коли в орбіту порівняння потрапляло максимальна кількість країн.</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829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856984" cy="6517682"/>
          </a:xfrm>
          <a:prstGeom prst="rect">
            <a:avLst/>
          </a:prstGeom>
        </p:spPr>
        <p:txBody>
          <a:bodyPr wrap="square">
            <a:spAutoFit/>
          </a:bodyPr>
          <a:lstStyle/>
          <a:p>
            <a:pPr indent="449580" algn="just">
              <a:lnSpc>
                <a:spcPct val="107000"/>
              </a:lnSpc>
              <a:spcAft>
                <a:spcPts val="800"/>
              </a:spcAft>
            </a:pPr>
            <a:r>
              <a:rPr lang="uk-UA" sz="2400" dirty="0" smtClean="0">
                <a:latin typeface="Times New Roman" panose="02020603050405020304" pitchFamily="18" charset="0"/>
                <a:ea typeface="Calibri"/>
                <a:cs typeface="Times New Roman" panose="02020603050405020304" pitchFamily="18" charset="0"/>
              </a:rPr>
              <a:t>У </a:t>
            </a:r>
            <a:r>
              <a:rPr lang="uk-UA" sz="2400" dirty="0">
                <a:latin typeface="Times New Roman" panose="02020603050405020304" pitchFamily="18" charset="0"/>
                <a:ea typeface="Calibri"/>
                <a:cs typeface="Times New Roman" panose="02020603050405020304" pitchFamily="18" charset="0"/>
              </a:rPr>
              <a:t>цих дослідженнях завжди виникали нові проблеми, пов'язані з порівнянністю країн, залучених в аналіз. Кожен дослідник по-своєму вирішував ці проблеми з огляду на деякі глобальні тенденції, еволюційні теорії політичного розвитку, спрощуючи інструменти порівняльного аналізу і </a:t>
            </a:r>
            <a:r>
              <a:rPr lang="uk-UA" sz="2400" dirty="0" err="1">
                <a:latin typeface="Times New Roman" panose="02020603050405020304" pitchFamily="18" charset="0"/>
                <a:ea typeface="Calibri"/>
                <a:cs typeface="Times New Roman" panose="02020603050405020304" pitchFamily="18" charset="0"/>
              </a:rPr>
              <a:t>т.д</a:t>
            </a:r>
            <a:r>
              <a:rPr lang="uk-UA" sz="2400" dirty="0">
                <a:latin typeface="Times New Roman" panose="02020603050405020304" pitchFamily="18" charset="0"/>
                <a:ea typeface="Calibri"/>
                <a:cs typeface="Times New Roman" panose="02020603050405020304" pitchFamily="18" charset="0"/>
              </a:rPr>
              <a:t>. Ці дослідження до цих пір проводяться, наприклад, дослідження умов виникнення демократії в 147 країнах, проведене Тату </a:t>
            </a:r>
            <a:r>
              <a:rPr lang="uk-UA" sz="2400" dirty="0" err="1">
                <a:latin typeface="Times New Roman" panose="02020603050405020304" pitchFamily="18" charset="0"/>
                <a:ea typeface="Calibri"/>
                <a:cs typeface="Times New Roman" panose="02020603050405020304" pitchFamily="18" charset="0"/>
              </a:rPr>
              <a:t>Ванганеном</a:t>
            </a:r>
            <a:r>
              <a:rPr lang="uk-UA" sz="2400" dirty="0">
                <a:latin typeface="Times New Roman" panose="02020603050405020304" pitchFamily="18" charset="0"/>
                <a:ea typeface="Calibri"/>
                <a:cs typeface="Times New Roman" panose="02020603050405020304" pitchFamily="18" charset="0"/>
              </a:rPr>
              <a:t>, або щорічні обстеження стану свободи в більш ніж 190 країнах «Будинком свободи»). Однак в останні роки значення подібних досліджень знизилося, і деякі аналітики </a:t>
            </a:r>
            <a:r>
              <a:rPr lang="uk-UA" sz="2400" dirty="0" smtClean="0">
                <a:latin typeface="Times New Roman" panose="02020603050405020304" pitchFamily="18" charset="0"/>
                <a:ea typeface="Calibri"/>
                <a:cs typeface="Times New Roman" panose="02020603050405020304" pitchFamily="18" charset="0"/>
              </a:rPr>
              <a:t> </a:t>
            </a:r>
            <a:r>
              <a:rPr lang="uk-UA" sz="2400" dirty="0">
                <a:latin typeface="Times New Roman" panose="02020603050405020304" pitchFamily="18" charset="0"/>
                <a:ea typeface="Calibri"/>
                <a:cs typeface="Times New Roman" panose="02020603050405020304" pitchFamily="18" charset="0"/>
              </a:rPr>
              <a:t>відзначають певну кризу в цій галузі порівняльної політології. Частина дослідників вважають, що невелика кількість N є швидше перевагою порівняльного методу, ніж його недоліком.  </a:t>
            </a:r>
            <a:endParaRPr lang="ru-RU" sz="24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Друга частина проблеми стосується обмеження числа змінних в дослідженні. Для обмеження числа змінних радять зосереджуватися на «ключових» змінних. </a:t>
            </a:r>
            <a:endParaRPr lang="ru-RU"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653751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4664"/>
            <a:ext cx="8712967" cy="6415089"/>
          </a:xfrm>
          <a:prstGeom prst="rect">
            <a:avLst/>
          </a:prstGeom>
        </p:spPr>
        <p:txBody>
          <a:bodyPr wrap="square">
            <a:spAutoFit/>
          </a:bodyPr>
          <a:lstStyle/>
          <a:p>
            <a:pPr indent="449580" algn="just">
              <a:lnSpc>
                <a:spcPct val="107000"/>
              </a:lnSpc>
              <a:spcAft>
                <a:spcPts val="800"/>
              </a:spcAft>
            </a:pPr>
            <a:r>
              <a:rPr lang="uk-UA" sz="2400" b="1" i="1" dirty="0">
                <a:latin typeface="Times New Roman"/>
                <a:ea typeface="Calibri"/>
                <a:cs typeface="Times New Roman"/>
              </a:rPr>
              <a:t>«Проблема </a:t>
            </a:r>
            <a:r>
              <a:rPr lang="uk-UA" sz="2400" b="1" i="1" dirty="0" err="1">
                <a:latin typeface="Times New Roman"/>
                <a:ea typeface="Calibri"/>
                <a:cs typeface="Times New Roman"/>
              </a:rPr>
              <a:t>Гелтона</a:t>
            </a:r>
            <a:r>
              <a:rPr lang="uk-UA" sz="2400" b="1" i="1" dirty="0">
                <a:latin typeface="Times New Roman"/>
                <a:ea typeface="Calibri"/>
                <a:cs typeface="Times New Roman"/>
              </a:rPr>
              <a:t>».</a:t>
            </a:r>
            <a:r>
              <a:rPr lang="uk-UA" sz="2400" b="1" dirty="0">
                <a:latin typeface="Times New Roman"/>
                <a:ea typeface="Calibri"/>
                <a:cs typeface="Times New Roman"/>
              </a:rPr>
              <a:t> </a:t>
            </a:r>
            <a:r>
              <a:rPr lang="uk-UA" sz="2400" dirty="0">
                <a:latin typeface="Times New Roman"/>
                <a:ea typeface="Calibri"/>
                <a:cs typeface="Times New Roman"/>
              </a:rPr>
              <a:t>Проблема названа по імені президента Королівського антропологічного інституту Великобританії </a:t>
            </a:r>
            <a:r>
              <a:rPr lang="uk-UA" sz="2400" dirty="0" err="1">
                <a:latin typeface="Times New Roman"/>
                <a:ea typeface="Calibri"/>
                <a:cs typeface="Times New Roman"/>
              </a:rPr>
              <a:t>Гелтона</a:t>
            </a:r>
            <a:r>
              <a:rPr lang="uk-UA" sz="2400" dirty="0">
                <a:latin typeface="Times New Roman"/>
                <a:ea typeface="Calibri"/>
                <a:cs typeface="Times New Roman"/>
              </a:rPr>
              <a:t>, який в 1889 р. при обговоренні методології крос-культурного аналізу, запропонованого Тейлором, висловив припущення про значний вплив на культуру зовнішнього </a:t>
            </a:r>
            <a:r>
              <a:rPr lang="uk-UA" sz="2400" dirty="0" err="1">
                <a:latin typeface="Times New Roman"/>
                <a:ea typeface="Calibri"/>
                <a:cs typeface="Times New Roman"/>
              </a:rPr>
              <a:t>фактора</a:t>
            </a:r>
            <a:r>
              <a:rPr lang="uk-UA" sz="2400" dirty="0">
                <a:latin typeface="Times New Roman"/>
                <a:ea typeface="Calibri"/>
                <a:cs typeface="Times New Roman"/>
              </a:rPr>
              <a:t>. «Вкрай бажано, - говорив він, - щоб давалася повна інформація щодо того, якою мірою незалежні звичаї порівнюваних племен і рас. Могло б бути, що деякі племена походили з загального джерела, так що вони були б </a:t>
            </a:r>
            <a:r>
              <a:rPr lang="uk-UA" sz="2400" dirty="0" smtClean="0">
                <a:latin typeface="Times New Roman"/>
                <a:ea typeface="Calibri"/>
                <a:cs typeface="Times New Roman"/>
              </a:rPr>
              <a:t>копіями </a:t>
            </a:r>
            <a:r>
              <a:rPr lang="uk-UA" sz="2400" dirty="0">
                <a:latin typeface="Times New Roman"/>
                <a:ea typeface="Calibri"/>
                <a:cs typeface="Times New Roman"/>
              </a:rPr>
              <a:t>одного і того ж оригіналу. При такому дослідженні всі спостереження повинні були б бути, кажучи статистично, ретельно "зважені". Корисною була б ідея про розподіл різних звичаїв і про їх відносне переважання в світі, що можна було б представити на карті, показуючи затемненнями і кольором області їх географічного поширення». У 1970-і рр. «Проблема </a:t>
            </a:r>
            <a:r>
              <a:rPr lang="uk-UA" sz="2400" dirty="0" err="1">
                <a:latin typeface="Times New Roman"/>
                <a:ea typeface="Calibri"/>
                <a:cs typeface="Times New Roman"/>
              </a:rPr>
              <a:t>Гелтона</a:t>
            </a:r>
            <a:r>
              <a:rPr lang="uk-UA" sz="2400" dirty="0">
                <a:latin typeface="Times New Roman"/>
                <a:ea typeface="Calibri"/>
                <a:cs typeface="Times New Roman"/>
              </a:rPr>
              <a:t>» перекочувала в порівняльну політологію.</a:t>
            </a:r>
            <a:endParaRPr lang="ru-RU" sz="2400" dirty="0">
              <a:ea typeface="Calibri"/>
              <a:cs typeface="Times New Roman"/>
            </a:endParaRPr>
          </a:p>
        </p:txBody>
      </p:sp>
    </p:spTree>
    <p:extLst>
      <p:ext uri="{BB962C8B-B14F-4D97-AF65-F5344CB8AC3E}">
        <p14:creationId xmlns:p14="http://schemas.microsoft.com/office/powerpoint/2010/main" val="1547024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68428"/>
            <a:ext cx="8712968" cy="5803320"/>
          </a:xfrm>
          <a:prstGeom prst="rect">
            <a:avLst/>
          </a:prstGeom>
        </p:spPr>
        <p:txBody>
          <a:bodyPr wrap="square">
            <a:spAutoFit/>
          </a:bodyPr>
          <a:lstStyle/>
          <a:p>
            <a:pPr indent="449580"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Спроба зняти «проблему </a:t>
            </a:r>
            <a:r>
              <a:rPr lang="uk-UA" sz="2400" dirty="0" err="1">
                <a:latin typeface="Times New Roman" panose="02020603050405020304" pitchFamily="18" charset="0"/>
                <a:ea typeface="Calibri"/>
                <a:cs typeface="Times New Roman" panose="02020603050405020304" pitchFamily="18" charset="0"/>
              </a:rPr>
              <a:t>Гелтона</a:t>
            </a:r>
            <a:r>
              <a:rPr lang="uk-UA" sz="2400" dirty="0">
                <a:latin typeface="Times New Roman" panose="02020603050405020304" pitchFamily="18" charset="0"/>
                <a:ea typeface="Calibri"/>
                <a:cs typeface="Times New Roman" panose="02020603050405020304" pitchFamily="18" charset="0"/>
              </a:rPr>
              <a:t>» була здійснена рядом дослідників, які орієнтувалися на посилення контролю за зовнішніми змінними, запропонувавши дві стратегії порівняльного дослідження: </a:t>
            </a:r>
            <a:r>
              <a:rPr lang="uk-UA" sz="2400" b="1" i="1" dirty="0">
                <a:latin typeface="Times New Roman" panose="02020603050405020304" pitchFamily="18" charset="0"/>
                <a:ea typeface="Calibri"/>
                <a:cs typeface="Times New Roman" panose="02020603050405020304" pitchFamily="18" charset="0"/>
              </a:rPr>
              <a:t>порівняння найбільш подібних систем </a:t>
            </a:r>
            <a:r>
              <a:rPr lang="uk-UA" sz="2400" dirty="0">
                <a:latin typeface="Times New Roman" panose="02020603050405020304" pitchFamily="18" charset="0"/>
                <a:ea typeface="Calibri"/>
                <a:cs typeface="Times New Roman" panose="02020603050405020304" pitchFamily="18" charset="0"/>
              </a:rPr>
              <a:t>і </a:t>
            </a:r>
            <a:r>
              <a:rPr lang="uk-UA" sz="2400" b="1" i="1" dirty="0">
                <a:latin typeface="Times New Roman" panose="02020603050405020304" pitchFamily="18" charset="0"/>
                <a:ea typeface="Calibri"/>
                <a:cs typeface="Times New Roman" panose="02020603050405020304" pitchFamily="18" charset="0"/>
              </a:rPr>
              <a:t>порівняння найбільш різних систем</a:t>
            </a:r>
            <a:r>
              <a:rPr lang="uk-UA" sz="2400" dirty="0">
                <a:latin typeface="Times New Roman" panose="02020603050405020304" pitchFamily="18" charset="0"/>
                <a:ea typeface="Calibri"/>
                <a:cs typeface="Times New Roman" panose="02020603050405020304" pitchFamily="18" charset="0"/>
              </a:rPr>
              <a:t>.</a:t>
            </a:r>
            <a:endParaRPr lang="ru-RU" sz="24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В обох випадках вплив зовнішніх умов розглядалося як </a:t>
            </a:r>
            <a:r>
              <a:rPr lang="uk-UA" sz="2400" dirty="0" smtClean="0">
                <a:latin typeface="Times New Roman" panose="02020603050405020304" pitchFamily="18" charset="0"/>
                <a:ea typeface="Calibri"/>
                <a:cs typeface="Times New Roman" panose="02020603050405020304" pitchFamily="18" charset="0"/>
              </a:rPr>
              <a:t>подоланий, </a:t>
            </a:r>
            <a:r>
              <a:rPr lang="uk-UA" sz="2400" dirty="0">
                <a:latin typeface="Times New Roman" panose="02020603050405020304" pitchFamily="18" charset="0"/>
                <a:ea typeface="Calibri"/>
                <a:cs typeface="Times New Roman" panose="02020603050405020304" pitchFamily="18" charset="0"/>
              </a:rPr>
              <a:t>оскільки порівняння спиралося на контроль за зовнішнім контекстом.</a:t>
            </a:r>
            <a:endParaRPr lang="ru-RU" sz="24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При порівнянні </a:t>
            </a:r>
            <a:r>
              <a:rPr lang="uk-UA" sz="2400" i="1" dirty="0">
                <a:latin typeface="Times New Roman" panose="02020603050405020304" pitchFamily="18" charset="0"/>
                <a:ea typeface="Calibri"/>
                <a:cs typeface="Times New Roman" panose="02020603050405020304" pitchFamily="18" charset="0"/>
              </a:rPr>
              <a:t>схожих систем</a:t>
            </a:r>
            <a:r>
              <a:rPr lang="uk-UA" sz="2400" dirty="0">
                <a:latin typeface="Times New Roman" panose="02020603050405020304" pitchFamily="18" charset="0"/>
                <a:ea typeface="Calibri"/>
                <a:cs typeface="Times New Roman" panose="02020603050405020304" pitchFamily="18" charset="0"/>
              </a:rPr>
              <a:t> спільність географічних, культурних, історичних, економічних і т. п. умов забезпечувала можливість вважати країни однорідними по ряду параметрів і перевіряти досліджуваний взаємозв'язок (наприклад, між партійними системами та виборчими системами), орієнтуючись тільки на внутрішні умови.</a:t>
            </a:r>
            <a:endParaRPr lang="ru-RU"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233095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8684" y="260648"/>
            <a:ext cx="8623796" cy="3570593"/>
          </a:xfrm>
          <a:prstGeom prst="rect">
            <a:avLst/>
          </a:prstGeom>
        </p:spPr>
        <p:txBody>
          <a:bodyPr wrap="square">
            <a:spAutoFit/>
          </a:bodyPr>
          <a:lstStyle/>
          <a:p>
            <a:pPr indent="449580"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При порівнянні найбільш різних країн вплив зовнішніх факторів контролюється протиставленням зовнішніх умов.</a:t>
            </a:r>
            <a:endParaRPr lang="ru-RU" sz="2400" dirty="0">
              <a:latin typeface="Times New Roman" panose="02020603050405020304" pitchFamily="18" charset="0"/>
              <a:ea typeface="Calibri"/>
              <a:cs typeface="Times New Roman" panose="02020603050405020304" pitchFamily="18" charset="0"/>
            </a:endParaRPr>
          </a:p>
          <a:p>
            <a:r>
              <a:rPr lang="uk-UA" sz="2400" dirty="0">
                <a:latin typeface="Times New Roman" panose="02020603050405020304" pitchFamily="18" charset="0"/>
                <a:ea typeface="Calibri"/>
                <a:cs typeface="Times New Roman" panose="02020603050405020304" pitchFamily="18" charset="0"/>
              </a:rPr>
              <a:t>Порівняння найбільш схожих країн - це порівняння країн, які поділяють цілий ряд спільних рис (політичні інститути, культура, релігія) з метою згладити одні відмінності при підкресленні інших.. У підсумку така організація порівняльного дослідження дозволить виділити ознаки, за якими схожі країни відрізняються одна від одної і ті, які пояснюють результат, що спостерігається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366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резка экрана"/>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6976"/>
            <a:ext cx="3953427" cy="5334745"/>
          </a:xfrm>
          <a:prstGeom prst="rect">
            <a:avLst/>
          </a:prstGeom>
        </p:spPr>
      </p:pic>
      <p:sp>
        <p:nvSpPr>
          <p:cNvPr id="3" name="Прямоугольник 2"/>
          <p:cNvSpPr/>
          <p:nvPr/>
        </p:nvSpPr>
        <p:spPr>
          <a:xfrm>
            <a:off x="3953427" y="336362"/>
            <a:ext cx="4867045" cy="5442516"/>
          </a:xfrm>
          <a:prstGeom prst="rect">
            <a:avLst/>
          </a:prstGeom>
        </p:spPr>
        <p:txBody>
          <a:bodyPr wrap="square">
            <a:spAutoFit/>
          </a:bodyPr>
          <a:lstStyle/>
          <a:p>
            <a:pPr algn="just">
              <a:lnSpc>
                <a:spcPct val="107000"/>
              </a:lnSpc>
              <a:spcAft>
                <a:spcPts val="800"/>
              </a:spcAft>
            </a:pPr>
            <a:r>
              <a:rPr lang="ru-RU" sz="2000" dirty="0">
                <a:latin typeface="Times New Roman" panose="02020603050405020304" pitchFamily="18" charset="0"/>
                <a:ea typeface="Calibri"/>
                <a:cs typeface="Times New Roman" panose="02020603050405020304" pitchFamily="18" charset="0"/>
              </a:rPr>
              <a:t>Т</a:t>
            </a:r>
            <a:r>
              <a:rPr lang="uk-UA" sz="2000" dirty="0" err="1">
                <a:latin typeface="Times New Roman" panose="02020603050405020304" pitchFamily="18" charset="0"/>
                <a:ea typeface="Calibri"/>
                <a:cs typeface="Times New Roman" panose="02020603050405020304" pitchFamily="18" charset="0"/>
              </a:rPr>
              <a:t>абл</a:t>
            </a:r>
            <a:r>
              <a:rPr lang="ru-RU" sz="2000" dirty="0" err="1">
                <a:latin typeface="Times New Roman" panose="02020603050405020304" pitchFamily="18" charset="0"/>
                <a:ea typeface="Calibri"/>
                <a:cs typeface="Times New Roman" panose="02020603050405020304" pitchFamily="18" charset="0"/>
              </a:rPr>
              <a:t>иця</a:t>
            </a:r>
            <a:r>
              <a:rPr lang="ru-RU" sz="2000" dirty="0">
                <a:latin typeface="Times New Roman" panose="02020603050405020304" pitchFamily="18" charset="0"/>
                <a:ea typeface="Calibri"/>
                <a:cs typeface="Times New Roman" panose="02020603050405020304" pitchFamily="18" charset="0"/>
              </a:rPr>
              <a:t> </a:t>
            </a:r>
            <a:r>
              <a:rPr lang="uk-UA" sz="2000" dirty="0">
                <a:latin typeface="Times New Roman" panose="02020603050405020304" pitchFamily="18" charset="0"/>
                <a:ea typeface="Calibri"/>
                <a:cs typeface="Times New Roman" panose="02020603050405020304" pitchFamily="18" charset="0"/>
              </a:rPr>
              <a:t>містить таку інформацію:</a:t>
            </a:r>
            <a:endParaRPr lang="ru-RU" sz="20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1) країни А, В і С поділяють три загальні характеристики (а, b, с);</a:t>
            </a:r>
            <a:endParaRPr lang="ru-RU" sz="20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2) деякі країни мають загальний чинник (x);</a:t>
            </a:r>
            <a:endParaRPr lang="ru-RU" sz="20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3) країни, що не має </a:t>
            </a:r>
            <a:r>
              <a:rPr lang="uk-UA" sz="2000" dirty="0" err="1">
                <a:latin typeface="Times New Roman" panose="02020603050405020304" pitchFamily="18" charset="0"/>
                <a:ea typeface="Calibri"/>
                <a:cs typeface="Times New Roman" panose="02020603050405020304" pitchFamily="18" charset="0"/>
              </a:rPr>
              <a:t>фактора</a:t>
            </a:r>
            <a:r>
              <a:rPr lang="uk-UA" sz="2000" dirty="0">
                <a:latin typeface="Times New Roman" panose="02020603050405020304" pitchFamily="18" charset="0"/>
                <a:ea typeface="Calibri"/>
                <a:cs typeface="Times New Roman" panose="02020603050405020304" pitchFamily="18" charset="0"/>
              </a:rPr>
              <a:t> (x), не має і результату (у).</a:t>
            </a:r>
            <a:endParaRPr lang="ru-RU" sz="20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Отже, наявність / відсутність ключового </a:t>
            </a:r>
            <a:r>
              <a:rPr lang="uk-UA" sz="2000" dirty="0" err="1">
                <a:latin typeface="Times New Roman" panose="02020603050405020304" pitchFamily="18" charset="0"/>
                <a:ea typeface="Calibri"/>
                <a:cs typeface="Times New Roman" panose="02020603050405020304" pitchFamily="18" charset="0"/>
              </a:rPr>
              <a:t>фактора</a:t>
            </a:r>
            <a:r>
              <a:rPr lang="uk-UA" sz="2000" dirty="0">
                <a:latin typeface="Times New Roman" panose="02020603050405020304" pitchFamily="18" charset="0"/>
                <a:ea typeface="Calibri"/>
                <a:cs typeface="Times New Roman" panose="02020603050405020304" pitchFamily="18" charset="0"/>
              </a:rPr>
              <a:t> пов'язане з наявністю / відсутністю результату. Іншими словами, результат може відрізнятися від країни до країни, що пояснюється наявністю / відсутністю ключового </a:t>
            </a:r>
            <a:r>
              <a:rPr lang="uk-UA" sz="2000" dirty="0" err="1">
                <a:latin typeface="Times New Roman" panose="02020603050405020304" pitchFamily="18" charset="0"/>
                <a:ea typeface="Calibri"/>
                <a:cs typeface="Times New Roman" panose="02020603050405020304" pitchFamily="18" charset="0"/>
              </a:rPr>
              <a:t>фактора</a:t>
            </a:r>
            <a:r>
              <a:rPr lang="uk-UA" sz="2000" dirty="0">
                <a:latin typeface="Times New Roman" panose="02020603050405020304" pitchFamily="18" charset="0"/>
                <a:ea typeface="Calibri"/>
                <a:cs typeface="Times New Roman" panose="02020603050405020304" pitchFamily="18" charset="0"/>
              </a:rPr>
              <a:t>, який не є загальним для досліджуваних схожих країн.</a:t>
            </a:r>
            <a:endParaRPr lang="ru-RU" sz="20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654640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11760" y="404664"/>
            <a:ext cx="4968552" cy="487506"/>
          </a:xfrm>
          <a:prstGeom prst="rect">
            <a:avLst/>
          </a:prstGeom>
        </p:spPr>
        <p:txBody>
          <a:bodyPr wrap="square">
            <a:spAutoFit/>
          </a:bodyPr>
          <a:lstStyle/>
          <a:p>
            <a:pPr indent="449580" algn="just">
              <a:lnSpc>
                <a:spcPct val="107000"/>
              </a:lnSpc>
              <a:spcAft>
                <a:spcPts val="800"/>
              </a:spcAft>
            </a:pPr>
            <a:r>
              <a:rPr lang="uk-UA" sz="2400" b="1" dirty="0">
                <a:latin typeface="Times New Roman"/>
                <a:ea typeface="Calibri"/>
                <a:cs typeface="Times New Roman"/>
              </a:rPr>
              <a:t>Види порівняльних досліджень</a:t>
            </a:r>
            <a:endParaRPr lang="ru-RU" sz="2400" dirty="0">
              <a:effectLst/>
              <a:latin typeface="Calibri"/>
              <a:ea typeface="Calibri"/>
              <a:cs typeface="Times New Roman"/>
            </a:endParaRPr>
          </a:p>
        </p:txBody>
      </p:sp>
      <p:sp>
        <p:nvSpPr>
          <p:cNvPr id="3" name="Прямоугольник 2"/>
          <p:cNvSpPr/>
          <p:nvPr/>
        </p:nvSpPr>
        <p:spPr>
          <a:xfrm>
            <a:off x="324036" y="905803"/>
            <a:ext cx="8424428" cy="5339923"/>
          </a:xfrm>
          <a:prstGeom prst="rect">
            <a:avLst/>
          </a:prstGeom>
        </p:spPr>
        <p:txBody>
          <a:bodyPr wrap="square">
            <a:spAutoFit/>
          </a:bodyPr>
          <a:lstStyle/>
          <a:p>
            <a:pPr indent="449580" algn="just">
              <a:lnSpc>
                <a:spcPct val="107000"/>
              </a:lnSpc>
              <a:spcAft>
                <a:spcPts val="800"/>
              </a:spcAft>
            </a:pPr>
            <a:r>
              <a:rPr lang="uk-UA" sz="2000" i="1" dirty="0">
                <a:latin typeface="Times New Roman"/>
                <a:ea typeface="Calibri"/>
                <a:cs typeface="Times New Roman"/>
              </a:rPr>
              <a:t>Вивчення окремого випадку</a:t>
            </a:r>
            <a:r>
              <a:rPr lang="uk-UA" sz="2000" dirty="0">
                <a:latin typeface="Times New Roman"/>
                <a:ea typeface="Calibri"/>
                <a:cs typeface="Times New Roman"/>
              </a:rPr>
              <a:t> (</a:t>
            </a:r>
            <a:r>
              <a:rPr lang="uk-UA" sz="2000" i="1" dirty="0">
                <a:latin typeface="Times New Roman"/>
                <a:ea typeface="Calibri"/>
                <a:cs typeface="Times New Roman"/>
              </a:rPr>
              <a:t>«</a:t>
            </a:r>
            <a:r>
              <a:rPr lang="uk-UA" sz="2000" i="1" dirty="0" err="1">
                <a:latin typeface="Times New Roman"/>
                <a:ea typeface="Calibri"/>
                <a:cs typeface="Times New Roman"/>
              </a:rPr>
              <a:t>Сase-study</a:t>
            </a:r>
            <a:r>
              <a:rPr lang="uk-UA" sz="2000" dirty="0">
                <a:latin typeface="Times New Roman"/>
                <a:ea typeface="Calibri"/>
                <a:cs typeface="Times New Roman"/>
              </a:rPr>
              <a:t>»)</a:t>
            </a:r>
            <a:r>
              <a:rPr lang="uk-UA" sz="2000" b="1" dirty="0">
                <a:latin typeface="Times New Roman"/>
                <a:ea typeface="Calibri"/>
                <a:cs typeface="Times New Roman"/>
              </a:rPr>
              <a:t> </a:t>
            </a:r>
            <a:endParaRPr lang="uk-UA" sz="2000" b="1" dirty="0" smtClean="0">
              <a:latin typeface="Times New Roman"/>
              <a:ea typeface="Calibri"/>
              <a:cs typeface="Times New Roman"/>
            </a:endParaRPr>
          </a:p>
          <a:p>
            <a:pPr indent="449580" algn="just">
              <a:lnSpc>
                <a:spcPct val="107000"/>
              </a:lnSpc>
              <a:spcAft>
                <a:spcPts val="800"/>
              </a:spcAft>
            </a:pPr>
            <a:r>
              <a:rPr lang="uk-UA" sz="2000" dirty="0" smtClean="0">
                <a:latin typeface="Times New Roman"/>
                <a:ea typeface="Calibri"/>
                <a:cs typeface="Times New Roman"/>
              </a:rPr>
              <a:t>Слід </a:t>
            </a:r>
            <a:r>
              <a:rPr lang="uk-UA" sz="2000" dirty="0">
                <a:latin typeface="Times New Roman"/>
                <a:ea typeface="Calibri"/>
                <a:cs typeface="Times New Roman"/>
              </a:rPr>
              <a:t>зауважити, що не всі вважають подібне дослідження порівняльним, але все ж більшість вважає, що серед досліджень по типу «окремого випадку» можна виявити порівняльний акцент. </a:t>
            </a:r>
            <a:endParaRPr lang="uk-UA" sz="2000" dirty="0" smtClean="0">
              <a:latin typeface="Times New Roman"/>
              <a:ea typeface="Calibri"/>
              <a:cs typeface="Times New Roman"/>
            </a:endParaRPr>
          </a:p>
          <a:p>
            <a:pPr indent="449580" algn="just">
              <a:lnSpc>
                <a:spcPct val="107000"/>
              </a:lnSpc>
              <a:spcAft>
                <a:spcPts val="800"/>
              </a:spcAft>
            </a:pPr>
            <a:r>
              <a:rPr lang="uk-UA" sz="2000" dirty="0" smtClean="0">
                <a:latin typeface="Times New Roman"/>
                <a:ea typeface="Calibri"/>
                <a:cs typeface="Times New Roman"/>
              </a:rPr>
              <a:t>Особливість </a:t>
            </a:r>
            <a:r>
              <a:rPr lang="uk-UA" sz="2000" dirty="0">
                <a:latin typeface="Times New Roman"/>
                <a:ea typeface="Calibri"/>
                <a:cs typeface="Times New Roman"/>
              </a:rPr>
              <a:t>методу виявляється ще більш чітко, коли розглянутий випадок є </a:t>
            </a:r>
            <a:r>
              <a:rPr lang="uk-UA" sz="2000" dirty="0" smtClean="0">
                <a:latin typeface="Times New Roman"/>
                <a:ea typeface="Calibri"/>
                <a:cs typeface="Times New Roman"/>
              </a:rPr>
              <a:t>відхиленням </a:t>
            </a:r>
            <a:r>
              <a:rPr lang="uk-UA" sz="2000" dirty="0">
                <a:latin typeface="Times New Roman"/>
                <a:ea typeface="Calibri"/>
                <a:cs typeface="Times New Roman"/>
              </a:rPr>
              <a:t>від </a:t>
            </a:r>
            <a:r>
              <a:rPr lang="uk-UA" sz="2000" dirty="0" smtClean="0">
                <a:latin typeface="Times New Roman"/>
                <a:ea typeface="Calibri"/>
                <a:cs typeface="Times New Roman"/>
              </a:rPr>
              <a:t>норми. Наприклад</a:t>
            </a:r>
            <a:r>
              <a:rPr lang="uk-UA" sz="2000" dirty="0">
                <a:latin typeface="Times New Roman"/>
                <a:ea typeface="Calibri"/>
                <a:cs typeface="Times New Roman"/>
              </a:rPr>
              <a:t>, дослідження занепаду німецької демократії в період диктатури Гітлера дозволило виявити, яка з проявів її слабкості стала вирішальною у </a:t>
            </a:r>
            <a:r>
              <a:rPr lang="uk-UA" sz="2000" dirty="0" smtClean="0">
                <a:latin typeface="Times New Roman"/>
                <a:ea typeface="Calibri"/>
                <a:cs typeface="Times New Roman"/>
              </a:rPr>
              <a:t>цій ситуації </a:t>
            </a:r>
            <a:r>
              <a:rPr lang="uk-UA" sz="2000" dirty="0">
                <a:latin typeface="Times New Roman"/>
                <a:ea typeface="Calibri"/>
                <a:cs typeface="Times New Roman"/>
              </a:rPr>
              <a:t>(К. </a:t>
            </a:r>
            <a:r>
              <a:rPr lang="uk-UA" sz="2000" dirty="0" err="1">
                <a:latin typeface="Times New Roman"/>
                <a:ea typeface="Calibri"/>
                <a:cs typeface="Times New Roman"/>
              </a:rPr>
              <a:t>Брейкер</a:t>
            </a:r>
            <a:r>
              <a:rPr lang="uk-UA" sz="2000" dirty="0">
                <a:latin typeface="Times New Roman"/>
                <a:ea typeface="Calibri"/>
                <a:cs typeface="Times New Roman"/>
              </a:rPr>
              <a:t>). Безперечно, такі дослідження сприяють проясненню багатьох політичних </a:t>
            </a:r>
            <a:r>
              <a:rPr lang="uk-UA" sz="2000" dirty="0" smtClean="0">
                <a:latin typeface="Times New Roman"/>
                <a:ea typeface="Calibri"/>
                <a:cs typeface="Times New Roman"/>
              </a:rPr>
              <a:t>явищ і </a:t>
            </a:r>
            <a:r>
              <a:rPr lang="uk-UA" sz="2000" dirty="0">
                <a:latin typeface="Times New Roman"/>
                <a:ea typeface="Calibri"/>
                <a:cs typeface="Times New Roman"/>
              </a:rPr>
              <a:t>виробленню нових критеріїв для порівняльного дослідження. Відомо, що критерії для аналізу націоналізму й авторитаризму були спочатку розроблені саме в рамках таких досліджень. Однак будь-яке </a:t>
            </a:r>
            <a:r>
              <a:rPr lang="uk-UA" sz="2000" dirty="0" err="1">
                <a:latin typeface="Times New Roman"/>
                <a:ea typeface="Calibri"/>
                <a:cs typeface="Times New Roman"/>
              </a:rPr>
              <a:t>монодослідження</a:t>
            </a:r>
            <a:r>
              <a:rPr lang="uk-UA" sz="2000" dirty="0">
                <a:latin typeface="Times New Roman"/>
                <a:ea typeface="Calibri"/>
                <a:cs typeface="Times New Roman"/>
              </a:rPr>
              <a:t> не застраховане від деякого суб'єктивізму і перебільшеної уваги до специфіки країни.</a:t>
            </a:r>
            <a:endParaRPr lang="ru-RU" sz="2000" dirty="0">
              <a:latin typeface="Calibri"/>
              <a:ea typeface="Calibri"/>
              <a:cs typeface="Times New Roman"/>
            </a:endParaRPr>
          </a:p>
          <a:p>
            <a:pPr indent="449580" algn="just">
              <a:lnSpc>
                <a:spcPct val="107000"/>
              </a:lnSpc>
              <a:spcAft>
                <a:spcPts val="800"/>
              </a:spcAft>
            </a:pPr>
            <a:endParaRPr lang="ru-RU" sz="2000" dirty="0">
              <a:effectLst/>
              <a:latin typeface="Calibri"/>
              <a:ea typeface="Calibri"/>
              <a:cs typeface="Times New Roman"/>
            </a:endParaRPr>
          </a:p>
        </p:txBody>
      </p:sp>
    </p:spTree>
    <p:extLst>
      <p:ext uri="{BB962C8B-B14F-4D97-AF65-F5344CB8AC3E}">
        <p14:creationId xmlns:p14="http://schemas.microsoft.com/office/powerpoint/2010/main" val="273179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633"/>
            <a:ext cx="3779912" cy="6662721"/>
          </a:xfrm>
          <a:prstGeom prst="rect">
            <a:avLst/>
          </a:prstGeom>
        </p:spPr>
        <p:txBody>
          <a:bodyPr wrap="square">
            <a:spAutoFit/>
          </a:bodyPr>
          <a:lstStyle/>
          <a:p>
            <a:r>
              <a:rPr lang="uk-UA" dirty="0">
                <a:latin typeface="Times New Roman"/>
                <a:ea typeface="Calibri"/>
              </a:rPr>
              <a:t>Наприклад, Т. </a:t>
            </a:r>
            <a:r>
              <a:rPr lang="uk-UA" dirty="0" err="1">
                <a:latin typeface="Times New Roman"/>
                <a:ea typeface="Calibri"/>
              </a:rPr>
              <a:t>Вікман-Краулі</a:t>
            </a:r>
            <a:r>
              <a:rPr lang="uk-UA" dirty="0">
                <a:latin typeface="Times New Roman"/>
                <a:ea typeface="Calibri"/>
              </a:rPr>
              <a:t> (1993) досліджував причини революційної активності в Латинській Америці в період з 1956 по 1970 р, зокрема, з метою визначити тип селян, що найбільше підтримували партизан. Автор виходив з гіпотези про те, що підтримка партизанського руху була вищою в сільськогосподарських регіонах, де селяни найбільшою мірою страждають від соціально-економічної ситуації. Використання стратегії порівняння найбільш схожих країн дозволило дослідникові побачити наступну </a:t>
            </a:r>
            <a:r>
              <a:rPr lang="uk-UA" dirty="0" smtClean="0">
                <a:latin typeface="Times New Roman"/>
                <a:ea typeface="Calibri"/>
              </a:rPr>
              <a:t>картину</a:t>
            </a:r>
          </a:p>
          <a:p>
            <a:endParaRPr lang="uk-UA" dirty="0">
              <a:latin typeface="Times New Roman"/>
            </a:endParaRPr>
          </a:p>
          <a:p>
            <a:pPr algn="just">
              <a:lnSpc>
                <a:spcPct val="107000"/>
              </a:lnSpc>
              <a:spcAft>
                <a:spcPts val="800"/>
              </a:spcAft>
            </a:pPr>
            <a:r>
              <a:rPr lang="uk-UA" dirty="0">
                <a:latin typeface="Times New Roman"/>
                <a:ea typeface="Calibri"/>
                <a:cs typeface="Times New Roman"/>
              </a:rPr>
              <a:t>Джерело: </a:t>
            </a:r>
            <a:r>
              <a:rPr lang="uk-UA" dirty="0" err="1">
                <a:latin typeface="Times New Roman"/>
                <a:ea typeface="Calibri"/>
                <a:cs typeface="Times New Roman"/>
              </a:rPr>
              <a:t>Wickman</a:t>
            </a:r>
            <a:r>
              <a:rPr lang="uk-UA" dirty="0">
                <a:latin typeface="Times New Roman"/>
                <a:ea typeface="Calibri"/>
                <a:cs typeface="Times New Roman"/>
              </a:rPr>
              <a:t>- </a:t>
            </a:r>
            <a:r>
              <a:rPr lang="uk-UA" dirty="0" err="1">
                <a:latin typeface="Times New Roman"/>
                <a:ea typeface="Calibri"/>
                <a:cs typeface="Times New Roman"/>
              </a:rPr>
              <a:t>Crowley</a:t>
            </a:r>
            <a:r>
              <a:rPr lang="uk-UA" dirty="0">
                <a:latin typeface="Times New Roman"/>
                <a:ea typeface="Calibri"/>
                <a:cs typeface="Times New Roman"/>
              </a:rPr>
              <a:t> Т. </a:t>
            </a:r>
            <a:r>
              <a:rPr lang="uk-UA" dirty="0" err="1">
                <a:latin typeface="Times New Roman"/>
                <a:ea typeface="Calibri"/>
                <a:cs typeface="Times New Roman"/>
              </a:rPr>
              <a:t>Guerrillas</a:t>
            </a:r>
            <a:r>
              <a:rPr lang="uk-UA" dirty="0">
                <a:latin typeface="Times New Roman"/>
                <a:ea typeface="Calibri"/>
                <a:cs typeface="Times New Roman"/>
              </a:rPr>
              <a:t> </a:t>
            </a:r>
            <a:r>
              <a:rPr lang="uk-UA" dirty="0" err="1">
                <a:latin typeface="Times New Roman"/>
                <a:ea typeface="Calibri"/>
                <a:cs typeface="Times New Roman"/>
              </a:rPr>
              <a:t>and</a:t>
            </a:r>
            <a:r>
              <a:rPr lang="uk-UA" dirty="0">
                <a:latin typeface="Times New Roman"/>
                <a:ea typeface="Calibri"/>
                <a:cs typeface="Times New Roman"/>
              </a:rPr>
              <a:t> </a:t>
            </a:r>
            <a:r>
              <a:rPr lang="uk-UA" dirty="0" err="1">
                <a:latin typeface="Times New Roman"/>
                <a:ea typeface="Calibri"/>
                <a:cs typeface="Times New Roman"/>
              </a:rPr>
              <a:t>Revolution</a:t>
            </a:r>
            <a:r>
              <a:rPr lang="uk-UA" dirty="0">
                <a:latin typeface="Times New Roman"/>
                <a:ea typeface="Calibri"/>
                <a:cs typeface="Times New Roman"/>
              </a:rPr>
              <a:t> </a:t>
            </a:r>
            <a:r>
              <a:rPr lang="uk-UA" dirty="0" err="1">
                <a:latin typeface="Times New Roman"/>
                <a:ea typeface="Calibri"/>
                <a:cs typeface="Times New Roman"/>
              </a:rPr>
              <a:t>in</a:t>
            </a:r>
            <a:r>
              <a:rPr lang="uk-UA" dirty="0">
                <a:latin typeface="Times New Roman"/>
                <a:ea typeface="Calibri"/>
                <a:cs typeface="Times New Roman"/>
              </a:rPr>
              <a:t> </a:t>
            </a:r>
            <a:r>
              <a:rPr lang="uk-UA" dirty="0" err="1">
                <a:latin typeface="Times New Roman"/>
                <a:ea typeface="Calibri"/>
                <a:cs typeface="Times New Roman"/>
              </a:rPr>
              <a:t>Latin</a:t>
            </a:r>
            <a:r>
              <a:rPr lang="uk-UA" dirty="0">
                <a:latin typeface="Times New Roman"/>
                <a:ea typeface="Calibri"/>
                <a:cs typeface="Times New Roman"/>
              </a:rPr>
              <a:t> </a:t>
            </a:r>
            <a:r>
              <a:rPr lang="uk-UA" dirty="0" err="1">
                <a:latin typeface="Times New Roman"/>
                <a:ea typeface="Calibri"/>
                <a:cs typeface="Times New Roman"/>
              </a:rPr>
              <a:t>America</a:t>
            </a:r>
            <a:r>
              <a:rPr lang="uk-UA" dirty="0">
                <a:latin typeface="Times New Roman"/>
                <a:ea typeface="Calibri"/>
                <a:cs typeface="Times New Roman"/>
              </a:rPr>
              <a:t>. </a:t>
            </a:r>
            <a:r>
              <a:rPr lang="uk-UA" dirty="0" err="1">
                <a:latin typeface="Times New Roman"/>
                <a:ea typeface="Calibri"/>
                <a:cs typeface="Times New Roman"/>
              </a:rPr>
              <a:t>Princeton</a:t>
            </a:r>
            <a:r>
              <a:rPr lang="uk-UA" dirty="0">
                <a:latin typeface="Times New Roman"/>
                <a:ea typeface="Calibri"/>
                <a:cs typeface="Times New Roman"/>
              </a:rPr>
              <a:t>: </a:t>
            </a:r>
            <a:r>
              <a:rPr lang="uk-UA" dirty="0" err="1">
                <a:latin typeface="Times New Roman"/>
                <a:ea typeface="Calibri"/>
                <a:cs typeface="Times New Roman"/>
              </a:rPr>
              <a:t>New</a:t>
            </a:r>
            <a:r>
              <a:rPr lang="uk-UA" dirty="0">
                <a:latin typeface="Times New Roman"/>
                <a:ea typeface="Calibri"/>
                <a:cs typeface="Times New Roman"/>
              </a:rPr>
              <a:t> </a:t>
            </a:r>
            <a:r>
              <a:rPr lang="uk-UA" dirty="0" err="1">
                <a:latin typeface="Times New Roman"/>
                <a:ea typeface="Calibri"/>
                <a:cs typeface="Times New Roman"/>
              </a:rPr>
              <a:t>Jersey</a:t>
            </a:r>
            <a:r>
              <a:rPr lang="uk-UA" dirty="0">
                <a:latin typeface="Times New Roman"/>
                <a:ea typeface="Calibri"/>
                <a:cs typeface="Times New Roman"/>
              </a:rPr>
              <a:t>: </a:t>
            </a:r>
            <a:r>
              <a:rPr lang="uk-UA" dirty="0" err="1">
                <a:latin typeface="Times New Roman"/>
                <a:ea typeface="Calibri"/>
                <a:cs typeface="Times New Roman"/>
              </a:rPr>
              <a:t>Princeton</a:t>
            </a:r>
            <a:r>
              <a:rPr lang="uk-UA" dirty="0">
                <a:latin typeface="Times New Roman"/>
                <a:ea typeface="Calibri"/>
                <a:cs typeface="Times New Roman"/>
              </a:rPr>
              <a:t> </a:t>
            </a:r>
            <a:r>
              <a:rPr lang="uk-UA" dirty="0" err="1">
                <a:latin typeface="Times New Roman"/>
                <a:ea typeface="Calibri"/>
                <a:cs typeface="Times New Roman"/>
              </a:rPr>
              <a:t>University</a:t>
            </a:r>
            <a:r>
              <a:rPr lang="uk-UA" dirty="0">
                <a:latin typeface="Times New Roman"/>
                <a:ea typeface="Calibri"/>
                <a:cs typeface="Times New Roman"/>
              </a:rPr>
              <a:t> </a:t>
            </a:r>
            <a:r>
              <a:rPr lang="uk-UA" dirty="0" err="1">
                <a:latin typeface="Times New Roman"/>
                <a:ea typeface="Calibri"/>
                <a:cs typeface="Times New Roman"/>
              </a:rPr>
              <a:t>Press</a:t>
            </a:r>
            <a:r>
              <a:rPr lang="uk-UA" dirty="0">
                <a:latin typeface="Times New Roman"/>
                <a:ea typeface="Calibri"/>
                <a:cs typeface="Times New Roman"/>
              </a:rPr>
              <a:t>, 1993. P. 92-117.</a:t>
            </a:r>
            <a:endParaRPr lang="ru-RU" sz="1600" dirty="0">
              <a:ea typeface="Calibri"/>
              <a:cs typeface="Times New Roman"/>
            </a:endParaRPr>
          </a:p>
          <a:p>
            <a:endParaRPr lang="ru-RU" dirty="0"/>
          </a:p>
        </p:txBody>
      </p:sp>
      <p:pic>
        <p:nvPicPr>
          <p:cNvPr id="3" name="Рисунок 2" descr="Вырезка экрана"/>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2275" y="124444"/>
            <a:ext cx="4706007" cy="6400900"/>
          </a:xfrm>
          <a:prstGeom prst="rect">
            <a:avLst/>
          </a:prstGeom>
        </p:spPr>
      </p:pic>
    </p:spTree>
    <p:extLst>
      <p:ext uri="{BB962C8B-B14F-4D97-AF65-F5344CB8AC3E}">
        <p14:creationId xmlns:p14="http://schemas.microsoft.com/office/powerpoint/2010/main" val="191662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05328" y="260648"/>
            <a:ext cx="7848872" cy="5233099"/>
          </a:xfrm>
          <a:prstGeom prst="rect">
            <a:avLst/>
          </a:prstGeom>
        </p:spPr>
        <p:txBody>
          <a:bodyPr wrap="square">
            <a:spAutoFit/>
          </a:bodyPr>
          <a:lstStyle/>
          <a:p>
            <a:pPr algn="just">
              <a:lnSpc>
                <a:spcPct val="107000"/>
              </a:lnSpc>
              <a:spcAft>
                <a:spcPts val="800"/>
              </a:spcAft>
            </a:pPr>
            <a:r>
              <a:rPr lang="uk-UA" dirty="0">
                <a:latin typeface="Times New Roman"/>
                <a:ea typeface="Calibri"/>
                <a:cs typeface="Times New Roman"/>
              </a:rPr>
              <a:t>У всіх досліджуваних країнах, окрім Болівії, присутні і специфічний тип селян, і пояснюється результат. У Болівії превалюють дрібні власники, які, відповідно до висунутої гіпотезою, з найменшою вірогідністю підтримають партизан в силу найбільш сприятливого соціально-економічного становища, що і підтвердило дослідження. Таким чином, в схожих країнах ключовий чинник, який відрізняє їх один від одного (тип селян), пов'язаний з наявністю зрозумілого результату (підтримка партизан).</a:t>
            </a:r>
            <a:endParaRPr lang="ru-RU" sz="1600" dirty="0">
              <a:ea typeface="Calibri"/>
              <a:cs typeface="Times New Roman"/>
            </a:endParaRPr>
          </a:p>
          <a:p>
            <a:pPr algn="just">
              <a:lnSpc>
                <a:spcPct val="107000"/>
              </a:lnSpc>
              <a:spcAft>
                <a:spcPts val="800"/>
              </a:spcAft>
            </a:pPr>
            <a:r>
              <a:rPr lang="uk-UA" dirty="0">
                <a:latin typeface="Times New Roman"/>
                <a:ea typeface="Calibri"/>
                <a:cs typeface="Times New Roman"/>
              </a:rPr>
              <a:t>Дана стратегія порівняння підходить для регіональних досліджень з причини найбільшої схожості країн між собою в силу спільності їх історії, мови, культури, політичного устрою (Південна і Північна Європа, Латинська Америка, Південно-Східна Азія). Досліднику набагато простіше контролювати загальні для країн характеристики, зосередивши увагу на їх відмінності. Однак змістовне вивчення регіону можливе лише за умови володіння компаративістом мовою регіону, хорошого знання його культурної, соціально-економічної і політичної специфіки, а в окремих випадках і довготривалого перебування на його території і, відповідно значних фінансових і тимчасових витрат.</a:t>
            </a:r>
            <a:endParaRPr lang="ru-RU" sz="1600" dirty="0">
              <a:ea typeface="Calibri"/>
              <a:cs typeface="Times New Roman"/>
            </a:endParaRPr>
          </a:p>
        </p:txBody>
      </p:sp>
    </p:spTree>
    <p:extLst>
      <p:ext uri="{BB962C8B-B14F-4D97-AF65-F5344CB8AC3E}">
        <p14:creationId xmlns:p14="http://schemas.microsoft.com/office/powerpoint/2010/main" val="2053512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254664"/>
            <a:ext cx="8352928" cy="3785652"/>
          </a:xfrm>
          <a:prstGeom prst="rect">
            <a:avLst/>
          </a:prstGeom>
        </p:spPr>
        <p:txBody>
          <a:bodyPr wrap="square">
            <a:spAutoFit/>
          </a:bodyPr>
          <a:lstStyle/>
          <a:p>
            <a:pPr algn="just"/>
            <a:r>
              <a:rPr lang="uk-UA" sz="2400" dirty="0">
                <a:latin typeface="Times New Roman"/>
                <a:ea typeface="Calibri"/>
              </a:rPr>
              <a:t>Порівняння найменш схожих країн - порівняння країн, які не поділяють жодної спільної характеристики, крім результату, що вимагає пояснення, і одного або двох чинників, важливих для досягнення цього результату. Інакше кажучи, від дослідника вимагається ідентифікувати ті чинники, які є загальними для декількох несхожих країн, з метою пояснення загального результату (революція, демократичний транзит). Дослідник повинен відфільтрувати загальні характеристики багатьох різноманітних країн, щоб визначити найбільш істотний чинник</a:t>
            </a:r>
            <a:endParaRPr lang="ru-RU" sz="2400" dirty="0"/>
          </a:p>
        </p:txBody>
      </p:sp>
      <p:sp>
        <p:nvSpPr>
          <p:cNvPr id="6" name="Rectangle 2"/>
          <p:cNvSpPr>
            <a:spLocks noChangeArrowheads="1"/>
          </p:cNvSpPr>
          <p:nvPr/>
        </p:nvSpPr>
        <p:spPr bwMode="auto">
          <a:xfrm>
            <a:off x="37778" y="146669"/>
            <a:ext cx="323528"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Пор</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вняння</a:t>
            </a: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uk-UA" altLang="ru-RU" sz="1200" dirty="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uk-UA" altLang="ru-RU" sz="1200" dirty="0" smtClean="0">
                <a:latin typeface="Times New Roman" pitchFamily="18" charset="0"/>
                <a:ea typeface="Calibri" pitchFamily="34" charset="0"/>
                <a:cs typeface="Times New Roman" pitchFamily="18" charset="0"/>
              </a:rPr>
              <a:t>н</a:t>
            </a: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айменш</a:t>
            </a:r>
          </a:p>
          <a:p>
            <a:pPr marL="0" marR="0" lvl="0" indent="0" algn="just" defTabSz="914400" rtl="0" eaLnBrk="1" fontAlgn="base" latinLnBrk="0" hangingPunct="1">
              <a:lnSpc>
                <a:spcPct val="100000"/>
              </a:lnSpc>
              <a:spcBef>
                <a:spcPct val="0"/>
              </a:spcBef>
              <a:spcAft>
                <a:spcPct val="0"/>
              </a:spcAft>
              <a:buClrTx/>
              <a:buSzTx/>
              <a:buFontTx/>
              <a:buNone/>
              <a:tabLst/>
            </a:pPr>
            <a:endParaRPr lang="uk-UA" altLang="ru-RU" sz="1200" dirty="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хожих</a:t>
            </a:r>
            <a:endPar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uk-UA" altLang="ru-RU" sz="1200" dirty="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altLang="ru-RU"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кра</a:t>
            </a:r>
            <a:endPar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Ї</a:t>
            </a:r>
          </a:p>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a:t>
            </a:r>
            <a:endParaRPr kumimoji="0" lang="uk-UA"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52378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882986045"/>
              </p:ext>
            </p:extLst>
          </p:nvPr>
        </p:nvGraphicFramePr>
        <p:xfrm>
          <a:off x="457200" y="1340768"/>
          <a:ext cx="8229600" cy="4372991"/>
        </p:xfrm>
        <a:graphic>
          <a:graphicData uri="http://schemas.openxmlformats.org/drawingml/2006/table">
            <a:tbl>
              <a:tblPr firstRow="1" firstCol="1" bandRow="1"/>
              <a:tblGrid>
                <a:gridCol w="1371600"/>
                <a:gridCol w="1371600"/>
                <a:gridCol w="1371600"/>
                <a:gridCol w="1371600"/>
                <a:gridCol w="1371600"/>
                <a:gridCol w="1371600"/>
              </a:tblGrid>
              <a:tr h="348050">
                <a:tc gridSpan="6">
                  <a:txBody>
                    <a:bodyPr/>
                    <a:lstStyle/>
                    <a:p>
                      <a:pPr algn="just">
                        <a:lnSpc>
                          <a:spcPct val="107000"/>
                        </a:lnSpc>
                        <a:spcAft>
                          <a:spcPts val="800"/>
                        </a:spcAft>
                      </a:pPr>
                      <a:r>
                        <a:rPr lang="uk-UA" sz="1200" dirty="0">
                          <a:effectLst/>
                          <a:latin typeface="Times New Roman"/>
                          <a:ea typeface="Calibri"/>
                          <a:cs typeface="Times New Roman"/>
                        </a:rPr>
                        <a:t>Група 1</a:t>
                      </a:r>
                      <a:endParaRPr lang="ru-RU" sz="1100" dirty="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15983">
                <a:tc>
                  <a:txBody>
                    <a:bodyPr/>
                    <a:lstStyle/>
                    <a:p>
                      <a:pPr algn="just">
                        <a:lnSpc>
                          <a:spcPct val="107000"/>
                        </a:lnSpc>
                        <a:spcAft>
                          <a:spcPts val="800"/>
                        </a:spcAft>
                      </a:pPr>
                      <a:r>
                        <a:rPr lang="uk-UA" sz="1200" dirty="0">
                          <a:effectLst/>
                          <a:latin typeface="Times New Roman"/>
                          <a:ea typeface="Calibri"/>
                          <a:cs typeface="Times New Roman"/>
                        </a:rPr>
                        <a:t>Країна</a:t>
                      </a:r>
                      <a:endParaRPr lang="ru-RU" sz="1100" dirty="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Великобританія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Франція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швейц</a:t>
                      </a:r>
                      <a:endParaRPr lang="ru-RU" sz="1100">
                        <a:effectLst/>
                        <a:latin typeface="Calibri"/>
                        <a:ea typeface="Calibri"/>
                        <a:cs typeface="Times New Roman"/>
                      </a:endParaRPr>
                    </a:p>
                    <a:p>
                      <a:pPr algn="just">
                        <a:lnSpc>
                          <a:spcPct val="107000"/>
                        </a:lnSpc>
                        <a:spcAft>
                          <a:spcPts val="800"/>
                        </a:spcAft>
                      </a:pPr>
                      <a:r>
                        <a:rPr lang="uk-UA" sz="1200">
                          <a:effectLst/>
                          <a:latin typeface="Times New Roman"/>
                          <a:ea typeface="Calibri"/>
                          <a:cs typeface="Times New Roman"/>
                        </a:rPr>
                        <a:t>рія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Бельгія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Нідерлан</a:t>
                      </a:r>
                      <a:endParaRPr lang="ru-RU" sz="1100">
                        <a:effectLst/>
                        <a:latin typeface="Calibri"/>
                        <a:ea typeface="Calibri"/>
                        <a:cs typeface="Times New Roman"/>
                      </a:endParaRPr>
                    </a:p>
                    <a:p>
                      <a:pPr algn="just">
                        <a:lnSpc>
                          <a:spcPct val="107000"/>
                        </a:lnSpc>
                        <a:spcAft>
                          <a:spcPts val="800"/>
                        </a:spcAft>
                      </a:pPr>
                      <a:r>
                        <a:rPr lang="uk-UA" sz="1200">
                          <a:effectLst/>
                          <a:latin typeface="Times New Roman"/>
                          <a:ea typeface="Calibri"/>
                          <a:cs typeface="Times New Roman"/>
                        </a:rPr>
                        <a:t>ди</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r>
              <a:tr h="883917">
                <a:tc>
                  <a:txBody>
                    <a:bodyPr/>
                    <a:lstStyle/>
                    <a:p>
                      <a:pPr algn="just">
                        <a:lnSpc>
                          <a:spcPct val="107000"/>
                        </a:lnSpc>
                        <a:spcAft>
                          <a:spcPts val="800"/>
                        </a:spcAft>
                      </a:pPr>
                      <a:r>
                        <a:rPr lang="uk-UA" sz="1200">
                          <a:effectLst/>
                          <a:latin typeface="Times New Roman"/>
                          <a:ea typeface="Calibri"/>
                          <a:cs typeface="Times New Roman"/>
                        </a:rPr>
                        <a:t>клас</a:t>
                      </a:r>
                      <a:endParaRPr lang="ru-RU" sz="1100">
                        <a:effectLst/>
                        <a:latin typeface="Calibri"/>
                        <a:ea typeface="Calibri"/>
                        <a:cs typeface="Times New Roman"/>
                      </a:endParaRPr>
                    </a:p>
                    <a:p>
                      <a:pPr algn="just">
                        <a:lnSpc>
                          <a:spcPct val="107000"/>
                        </a:lnSpc>
                        <a:spcAft>
                          <a:spcPts val="800"/>
                        </a:spcAft>
                      </a:pPr>
                      <a:r>
                        <a:rPr lang="uk-UA" sz="1200">
                          <a:effectLst/>
                          <a:latin typeface="Times New Roman"/>
                          <a:ea typeface="Calibri"/>
                          <a:cs typeface="Times New Roman"/>
                        </a:rPr>
                        <a:t>совий</a:t>
                      </a:r>
                      <a:endParaRPr lang="ru-RU" sz="1100">
                        <a:effectLst/>
                        <a:latin typeface="Calibri"/>
                        <a:ea typeface="Calibri"/>
                        <a:cs typeface="Times New Roman"/>
                      </a:endParaRPr>
                    </a:p>
                    <a:p>
                      <a:pPr algn="just">
                        <a:lnSpc>
                          <a:spcPct val="107000"/>
                        </a:lnSpc>
                        <a:spcAft>
                          <a:spcPts val="800"/>
                        </a:spcAft>
                      </a:pPr>
                      <a:r>
                        <a:rPr lang="uk-UA" sz="1200">
                          <a:effectLst/>
                          <a:latin typeface="Times New Roman"/>
                          <a:ea typeface="Calibri"/>
                          <a:cs typeface="Times New Roman"/>
                        </a:rPr>
                        <a:t>альянс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Середній клас vs. робочий клас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Середній клас vs. робочий клас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Середній клас vs. робочий клас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Середній клас vs. робочий клас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Середній клас vs. робочий клас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r>
              <a:tr h="348050">
                <a:tc>
                  <a:txBody>
                    <a:bodyPr/>
                    <a:lstStyle/>
                    <a:p>
                      <a:pPr algn="just">
                        <a:lnSpc>
                          <a:spcPct val="107000"/>
                        </a:lnSpc>
                        <a:spcAft>
                          <a:spcPts val="800"/>
                        </a:spcAft>
                      </a:pPr>
                      <a:r>
                        <a:rPr lang="uk-UA" sz="1200">
                          <a:effectLst/>
                          <a:latin typeface="Times New Roman"/>
                          <a:ea typeface="Calibri"/>
                          <a:cs typeface="Times New Roman"/>
                        </a:rPr>
                        <a:t>результат</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лібералізм</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лібералізм</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лібералізм</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лібералізм</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лібералізм</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r>
              <a:tr h="348050">
                <a:tc gridSpan="6">
                  <a:txBody>
                    <a:bodyPr/>
                    <a:lstStyle/>
                    <a:p>
                      <a:pPr algn="just">
                        <a:lnSpc>
                          <a:spcPct val="107000"/>
                        </a:lnSpc>
                        <a:spcAft>
                          <a:spcPts val="800"/>
                        </a:spcAft>
                      </a:pPr>
                      <a:r>
                        <a:rPr lang="uk-UA" sz="1200">
                          <a:effectLst/>
                          <a:latin typeface="Times New Roman"/>
                          <a:ea typeface="Calibri"/>
                          <a:cs typeface="Times New Roman"/>
                        </a:rPr>
                        <a:t>Група 2</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48050">
                <a:tc>
                  <a:txBody>
                    <a:bodyPr/>
                    <a:lstStyle/>
                    <a:p>
                      <a:pPr algn="just">
                        <a:lnSpc>
                          <a:spcPct val="107000"/>
                        </a:lnSpc>
                        <a:spcAft>
                          <a:spcPts val="800"/>
                        </a:spcAft>
                      </a:pPr>
                      <a:r>
                        <a:rPr lang="uk-UA" sz="1200">
                          <a:effectLst/>
                          <a:latin typeface="Times New Roman"/>
                          <a:ea typeface="Calibri"/>
                          <a:cs typeface="Times New Roman"/>
                        </a:rPr>
                        <a:t>Країна</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Данія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Норвегія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Швеція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Чехословаччина</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r>
              <a:tr h="700793">
                <a:tc>
                  <a:txBody>
                    <a:bodyPr/>
                    <a:lstStyle/>
                    <a:p>
                      <a:pPr algn="just">
                        <a:lnSpc>
                          <a:spcPct val="107000"/>
                        </a:lnSpc>
                        <a:spcAft>
                          <a:spcPts val="800"/>
                        </a:spcAft>
                      </a:pPr>
                      <a:r>
                        <a:rPr lang="uk-UA" sz="1200">
                          <a:effectLst/>
                          <a:latin typeface="Times New Roman"/>
                          <a:ea typeface="Calibri"/>
                          <a:cs typeface="Times New Roman"/>
                        </a:rPr>
                        <a:t>класовий</a:t>
                      </a:r>
                      <a:endParaRPr lang="ru-RU" sz="1100">
                        <a:effectLst/>
                        <a:latin typeface="Calibri"/>
                        <a:ea typeface="Calibri"/>
                        <a:cs typeface="Times New Roman"/>
                      </a:endParaRPr>
                    </a:p>
                    <a:p>
                      <a:pPr algn="just">
                        <a:lnSpc>
                          <a:spcPct val="107000"/>
                        </a:lnSpc>
                        <a:spcAft>
                          <a:spcPts val="800"/>
                        </a:spcAft>
                      </a:pPr>
                      <a:r>
                        <a:rPr lang="uk-UA" sz="1200">
                          <a:effectLst/>
                          <a:latin typeface="Times New Roman"/>
                          <a:ea typeface="Calibri"/>
                          <a:cs typeface="Times New Roman"/>
                        </a:rPr>
                        <a:t>альянс</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Робочий клас + середнє селянство</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Робочий клас + середнє селянство</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Робочий клас + середнє селянство</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gn="just">
                        <a:lnSpc>
                          <a:spcPct val="107000"/>
                        </a:lnSpc>
                        <a:spcAft>
                          <a:spcPts val="800"/>
                        </a:spcAft>
                      </a:pPr>
                      <a:r>
                        <a:rPr lang="uk-UA" sz="1200">
                          <a:effectLst/>
                          <a:latin typeface="Times New Roman"/>
                          <a:ea typeface="Calibri"/>
                          <a:cs typeface="Times New Roman"/>
                        </a:rPr>
                        <a:t>Робочий клас + середнє селянство</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c>
                  <a:txBody>
                    <a:bodyPr/>
                    <a:lstStyle/>
                    <a:p>
                      <a:pPr>
                        <a:lnSpc>
                          <a:spcPct val="107000"/>
                        </a:lnSpc>
                      </a:pPr>
                      <a:endParaRPr lang="ru-RU" sz="1100">
                        <a:effectLst/>
                        <a:latin typeface="Calibri"/>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C0C0C0"/>
                    </a:solidFill>
                  </a:tcPr>
                </a:tc>
              </a:tr>
              <a:tr h="348050">
                <a:tc>
                  <a:txBody>
                    <a:bodyPr/>
                    <a:lstStyle/>
                    <a:p>
                      <a:pPr algn="just">
                        <a:lnSpc>
                          <a:spcPct val="107000"/>
                        </a:lnSpc>
                        <a:spcAft>
                          <a:spcPts val="800"/>
                        </a:spcAft>
                      </a:pPr>
                      <a:r>
                        <a:rPr lang="uk-UA" sz="1200" dirty="0">
                          <a:effectLst/>
                          <a:latin typeface="Times New Roman"/>
                          <a:ea typeface="Calibri"/>
                          <a:cs typeface="Times New Roman"/>
                        </a:rPr>
                        <a:t>результат</a:t>
                      </a:r>
                      <a:endParaRPr lang="ru-RU" sz="1100" dirty="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соціал-демократія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dirty="0">
                          <a:effectLst/>
                          <a:latin typeface="Times New Roman"/>
                          <a:ea typeface="Calibri"/>
                          <a:cs typeface="Times New Roman"/>
                        </a:rPr>
                        <a:t>соціал-демократія</a:t>
                      </a:r>
                      <a:endParaRPr lang="ru-RU" sz="1100" dirty="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соціал-демократія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a:effectLst/>
                          <a:latin typeface="Times New Roman"/>
                          <a:ea typeface="Calibri"/>
                          <a:cs typeface="Times New Roman"/>
                        </a:rPr>
                        <a:t>соціал-демократія</a:t>
                      </a:r>
                      <a:endParaRPr lang="ru-RU" sz="110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c>
                  <a:txBody>
                    <a:bodyPr/>
                    <a:lstStyle/>
                    <a:p>
                      <a:pPr algn="just">
                        <a:lnSpc>
                          <a:spcPct val="107000"/>
                        </a:lnSpc>
                        <a:spcAft>
                          <a:spcPts val="800"/>
                        </a:spcAft>
                      </a:pPr>
                      <a:r>
                        <a:rPr lang="uk-UA" sz="1200" dirty="0">
                          <a:effectLst/>
                          <a:latin typeface="Times New Roman"/>
                          <a:ea typeface="Calibri"/>
                          <a:cs typeface="Times New Roman"/>
                        </a:rPr>
                        <a:t>-</a:t>
                      </a:r>
                      <a:endParaRPr lang="ru-RU" sz="1100" dirty="0">
                        <a:effectLst/>
                        <a:latin typeface="Calibri"/>
                        <a:ea typeface="Calibri"/>
                        <a:cs typeface="Times New Roman"/>
                      </a:endParaRPr>
                    </a:p>
                  </a:txBody>
                  <a:tcPr marL="95250" marR="95250" marT="95250" marB="9525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DCDCDC"/>
                    </a:solidFill>
                  </a:tcPr>
                </a:tc>
              </a:tr>
            </a:tbl>
          </a:graphicData>
        </a:graphic>
      </p:graphicFrame>
      <p:sp>
        <p:nvSpPr>
          <p:cNvPr id="3" name="Rectangle 3"/>
          <p:cNvSpPr>
            <a:spLocks noChangeArrowheads="1"/>
          </p:cNvSpPr>
          <p:nvPr/>
        </p:nvSpPr>
        <p:spPr bwMode="auto">
          <a:xfrm>
            <a:off x="755576" y="468622"/>
            <a:ext cx="77048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Таблиця </a:t>
            </a:r>
            <a:endParaRPr kumimoji="0" lang="ru-RU" alt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Порівняння найбільш несхожих країн</a:t>
            </a:r>
            <a:endParaRPr kumimoji="0" lang="uk-UA"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18361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04664"/>
            <a:ext cx="8424936"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3838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8964488" cy="6722866"/>
          </a:xfrm>
          <a:prstGeom prst="rect">
            <a:avLst/>
          </a:prstGeom>
        </p:spPr>
        <p:txBody>
          <a:bodyPr wrap="square">
            <a:spAutoFit/>
          </a:bodyPr>
          <a:lstStyle/>
          <a:p>
            <a:pPr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1. У компаративістів є намір з'ясувати причини низького рівня довіри громадян до парламенту в економічно відсталих країнах. Про які проблемах майбутнього порівняльного аналізу ви б його попередили і що порадили б?</a:t>
            </a:r>
            <a:endParaRPr lang="ru-RU"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2. Незадоволений тим, як функціонують реальні демократії, дослідник задумав вивчити причини «деградації» демократії в ряді країн, оперуючи поняттям «якості» демократії. Мета його порівняльного аналізу - з'ясування чинників зниження якості демократії. Які проблеми «очікують» компаративіста? Чи є</a:t>
            </a:r>
            <a:endParaRPr lang="ru-RU"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рішення цих проблем?</a:t>
            </a:r>
            <a:endParaRPr lang="ru-RU" sz="2400" dirty="0">
              <a:latin typeface="Times New Roman" panose="02020603050405020304" pitchFamily="18" charset="0"/>
              <a:ea typeface="Calibri"/>
              <a:cs typeface="Times New Roman" panose="02020603050405020304" pitchFamily="18" charset="0"/>
            </a:endParaRPr>
          </a:p>
          <a:p>
            <a:pPr algn="just">
              <a:lnSpc>
                <a:spcPct val="107000"/>
              </a:lnSpc>
              <a:spcAft>
                <a:spcPts val="800"/>
              </a:spcAft>
            </a:pPr>
            <a:r>
              <a:rPr lang="uk-UA" sz="2400" dirty="0">
                <a:latin typeface="Times New Roman" panose="02020603050405020304" pitchFamily="18" charset="0"/>
                <a:ea typeface="Calibri"/>
                <a:cs typeface="Times New Roman" panose="02020603050405020304" pitchFamily="18" charset="0"/>
              </a:rPr>
              <a:t>3. Компаративіст вирішив з'ясувати, чому порушуються права людини в цілому ряді країн. Він висунув таку гіпотезу: міжнародні та внутрішні конфлікти, авторитаризм і перенаселеність сприяють порушенню прав людини. З якими проблемами зіткнеться дослідник при відборі країн і випадків? Які ще методологічні проблеми йому належить вирішити?</a:t>
            </a:r>
            <a:endParaRPr lang="ru-RU" sz="2400"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83396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136904" cy="4886338"/>
          </a:xfrm>
          <a:prstGeom prst="rect">
            <a:avLst/>
          </a:prstGeom>
        </p:spPr>
        <p:txBody>
          <a:bodyPr wrap="square">
            <a:spAutoFit/>
          </a:bodyPr>
          <a:lstStyle/>
          <a:p>
            <a:pPr lvl="0" indent="449580" algn="ctr">
              <a:lnSpc>
                <a:spcPct val="107000"/>
              </a:lnSpc>
              <a:spcAft>
                <a:spcPts val="800"/>
              </a:spcAft>
            </a:pPr>
            <a:r>
              <a:rPr lang="uk-UA" sz="2000" dirty="0" smtClean="0">
                <a:solidFill>
                  <a:prstClr val="black"/>
                </a:solidFill>
                <a:latin typeface="Times New Roman"/>
                <a:ea typeface="Calibri"/>
                <a:cs typeface="Times New Roman"/>
              </a:rPr>
              <a:t>ТИПИ ДОСЛІДЖЕНЬ ОКРЕМОГО ВИПАДКУ</a:t>
            </a:r>
            <a:endParaRPr lang="uk-UA" sz="2000" dirty="0">
              <a:solidFill>
                <a:prstClr val="black"/>
              </a:solidFill>
              <a:latin typeface="Times New Roman"/>
              <a:ea typeface="Calibri"/>
              <a:cs typeface="Times New Roman"/>
            </a:endParaRPr>
          </a:p>
          <a:p>
            <a:pPr lvl="0" indent="449580" algn="just">
              <a:lnSpc>
                <a:spcPct val="107000"/>
              </a:lnSpc>
              <a:spcAft>
                <a:spcPts val="800"/>
              </a:spcAft>
            </a:pPr>
            <a:r>
              <a:rPr lang="uk-UA" sz="2400" dirty="0" smtClean="0">
                <a:solidFill>
                  <a:prstClr val="black"/>
                </a:solidFill>
                <a:latin typeface="Times New Roman" panose="02020603050405020304" pitchFamily="18" charset="0"/>
                <a:ea typeface="Calibri"/>
                <a:cs typeface="Times New Roman" panose="02020603050405020304" pitchFamily="18" charset="0"/>
              </a:rPr>
              <a:t>У </a:t>
            </a:r>
            <a:r>
              <a:rPr lang="uk-UA" sz="2400" dirty="0">
                <a:solidFill>
                  <a:prstClr val="black"/>
                </a:solidFill>
                <a:latin typeface="Times New Roman" panose="02020603050405020304" pitchFamily="18" charset="0"/>
                <a:ea typeface="Calibri"/>
                <a:cs typeface="Times New Roman" panose="02020603050405020304" pitchFamily="18" charset="0"/>
              </a:rPr>
              <a:t>1971 р </a:t>
            </a:r>
            <a:r>
              <a:rPr lang="uk-UA" sz="2400" dirty="0" err="1">
                <a:solidFill>
                  <a:prstClr val="black"/>
                </a:solidFill>
                <a:latin typeface="Times New Roman" panose="02020603050405020304" pitchFamily="18" charset="0"/>
                <a:ea typeface="Calibri"/>
                <a:cs typeface="Times New Roman" panose="02020603050405020304" pitchFamily="18" charset="0"/>
              </a:rPr>
              <a:t>Арендтом</a:t>
            </a:r>
            <a:r>
              <a:rPr lang="uk-UA" sz="2400" dirty="0">
                <a:solidFill>
                  <a:prstClr val="black"/>
                </a:solidFill>
                <a:latin typeface="Times New Roman" panose="02020603050405020304" pitchFamily="18" charset="0"/>
                <a:ea typeface="Calibri"/>
                <a:cs typeface="Times New Roman" panose="02020603050405020304" pitchFamily="18" charset="0"/>
              </a:rPr>
              <a:t> </a:t>
            </a:r>
            <a:r>
              <a:rPr lang="uk-UA" sz="2400" dirty="0" err="1">
                <a:solidFill>
                  <a:prstClr val="black"/>
                </a:solidFill>
                <a:latin typeface="Times New Roman" panose="02020603050405020304" pitchFamily="18" charset="0"/>
                <a:ea typeface="Calibri"/>
                <a:cs typeface="Times New Roman" panose="02020603050405020304" pitchFamily="18" charset="0"/>
              </a:rPr>
              <a:t>Лейпхарт</a:t>
            </a:r>
            <a:r>
              <a:rPr lang="uk-UA" sz="2400" dirty="0">
                <a:solidFill>
                  <a:prstClr val="black"/>
                </a:solidFill>
                <a:latin typeface="Times New Roman" panose="02020603050405020304" pitchFamily="18" charset="0"/>
                <a:ea typeface="Calibri"/>
                <a:cs typeface="Times New Roman" panose="02020603050405020304" pitchFamily="18" charset="0"/>
              </a:rPr>
              <a:t> виділяв такі типи такого дослідження:</a:t>
            </a:r>
            <a:endParaRPr lang="ru-RU" sz="2400" dirty="0">
              <a:solidFill>
                <a:prstClr val="black"/>
              </a:solidFill>
              <a:latin typeface="Times New Roman" panose="02020603050405020304" pitchFamily="18" charset="0"/>
              <a:ea typeface="Calibri"/>
              <a:cs typeface="Times New Roman" panose="02020603050405020304" pitchFamily="18" charset="0"/>
            </a:endParaRPr>
          </a:p>
          <a:p>
            <a:pPr marL="457200" lvl="0" indent="-457200" algn="just">
              <a:lnSpc>
                <a:spcPct val="107000"/>
              </a:lnSpc>
              <a:spcAft>
                <a:spcPts val="800"/>
              </a:spcAft>
              <a:buAutoNum type="arabicParenR"/>
            </a:pPr>
            <a:r>
              <a:rPr lang="uk-UA" sz="2400" dirty="0" err="1" smtClean="0">
                <a:solidFill>
                  <a:prstClr val="black"/>
                </a:solidFill>
                <a:latin typeface="Times New Roman" panose="02020603050405020304" pitchFamily="18" charset="0"/>
                <a:ea typeface="Calibri"/>
                <a:cs typeface="Times New Roman" panose="02020603050405020304" pitchFamily="18" charset="0"/>
              </a:rPr>
              <a:t>інтерпретативне</a:t>
            </a:r>
            <a:r>
              <a:rPr lang="uk-UA" sz="2400" dirty="0" smtClean="0">
                <a:solidFill>
                  <a:prstClr val="black"/>
                </a:solidFill>
                <a:latin typeface="Times New Roman" panose="02020603050405020304" pitchFamily="18" charset="0"/>
                <a:ea typeface="Calibri"/>
                <a:cs typeface="Times New Roman" panose="02020603050405020304" pitchFamily="18" charset="0"/>
              </a:rPr>
              <a:t> </a:t>
            </a:r>
            <a:r>
              <a:rPr lang="uk-UA" sz="2400" dirty="0">
                <a:solidFill>
                  <a:prstClr val="black"/>
                </a:solidFill>
                <a:latin typeface="Times New Roman" panose="02020603050405020304" pitchFamily="18" charset="0"/>
                <a:ea typeface="Calibri"/>
                <a:cs typeface="Times New Roman" panose="02020603050405020304" pitchFamily="18" charset="0"/>
              </a:rPr>
              <a:t>дослідження «окремого випадку», в якому використовується існуюча теорія для опису випадку</a:t>
            </a:r>
            <a:r>
              <a:rPr lang="uk-UA" sz="2400" dirty="0" smtClean="0">
                <a:solidFill>
                  <a:prstClr val="black"/>
                </a:solidFill>
                <a:latin typeface="Times New Roman" panose="02020603050405020304" pitchFamily="18" charset="0"/>
                <a:ea typeface="Calibri"/>
                <a:cs typeface="Times New Roman" panose="02020603050405020304" pitchFamily="18" charset="0"/>
              </a:rPr>
              <a:t>;</a:t>
            </a:r>
            <a:endParaRPr lang="ru-RU" sz="24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07000"/>
              </a:lnSpc>
              <a:spcAft>
                <a:spcPts val="800"/>
              </a:spcAft>
            </a:pPr>
            <a:r>
              <a:rPr lang="uk-UA" sz="2400" dirty="0">
                <a:solidFill>
                  <a:prstClr val="black"/>
                </a:solidFill>
                <a:latin typeface="Times New Roman" panose="02020603050405020304" pitchFamily="18" charset="0"/>
                <a:ea typeface="Calibri"/>
                <a:cs typeface="Times New Roman" panose="02020603050405020304" pitchFamily="18" charset="0"/>
              </a:rPr>
              <a:t>2) вивчення окремих випадків для перевірки і підтвердження теорії;</a:t>
            </a:r>
            <a:endParaRPr lang="ru-RU" sz="24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07000"/>
              </a:lnSpc>
              <a:spcAft>
                <a:spcPts val="800"/>
              </a:spcAft>
            </a:pPr>
            <a:r>
              <a:rPr lang="uk-UA" sz="2400" dirty="0">
                <a:solidFill>
                  <a:prstClr val="black"/>
                </a:solidFill>
                <a:latin typeface="Times New Roman" panose="02020603050405020304" pitchFamily="18" charset="0"/>
                <a:ea typeface="Calibri"/>
                <a:cs typeface="Times New Roman" panose="02020603050405020304" pitchFamily="18" charset="0"/>
              </a:rPr>
              <a:t>3) вивчення окремих випадків для вироблення гіпотез;</a:t>
            </a:r>
            <a:endParaRPr lang="ru-RU" sz="24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07000"/>
              </a:lnSpc>
              <a:spcAft>
                <a:spcPts val="800"/>
              </a:spcAft>
            </a:pPr>
            <a:r>
              <a:rPr lang="uk-UA" sz="2400" dirty="0">
                <a:solidFill>
                  <a:prstClr val="black"/>
                </a:solidFill>
                <a:latin typeface="Times New Roman" panose="02020603050405020304" pitchFamily="18" charset="0"/>
                <a:ea typeface="Calibri"/>
                <a:cs typeface="Times New Roman" panose="02020603050405020304" pitchFamily="18" charset="0"/>
              </a:rPr>
              <a:t>4) дослідження окремих випадків, які відхиляються від «норми».</a:t>
            </a:r>
            <a:endParaRPr lang="ru-RU" sz="2400" dirty="0">
              <a:solidFill>
                <a:prstClr val="black"/>
              </a:solidFill>
              <a:latin typeface="Times New Roman" panose="02020603050405020304" pitchFamily="18" charset="0"/>
              <a:ea typeface="Calibri"/>
              <a:cs typeface="Times New Roman" panose="02020603050405020304" pitchFamily="18" charset="0"/>
            </a:endParaRPr>
          </a:p>
        </p:txBody>
      </p:sp>
      <p:sp>
        <p:nvSpPr>
          <p:cNvPr id="3" name="Прямоугольник 2"/>
          <p:cNvSpPr/>
          <p:nvPr/>
        </p:nvSpPr>
        <p:spPr>
          <a:xfrm>
            <a:off x="467544" y="5435018"/>
            <a:ext cx="8136904" cy="685059"/>
          </a:xfrm>
          <a:prstGeom prst="rect">
            <a:avLst/>
          </a:prstGeom>
        </p:spPr>
        <p:txBody>
          <a:bodyPr wrap="square">
            <a:spAutoFit/>
          </a:bodyPr>
          <a:lstStyle/>
          <a:p>
            <a:pPr indent="449580" algn="just">
              <a:lnSpc>
                <a:spcPct val="107000"/>
              </a:lnSpc>
              <a:spcAft>
                <a:spcPts val="800"/>
              </a:spcAft>
            </a:pPr>
            <a:r>
              <a:rPr lang="uk-UA" dirty="0">
                <a:latin typeface="Times New Roman"/>
                <a:ea typeface="Calibri"/>
                <a:cs typeface="Times New Roman"/>
              </a:rPr>
              <a:t>За винятком першого типу, всі інші так чи інакше пов'язані з порівняльними дослідженнями і можуть трактуватися як деякі їх модифікації.</a:t>
            </a:r>
            <a:endParaRPr lang="ru-RU" sz="1600" dirty="0">
              <a:effectLst/>
              <a:latin typeface="Calibri"/>
              <a:ea typeface="Calibri"/>
              <a:cs typeface="Times New Roman"/>
            </a:endParaRPr>
          </a:p>
        </p:txBody>
      </p:sp>
    </p:spTree>
    <p:extLst>
      <p:ext uri="{BB962C8B-B14F-4D97-AF65-F5344CB8AC3E}">
        <p14:creationId xmlns:p14="http://schemas.microsoft.com/office/powerpoint/2010/main" val="184881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280920" cy="6320256"/>
          </a:xfrm>
          <a:prstGeom prst="rect">
            <a:avLst/>
          </a:prstGeom>
        </p:spPr>
        <p:txBody>
          <a:bodyPr wrap="square">
            <a:spAutoFit/>
          </a:bodyPr>
          <a:lstStyle/>
          <a:p>
            <a:pPr indent="449580" algn="just">
              <a:lnSpc>
                <a:spcPct val="107000"/>
              </a:lnSpc>
              <a:spcAft>
                <a:spcPts val="800"/>
              </a:spcAft>
            </a:pPr>
            <a:r>
              <a:rPr lang="uk-UA" sz="2400" b="1" i="1" dirty="0">
                <a:latin typeface="Times New Roman" panose="02020603050405020304" pitchFamily="18" charset="0"/>
                <a:ea typeface="Calibri"/>
                <a:cs typeface="Times New Roman" panose="02020603050405020304" pitchFamily="18" charset="0"/>
              </a:rPr>
              <a:t>Бінарне порівняння</a:t>
            </a:r>
            <a:r>
              <a:rPr lang="uk-UA" sz="2400" b="1" dirty="0">
                <a:latin typeface="Times New Roman" panose="02020603050405020304" pitchFamily="18" charset="0"/>
                <a:ea typeface="Calibri"/>
                <a:cs typeface="Times New Roman" panose="02020603050405020304" pitchFamily="18" charset="0"/>
              </a:rPr>
              <a:t> </a:t>
            </a:r>
            <a:r>
              <a:rPr lang="uk-UA" sz="2000" dirty="0">
                <a:latin typeface="Times New Roman" panose="02020603050405020304" pitchFamily="18" charset="0"/>
                <a:ea typeface="Calibri"/>
                <a:cs typeface="Times New Roman" panose="02020603050405020304" pitchFamily="18" charset="0"/>
              </a:rPr>
              <a:t>являє собою </a:t>
            </a:r>
            <a:r>
              <a:rPr lang="uk-UA" sz="2000" dirty="0" smtClean="0">
                <a:latin typeface="Times New Roman" panose="02020603050405020304" pitchFamily="18" charset="0"/>
                <a:ea typeface="Calibri"/>
                <a:cs typeface="Times New Roman" panose="02020603050405020304" pitchFamily="18" charset="0"/>
              </a:rPr>
              <a:t>дослідження </a:t>
            </a:r>
            <a:r>
              <a:rPr lang="uk-UA" sz="2000" dirty="0">
                <a:latin typeface="Times New Roman" panose="02020603050405020304" pitchFamily="18" charset="0"/>
                <a:ea typeface="Calibri"/>
                <a:cs typeface="Times New Roman" panose="02020603050405020304" pitchFamily="18" charset="0"/>
              </a:rPr>
              <a:t>двох країн, що дозволяє виявити загальне і особливе в їх політичному розвитку. При цьому виділяються </a:t>
            </a:r>
            <a:r>
              <a:rPr lang="uk-UA" sz="2400" i="1" dirty="0">
                <a:latin typeface="Times New Roman" panose="02020603050405020304" pitchFamily="18" charset="0"/>
                <a:ea typeface="Calibri"/>
                <a:cs typeface="Times New Roman" panose="02020603050405020304" pitchFamily="18" charset="0"/>
              </a:rPr>
              <a:t>два типи бінарних порівнянь: непряме і пряме</a:t>
            </a:r>
            <a:r>
              <a:rPr lang="uk-UA" sz="2000" dirty="0">
                <a:latin typeface="Times New Roman" panose="02020603050405020304" pitchFamily="18" charset="0"/>
                <a:ea typeface="Calibri"/>
                <a:cs typeface="Times New Roman" panose="02020603050405020304" pitchFamily="18" charset="0"/>
              </a:rPr>
              <a:t>. (</a:t>
            </a:r>
            <a:r>
              <a:rPr lang="uk-UA" sz="2000" dirty="0" err="1">
                <a:latin typeface="Times New Roman" panose="02020603050405020304" pitchFamily="18" charset="0"/>
                <a:ea typeface="Calibri"/>
                <a:cs typeface="Times New Roman" panose="02020603050405020304" pitchFamily="18" charset="0"/>
              </a:rPr>
              <a:t>Ліпсет</a:t>
            </a:r>
            <a:r>
              <a:rPr lang="uk-UA" sz="2000" dirty="0">
                <a:latin typeface="Times New Roman" panose="02020603050405020304" pitchFamily="18" charset="0"/>
                <a:ea typeface="Calibri"/>
                <a:cs typeface="Times New Roman" panose="02020603050405020304" pitchFamily="18" charset="0"/>
              </a:rPr>
              <a:t> використовує поняття імпліцитна та експліцитна стратегії дослідження (імпліцитний від лат. </a:t>
            </a:r>
            <a:r>
              <a:rPr lang="uk-UA" sz="2000" dirty="0" err="1">
                <a:latin typeface="Times New Roman" panose="02020603050405020304" pitchFamily="18" charset="0"/>
                <a:ea typeface="Calibri"/>
                <a:cs typeface="Times New Roman" panose="02020603050405020304" pitchFamily="18" charset="0"/>
              </a:rPr>
              <a:t>implicito</a:t>
            </a:r>
            <a:r>
              <a:rPr lang="uk-UA" sz="2000" dirty="0">
                <a:latin typeface="Times New Roman" panose="02020603050405020304" pitchFamily="18" charset="0"/>
                <a:ea typeface="Calibri"/>
                <a:cs typeface="Times New Roman" panose="02020603050405020304" pitchFamily="18" charset="0"/>
              </a:rPr>
              <a:t> -неявний, прихований, такий, що (на відміну від експліцитного) може бути виявлений тільки через свої зв'язки з іншими об'єктами чи процесами). </a:t>
            </a:r>
            <a:endParaRPr lang="ru-RU" sz="20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Бінарне порівняння, є непрямим в тому сенсі, що будь-який інший об'єкт порівняння, який вважається несхожим розглядається в залежності від власного бачення дослідника. Наприклад, французькому вченому А. </a:t>
            </a:r>
            <a:r>
              <a:rPr lang="uk-UA" sz="2000" dirty="0" err="1">
                <a:latin typeface="Times New Roman" panose="02020603050405020304" pitchFamily="18" charset="0"/>
                <a:ea typeface="Calibri"/>
                <a:cs typeface="Times New Roman" panose="02020603050405020304" pitchFamily="18" charset="0"/>
              </a:rPr>
              <a:t>Токвіля</a:t>
            </a:r>
            <a:r>
              <a:rPr lang="uk-UA" sz="2000" dirty="0">
                <a:latin typeface="Times New Roman" panose="02020603050405020304" pitchFamily="18" charset="0"/>
                <a:ea typeface="Calibri"/>
                <a:cs typeface="Times New Roman" panose="02020603050405020304" pitchFamily="18" charset="0"/>
              </a:rPr>
              <a:t> перебування в Америці допомогло краще побачити специфічні політичні особливості Франції, а німецькому досліднику Р. </a:t>
            </a:r>
            <a:r>
              <a:rPr lang="uk-UA" sz="2000" dirty="0" err="1">
                <a:latin typeface="Times New Roman" panose="02020603050405020304" pitchFamily="18" charset="0"/>
                <a:ea typeface="Calibri"/>
                <a:cs typeface="Times New Roman" panose="02020603050405020304" pitchFamily="18" charset="0"/>
              </a:rPr>
              <a:t>Дарендорфу</a:t>
            </a:r>
            <a:r>
              <a:rPr lang="uk-UA" sz="2000" dirty="0">
                <a:latin typeface="Times New Roman" panose="02020603050405020304" pitchFamily="18" charset="0"/>
                <a:ea typeface="Calibri"/>
                <a:cs typeface="Times New Roman" panose="02020603050405020304" pitchFamily="18" charset="0"/>
              </a:rPr>
              <a:t> </a:t>
            </a:r>
            <a:r>
              <a:rPr lang="uk-UA" sz="2000" dirty="0" smtClean="0">
                <a:latin typeface="Times New Roman" panose="02020603050405020304" pitchFamily="18" charset="0"/>
                <a:ea typeface="Calibri"/>
                <a:cs typeface="Times New Roman" panose="02020603050405020304" pitchFamily="18" charset="0"/>
              </a:rPr>
              <a:t>зрозуміти </a:t>
            </a:r>
            <a:r>
              <a:rPr lang="uk-UA" sz="2000" dirty="0">
                <a:latin typeface="Times New Roman" panose="02020603050405020304" pitchFamily="18" charset="0"/>
                <a:ea typeface="Calibri"/>
                <a:cs typeface="Times New Roman" panose="02020603050405020304" pitchFamily="18" charset="0"/>
              </a:rPr>
              <a:t>вітчизняну політичну культуру допомогла подорож до Англії. Багато глибоких країнознавчих робіт були написані "іноземцями", оскільки певна відстань, віддаленість від об'єкта дослідження сприяють глибшому розумінню іншої країни. Наприклад, робота англійця Е. Берка </a:t>
            </a:r>
            <a:r>
              <a:rPr lang="uk-UA" sz="2000" dirty="0" smtClean="0">
                <a:latin typeface="Times New Roman" panose="02020603050405020304" pitchFamily="18" charset="0"/>
                <a:ea typeface="Calibri"/>
                <a:cs typeface="Times New Roman" panose="02020603050405020304" pitchFamily="18" charset="0"/>
              </a:rPr>
              <a:t>зрозуміти арабський світ </a:t>
            </a:r>
            <a:r>
              <a:rPr lang="uk-UA" sz="2000" dirty="0">
                <a:latin typeface="Times New Roman" panose="02020603050405020304" pitchFamily="18" charset="0"/>
                <a:ea typeface="Calibri"/>
                <a:cs typeface="Times New Roman" panose="02020603050405020304" pitchFamily="18" charset="0"/>
              </a:rPr>
              <a:t>та американця Р. </a:t>
            </a:r>
            <a:r>
              <a:rPr lang="uk-UA" sz="2000" dirty="0" err="1">
                <a:latin typeface="Times New Roman" panose="02020603050405020304" pitchFamily="18" charset="0"/>
                <a:ea typeface="Calibri"/>
                <a:cs typeface="Times New Roman" panose="02020603050405020304" pitchFamily="18" charset="0"/>
              </a:rPr>
              <a:t>Роуза</a:t>
            </a:r>
            <a:r>
              <a:rPr lang="uk-UA" sz="2000" dirty="0">
                <a:latin typeface="Times New Roman" panose="02020603050405020304" pitchFamily="18" charset="0"/>
                <a:ea typeface="Calibri"/>
                <a:cs typeface="Times New Roman" panose="02020603050405020304" pitchFamily="18" charset="0"/>
              </a:rPr>
              <a:t> </a:t>
            </a:r>
            <a:r>
              <a:rPr lang="uk-UA" sz="2000" dirty="0" smtClean="0">
                <a:latin typeface="Times New Roman" panose="02020603050405020304" pitchFamily="18" charset="0"/>
                <a:ea typeface="Calibri"/>
                <a:cs typeface="Times New Roman" panose="02020603050405020304" pitchFamily="18" charset="0"/>
              </a:rPr>
              <a:t>Великобританію. Ці дослідження </a:t>
            </a:r>
            <a:r>
              <a:rPr lang="uk-UA" sz="2000" dirty="0">
                <a:latin typeface="Times New Roman" panose="02020603050405020304" pitchFamily="18" charset="0"/>
                <a:ea typeface="Calibri"/>
                <a:cs typeface="Times New Roman" panose="02020603050405020304" pitchFamily="18" charset="0"/>
              </a:rPr>
              <a:t>по праву вважаються класичними.</a:t>
            </a:r>
            <a:endParaRPr lang="ru-RU" sz="2000"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688548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764704"/>
            <a:ext cx="8352928" cy="4973862"/>
          </a:xfrm>
          <a:prstGeom prst="rect">
            <a:avLst/>
          </a:prstGeom>
        </p:spPr>
        <p:txBody>
          <a:bodyPr wrap="square">
            <a:spAutoFit/>
          </a:bodyPr>
          <a:lstStyle/>
          <a:p>
            <a:pPr indent="449580" algn="just">
              <a:lnSpc>
                <a:spcPct val="107000"/>
              </a:lnSpc>
              <a:spcAft>
                <a:spcPts val="800"/>
              </a:spcAft>
            </a:pPr>
            <a:r>
              <a:rPr lang="uk-UA" sz="2400" b="1" i="1" dirty="0">
                <a:latin typeface="Times New Roman"/>
                <a:ea typeface="Calibri"/>
                <a:cs typeface="Times New Roman"/>
              </a:rPr>
              <a:t>Прямий</a:t>
            </a:r>
            <a:r>
              <a:rPr lang="uk-UA" sz="2400" b="1" dirty="0">
                <a:latin typeface="Times New Roman"/>
                <a:ea typeface="Calibri"/>
                <a:cs typeface="Times New Roman"/>
              </a:rPr>
              <a:t> (безпосередній) </a:t>
            </a:r>
            <a:r>
              <a:rPr lang="uk-UA" sz="2400" b="1" i="1" dirty="0">
                <a:latin typeface="Times New Roman"/>
                <a:ea typeface="Calibri"/>
                <a:cs typeface="Times New Roman"/>
              </a:rPr>
              <a:t>бінарний аналіз</a:t>
            </a:r>
            <a:r>
              <a:rPr lang="uk-UA" sz="2000" dirty="0">
                <a:latin typeface="Times New Roman"/>
                <a:ea typeface="Calibri"/>
                <a:cs typeface="Times New Roman"/>
              </a:rPr>
              <a:t> заснований на </a:t>
            </a:r>
            <a:r>
              <a:rPr lang="uk-UA" sz="2000" dirty="0" smtClean="0">
                <a:latin typeface="Times New Roman"/>
                <a:ea typeface="Calibri"/>
                <a:cs typeface="Times New Roman"/>
              </a:rPr>
              <a:t>прямому </a:t>
            </a:r>
            <a:r>
              <a:rPr lang="uk-UA" sz="2000" dirty="0">
                <a:latin typeface="Times New Roman"/>
                <a:ea typeface="Calibri"/>
                <a:cs typeface="Times New Roman"/>
              </a:rPr>
              <a:t>зіставленні двох держав, часто він спирається на історичний </a:t>
            </a:r>
            <a:r>
              <a:rPr lang="uk-UA" sz="2000" dirty="0" smtClean="0">
                <a:latin typeface="Times New Roman"/>
                <a:ea typeface="Calibri"/>
                <a:cs typeface="Times New Roman"/>
              </a:rPr>
              <a:t>метод. У </a:t>
            </a:r>
            <a:r>
              <a:rPr lang="uk-UA" sz="2000" dirty="0">
                <a:latin typeface="Times New Roman"/>
                <a:ea typeface="Calibri"/>
                <a:cs typeface="Times New Roman"/>
              </a:rPr>
              <a:t>цьому випадку за допомогою методу протиставлення ми можемо досить глибоко досліджувати загальне і особливе в двох країнах і підвищити рівень своїх знань про досліджувані системи</a:t>
            </a:r>
            <a:r>
              <a:rPr lang="uk-UA" sz="2000" dirty="0" smtClean="0">
                <a:latin typeface="Times New Roman"/>
                <a:ea typeface="Calibri"/>
                <a:cs typeface="Times New Roman"/>
              </a:rPr>
              <a:t>.</a:t>
            </a:r>
          </a:p>
          <a:p>
            <a:pPr indent="449580" algn="just">
              <a:lnSpc>
                <a:spcPct val="107000"/>
              </a:lnSpc>
              <a:spcAft>
                <a:spcPts val="800"/>
              </a:spcAft>
            </a:pPr>
            <a:endParaRPr lang="uk-UA" sz="2000" dirty="0">
              <a:latin typeface="Times New Roman"/>
              <a:ea typeface="Calibri"/>
              <a:cs typeface="Times New Roman"/>
            </a:endParaRPr>
          </a:p>
          <a:p>
            <a:pPr indent="449580" algn="just">
              <a:lnSpc>
                <a:spcPct val="107000"/>
              </a:lnSpc>
              <a:spcAft>
                <a:spcPts val="800"/>
              </a:spcAft>
            </a:pPr>
            <a:r>
              <a:rPr lang="uk-UA" sz="2000" dirty="0" smtClean="0">
                <a:latin typeface="Times New Roman"/>
                <a:ea typeface="Calibri"/>
                <a:cs typeface="Times New Roman"/>
              </a:rPr>
              <a:t> </a:t>
            </a:r>
            <a:r>
              <a:rPr lang="uk-UA" sz="2000" dirty="0">
                <a:latin typeface="Times New Roman"/>
                <a:ea typeface="Calibri"/>
                <a:cs typeface="Times New Roman"/>
              </a:rPr>
              <a:t>Наприклад, Д. </a:t>
            </a:r>
            <a:r>
              <a:rPr lang="uk-UA" sz="2000" dirty="0" err="1">
                <a:latin typeface="Times New Roman"/>
                <a:ea typeface="Calibri"/>
                <a:cs typeface="Times New Roman"/>
              </a:rPr>
              <a:t>Растоу</a:t>
            </a:r>
            <a:r>
              <a:rPr lang="uk-UA" sz="2000" dirty="0">
                <a:latin typeface="Times New Roman"/>
                <a:ea typeface="Calibri"/>
                <a:cs typeface="Times New Roman"/>
              </a:rPr>
              <a:t> і Р. </a:t>
            </a:r>
            <a:r>
              <a:rPr lang="uk-UA" sz="2000" dirty="0" err="1">
                <a:latin typeface="Times New Roman"/>
                <a:ea typeface="Calibri"/>
                <a:cs typeface="Times New Roman"/>
              </a:rPr>
              <a:t>Уорд</a:t>
            </a:r>
            <a:r>
              <a:rPr lang="uk-UA" sz="2000" dirty="0">
                <a:latin typeface="Times New Roman"/>
                <a:ea typeface="Calibri"/>
                <a:cs typeface="Times New Roman"/>
              </a:rPr>
              <a:t> провели порівняльне дослідження Японії та Туреччини, С. </a:t>
            </a:r>
            <a:r>
              <a:rPr lang="uk-UA" sz="2000" dirty="0" err="1">
                <a:latin typeface="Times New Roman"/>
                <a:ea typeface="Calibri"/>
                <a:cs typeface="Times New Roman"/>
              </a:rPr>
              <a:t>Ліпсет</a:t>
            </a:r>
            <a:r>
              <a:rPr lang="uk-UA" sz="2000" dirty="0">
                <a:latin typeface="Times New Roman"/>
                <a:ea typeface="Calibri"/>
                <a:cs typeface="Times New Roman"/>
              </a:rPr>
              <a:t> досліджував США і Великобританію, П. </a:t>
            </a:r>
            <a:r>
              <a:rPr lang="uk-UA" sz="2000" dirty="0" err="1">
                <a:latin typeface="Times New Roman"/>
                <a:ea typeface="Calibri"/>
                <a:cs typeface="Times New Roman"/>
              </a:rPr>
              <a:t>Абрамсон</a:t>
            </a:r>
            <a:r>
              <a:rPr lang="uk-UA" sz="2000" dirty="0">
                <a:latin typeface="Times New Roman"/>
                <a:ea typeface="Calibri"/>
                <a:cs typeface="Times New Roman"/>
              </a:rPr>
              <a:t>-Англію та Італію. Однак бінарна стратегія, дозволяючи встановити взаємозв'язки між культурним контекстом і політичними структурами, досить </a:t>
            </a:r>
            <a:r>
              <a:rPr lang="uk-UA" sz="2000" dirty="0" err="1">
                <a:latin typeface="Times New Roman"/>
                <a:ea typeface="Calibri"/>
                <a:cs typeface="Times New Roman"/>
              </a:rPr>
              <a:t>рідко</a:t>
            </a:r>
            <a:r>
              <a:rPr lang="uk-UA" sz="2000" dirty="0">
                <a:latin typeface="Times New Roman"/>
                <a:ea typeface="Calibri"/>
                <a:cs typeface="Times New Roman"/>
              </a:rPr>
              <a:t> дає можливість побачити загальні універсальні закономірності. Це особливо часто відбувається в тих випадках, коли країни контрастні і сильно відрізняються </a:t>
            </a:r>
            <a:r>
              <a:rPr lang="uk-UA" sz="2000" dirty="0" smtClean="0">
                <a:latin typeface="Times New Roman"/>
                <a:ea typeface="Calibri"/>
                <a:cs typeface="Times New Roman"/>
              </a:rPr>
              <a:t>одна </a:t>
            </a:r>
            <a:r>
              <a:rPr lang="uk-UA" sz="2000" dirty="0">
                <a:latin typeface="Times New Roman"/>
                <a:ea typeface="Calibri"/>
                <a:cs typeface="Times New Roman"/>
              </a:rPr>
              <a:t>від одної, представляючи собою моделі двох різних політичних категорій держав.</a:t>
            </a:r>
            <a:endParaRPr lang="ru-RU" sz="2000" dirty="0">
              <a:effectLst/>
              <a:latin typeface="Calibri"/>
              <a:ea typeface="Calibri"/>
              <a:cs typeface="Times New Roman"/>
            </a:endParaRPr>
          </a:p>
        </p:txBody>
      </p:sp>
    </p:spTree>
    <p:extLst>
      <p:ext uri="{BB962C8B-B14F-4D97-AF65-F5344CB8AC3E}">
        <p14:creationId xmlns:p14="http://schemas.microsoft.com/office/powerpoint/2010/main" val="244034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27" y="0"/>
            <a:ext cx="9150627" cy="6496330"/>
          </a:xfrm>
          <a:prstGeom prst="rect">
            <a:avLst/>
          </a:prstGeom>
        </p:spPr>
        <p:txBody>
          <a:bodyPr wrap="square">
            <a:spAutoFit/>
          </a:bodyPr>
          <a:lstStyle/>
          <a:p>
            <a:pPr indent="449580" algn="just">
              <a:lnSpc>
                <a:spcPct val="107000"/>
              </a:lnSpc>
              <a:spcAft>
                <a:spcPts val="800"/>
              </a:spcAft>
            </a:pPr>
            <a:r>
              <a:rPr lang="uk-UA" sz="2400" b="1" i="1" dirty="0">
                <a:latin typeface="Times New Roman" panose="02020603050405020304" pitchFamily="18" charset="0"/>
                <a:ea typeface="Calibri"/>
                <a:cs typeface="Times New Roman" panose="02020603050405020304" pitchFamily="18" charset="0"/>
              </a:rPr>
              <a:t>Регіональне порівняння</a:t>
            </a:r>
            <a:r>
              <a:rPr lang="uk-UA" sz="2400" b="1" dirty="0">
                <a:latin typeface="Times New Roman" panose="02020603050405020304" pitchFamily="18" charset="0"/>
                <a:ea typeface="Calibri"/>
                <a:cs typeface="Times New Roman" panose="02020603050405020304" pitchFamily="18" charset="0"/>
              </a:rPr>
              <a:t>. </a:t>
            </a:r>
            <a:r>
              <a:rPr lang="uk-UA" sz="2000" dirty="0">
                <a:latin typeface="Times New Roman" panose="02020603050405020304" pitchFamily="18" charset="0"/>
                <a:ea typeface="Calibri"/>
                <a:cs typeface="Times New Roman" panose="02020603050405020304" pitchFamily="18" charset="0"/>
              </a:rPr>
              <a:t>Поширеним видом порівняння виступає порівняння регіонів, тобто групи країн, обраних в силу схожості їх економічних, культурних, політичних і т. п. характеристик. Дослідники підкреслюють плідність подібного дослідження, так як воно дозволяє вирішити ряд проблем порівняння (порівнянність, еквівалентність). Як правило, у порівняльній політології вивчаються країни Західної Європи, Скандинавські країни, Латинська Америка, англомовні країни, Східна Європа і т. д. </a:t>
            </a:r>
            <a:endParaRPr lang="ru-RU" sz="20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Джон </a:t>
            </a:r>
            <a:r>
              <a:rPr lang="uk-UA" sz="2000" dirty="0" err="1">
                <a:latin typeface="Times New Roman" panose="02020603050405020304" pitchFamily="18" charset="0"/>
                <a:ea typeface="Calibri"/>
                <a:cs typeface="Times New Roman" panose="02020603050405020304" pitchFamily="18" charset="0"/>
              </a:rPr>
              <a:t>Мартц</a:t>
            </a:r>
            <a:r>
              <a:rPr lang="uk-UA" sz="2000" dirty="0">
                <a:latin typeface="Times New Roman" panose="02020603050405020304" pitchFamily="18" charset="0"/>
                <a:ea typeface="Calibri"/>
                <a:cs typeface="Times New Roman" panose="02020603050405020304" pitchFamily="18" charset="0"/>
              </a:rPr>
              <a:t> дає наступні рекомендації для порівняльного аналізу схожих країн, спираючись на порівняльні дослідження країн Латинської Америки:</a:t>
            </a:r>
            <a:endParaRPr lang="ru-RU" sz="20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000" dirty="0">
                <a:latin typeface="Times New Roman" panose="02020603050405020304" pitchFamily="18" charset="0"/>
                <a:ea typeface="Calibri"/>
                <a:cs typeface="Times New Roman" panose="02020603050405020304" pitchFamily="18" charset="0"/>
              </a:rPr>
              <a:t>1) для того щоб застосувати стратегію порівняння схожих країн і створити значущі теорії, необхідно обмежити просторову область; тобто замість того, щоб дослідити всю Латинську Америку, потрібно обмежити об'єкт вивчення </a:t>
            </a:r>
            <a:r>
              <a:rPr lang="uk-UA" sz="2000" dirty="0" err="1">
                <a:latin typeface="Times New Roman" panose="02020603050405020304" pitchFamily="18" charset="0"/>
                <a:ea typeface="Calibri"/>
                <a:cs typeface="Times New Roman" panose="02020603050405020304" pitchFamily="18" charset="0"/>
              </a:rPr>
              <a:t>субрегіоном</a:t>
            </a:r>
            <a:r>
              <a:rPr lang="uk-UA" sz="2000" dirty="0">
                <a:latin typeface="Times New Roman" panose="02020603050405020304" pitchFamily="18" charset="0"/>
                <a:ea typeface="Calibri"/>
                <a:cs typeface="Times New Roman" panose="02020603050405020304" pitchFamily="18" charset="0"/>
              </a:rPr>
              <a:t> - Центральна Америка, Південний Конус і т. д.;</a:t>
            </a:r>
            <a:endParaRPr lang="ru-RU" sz="20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000" dirty="0" smtClean="0">
                <a:latin typeface="Times New Roman" panose="02020603050405020304" pitchFamily="18" charset="0"/>
                <a:ea typeface="Calibri"/>
                <a:cs typeface="Times New Roman" panose="02020603050405020304" pitchFamily="18" charset="0"/>
              </a:rPr>
              <a:t>2) </a:t>
            </a:r>
            <a:r>
              <a:rPr lang="uk-UA" sz="2000" dirty="0">
                <a:latin typeface="Times New Roman" panose="02020603050405020304" pitchFamily="18" charset="0"/>
                <a:ea typeface="Calibri"/>
                <a:cs typeface="Times New Roman" panose="02020603050405020304" pitchFamily="18" charset="0"/>
              </a:rPr>
              <a:t>практикувати більше аналітичний еклектизм і особливо включати в аналіз культурні змінні разом з економічними та інституційними;</a:t>
            </a:r>
            <a:endParaRPr lang="ru-RU" sz="2000" dirty="0">
              <a:latin typeface="Times New Roman" panose="02020603050405020304" pitchFamily="18" charset="0"/>
              <a:ea typeface="Calibri"/>
              <a:cs typeface="Times New Roman" panose="02020603050405020304" pitchFamily="18" charset="0"/>
            </a:endParaRPr>
          </a:p>
          <a:p>
            <a:pPr indent="449580" algn="just">
              <a:lnSpc>
                <a:spcPct val="107000"/>
              </a:lnSpc>
              <a:spcAft>
                <a:spcPts val="800"/>
              </a:spcAft>
            </a:pPr>
            <a:r>
              <a:rPr lang="uk-UA" sz="2000" dirty="0" smtClean="0">
                <a:latin typeface="Times New Roman" panose="02020603050405020304" pitchFamily="18" charset="0"/>
                <a:ea typeface="Calibri"/>
                <a:cs typeface="Times New Roman" panose="02020603050405020304" pitchFamily="18" charset="0"/>
              </a:rPr>
              <a:t>3) </a:t>
            </a:r>
            <a:r>
              <a:rPr lang="uk-UA" sz="2000" dirty="0">
                <a:latin typeface="Times New Roman" panose="02020603050405020304" pitchFamily="18" charset="0"/>
                <a:ea typeface="Calibri"/>
                <a:cs typeface="Times New Roman" panose="02020603050405020304" pitchFamily="18" charset="0"/>
              </a:rPr>
              <a:t>для того щоб уникнути регіонального провінціалізму, необхідно пов'язувати регіональне дослідження методологічно, теоретично </a:t>
            </a:r>
            <a:r>
              <a:rPr lang="uk-UA" sz="2000" dirty="0" smtClean="0">
                <a:latin typeface="Times New Roman" panose="02020603050405020304" pitchFamily="18" charset="0"/>
                <a:ea typeface="Calibri"/>
                <a:cs typeface="Times New Roman" panose="02020603050405020304" pitchFamily="18" charset="0"/>
              </a:rPr>
              <a:t>з </a:t>
            </a:r>
            <a:r>
              <a:rPr lang="uk-UA" sz="2000" dirty="0">
                <a:latin typeface="Times New Roman" panose="02020603050405020304" pitchFamily="18" charset="0"/>
                <a:ea typeface="Calibri"/>
                <a:cs typeface="Times New Roman" panose="02020603050405020304" pitchFamily="18" charset="0"/>
              </a:rPr>
              <a:t>глобальними проблемами і тенденціями.</a:t>
            </a:r>
            <a:endParaRPr lang="ru-RU" sz="2000"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37315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863747"/>
            <a:ext cx="8280920" cy="4915576"/>
          </a:xfrm>
          <a:prstGeom prst="rect">
            <a:avLst/>
          </a:prstGeom>
        </p:spPr>
        <p:txBody>
          <a:bodyPr wrap="square">
            <a:spAutoFit/>
          </a:bodyPr>
          <a:lstStyle/>
          <a:p>
            <a:pPr indent="449580" algn="just">
              <a:lnSpc>
                <a:spcPct val="107000"/>
              </a:lnSpc>
              <a:spcAft>
                <a:spcPts val="800"/>
              </a:spcAft>
            </a:pPr>
            <a:r>
              <a:rPr lang="uk-UA" sz="2400" b="1" i="1" dirty="0">
                <a:latin typeface="Times New Roman"/>
                <a:ea typeface="Calibri"/>
                <a:cs typeface="Times New Roman"/>
              </a:rPr>
              <a:t>Глобальне порівняння.</a:t>
            </a:r>
            <a:r>
              <a:rPr lang="uk-UA" sz="2400" b="1" dirty="0">
                <a:latin typeface="Times New Roman"/>
                <a:ea typeface="Calibri"/>
                <a:cs typeface="Times New Roman"/>
              </a:rPr>
              <a:t> </a:t>
            </a:r>
            <a:endParaRPr lang="uk-UA" sz="2400" b="1" dirty="0" smtClean="0">
              <a:latin typeface="Times New Roman"/>
              <a:ea typeface="Calibri"/>
              <a:cs typeface="Times New Roman"/>
            </a:endParaRPr>
          </a:p>
          <a:p>
            <a:pPr indent="449580" algn="just">
              <a:lnSpc>
                <a:spcPct val="107000"/>
              </a:lnSpc>
              <a:spcAft>
                <a:spcPts val="800"/>
              </a:spcAft>
            </a:pPr>
            <a:endParaRPr lang="uk-UA" sz="2400" b="1" dirty="0">
              <a:latin typeface="Times New Roman"/>
              <a:ea typeface="Calibri"/>
              <a:cs typeface="Times New Roman"/>
            </a:endParaRPr>
          </a:p>
          <a:p>
            <a:pPr indent="449580" algn="just">
              <a:lnSpc>
                <a:spcPct val="107000"/>
              </a:lnSpc>
              <a:spcAft>
                <a:spcPts val="800"/>
              </a:spcAft>
            </a:pPr>
            <a:r>
              <a:rPr lang="uk-UA" sz="2000" dirty="0" smtClean="0">
                <a:latin typeface="Times New Roman"/>
                <a:ea typeface="Calibri"/>
                <a:cs typeface="Times New Roman"/>
              </a:rPr>
              <a:t>Особливістю </a:t>
            </a:r>
            <a:r>
              <a:rPr lang="uk-UA" sz="2000" dirty="0">
                <a:latin typeface="Times New Roman"/>
                <a:ea typeface="Calibri"/>
                <a:cs typeface="Times New Roman"/>
              </a:rPr>
              <a:t>глобальних досліджень є те, що в якості одиниці аналізу тут </a:t>
            </a:r>
            <a:r>
              <a:rPr lang="uk-UA" sz="2000" i="1" dirty="0">
                <a:latin typeface="Times New Roman"/>
                <a:ea typeface="Calibri"/>
                <a:cs typeface="Times New Roman"/>
              </a:rPr>
              <a:t>береться вся політична система, її основні характеристики.</a:t>
            </a:r>
            <a:r>
              <a:rPr lang="uk-UA" sz="2000" dirty="0">
                <a:latin typeface="Times New Roman"/>
                <a:ea typeface="Calibri"/>
                <a:cs typeface="Times New Roman"/>
              </a:rPr>
              <a:t> Можливість проводити глобальні дослідження з'явилася в 1960-і рр. у зв'язку з розвитком порівняльної статистики, наявністю даних по більшості країн і розвитком комп'ютерних програм обробки статистичних та соціологічних даних. </a:t>
            </a:r>
            <a:endParaRPr lang="uk-UA" sz="2000" dirty="0" smtClean="0">
              <a:latin typeface="Times New Roman"/>
              <a:ea typeface="Calibri"/>
              <a:cs typeface="Times New Roman"/>
            </a:endParaRPr>
          </a:p>
          <a:p>
            <a:pPr indent="449580" algn="just">
              <a:lnSpc>
                <a:spcPct val="107000"/>
              </a:lnSpc>
              <a:spcAft>
                <a:spcPts val="800"/>
              </a:spcAft>
            </a:pPr>
            <a:endParaRPr lang="uk-UA" sz="2000" dirty="0">
              <a:latin typeface="Times New Roman"/>
              <a:ea typeface="Calibri"/>
              <a:cs typeface="Times New Roman"/>
            </a:endParaRPr>
          </a:p>
          <a:p>
            <a:pPr indent="449580" algn="just">
              <a:lnSpc>
                <a:spcPct val="107000"/>
              </a:lnSpc>
              <a:spcAft>
                <a:spcPts val="800"/>
              </a:spcAft>
            </a:pPr>
            <a:r>
              <a:rPr lang="uk-UA" sz="2000" dirty="0" smtClean="0">
                <a:latin typeface="Times New Roman"/>
                <a:ea typeface="Calibri"/>
                <a:cs typeface="Times New Roman"/>
              </a:rPr>
              <a:t>Особлива </a:t>
            </a:r>
            <a:r>
              <a:rPr lang="uk-UA" sz="2000" dirty="0">
                <a:latin typeface="Times New Roman"/>
                <a:ea typeface="Calibri"/>
                <a:cs typeface="Times New Roman"/>
              </a:rPr>
              <a:t>увага в глобальних порівняльних дослідженнях політики стала приділятися соціально-економічним умовам появи та зміцнення режимів, ранжирування країн за рівнем демократії, співвідношенню різних типів держав і режимів, проблемі рівності і політики і т. д.</a:t>
            </a:r>
            <a:endParaRPr lang="ru-RU" sz="2000" dirty="0">
              <a:effectLst/>
              <a:latin typeface="Calibri"/>
              <a:ea typeface="Calibri"/>
              <a:cs typeface="Times New Roman"/>
            </a:endParaRPr>
          </a:p>
        </p:txBody>
      </p:sp>
    </p:spTree>
    <p:extLst>
      <p:ext uri="{BB962C8B-B14F-4D97-AF65-F5344CB8AC3E}">
        <p14:creationId xmlns:p14="http://schemas.microsoft.com/office/powerpoint/2010/main" val="41563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48680"/>
            <a:ext cx="7920880" cy="4369273"/>
          </a:xfrm>
          <a:prstGeom prst="rect">
            <a:avLst/>
          </a:prstGeom>
        </p:spPr>
        <p:txBody>
          <a:bodyPr wrap="square">
            <a:spAutoFit/>
          </a:bodyPr>
          <a:lstStyle/>
          <a:p>
            <a:pPr indent="449580" algn="just">
              <a:lnSpc>
                <a:spcPct val="107000"/>
              </a:lnSpc>
              <a:spcAft>
                <a:spcPts val="800"/>
              </a:spcAft>
            </a:pPr>
            <a:r>
              <a:rPr lang="uk-UA" i="1" dirty="0" err="1" smtClean="0">
                <a:latin typeface="Times New Roman"/>
                <a:ea typeface="Calibri"/>
                <a:cs typeface="Times New Roman"/>
              </a:rPr>
              <a:t>Кросснаціональне</a:t>
            </a:r>
            <a:r>
              <a:rPr lang="uk-UA" i="1" dirty="0" smtClean="0">
                <a:latin typeface="Times New Roman"/>
                <a:ea typeface="Calibri"/>
                <a:cs typeface="Times New Roman"/>
              </a:rPr>
              <a:t> </a:t>
            </a:r>
            <a:r>
              <a:rPr lang="uk-UA" i="1" dirty="0">
                <a:latin typeface="Times New Roman"/>
                <a:ea typeface="Calibri"/>
                <a:cs typeface="Times New Roman"/>
              </a:rPr>
              <a:t>порівняння </a:t>
            </a:r>
            <a:endParaRPr lang="ru-RU" sz="1600" dirty="0">
              <a:ea typeface="Calibri"/>
              <a:cs typeface="Times New Roman"/>
            </a:endParaRPr>
          </a:p>
          <a:p>
            <a:r>
              <a:rPr lang="uk-UA" dirty="0">
                <a:latin typeface="Times New Roman"/>
                <a:ea typeface="Calibri"/>
              </a:rPr>
              <a:t>На думку Адам </a:t>
            </a:r>
            <a:r>
              <a:rPr lang="uk-UA" dirty="0" err="1">
                <a:latin typeface="Times New Roman"/>
                <a:ea typeface="Calibri"/>
              </a:rPr>
              <a:t>Пшеворські</a:t>
            </a:r>
            <a:r>
              <a:rPr lang="uk-UA" dirty="0">
                <a:latin typeface="Times New Roman"/>
                <a:ea typeface="Calibri"/>
              </a:rPr>
              <a:t> і Генрі </a:t>
            </a:r>
            <a:r>
              <a:rPr lang="uk-UA" dirty="0" err="1">
                <a:latin typeface="Times New Roman"/>
                <a:ea typeface="Calibri"/>
              </a:rPr>
              <a:t>Тьюн</a:t>
            </a:r>
            <a:r>
              <a:rPr lang="uk-UA" dirty="0">
                <a:latin typeface="Times New Roman"/>
                <a:ea typeface="Calibri"/>
              </a:rPr>
              <a:t>, специфіка крос-національного порівняння виражається в тому, що ця дослідницька стратегія реалізується на двох основних рівнях. Один з них - </a:t>
            </a:r>
            <a:r>
              <a:rPr lang="uk-UA" dirty="0" err="1">
                <a:latin typeface="Times New Roman"/>
                <a:ea typeface="Calibri"/>
              </a:rPr>
              <a:t>макросоціальний</a:t>
            </a:r>
            <a:r>
              <a:rPr lang="uk-UA" dirty="0">
                <a:latin typeface="Times New Roman"/>
                <a:ea typeface="Calibri"/>
              </a:rPr>
              <a:t>. Це означає, що змінні, що виділяються на цьому рівні характеризують суспільства в цілому. Другий рівень - </a:t>
            </a:r>
            <a:r>
              <a:rPr lang="uk-UA" dirty="0" err="1">
                <a:latin typeface="Times New Roman"/>
                <a:ea typeface="Calibri"/>
              </a:rPr>
              <a:t>внутрішньосистемний</a:t>
            </a:r>
            <a:r>
              <a:rPr lang="uk-UA" dirty="0">
                <a:latin typeface="Times New Roman"/>
                <a:ea typeface="Calibri"/>
              </a:rPr>
              <a:t>, на якому кожна з виділених змінних фіксує якусь конкретну характеристику суспільства. Мета порівняльного дослідження, по </a:t>
            </a:r>
            <a:r>
              <a:rPr lang="uk-UA" dirty="0" err="1">
                <a:latin typeface="Times New Roman"/>
                <a:ea typeface="Calibri"/>
              </a:rPr>
              <a:t>Пшеворські</a:t>
            </a:r>
            <a:r>
              <a:rPr lang="uk-UA" dirty="0">
                <a:latin typeface="Times New Roman"/>
                <a:ea typeface="Calibri"/>
              </a:rPr>
              <a:t> і </a:t>
            </a:r>
            <a:r>
              <a:rPr lang="uk-UA" dirty="0" err="1">
                <a:latin typeface="Times New Roman"/>
                <a:ea typeface="Calibri"/>
              </a:rPr>
              <a:t>Тьюн</a:t>
            </a:r>
            <a:r>
              <a:rPr lang="uk-UA" dirty="0">
                <a:latin typeface="Times New Roman"/>
                <a:ea typeface="Calibri"/>
              </a:rPr>
              <a:t>, полягає в розкритті </a:t>
            </a:r>
            <a:r>
              <a:rPr lang="uk-UA" dirty="0" err="1">
                <a:latin typeface="Times New Roman"/>
                <a:ea typeface="Calibri"/>
              </a:rPr>
              <a:t>зв'язків</a:t>
            </a:r>
            <a:r>
              <a:rPr lang="uk-UA" dirty="0">
                <a:latin typeface="Times New Roman"/>
                <a:ea typeface="Calibri"/>
              </a:rPr>
              <a:t> між змінними другого рівня. Однак в якості основного інструменту для досягнення цієї мети використовуються </a:t>
            </a:r>
            <a:r>
              <a:rPr lang="uk-UA" dirty="0" err="1">
                <a:latin typeface="Times New Roman"/>
                <a:ea typeface="Calibri"/>
              </a:rPr>
              <a:t>макросоціальні</a:t>
            </a:r>
            <a:r>
              <a:rPr lang="uk-UA" dirty="0">
                <a:latin typeface="Times New Roman"/>
                <a:ea typeface="Calibri"/>
              </a:rPr>
              <a:t> змінні. Прикладом могла б послужити опублікована в 1963 р робота Роберта </a:t>
            </a:r>
            <a:r>
              <a:rPr lang="uk-UA" dirty="0" err="1">
                <a:latin typeface="Times New Roman"/>
                <a:ea typeface="Calibri"/>
              </a:rPr>
              <a:t>Алфорд</a:t>
            </a:r>
            <a:r>
              <a:rPr lang="uk-UA" dirty="0">
                <a:latin typeface="Times New Roman"/>
                <a:ea typeface="Calibri"/>
              </a:rPr>
              <a:t> «Партія і суспільство», в якій залежність між приналежністю виборців до соціального класу і вибором партії при голосуванні в різних країнах (змінні другого рівня) пояснюється за допомогою таких </a:t>
            </a:r>
            <a:r>
              <a:rPr lang="uk-UA" dirty="0" err="1">
                <a:latin typeface="Times New Roman"/>
                <a:ea typeface="Calibri"/>
              </a:rPr>
              <a:t>макросоціальних</a:t>
            </a:r>
            <a:r>
              <a:rPr lang="uk-UA" dirty="0">
                <a:latin typeface="Times New Roman"/>
                <a:ea typeface="Calibri"/>
              </a:rPr>
              <a:t> змінних, як показники індустріалізації і урбанізації</a:t>
            </a:r>
            <a:endParaRPr lang="ru-RU" dirty="0"/>
          </a:p>
        </p:txBody>
      </p:sp>
    </p:spTree>
    <p:extLst>
      <p:ext uri="{BB962C8B-B14F-4D97-AF65-F5344CB8AC3E}">
        <p14:creationId xmlns:p14="http://schemas.microsoft.com/office/powerpoint/2010/main" val="3588201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8903" y="188640"/>
            <a:ext cx="7920880" cy="5632055"/>
          </a:xfrm>
          <a:prstGeom prst="rect">
            <a:avLst/>
          </a:prstGeom>
        </p:spPr>
        <p:txBody>
          <a:bodyPr wrap="square">
            <a:spAutoFit/>
          </a:bodyPr>
          <a:lstStyle/>
          <a:p>
            <a:pPr indent="449580" algn="just">
              <a:lnSpc>
                <a:spcPct val="107000"/>
              </a:lnSpc>
              <a:spcAft>
                <a:spcPts val="800"/>
              </a:spcAft>
            </a:pPr>
            <a:r>
              <a:rPr lang="uk-UA" i="1" dirty="0">
                <a:latin typeface="Times New Roman"/>
                <a:ea typeface="Calibri"/>
                <a:cs typeface="Times New Roman"/>
              </a:rPr>
              <a:t>Крос-темпоральні порівняння</a:t>
            </a:r>
            <a:endParaRPr lang="ru-RU" sz="1600" dirty="0">
              <a:ea typeface="Calibri"/>
              <a:cs typeface="Times New Roman"/>
            </a:endParaRPr>
          </a:p>
          <a:p>
            <a:pPr indent="449580" algn="just">
              <a:lnSpc>
                <a:spcPct val="107000"/>
              </a:lnSpc>
              <a:spcAft>
                <a:spcPts val="800"/>
              </a:spcAft>
            </a:pPr>
            <a:r>
              <a:rPr lang="uk-UA" dirty="0">
                <a:latin typeface="Times New Roman"/>
                <a:ea typeface="Calibri"/>
                <a:cs typeface="Times New Roman"/>
              </a:rPr>
              <a:t>Все більшого значення в порівняльних дослідженнях починає надаватися часу як оперативній змінній. Час включається у дослідження, щоб подолати статичний характер порівняння. </a:t>
            </a:r>
            <a:r>
              <a:rPr lang="uk-UA" dirty="0" err="1">
                <a:latin typeface="Times New Roman"/>
                <a:ea typeface="Calibri"/>
                <a:cs typeface="Times New Roman"/>
              </a:rPr>
              <a:t>Нейл</a:t>
            </a:r>
            <a:r>
              <a:rPr lang="uk-UA" dirty="0">
                <a:latin typeface="Times New Roman"/>
                <a:ea typeface="Calibri"/>
                <a:cs typeface="Times New Roman"/>
              </a:rPr>
              <a:t> </a:t>
            </a:r>
            <a:r>
              <a:rPr lang="uk-UA" dirty="0" err="1">
                <a:latin typeface="Times New Roman"/>
                <a:ea typeface="Calibri"/>
                <a:cs typeface="Times New Roman"/>
              </a:rPr>
              <a:t>Смелзер</a:t>
            </a:r>
            <a:r>
              <a:rPr lang="uk-UA" dirty="0">
                <a:latin typeface="Times New Roman"/>
                <a:ea typeface="Calibri"/>
                <a:cs typeface="Times New Roman"/>
              </a:rPr>
              <a:t> вважав динамічний порівняльний аналіз більш складним, ніж статичний, так як змінна часу включалася в дослідження взаємозв'язку між залежними і незалежними змінними. Так, якщо дослідник просто бере дві точки розвитку якого-небудь явища в часі і порівнює їх, то це, по </a:t>
            </a:r>
            <a:r>
              <a:rPr lang="uk-UA" dirty="0" err="1">
                <a:latin typeface="Times New Roman"/>
                <a:ea typeface="Calibri"/>
                <a:cs typeface="Times New Roman"/>
              </a:rPr>
              <a:t>Смелзеру</a:t>
            </a:r>
            <a:r>
              <a:rPr lang="uk-UA" dirty="0">
                <a:latin typeface="Times New Roman"/>
                <a:ea typeface="Calibri"/>
                <a:cs typeface="Times New Roman"/>
              </a:rPr>
              <a:t>, ще не можна назвати динамічним порівнянням. Порівняння набуває властивість динамічності, коли дослідник розглядає динаміку зміни будь-якої якості в той чи інший проміжок часу.</a:t>
            </a:r>
            <a:endParaRPr lang="ru-RU" sz="1600" dirty="0">
              <a:ea typeface="Calibri"/>
              <a:cs typeface="Times New Roman"/>
            </a:endParaRPr>
          </a:p>
          <a:p>
            <a:pPr indent="449580" algn="just">
              <a:lnSpc>
                <a:spcPct val="107000"/>
              </a:lnSpc>
              <a:spcAft>
                <a:spcPts val="800"/>
              </a:spcAft>
            </a:pPr>
            <a:r>
              <a:rPr lang="uk-UA" dirty="0">
                <a:latin typeface="Times New Roman"/>
                <a:ea typeface="Calibri"/>
                <a:cs typeface="Times New Roman"/>
              </a:rPr>
              <a:t>Один із традиційних видів крос-темпорального порівняння визначається як асинхронне порівняння. Дана стратегія передбачає порівняння однієї і тієї ж країни (регіону) або різних країн у різний історичний час. Наприклад, досліджується політична динаміка сучасної Африки та середньовічної Європи, </a:t>
            </a:r>
            <a:r>
              <a:rPr lang="uk-UA" dirty="0" err="1">
                <a:latin typeface="Times New Roman"/>
                <a:ea typeface="Calibri"/>
                <a:cs typeface="Times New Roman"/>
              </a:rPr>
              <a:t>Веймарської</a:t>
            </a:r>
            <a:r>
              <a:rPr lang="uk-UA" dirty="0">
                <a:latin typeface="Times New Roman"/>
                <a:ea typeface="Calibri"/>
                <a:cs typeface="Times New Roman"/>
              </a:rPr>
              <a:t> республіки і становлення демократії в післявоєнній Німеччині, різні історичні типи соціальних революцій і т. д. Історично орієнтовані дослідження </a:t>
            </a:r>
            <a:r>
              <a:rPr lang="uk-UA" dirty="0" err="1">
                <a:latin typeface="Times New Roman"/>
                <a:ea typeface="Calibri"/>
                <a:cs typeface="Times New Roman"/>
              </a:rPr>
              <a:t>протистоять</a:t>
            </a:r>
            <a:r>
              <a:rPr lang="uk-UA" dirty="0">
                <a:latin typeface="Times New Roman"/>
                <a:ea typeface="Calibri"/>
                <a:cs typeface="Times New Roman"/>
              </a:rPr>
              <a:t> синхронним порівняльним дослідженням.</a:t>
            </a:r>
            <a:endParaRPr lang="ru-RU" sz="1600" dirty="0">
              <a:ea typeface="Calibri"/>
              <a:cs typeface="Times New Roman"/>
            </a:endParaRPr>
          </a:p>
        </p:txBody>
      </p:sp>
    </p:spTree>
    <p:extLst>
      <p:ext uri="{BB962C8B-B14F-4D97-AF65-F5344CB8AC3E}">
        <p14:creationId xmlns:p14="http://schemas.microsoft.com/office/powerpoint/2010/main" val="1260730522"/>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270</TotalTime>
  <Words>2390</Words>
  <Application>Microsoft Office PowerPoint</Application>
  <PresentationFormat>Экран (4:3)</PresentationFormat>
  <Paragraphs>123</Paragraphs>
  <Slides>25</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vt:lpstr>
      <vt:lpstr>Calibri</vt:lpstr>
      <vt:lpstr>Georgia</vt:lpstr>
      <vt:lpstr>Times New Roman</vt:lpstr>
      <vt:lpstr>Trebuchet MS</vt: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Nina</dc:creator>
  <cp:lastModifiedBy>МудрийКористувач</cp:lastModifiedBy>
  <cp:revision>13</cp:revision>
  <dcterms:created xsi:type="dcterms:W3CDTF">2024-03-18T10:50:40Z</dcterms:created>
  <dcterms:modified xsi:type="dcterms:W3CDTF">2024-03-19T10:48:10Z</dcterms:modified>
</cp:coreProperties>
</file>