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753600" cy="7315200"/>
  <p:notesSz cx="6858000" cy="9144000"/>
  <p:embeddedFontLst>
    <p:embeddedFont>
      <p:font typeface="Lora Bold" charset="-52"/>
      <p:regular r:id="rId17"/>
    </p:embeddedFont>
    <p:embeddedFont>
      <p:font typeface="Calibri" pitchFamily="34" charset="0"/>
      <p:regular r:id="rId18"/>
      <p:bold r:id="rId19"/>
      <p:italic r:id="rId20"/>
      <p:boldItalic r:id="rId21"/>
    </p:embeddedFont>
    <p:embeddedFont>
      <p:font typeface="Lora" charset="-52"/>
      <p:regular r:id="rId22"/>
    </p:embeddedFont>
    <p:embeddedFont>
      <p:font typeface="Georgia Pro Bold" charset="0"/>
      <p:regular r:id="rId23"/>
    </p:embeddedFont>
    <p:embeddedFont>
      <p:font typeface="Aleo Bold"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5" d="100"/>
          <a:sy n="65" d="100"/>
        </p:scale>
        <p:origin x="-141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8.svg"/><Relationship Id="rId7" Type="http://schemas.openxmlformats.org/officeDocument/2006/relationships/image" Target="../media/image30.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4.sv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4.png"/><Relationship Id="rId7" Type="http://schemas.openxmlformats.org/officeDocument/2006/relationships/image" Target="../media/image1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35.pn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87B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42813" y="6981970"/>
            <a:ext cx="10171900" cy="5538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5398423" y="-1345732"/>
            <a:ext cx="3500443" cy="3500443"/>
          </a:xfrm>
          <a:prstGeom prst="rect">
            <a:avLst/>
          </a:prstGeom>
        </p:spPr>
      </p:pic>
      <p:grpSp>
        <p:nvGrpSpPr>
          <p:cNvPr id="4" name="Group 4"/>
          <p:cNvGrpSpPr>
            <a:grpSpLocks noChangeAspect="1"/>
          </p:cNvGrpSpPr>
          <p:nvPr/>
        </p:nvGrpSpPr>
        <p:grpSpPr>
          <a:xfrm>
            <a:off x="6948164" y="-130129"/>
            <a:ext cx="4147833" cy="4147833"/>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4070049" y="731520"/>
            <a:ext cx="3078595" cy="3078595"/>
          </a:xfrm>
          <a:prstGeom prst="rect">
            <a:avLst/>
          </a:prstGeom>
        </p:spPr>
      </p:pic>
      <p:pic>
        <p:nvPicPr>
          <p:cNvPr id="7" name="Picture 7"/>
          <p:cNvPicPr>
            <a:picLocks noChangeAspect="1"/>
          </p:cNvPicPr>
          <p:nvPr/>
        </p:nvPicPr>
        <p:blipFill>
          <a:blip r:embed="rId8" cstate="print"/>
          <a:srcRect/>
          <a:stretch>
            <a:fillRect/>
          </a:stretch>
        </p:blipFill>
        <p:spPr>
          <a:xfrm>
            <a:off x="6745640" y="731520"/>
            <a:ext cx="3007960" cy="2430432"/>
          </a:xfrm>
          <a:prstGeom prst="rect">
            <a:avLst/>
          </a:prstGeom>
        </p:spPr>
      </p:pic>
      <p:sp>
        <p:nvSpPr>
          <p:cNvPr id="8" name="TextBox 8"/>
          <p:cNvSpPr txBox="1"/>
          <p:nvPr/>
        </p:nvSpPr>
        <p:spPr>
          <a:xfrm>
            <a:off x="178599" y="4052583"/>
            <a:ext cx="9575001" cy="3619633"/>
          </a:xfrm>
          <a:prstGeom prst="rect">
            <a:avLst/>
          </a:prstGeom>
        </p:spPr>
        <p:txBody>
          <a:bodyPr lIns="0" tIns="0" rIns="0" bIns="0" rtlCol="0" anchor="t">
            <a:spAutoFit/>
          </a:bodyPr>
          <a:lstStyle/>
          <a:p>
            <a:pPr algn="ctr">
              <a:lnSpc>
                <a:spcPts val="3155"/>
              </a:lnSpc>
            </a:pPr>
            <a:r>
              <a:rPr lang="en-US" sz="3155">
                <a:solidFill>
                  <a:srgbClr val="FFFFFF"/>
                </a:solidFill>
                <a:latin typeface="Lora Bold"/>
              </a:rPr>
              <a:t>Процесуальний порядок та особливості використання спеціальних медичних знань на досудовому розслідуванні. Залучення спеціаліста – носія спеціальних медичних знань при проведенні слідчих (розшукових) дій.</a:t>
            </a:r>
          </a:p>
          <a:p>
            <a:pPr>
              <a:lnSpc>
                <a:spcPts val="8855"/>
              </a:lnSpc>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87BB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072352" y="-1843444"/>
            <a:ext cx="3630412" cy="3630412"/>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772458" y="4772275"/>
            <a:ext cx="3086677" cy="3086677"/>
          </a:xfrm>
          <a:prstGeom prst="rect">
            <a:avLst/>
          </a:prstGeom>
        </p:spPr>
      </p:pic>
      <p:sp>
        <p:nvSpPr>
          <p:cNvPr id="5" name="TextBox 5"/>
          <p:cNvSpPr txBox="1"/>
          <p:nvPr/>
        </p:nvSpPr>
        <p:spPr>
          <a:xfrm>
            <a:off x="448442" y="1093533"/>
            <a:ext cx="8324016" cy="5964555"/>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Lora"/>
              </a:rPr>
              <a:t>Оглянути і описати пошкодження на відкритих частинах тіла. Їх рекомендується описувати, послідовно оглядаючи окремі частини тіла (голова, шия, груди, живіт, кінцівки). Опис пошкоджень проводять за прийнятою в судовій медицині послідов­ністю: локалізація, вид пошкоджень (садна, крововиливи, рани, переломи, ампутація частин тіла тощо), форма і розміри їх, особливість країв ран, кінців, поверхні пошкоджень, стан оточуючої шкіри і прилеглих тканин, наявність сторонніх забруднень нав­коло них для встановлення знаряддя травми і пошуку його на місці події. При визначенні локалізації деяких видів пошкоджень (вогнепальних, транспортних травм) слід виміряти відстань від них до серединної лінії тіла і до підошви. Форму визначають звичайно як лінійну або порівнюють її з формою геометричних фігур (кругляста, овальна, промениста тощо) і літер (П-, Т-, У- подібна тощо). Форму ран бажано відмічати до і після зведення країв. При наявності саден, крововиливів вивчають особливості поверхні, рівень щодо оточуючої поверхні шкіри, наявність клаптів епідермісу (з якого краю), кірок, їх колір, ступінь епітелізації, колір крововиливів. У разі наявності переломів відмічають крепітацію, деформацію відповідних частин тіла, вкорочення кінцівок тощо.</a:t>
            </a:r>
          </a:p>
        </p:txBody>
      </p:sp>
      <p:grpSp>
        <p:nvGrpSpPr>
          <p:cNvPr id="6" name="Group 6"/>
          <p:cNvGrpSpPr>
            <a:grpSpLocks noChangeAspect="1"/>
          </p:cNvGrpSpPr>
          <p:nvPr/>
        </p:nvGrpSpPr>
        <p:grpSpPr>
          <a:xfrm>
            <a:off x="135509" y="140258"/>
            <a:ext cx="991375" cy="991375"/>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sp>
        <p:nvSpPr>
          <p:cNvPr id="8" name="TextBox 8"/>
          <p:cNvSpPr txBox="1"/>
          <p:nvPr/>
        </p:nvSpPr>
        <p:spPr>
          <a:xfrm>
            <a:off x="233557" y="436092"/>
            <a:ext cx="764143" cy="492062"/>
          </a:xfrm>
          <a:prstGeom prst="rect">
            <a:avLst/>
          </a:prstGeom>
        </p:spPr>
        <p:txBody>
          <a:bodyPr lIns="0" tIns="0" rIns="0" bIns="0" rtlCol="0" anchor="t">
            <a:spAutoFit/>
          </a:bodyPr>
          <a:lstStyle/>
          <a:p>
            <a:pPr algn="ctr">
              <a:lnSpc>
                <a:spcPts val="3622"/>
              </a:lnSpc>
            </a:pPr>
            <a:r>
              <a:rPr lang="en-US" sz="3622">
                <a:solidFill>
                  <a:srgbClr val="333330"/>
                </a:solidFill>
                <a:latin typeface="Aleo Bold"/>
              </a:rPr>
              <a:t>07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C4C5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42813" y="6981970"/>
            <a:ext cx="10171900" cy="5538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5398423" y="-1345732"/>
            <a:ext cx="3500443" cy="3500443"/>
          </a:xfrm>
          <a:prstGeom prst="rect">
            <a:avLst/>
          </a:prstGeom>
        </p:spPr>
      </p:pic>
      <p:grpSp>
        <p:nvGrpSpPr>
          <p:cNvPr id="4" name="Group 4"/>
          <p:cNvGrpSpPr>
            <a:grpSpLocks noChangeAspect="1"/>
          </p:cNvGrpSpPr>
          <p:nvPr/>
        </p:nvGrpSpPr>
        <p:grpSpPr>
          <a:xfrm>
            <a:off x="7410450" y="-152400"/>
            <a:ext cx="3716815" cy="3716815"/>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pic>
        <p:nvPicPr>
          <p:cNvPr id="6" name="Picture 6"/>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675005" y="0"/>
            <a:ext cx="3078595" cy="3078595"/>
          </a:xfrm>
          <a:prstGeom prst="rect">
            <a:avLst/>
          </a:prstGeom>
        </p:spPr>
      </p:pic>
      <p:sp>
        <p:nvSpPr>
          <p:cNvPr id="7" name="TextBox 7"/>
          <p:cNvSpPr txBox="1"/>
          <p:nvPr/>
        </p:nvSpPr>
        <p:spPr>
          <a:xfrm>
            <a:off x="217924" y="2097561"/>
            <a:ext cx="6587497" cy="3722029"/>
          </a:xfrm>
          <a:prstGeom prst="rect">
            <a:avLst/>
          </a:prstGeom>
        </p:spPr>
        <p:txBody>
          <a:bodyPr lIns="0" tIns="0" rIns="0" bIns="0" rtlCol="0" anchor="t">
            <a:spAutoFit/>
          </a:bodyPr>
          <a:lstStyle/>
          <a:p>
            <a:pPr algn="ctr">
              <a:lnSpc>
                <a:spcPts val="3726"/>
              </a:lnSpc>
              <a:spcBef>
                <a:spcPct val="0"/>
              </a:spcBef>
            </a:pPr>
            <a:r>
              <a:rPr lang="en-US" sz="2662">
                <a:solidFill>
                  <a:srgbClr val="FFFFFF"/>
                </a:solidFill>
                <a:latin typeface="Lora"/>
              </a:rPr>
              <a:t>Під час вивчення пошкоджень забороняється змінювати їх положення, а також зондувати рану і вилучати предмети, які фіксуються у глибині рани. Знаряддя травми з різними слідами і забрудненнями після детального опису вилучають для подальшого дослідження</a:t>
            </a:r>
          </a:p>
        </p:txBody>
      </p:sp>
      <p:pic>
        <p:nvPicPr>
          <p:cNvPr id="8" name="Picture 8"/>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128784" y="3768209"/>
            <a:ext cx="2563332" cy="22525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371600" y="-228600"/>
            <a:ext cx="3086100" cy="3086100"/>
          </a:xfrm>
          <a:prstGeom prst="rect">
            <a:avLst/>
          </a:prstGeom>
        </p:spPr>
      </p:pic>
      <p:grpSp>
        <p:nvGrpSpPr>
          <p:cNvPr id="3" name="Group 3"/>
          <p:cNvGrpSpPr>
            <a:grpSpLocks noChangeAspect="1"/>
          </p:cNvGrpSpPr>
          <p:nvPr/>
        </p:nvGrpSpPr>
        <p:grpSpPr>
          <a:xfrm>
            <a:off x="-292347" y="-326516"/>
            <a:ext cx="2455736" cy="2455736"/>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print"/>
              <a:stretch>
                <a:fillRect t="-13002" b="-37271"/>
              </a:stretch>
            </a:blipFill>
          </p:spPr>
        </p:sp>
      </p:grpSp>
      <p:grpSp>
        <p:nvGrpSpPr>
          <p:cNvPr id="5" name="Group 5"/>
          <p:cNvGrpSpPr>
            <a:grpSpLocks noChangeAspect="1"/>
          </p:cNvGrpSpPr>
          <p:nvPr/>
        </p:nvGrpSpPr>
        <p:grpSpPr>
          <a:xfrm>
            <a:off x="6991350" y="5791200"/>
            <a:ext cx="2505004" cy="2505004"/>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382000" y="4267200"/>
            <a:ext cx="3086100" cy="3086100"/>
          </a:xfrm>
          <a:prstGeom prst="rect">
            <a:avLst/>
          </a:prstGeom>
        </p:spPr>
      </p:pic>
      <p:grpSp>
        <p:nvGrpSpPr>
          <p:cNvPr id="8" name="Group 8"/>
          <p:cNvGrpSpPr/>
          <p:nvPr/>
        </p:nvGrpSpPr>
        <p:grpSpPr>
          <a:xfrm>
            <a:off x="8175534" y="1496968"/>
            <a:ext cx="1565041" cy="1565041"/>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79A29"/>
            </a:solidFill>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2193"/>
                </a:lnSpc>
              </a:pPr>
              <a:endParaRPr/>
            </a:p>
          </p:txBody>
        </p:sp>
      </p:grpSp>
      <p:pic>
        <p:nvPicPr>
          <p:cNvPr id="11" name="Picture 11"/>
          <p:cNvPicPr>
            <a:picLocks noChangeAspect="1"/>
          </p:cNvPicPr>
          <p:nvPr/>
        </p:nvPicPr>
        <p:blipFill>
          <a:blip r:embed="rId5" cstate="print"/>
          <a:srcRect/>
          <a:stretch>
            <a:fillRect/>
          </a:stretch>
        </p:blipFill>
        <p:spPr>
          <a:xfrm rot="4047588">
            <a:off x="7491758" y="2347383"/>
            <a:ext cx="578824" cy="646731"/>
          </a:xfrm>
          <a:prstGeom prst="rect">
            <a:avLst/>
          </a:prstGeom>
        </p:spPr>
      </p:pic>
      <p:sp>
        <p:nvSpPr>
          <p:cNvPr id="12" name="TextBox 12"/>
          <p:cNvSpPr txBox="1"/>
          <p:nvPr/>
        </p:nvSpPr>
        <p:spPr>
          <a:xfrm>
            <a:off x="2627186" y="340360"/>
            <a:ext cx="6869167" cy="753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Bold"/>
              </a:rPr>
              <a:t>Виявлення, фіксація, вилучення речових доказів із місця події</a:t>
            </a:r>
          </a:p>
        </p:txBody>
      </p:sp>
      <p:sp>
        <p:nvSpPr>
          <p:cNvPr id="13" name="TextBox 13"/>
          <p:cNvSpPr txBox="1"/>
          <p:nvPr/>
        </p:nvSpPr>
        <p:spPr>
          <a:xfrm>
            <a:off x="338947" y="2177732"/>
            <a:ext cx="7032619" cy="2586157"/>
          </a:xfrm>
          <a:prstGeom prst="rect">
            <a:avLst/>
          </a:prstGeom>
        </p:spPr>
        <p:txBody>
          <a:bodyPr lIns="0" tIns="0" rIns="0" bIns="0" rtlCol="0" anchor="t">
            <a:spAutoFit/>
          </a:bodyPr>
          <a:lstStyle/>
          <a:p>
            <a:pPr algn="ctr">
              <a:lnSpc>
                <a:spcPts val="3359"/>
              </a:lnSpc>
              <a:spcBef>
                <a:spcPct val="0"/>
              </a:spcBef>
            </a:pPr>
            <a:r>
              <a:rPr lang="uk-UA" sz="2399" smtClean="0">
                <a:solidFill>
                  <a:srgbClr val="000000"/>
                </a:solidFill>
                <a:latin typeface="Lora"/>
              </a:rPr>
              <a:t>сучасна</a:t>
            </a:r>
            <a:r>
              <a:rPr lang="uk-UA" sz="2399" smtClean="0">
                <a:solidFill>
                  <a:srgbClr val="000000"/>
                </a:solidFill>
                <a:latin typeface="Lora"/>
              </a:rPr>
              <a:t> наука здатна встановити наявність крові на різних </a:t>
            </a:r>
            <a:r>
              <a:rPr lang="uk-UA" sz="2399" smtClean="0">
                <a:solidFill>
                  <a:srgbClr val="000000"/>
                </a:solidFill>
                <a:latin typeface="Lora"/>
              </a:rPr>
              <a:t>об’єктах</a:t>
            </a:r>
            <a:r>
              <a:rPr lang="uk-UA" sz="2399" smtClean="0">
                <a:solidFill>
                  <a:srgbClr val="000000"/>
                </a:solidFill>
                <a:latin typeface="Lora"/>
              </a:rPr>
              <a:t>, її походження від людини чи </a:t>
            </a:r>
            <a:r>
              <a:rPr lang="uk-UA" sz="2399" smtClean="0">
                <a:solidFill>
                  <a:srgbClr val="000000"/>
                </a:solidFill>
                <a:latin typeface="Lora"/>
              </a:rPr>
              <a:t>тварини</a:t>
            </a:r>
            <a:r>
              <a:rPr lang="uk-UA" sz="2399" smtClean="0">
                <a:solidFill>
                  <a:srgbClr val="000000"/>
                </a:solidFill>
                <a:latin typeface="Lora"/>
              </a:rPr>
              <a:t>, її групову та індивідуальну </a:t>
            </a:r>
            <a:r>
              <a:rPr lang="uk-UA" sz="2399" smtClean="0">
                <a:solidFill>
                  <a:srgbClr val="000000"/>
                </a:solidFill>
                <a:latin typeface="Lora"/>
              </a:rPr>
              <a:t>приналежність</a:t>
            </a:r>
            <a:r>
              <a:rPr lang="uk-UA" sz="2399" smtClean="0">
                <a:solidFill>
                  <a:srgbClr val="000000"/>
                </a:solidFill>
                <a:latin typeface="Lora"/>
              </a:rPr>
              <a:t>, тобто визначити належність — </a:t>
            </a:r>
            <a:r>
              <a:rPr lang="uk-UA" sz="2399" smtClean="0">
                <a:solidFill>
                  <a:srgbClr val="000000"/>
                </a:solidFill>
                <a:latin typeface="Lora"/>
              </a:rPr>
              <a:t>потерпілому</a:t>
            </a:r>
            <a:r>
              <a:rPr lang="uk-UA" sz="2399" smtClean="0">
                <a:solidFill>
                  <a:srgbClr val="000000"/>
                </a:solidFill>
                <a:latin typeface="Lora"/>
              </a:rPr>
              <a:t>, звинуваченому у вбивстві чи іншим </a:t>
            </a:r>
            <a:r>
              <a:rPr lang="uk-UA" sz="2399" smtClean="0">
                <a:solidFill>
                  <a:srgbClr val="000000"/>
                </a:solidFill>
                <a:latin typeface="Lora"/>
              </a:rPr>
              <a:t>особа</a:t>
            </a:r>
            <a:r>
              <a:rPr lang="en-US" sz="2399" smtClean="0">
                <a:solidFill>
                  <a:srgbClr val="000000"/>
                </a:solidFill>
                <a:latin typeface="Lora"/>
              </a:rPr>
              <a:t>м</a:t>
            </a:r>
            <a:endParaRPr lang="en-US" sz="2399" dirty="0">
              <a:solidFill>
                <a:srgbClr val="000000"/>
              </a:solidFill>
              <a:latin typeface="Lora"/>
            </a:endParaRPr>
          </a:p>
        </p:txBody>
      </p:sp>
      <p:sp>
        <p:nvSpPr>
          <p:cNvPr id="14" name="TextBox 14"/>
          <p:cNvSpPr txBox="1"/>
          <p:nvPr/>
        </p:nvSpPr>
        <p:spPr>
          <a:xfrm>
            <a:off x="935521" y="1168178"/>
            <a:ext cx="8818079" cy="69215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Lora"/>
              </a:rPr>
              <a:t>Серед речових доказів при злочинах проти життя і здоров’я людини велике значення для розслідування справи мають сліди крові</a:t>
            </a:r>
          </a:p>
        </p:txBody>
      </p:sp>
      <p:sp>
        <p:nvSpPr>
          <p:cNvPr id="15" name="TextBox 15"/>
          <p:cNvSpPr txBox="1"/>
          <p:nvPr/>
        </p:nvSpPr>
        <p:spPr>
          <a:xfrm>
            <a:off x="8175534" y="2100645"/>
            <a:ext cx="1565041" cy="3632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Bold"/>
              </a:rPr>
              <a:t>оскільки</a:t>
            </a:r>
          </a:p>
        </p:txBody>
      </p:sp>
      <p:sp>
        <p:nvSpPr>
          <p:cNvPr id="16" name="TextBox 16"/>
          <p:cNvSpPr txBox="1"/>
          <p:nvPr/>
        </p:nvSpPr>
        <p:spPr>
          <a:xfrm>
            <a:off x="289129" y="4993323"/>
            <a:ext cx="9175341" cy="1980565"/>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Lora"/>
              </a:rPr>
              <a:t>Вивчення механізму утворення цих слідів на одязі, тілі трупа і підозрюваних у скоєнні злочину дозволять встановити місце злочину і пози потерпілого і особи, яка нападала в момент нанесення пошкоджень і початку кровотечі, траєк­торію переміщення пораненого або трупа, напрям переміщення осіб, особливості знаряддя травми злочину тощо. Встановлення умов і механізму утворення слідів крові є різновидом медико-криміналістичних досліджень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7291502" y="-1816167"/>
            <a:ext cx="4086192" cy="4086192"/>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print"/>
              <a:stretch>
                <a:fillRect l="-24905" r="-24902" b="2"/>
              </a:stretch>
            </a:blipFill>
          </p:spPr>
        </p:sp>
      </p:grpSp>
      <p:pic>
        <p:nvPicPr>
          <p:cNvPr id="4" name="Picture 4"/>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6829425" y="-609600"/>
            <a:ext cx="3515894" cy="3515894"/>
          </a:xfrm>
          <a:prstGeom prst="rect">
            <a:avLst/>
          </a:prstGeom>
        </p:spPr>
      </p:pic>
      <p:pic>
        <p:nvPicPr>
          <p:cNvPr id="5" name="Picture 5"/>
          <p:cNvPicPr>
            <a:picLocks noChangeAspect="1"/>
          </p:cNvPicPr>
          <p:nvPr/>
        </p:nvPicPr>
        <p:blipFill>
          <a:blip r:embed="rId5" cstate="print"/>
          <a:srcRect/>
          <a:stretch>
            <a:fillRect/>
          </a:stretch>
        </p:blipFill>
        <p:spPr>
          <a:xfrm>
            <a:off x="500102" y="2041003"/>
            <a:ext cx="1338817" cy="998964"/>
          </a:xfrm>
          <a:prstGeom prst="rect">
            <a:avLst/>
          </a:prstGeom>
        </p:spPr>
      </p:pic>
      <p:pic>
        <p:nvPicPr>
          <p:cNvPr id="6" name="Picture 6"/>
          <p:cNvPicPr>
            <a:picLocks noChangeAspect="1"/>
          </p:cNvPicPr>
          <p:nvPr/>
        </p:nvPicPr>
        <p:blipFill>
          <a:blip r:embed="rId6" cstate="print"/>
          <a:srcRect/>
          <a:stretch>
            <a:fillRect/>
          </a:stretch>
        </p:blipFill>
        <p:spPr>
          <a:xfrm>
            <a:off x="339551" y="3492763"/>
            <a:ext cx="1967295" cy="950149"/>
          </a:xfrm>
          <a:prstGeom prst="rect">
            <a:avLst/>
          </a:prstGeom>
        </p:spPr>
      </p:pic>
      <p:pic>
        <p:nvPicPr>
          <p:cNvPr id="7" name="Picture 7"/>
          <p:cNvPicPr>
            <a:picLocks noChangeAspect="1"/>
          </p:cNvPicPr>
          <p:nvPr/>
        </p:nvPicPr>
        <p:blipFill>
          <a:blip r:embed="rId7" cstate="print"/>
          <a:srcRect/>
          <a:stretch>
            <a:fillRect/>
          </a:stretch>
        </p:blipFill>
        <p:spPr>
          <a:xfrm>
            <a:off x="339551" y="4666920"/>
            <a:ext cx="1967295" cy="1101685"/>
          </a:xfrm>
          <a:prstGeom prst="rect">
            <a:avLst/>
          </a:prstGeom>
        </p:spPr>
      </p:pic>
      <p:pic>
        <p:nvPicPr>
          <p:cNvPr id="8" name="Picture 8"/>
          <p:cNvPicPr>
            <a:picLocks noChangeAspect="1"/>
          </p:cNvPicPr>
          <p:nvPr/>
        </p:nvPicPr>
        <p:blipFill>
          <a:blip r:embed="rId8" cstate="print"/>
          <a:srcRect t="8462" b="8462"/>
          <a:stretch>
            <a:fillRect/>
          </a:stretch>
        </p:blipFill>
        <p:spPr>
          <a:xfrm>
            <a:off x="339551" y="5992772"/>
            <a:ext cx="1967295" cy="1097503"/>
          </a:xfrm>
          <a:prstGeom prst="rect">
            <a:avLst/>
          </a:prstGeom>
        </p:spPr>
      </p:pic>
      <p:pic>
        <p:nvPicPr>
          <p:cNvPr id="9" name="Picture 9"/>
          <p:cNvPicPr>
            <a:picLocks noChangeAspect="1"/>
          </p:cNvPicPr>
          <p:nvPr/>
        </p:nvPicPr>
        <p:blipFill>
          <a:blip r:embed="rId9" cstate="print"/>
          <a:srcRect/>
          <a:stretch>
            <a:fillRect/>
          </a:stretch>
        </p:blipFill>
        <p:spPr>
          <a:xfrm>
            <a:off x="4876800" y="2138131"/>
            <a:ext cx="1532768" cy="1019987"/>
          </a:xfrm>
          <a:prstGeom prst="rect">
            <a:avLst/>
          </a:prstGeom>
        </p:spPr>
      </p:pic>
      <p:pic>
        <p:nvPicPr>
          <p:cNvPr id="10" name="Picture 10"/>
          <p:cNvPicPr>
            <a:picLocks noChangeAspect="1"/>
          </p:cNvPicPr>
          <p:nvPr/>
        </p:nvPicPr>
        <p:blipFill>
          <a:blip r:embed="rId10" cstate="print"/>
          <a:srcRect/>
          <a:stretch>
            <a:fillRect/>
          </a:stretch>
        </p:blipFill>
        <p:spPr>
          <a:xfrm>
            <a:off x="4836018" y="3469630"/>
            <a:ext cx="1614332" cy="1060680"/>
          </a:xfrm>
          <a:prstGeom prst="rect">
            <a:avLst/>
          </a:prstGeom>
        </p:spPr>
      </p:pic>
      <p:pic>
        <p:nvPicPr>
          <p:cNvPr id="11" name="Picture 11"/>
          <p:cNvPicPr>
            <a:picLocks noChangeAspect="1"/>
          </p:cNvPicPr>
          <p:nvPr/>
        </p:nvPicPr>
        <p:blipFill>
          <a:blip r:embed="rId11" cstate="print"/>
          <a:srcRect/>
          <a:stretch>
            <a:fillRect/>
          </a:stretch>
        </p:blipFill>
        <p:spPr>
          <a:xfrm>
            <a:off x="4876800" y="4772721"/>
            <a:ext cx="1573550" cy="1043332"/>
          </a:xfrm>
          <a:prstGeom prst="rect">
            <a:avLst/>
          </a:prstGeom>
        </p:spPr>
      </p:pic>
      <p:sp>
        <p:nvSpPr>
          <p:cNvPr id="12" name="TextBox 12"/>
          <p:cNvSpPr txBox="1"/>
          <p:nvPr/>
        </p:nvSpPr>
        <p:spPr>
          <a:xfrm>
            <a:off x="15322" y="366662"/>
            <a:ext cx="7496860" cy="114427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Висушені сліди крові на різних предметах-носіях залежно від механізму їх утворення, характеру і форми поверхні предмету можуть мати форму  </a:t>
            </a:r>
          </a:p>
        </p:txBody>
      </p:sp>
      <p:sp>
        <p:nvSpPr>
          <p:cNvPr id="13" name="TextBox 13"/>
          <p:cNvSpPr txBox="1"/>
          <p:nvPr/>
        </p:nvSpPr>
        <p:spPr>
          <a:xfrm>
            <a:off x="2540385" y="3793862"/>
            <a:ext cx="1223367" cy="3632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потьоків,</a:t>
            </a:r>
          </a:p>
        </p:txBody>
      </p:sp>
      <p:sp>
        <p:nvSpPr>
          <p:cNvPr id="14" name="TextBox 14"/>
          <p:cNvSpPr txBox="1"/>
          <p:nvPr/>
        </p:nvSpPr>
        <p:spPr>
          <a:xfrm>
            <a:off x="6676737" y="3793862"/>
            <a:ext cx="1091357" cy="3632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крапель</a:t>
            </a:r>
          </a:p>
        </p:txBody>
      </p:sp>
      <p:sp>
        <p:nvSpPr>
          <p:cNvPr id="15" name="TextBox 15"/>
          <p:cNvSpPr txBox="1"/>
          <p:nvPr/>
        </p:nvSpPr>
        <p:spPr>
          <a:xfrm>
            <a:off x="2540385" y="5534323"/>
            <a:ext cx="903536" cy="3632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калюж</a:t>
            </a:r>
          </a:p>
        </p:txBody>
      </p:sp>
      <p:sp>
        <p:nvSpPr>
          <p:cNvPr id="16" name="TextBox 16"/>
          <p:cNvSpPr txBox="1"/>
          <p:nvPr/>
        </p:nvSpPr>
        <p:spPr>
          <a:xfrm>
            <a:off x="2318780" y="2344587"/>
            <a:ext cx="935682" cy="3632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бризок</a:t>
            </a:r>
          </a:p>
        </p:txBody>
      </p:sp>
      <p:sp>
        <p:nvSpPr>
          <p:cNvPr id="17" name="TextBox 17"/>
          <p:cNvSpPr txBox="1"/>
          <p:nvPr/>
        </p:nvSpPr>
        <p:spPr>
          <a:xfrm>
            <a:off x="6539369" y="2450837"/>
            <a:ext cx="1228725" cy="3632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відбитків</a:t>
            </a:r>
          </a:p>
        </p:txBody>
      </p:sp>
      <p:sp>
        <p:nvSpPr>
          <p:cNvPr id="18" name="TextBox 18"/>
          <p:cNvSpPr txBox="1"/>
          <p:nvPr/>
        </p:nvSpPr>
        <p:spPr>
          <a:xfrm>
            <a:off x="6829425" y="5138157"/>
            <a:ext cx="695474" cy="3632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плям</a:t>
            </a:r>
          </a:p>
        </p:txBody>
      </p:sp>
      <p:sp>
        <p:nvSpPr>
          <p:cNvPr id="19" name="TextBox 19"/>
          <p:cNvSpPr txBox="1"/>
          <p:nvPr/>
        </p:nvSpPr>
        <p:spPr>
          <a:xfrm>
            <a:off x="5789127" y="6512949"/>
            <a:ext cx="2729210" cy="363220"/>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комбінованих слідів</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87BB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6740" y="113416"/>
            <a:ext cx="2224276" cy="2224276"/>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print"/>
              <a:stretch>
                <a:fillRect l="-46124" r="-55140"/>
              </a:stretch>
            </a:blipFill>
          </p:spPr>
        </p:sp>
      </p:grpSp>
      <p:pic>
        <p:nvPicPr>
          <p:cNvPr id="4" name="Picture 4"/>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a:off x="5262742" y="968263"/>
            <a:ext cx="283513" cy="282482"/>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a:off x="575631" y="2466521"/>
            <a:ext cx="661586" cy="69441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rcRect/>
          <a:stretch>
            <a:fillRect/>
          </a:stretch>
        </p:blipFill>
        <p:spPr>
          <a:xfrm rot="5400000">
            <a:off x="7289788" y="4060710"/>
            <a:ext cx="899005" cy="544307"/>
          </a:xfrm>
          <a:prstGeom prst="rect">
            <a:avLst/>
          </a:prstGeom>
        </p:spPr>
      </p:pic>
      <p:sp>
        <p:nvSpPr>
          <p:cNvPr id="7" name="TextBox 7"/>
          <p:cNvSpPr txBox="1"/>
          <p:nvPr/>
        </p:nvSpPr>
        <p:spPr>
          <a:xfrm>
            <a:off x="192960" y="4744266"/>
            <a:ext cx="9375253" cy="221361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Lora"/>
              </a:rPr>
              <a:t>У таких випадках слід ретельно оглянути щілини підлоги, місця під паркетом, плінтусами, на меблях (нову і особливо стару обшивку), ручки дверей, шпалери, місця, де злочинець міг мити руки, прати одяг і обмивати знаряддя травми) водопровідні крани, тази, відра (звертаючи увагу на зовнішню поверхню дна) та ін. Слід також оглянути місця, куди могла виливатись кров після вбивства (смітники, подвір’я, туалет).</a:t>
            </a:r>
          </a:p>
        </p:txBody>
      </p:sp>
      <p:sp>
        <p:nvSpPr>
          <p:cNvPr id="8" name="TextBox 8"/>
          <p:cNvSpPr txBox="1"/>
          <p:nvPr/>
        </p:nvSpPr>
        <p:spPr>
          <a:xfrm>
            <a:off x="1759536" y="214518"/>
            <a:ext cx="8290560" cy="753745"/>
          </a:xfrm>
          <a:prstGeom prst="rect">
            <a:avLst/>
          </a:prstGeom>
        </p:spPr>
        <p:txBody>
          <a:bodyPr lIns="0" tIns="0" rIns="0" bIns="0" rtlCol="0" anchor="t">
            <a:spAutoFit/>
          </a:bodyPr>
          <a:lstStyle/>
          <a:p>
            <a:pPr algn="ctr">
              <a:lnSpc>
                <a:spcPts val="3079"/>
              </a:lnSpc>
              <a:spcBef>
                <a:spcPct val="0"/>
              </a:spcBef>
            </a:pPr>
            <a:r>
              <a:rPr lang="en-US" sz="2199">
                <a:solidFill>
                  <a:srgbClr val="000000"/>
                </a:solidFill>
                <a:latin typeface="Lora"/>
              </a:rPr>
              <a:t>Якщо сліди крові добре збереглися і не піддавались знищенню їх виявлення не становить труднощів</a:t>
            </a:r>
          </a:p>
        </p:txBody>
      </p:sp>
      <p:sp>
        <p:nvSpPr>
          <p:cNvPr id="9" name="TextBox 9"/>
          <p:cNvSpPr txBox="1"/>
          <p:nvPr/>
        </p:nvSpPr>
        <p:spPr>
          <a:xfrm>
            <a:off x="2297638" y="1222170"/>
            <a:ext cx="7214356" cy="647065"/>
          </a:xfrm>
          <a:prstGeom prst="rect">
            <a:avLst/>
          </a:prstGeom>
        </p:spPr>
        <p:txBody>
          <a:bodyPr lIns="0" tIns="0" rIns="0" bIns="0" rtlCol="0" anchor="t">
            <a:spAutoFit/>
          </a:bodyPr>
          <a:lstStyle/>
          <a:p>
            <a:pPr algn="ctr">
              <a:lnSpc>
                <a:spcPts val="2660"/>
              </a:lnSpc>
              <a:spcBef>
                <a:spcPct val="0"/>
              </a:spcBef>
            </a:pPr>
            <a:r>
              <a:rPr lang="en-US" sz="1900">
                <a:solidFill>
                  <a:srgbClr val="000000"/>
                </a:solidFill>
                <a:latin typeface="Lora"/>
              </a:rPr>
              <a:t>Їх детально оглядають візуально або за допомогою лупи при достатньому освітленні</a:t>
            </a:r>
          </a:p>
        </p:txBody>
      </p:sp>
      <p:sp>
        <p:nvSpPr>
          <p:cNvPr id="10" name="TextBox 10"/>
          <p:cNvSpPr txBox="1"/>
          <p:nvPr/>
        </p:nvSpPr>
        <p:spPr>
          <a:xfrm>
            <a:off x="1055397" y="2299592"/>
            <a:ext cx="8698203" cy="1099185"/>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Lora"/>
              </a:rPr>
              <a:t>Важче виявити сліди крові на темних, забруднених предметах, у темряві, а також при загниванні крові або в старих плямах, які змінюють колір (сірий, чорний, зелений)</a:t>
            </a:r>
          </a:p>
        </p:txBody>
      </p:sp>
      <p:sp>
        <p:nvSpPr>
          <p:cNvPr id="11" name="TextBox 11"/>
          <p:cNvSpPr txBox="1"/>
          <p:nvPr/>
        </p:nvSpPr>
        <p:spPr>
          <a:xfrm>
            <a:off x="136740" y="3443228"/>
            <a:ext cx="9487692" cy="727710"/>
          </a:xfrm>
          <a:prstGeom prst="rect">
            <a:avLst/>
          </a:prstGeom>
        </p:spPr>
        <p:txBody>
          <a:bodyPr lIns="0" tIns="0" rIns="0" bIns="0" rtlCol="0" anchor="t">
            <a:spAutoFit/>
          </a:bodyPr>
          <a:lstStyle/>
          <a:p>
            <a:pPr algn="ctr">
              <a:lnSpc>
                <a:spcPts val="2940"/>
              </a:lnSpc>
              <a:spcBef>
                <a:spcPct val="0"/>
              </a:spcBef>
            </a:pPr>
            <a:r>
              <a:rPr lang="en-US" sz="2100">
                <a:solidFill>
                  <a:srgbClr val="000000"/>
                </a:solidFill>
                <a:latin typeface="Lora"/>
              </a:rPr>
              <a:t>Бруд, іржа також утруднюють їх виявлення. Особливо важко виявити сліди крові після намагання їх знищити</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333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980913" y="1249122"/>
            <a:ext cx="2294174" cy="2294174"/>
          </a:xfrm>
          <a:prstGeom prst="rect">
            <a:avLst/>
          </a:prstGeom>
        </p:spPr>
      </p:pic>
      <p:grpSp>
        <p:nvGrpSpPr>
          <p:cNvPr id="3" name="Group 3"/>
          <p:cNvGrpSpPr>
            <a:grpSpLocks noChangeAspect="1"/>
          </p:cNvGrpSpPr>
          <p:nvPr/>
        </p:nvGrpSpPr>
        <p:grpSpPr>
          <a:xfrm>
            <a:off x="806196" y="1450984"/>
            <a:ext cx="1949441" cy="1949441"/>
            <a:chOff x="0" y="0"/>
            <a:chExt cx="6350000" cy="6350000"/>
          </a:xfrm>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5140101" y="1266656"/>
            <a:ext cx="2294174" cy="2294174"/>
          </a:xfrm>
          <a:prstGeom prst="rect">
            <a:avLst/>
          </a:prstGeom>
        </p:spPr>
      </p:pic>
      <p:grpSp>
        <p:nvGrpSpPr>
          <p:cNvPr id="6" name="Group 6"/>
          <p:cNvGrpSpPr>
            <a:grpSpLocks noChangeAspect="1"/>
          </p:cNvGrpSpPr>
          <p:nvPr/>
        </p:nvGrpSpPr>
        <p:grpSpPr>
          <a:xfrm>
            <a:off x="6537706" y="1310435"/>
            <a:ext cx="2066067" cy="2066067"/>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grpSp>
        <p:nvGrpSpPr>
          <p:cNvPr id="8" name="Group 8"/>
          <p:cNvGrpSpPr>
            <a:grpSpLocks noChangeAspect="1"/>
          </p:cNvGrpSpPr>
          <p:nvPr/>
        </p:nvGrpSpPr>
        <p:grpSpPr>
          <a:xfrm>
            <a:off x="3848047" y="1433450"/>
            <a:ext cx="1925518" cy="1925518"/>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sp>
        <p:nvSpPr>
          <p:cNvPr id="10" name="TextBox 10"/>
          <p:cNvSpPr txBox="1"/>
          <p:nvPr/>
        </p:nvSpPr>
        <p:spPr>
          <a:xfrm>
            <a:off x="923666" y="1944478"/>
            <a:ext cx="1714500" cy="1081405"/>
          </a:xfrm>
          <a:prstGeom prst="rect">
            <a:avLst/>
          </a:prstGeom>
        </p:spPr>
        <p:txBody>
          <a:bodyPr lIns="0" tIns="0" rIns="0" bIns="0" rtlCol="0" anchor="t">
            <a:spAutoFit/>
          </a:bodyPr>
          <a:lstStyle/>
          <a:p>
            <a:pPr algn="ctr">
              <a:lnSpc>
                <a:spcPts val="8050"/>
              </a:lnSpc>
            </a:pPr>
            <a:r>
              <a:rPr lang="en-US" sz="8050">
                <a:solidFill>
                  <a:srgbClr val="FFFFFF"/>
                </a:solidFill>
                <a:latin typeface="Aleo Bold"/>
              </a:rPr>
              <a:t>01</a:t>
            </a:r>
          </a:p>
        </p:txBody>
      </p:sp>
      <p:sp>
        <p:nvSpPr>
          <p:cNvPr id="11" name="TextBox 11"/>
          <p:cNvSpPr txBox="1"/>
          <p:nvPr/>
        </p:nvSpPr>
        <p:spPr>
          <a:xfrm>
            <a:off x="4019550" y="1871282"/>
            <a:ext cx="1714500" cy="1081405"/>
          </a:xfrm>
          <a:prstGeom prst="rect">
            <a:avLst/>
          </a:prstGeom>
        </p:spPr>
        <p:txBody>
          <a:bodyPr lIns="0" tIns="0" rIns="0" bIns="0" rtlCol="0" anchor="t">
            <a:spAutoFit/>
          </a:bodyPr>
          <a:lstStyle/>
          <a:p>
            <a:pPr algn="ctr">
              <a:lnSpc>
                <a:spcPts val="8050"/>
              </a:lnSpc>
            </a:pPr>
            <a:r>
              <a:rPr lang="en-US" sz="8050">
                <a:solidFill>
                  <a:srgbClr val="FFFFFF"/>
                </a:solidFill>
                <a:latin typeface="Aleo Bold"/>
              </a:rPr>
              <a:t>02</a:t>
            </a:r>
          </a:p>
        </p:txBody>
      </p:sp>
      <p:sp>
        <p:nvSpPr>
          <p:cNvPr id="12" name="TextBox 12"/>
          <p:cNvSpPr txBox="1"/>
          <p:nvPr/>
        </p:nvSpPr>
        <p:spPr>
          <a:xfrm>
            <a:off x="6713489" y="1871282"/>
            <a:ext cx="1714500" cy="1081405"/>
          </a:xfrm>
          <a:prstGeom prst="rect">
            <a:avLst/>
          </a:prstGeom>
        </p:spPr>
        <p:txBody>
          <a:bodyPr lIns="0" tIns="0" rIns="0" bIns="0" rtlCol="0" anchor="t">
            <a:spAutoFit/>
          </a:bodyPr>
          <a:lstStyle/>
          <a:p>
            <a:pPr algn="ctr">
              <a:lnSpc>
                <a:spcPts val="8050"/>
              </a:lnSpc>
            </a:pPr>
            <a:r>
              <a:rPr lang="en-US" sz="8050">
                <a:solidFill>
                  <a:srgbClr val="FFFFFF"/>
                </a:solidFill>
                <a:latin typeface="Aleo Bold"/>
              </a:rPr>
              <a:t>03</a:t>
            </a:r>
          </a:p>
        </p:txBody>
      </p:sp>
      <p:sp>
        <p:nvSpPr>
          <p:cNvPr id="13" name="TextBox 13"/>
          <p:cNvSpPr txBox="1"/>
          <p:nvPr/>
        </p:nvSpPr>
        <p:spPr>
          <a:xfrm>
            <a:off x="192161" y="3773196"/>
            <a:ext cx="3177511" cy="3416681"/>
          </a:xfrm>
          <a:prstGeom prst="rect">
            <a:avLst/>
          </a:prstGeom>
        </p:spPr>
        <p:txBody>
          <a:bodyPr lIns="0" tIns="0" rIns="0" bIns="0" rtlCol="0" anchor="t">
            <a:spAutoFit/>
          </a:bodyPr>
          <a:lstStyle/>
          <a:p>
            <a:pPr algn="ctr">
              <a:lnSpc>
                <a:spcPts val="2253"/>
              </a:lnSpc>
            </a:pPr>
            <a:r>
              <a:rPr lang="en-US" sz="1609" spc="48">
                <a:solidFill>
                  <a:srgbClr val="FFFFFF"/>
                </a:solidFill>
                <a:latin typeface="Lora"/>
              </a:rPr>
              <a:t>Якщо ж вони розташовуються на громіз­дких предметах, то кров вилучають або у вигляді кірочок після зішкрябування плям, або у вигляді змиву на марлі, для чого використовують фізіологічний розчин. Обов’язково потрібний контроль чистої марлі і коринки з предмета-носія плям крові</a:t>
            </a:r>
          </a:p>
        </p:txBody>
      </p:sp>
      <p:sp>
        <p:nvSpPr>
          <p:cNvPr id="14" name="TextBox 14"/>
          <p:cNvSpPr txBox="1"/>
          <p:nvPr/>
        </p:nvSpPr>
        <p:spPr>
          <a:xfrm>
            <a:off x="3471148" y="3773196"/>
            <a:ext cx="3066558" cy="3130931"/>
          </a:xfrm>
          <a:prstGeom prst="rect">
            <a:avLst/>
          </a:prstGeom>
        </p:spPr>
        <p:txBody>
          <a:bodyPr lIns="0" tIns="0" rIns="0" bIns="0" rtlCol="0" anchor="t">
            <a:spAutoFit/>
          </a:bodyPr>
          <a:lstStyle/>
          <a:p>
            <a:pPr marL="0" lvl="0" indent="0" algn="ctr">
              <a:lnSpc>
                <a:spcPts val="2254"/>
              </a:lnSpc>
              <a:spcBef>
                <a:spcPct val="0"/>
              </a:spcBef>
            </a:pPr>
            <a:r>
              <a:rPr lang="en-US" sz="1610" u="none" spc="48">
                <a:solidFill>
                  <a:srgbClr val="FFFFFF"/>
                </a:solidFill>
                <a:latin typeface="Lora"/>
              </a:rPr>
              <a:t>Із калюжі кров (не менш як 10 мл) збирають у чисту скляну банку або флакон, а якщо це неможливо, то беруть змив. Закривавлений сніг можна збирати на марлю і після його танення марлю висушують при кімнатній температурі і направляють разом з контролем для дослідження.</a:t>
            </a:r>
          </a:p>
        </p:txBody>
      </p:sp>
      <p:sp>
        <p:nvSpPr>
          <p:cNvPr id="15" name="TextBox 15"/>
          <p:cNvSpPr txBox="1"/>
          <p:nvPr/>
        </p:nvSpPr>
        <p:spPr>
          <a:xfrm>
            <a:off x="6713489" y="3773196"/>
            <a:ext cx="2668519" cy="3130931"/>
          </a:xfrm>
          <a:prstGeom prst="rect">
            <a:avLst/>
          </a:prstGeom>
        </p:spPr>
        <p:txBody>
          <a:bodyPr lIns="0" tIns="0" rIns="0" bIns="0" rtlCol="0" anchor="t">
            <a:spAutoFit/>
          </a:bodyPr>
          <a:lstStyle/>
          <a:p>
            <a:pPr marL="0" lvl="0" indent="0" algn="ctr">
              <a:lnSpc>
                <a:spcPts val="2254"/>
              </a:lnSpc>
              <a:spcBef>
                <a:spcPct val="0"/>
              </a:spcBef>
            </a:pPr>
            <a:r>
              <a:rPr lang="en-US" sz="1610" u="none" spc="48">
                <a:solidFill>
                  <a:srgbClr val="FFFFFF"/>
                </a:solidFill>
                <a:latin typeface="Lora"/>
              </a:rPr>
              <a:t>Грунт зі слідами крові беруть з усієї глибини просочення, просушують тонким шаром на тарілці при температурі не вище як 37°С, висипають у скляний посуд або пакет і разом з контролем направляють для дослідження в лабораторію.</a:t>
            </a:r>
          </a:p>
        </p:txBody>
      </p:sp>
      <p:sp>
        <p:nvSpPr>
          <p:cNvPr id="16" name="TextBox 16"/>
          <p:cNvSpPr txBox="1"/>
          <p:nvPr/>
        </p:nvSpPr>
        <p:spPr>
          <a:xfrm>
            <a:off x="122188" y="180241"/>
            <a:ext cx="9377237" cy="1906802"/>
          </a:xfrm>
          <a:prstGeom prst="rect">
            <a:avLst/>
          </a:prstGeom>
        </p:spPr>
        <p:txBody>
          <a:bodyPr lIns="0" tIns="0" rIns="0" bIns="0" rtlCol="0" anchor="t">
            <a:spAutoFit/>
          </a:bodyPr>
          <a:lstStyle/>
          <a:p>
            <a:pPr algn="ctr">
              <a:lnSpc>
                <a:spcPts val="2665"/>
              </a:lnSpc>
              <a:spcBef>
                <a:spcPct val="0"/>
              </a:spcBef>
            </a:pPr>
            <a:r>
              <a:rPr lang="en-US" sz="1904">
                <a:solidFill>
                  <a:srgbClr val="FFFFFF"/>
                </a:solidFill>
                <a:latin typeface="Lora"/>
              </a:rPr>
              <a:t>Вилучення слідів крові.У випадках, коли кров або підозрілі на кров плями виявляють на знаряддях злочину, одязі, білизні тощо, для дослідження їх вилучають цілком, тому що при цьому легше визначити характер і механізм виникнення плям</a:t>
            </a:r>
          </a:p>
          <a:p>
            <a:pPr algn="ctr">
              <a:lnSpc>
                <a:spcPts val="2385"/>
              </a:lnSpc>
              <a:spcBef>
                <a:spcPct val="0"/>
              </a:spcBef>
            </a:pPr>
            <a:endParaRPr/>
          </a:p>
          <a:p>
            <a:pPr algn="ctr">
              <a:lnSpc>
                <a:spcPts val="2385"/>
              </a:lnSpc>
              <a:spcBef>
                <a:spcPct val="0"/>
              </a:spcBef>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87BB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662610" y="-383403"/>
            <a:ext cx="3325220" cy="3325220"/>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685925" y="876300"/>
            <a:ext cx="3086677" cy="3086677"/>
          </a:xfrm>
          <a:prstGeom prst="rect">
            <a:avLst/>
          </a:prstGeom>
        </p:spPr>
      </p:pic>
      <p:grpSp>
        <p:nvGrpSpPr>
          <p:cNvPr id="5" name="Group 5"/>
          <p:cNvGrpSpPr>
            <a:grpSpLocks noChangeAspect="1"/>
          </p:cNvGrpSpPr>
          <p:nvPr/>
        </p:nvGrpSpPr>
        <p:grpSpPr>
          <a:xfrm>
            <a:off x="-1032296" y="3890834"/>
            <a:ext cx="3895084" cy="3895084"/>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print"/>
              <a:stretch>
                <a:fillRect l="-75445" r="-53635" b="-25869"/>
              </a:stretch>
            </a:blipFill>
          </p:spPr>
        </p:sp>
      </p:grpSp>
      <p:pic>
        <p:nvPicPr>
          <p:cNvPr id="7" name="Picture 7"/>
          <p:cNvPicPr>
            <a:picLocks noChangeAspect="1"/>
          </p:cNvPicPr>
          <p:nvPr/>
        </p:nvPicPr>
        <p:blipFill>
          <a:blip r:embed="rId5" cstate="print"/>
          <a:srcRect/>
          <a:stretch>
            <a:fillRect/>
          </a:stretch>
        </p:blipFill>
        <p:spPr>
          <a:xfrm>
            <a:off x="6377632" y="2032602"/>
            <a:ext cx="551927" cy="616679"/>
          </a:xfrm>
          <a:prstGeom prst="rect">
            <a:avLst/>
          </a:prstGeom>
        </p:spPr>
      </p:pic>
      <p:pic>
        <p:nvPicPr>
          <p:cNvPr id="8" name="Picture 8"/>
          <p:cNvPicPr>
            <a:picLocks noChangeAspect="1"/>
          </p:cNvPicPr>
          <p:nvPr/>
        </p:nvPicPr>
        <p:blipFill>
          <a:blip r:embed="rId6" cstate="print"/>
          <a:srcRect/>
          <a:stretch>
            <a:fillRect/>
          </a:stretch>
        </p:blipFill>
        <p:spPr>
          <a:xfrm>
            <a:off x="4821334" y="5624384"/>
            <a:ext cx="546908" cy="364605"/>
          </a:xfrm>
          <a:prstGeom prst="rect">
            <a:avLst/>
          </a:prstGeom>
        </p:spPr>
      </p:pic>
      <p:sp>
        <p:nvSpPr>
          <p:cNvPr id="9" name="TextBox 9"/>
          <p:cNvSpPr txBox="1"/>
          <p:nvPr/>
        </p:nvSpPr>
        <p:spPr>
          <a:xfrm>
            <a:off x="1662610" y="289877"/>
            <a:ext cx="7813478" cy="753745"/>
          </a:xfrm>
          <a:prstGeom prst="rect">
            <a:avLst/>
          </a:prstGeom>
        </p:spPr>
        <p:txBody>
          <a:bodyPr lIns="0" tIns="0" rIns="0" bIns="0" rtlCol="0" anchor="t">
            <a:spAutoFit/>
          </a:bodyPr>
          <a:lstStyle/>
          <a:p>
            <a:pPr algn="ctr">
              <a:lnSpc>
                <a:spcPts val="3079"/>
              </a:lnSpc>
              <a:spcBef>
                <a:spcPct val="0"/>
              </a:spcBef>
            </a:pPr>
            <a:r>
              <a:rPr lang="en-US" sz="2199">
                <a:solidFill>
                  <a:srgbClr val="C1FF72"/>
                </a:solidFill>
                <a:latin typeface="Lora"/>
              </a:rPr>
              <a:t>Використання спеціальних медичних знань є засобом отримання інформації про злочин</a:t>
            </a:r>
          </a:p>
        </p:txBody>
      </p:sp>
      <p:sp>
        <p:nvSpPr>
          <p:cNvPr id="10" name="TextBox 10"/>
          <p:cNvSpPr txBox="1"/>
          <p:nvPr/>
        </p:nvSpPr>
        <p:spPr>
          <a:xfrm>
            <a:off x="658622" y="2746564"/>
            <a:ext cx="8817466" cy="1144270"/>
          </a:xfrm>
          <a:prstGeom prst="rect">
            <a:avLst/>
          </a:prstGeom>
        </p:spPr>
        <p:txBody>
          <a:bodyPr lIns="0" tIns="0" rIns="0" bIns="0" rtlCol="0" anchor="t">
            <a:spAutoFit/>
          </a:bodyPr>
          <a:lstStyle/>
          <a:p>
            <a:pPr algn="ctr">
              <a:lnSpc>
                <a:spcPts val="3079"/>
              </a:lnSpc>
              <a:spcBef>
                <a:spcPct val="0"/>
              </a:spcBef>
            </a:pPr>
            <a:r>
              <a:rPr lang="en-US" sz="2199">
                <a:solidFill>
                  <a:srgbClr val="C1FF72"/>
                </a:solidFill>
                <a:latin typeface="Lora Bold"/>
              </a:rPr>
              <a:t> суттєвим чинником, що</a:t>
            </a:r>
          </a:p>
          <a:p>
            <a:pPr algn="ctr">
              <a:lnSpc>
                <a:spcPts val="3079"/>
              </a:lnSpc>
              <a:spcBef>
                <a:spcPct val="0"/>
              </a:spcBef>
            </a:pPr>
            <a:r>
              <a:rPr lang="en-US" sz="2199">
                <a:solidFill>
                  <a:srgbClr val="C1FF72"/>
                </a:solidFill>
                <a:latin typeface="Lora Bold"/>
              </a:rPr>
              <a:t>підвищує якість та ефективність досудового розслідування та судового розгляду</a:t>
            </a:r>
          </a:p>
        </p:txBody>
      </p:sp>
      <p:sp>
        <p:nvSpPr>
          <p:cNvPr id="11" name="TextBox 11"/>
          <p:cNvSpPr txBox="1"/>
          <p:nvPr/>
        </p:nvSpPr>
        <p:spPr>
          <a:xfrm>
            <a:off x="1485868" y="1250632"/>
            <a:ext cx="8368502" cy="1144270"/>
          </a:xfrm>
          <a:prstGeom prst="rect">
            <a:avLst/>
          </a:prstGeom>
        </p:spPr>
        <p:txBody>
          <a:bodyPr lIns="0" tIns="0" rIns="0" bIns="0" rtlCol="0" anchor="t">
            <a:spAutoFit/>
          </a:bodyPr>
          <a:lstStyle/>
          <a:p>
            <a:pPr algn="ctr">
              <a:lnSpc>
                <a:spcPts val="3079"/>
              </a:lnSpc>
              <a:spcBef>
                <a:spcPct val="0"/>
              </a:spcBef>
            </a:pPr>
            <a:r>
              <a:rPr lang="en-US" sz="2199">
                <a:solidFill>
                  <a:srgbClr val="FFDE59"/>
                </a:solidFill>
                <a:latin typeface="Lora Bold"/>
              </a:rPr>
              <a:t>обґрунтоване використання у</a:t>
            </a:r>
          </a:p>
          <a:p>
            <a:pPr algn="ctr">
              <a:lnSpc>
                <a:spcPts val="3079"/>
              </a:lnSpc>
              <a:spcBef>
                <a:spcPct val="0"/>
              </a:spcBef>
            </a:pPr>
            <a:r>
              <a:rPr lang="en-US" sz="2199">
                <a:solidFill>
                  <a:srgbClr val="FFDE59"/>
                </a:solidFill>
                <a:latin typeface="Lora Bold"/>
              </a:rPr>
              <a:t>кримінальному провадженні спеціальних медичних знань є</a:t>
            </a:r>
          </a:p>
        </p:txBody>
      </p:sp>
      <p:sp>
        <p:nvSpPr>
          <p:cNvPr id="12" name="TextBox 12"/>
          <p:cNvSpPr txBox="1"/>
          <p:nvPr/>
        </p:nvSpPr>
        <p:spPr>
          <a:xfrm>
            <a:off x="5368242" y="5511138"/>
            <a:ext cx="4107847" cy="124968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Lora Bold"/>
              </a:rPr>
              <a:t> </a:t>
            </a:r>
            <a:r>
              <a:rPr lang="en-US" sz="1800">
                <a:solidFill>
                  <a:srgbClr val="000000"/>
                </a:solidFill>
                <a:latin typeface="Lora"/>
              </a:rPr>
              <a:t>неможливістю розслідування деяких видів кримінальних</a:t>
            </a:r>
          </a:p>
          <a:p>
            <a:pPr algn="ctr">
              <a:lnSpc>
                <a:spcPts val="2520"/>
              </a:lnSpc>
              <a:spcBef>
                <a:spcPct val="0"/>
              </a:spcBef>
            </a:pPr>
            <a:r>
              <a:rPr lang="en-US" sz="1800">
                <a:solidFill>
                  <a:srgbClr val="000000"/>
                </a:solidFill>
                <a:latin typeface="Lora"/>
              </a:rPr>
              <a:t>правопорушень без залучення носіїв спеціальних медичних знань</a:t>
            </a:r>
          </a:p>
        </p:txBody>
      </p:sp>
      <p:sp>
        <p:nvSpPr>
          <p:cNvPr id="13" name="TextBox 13"/>
          <p:cNvSpPr txBox="1"/>
          <p:nvPr/>
        </p:nvSpPr>
        <p:spPr>
          <a:xfrm>
            <a:off x="2513959" y="4402644"/>
            <a:ext cx="2641991" cy="2506980"/>
          </a:xfrm>
          <a:prstGeom prst="rect">
            <a:avLst/>
          </a:prstGeom>
        </p:spPr>
        <p:txBody>
          <a:bodyPr lIns="0" tIns="0" rIns="0" bIns="0" rtlCol="0" anchor="t">
            <a:spAutoFit/>
          </a:bodyPr>
          <a:lstStyle/>
          <a:p>
            <a:pPr algn="ctr">
              <a:lnSpc>
                <a:spcPts val="2520"/>
              </a:lnSpc>
              <a:spcBef>
                <a:spcPct val="0"/>
              </a:spcBef>
            </a:pPr>
            <a:r>
              <a:rPr lang="en-US" sz="1800">
                <a:solidFill>
                  <a:srgbClr val="FFFFFF"/>
                </a:solidFill>
                <a:latin typeface="Lora"/>
              </a:rPr>
              <a:t>Необхідність використання спеціальних медичних знань при розслідуванні кримінальних правопорушень зумовлена</a:t>
            </a:r>
          </a:p>
        </p:txBody>
      </p:sp>
      <p:sp>
        <p:nvSpPr>
          <p:cNvPr id="14" name="TextBox 14"/>
          <p:cNvSpPr txBox="1"/>
          <p:nvPr/>
        </p:nvSpPr>
        <p:spPr>
          <a:xfrm>
            <a:off x="5368242" y="4547209"/>
            <a:ext cx="4385358" cy="621030"/>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Lora"/>
              </a:rPr>
              <a:t>складністю та специфікою процесу</a:t>
            </a:r>
          </a:p>
          <a:p>
            <a:pPr algn="ctr">
              <a:lnSpc>
                <a:spcPts val="2520"/>
              </a:lnSpc>
              <a:spcBef>
                <a:spcPct val="0"/>
              </a:spcBef>
            </a:pPr>
            <a:r>
              <a:rPr lang="en-US" sz="1800">
                <a:solidFill>
                  <a:srgbClr val="000000"/>
                </a:solidFill>
                <a:latin typeface="Lora"/>
              </a:rPr>
              <a:t>доказування</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296757" y="-207038"/>
            <a:ext cx="3086677" cy="3086677"/>
          </a:xfrm>
          <a:prstGeom prst="rect">
            <a:avLst/>
          </a:prstGeom>
        </p:spPr>
      </p:pic>
      <p:grpSp>
        <p:nvGrpSpPr>
          <p:cNvPr id="3" name="Group 3"/>
          <p:cNvGrpSpPr>
            <a:grpSpLocks noChangeAspect="1"/>
          </p:cNvGrpSpPr>
          <p:nvPr/>
        </p:nvGrpSpPr>
        <p:grpSpPr>
          <a:xfrm>
            <a:off x="1735970" y="1336300"/>
            <a:ext cx="1878612" cy="1878612"/>
            <a:chOff x="0" y="0"/>
            <a:chExt cx="6350000" cy="6350000"/>
          </a:xfrm>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00">
                <a:alpha val="0"/>
              </a:srgbClr>
            </a:solidFill>
          </p:spPr>
        </p:sp>
      </p:grpSp>
      <p:grpSp>
        <p:nvGrpSpPr>
          <p:cNvPr id="5" name="Group 5"/>
          <p:cNvGrpSpPr>
            <a:grpSpLocks noChangeAspect="1"/>
          </p:cNvGrpSpPr>
          <p:nvPr/>
        </p:nvGrpSpPr>
        <p:grpSpPr>
          <a:xfrm>
            <a:off x="6205690" y="1264895"/>
            <a:ext cx="1878612" cy="1878612"/>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000000">
                <a:alpha val="0"/>
              </a:srgbClr>
            </a:solidFill>
          </p:spPr>
        </p:sp>
      </p:grpSp>
      <p:pic>
        <p:nvPicPr>
          <p:cNvPr id="7" name="Picture 7"/>
          <p:cNvPicPr>
            <a:picLocks noChangeAspect="1"/>
          </p:cNvPicPr>
          <p:nvPr/>
        </p:nvPicPr>
        <p:blipFill>
          <a:blip r:embed="rId4" cstate="print"/>
          <a:srcRect/>
          <a:stretch>
            <a:fillRect/>
          </a:stretch>
        </p:blipFill>
        <p:spPr>
          <a:xfrm>
            <a:off x="2421741" y="3354768"/>
            <a:ext cx="351805" cy="393078"/>
          </a:xfrm>
          <a:prstGeom prst="rect">
            <a:avLst/>
          </a:prstGeom>
        </p:spPr>
      </p:pic>
      <p:sp>
        <p:nvSpPr>
          <p:cNvPr id="8" name="TextBox 8"/>
          <p:cNvSpPr txBox="1"/>
          <p:nvPr/>
        </p:nvSpPr>
        <p:spPr>
          <a:xfrm>
            <a:off x="990600" y="381000"/>
            <a:ext cx="8305800" cy="461665"/>
          </a:xfrm>
          <a:prstGeom prst="rect">
            <a:avLst/>
          </a:prstGeom>
        </p:spPr>
        <p:txBody>
          <a:bodyPr wrap="square" lIns="0" tIns="0" rIns="0" bIns="0" rtlCol="0" anchor="t">
            <a:spAutoFit/>
          </a:bodyPr>
          <a:lstStyle/>
          <a:p>
            <a:pPr algn="ctr">
              <a:lnSpc>
                <a:spcPts val="3618"/>
              </a:lnSpc>
              <a:spcBef>
                <a:spcPct val="0"/>
              </a:spcBef>
            </a:pPr>
            <a:r>
              <a:rPr lang="uk-UA" sz="3200" spc="77" smtClean="0">
                <a:solidFill>
                  <a:srgbClr val="004AAD"/>
                </a:solidFill>
                <a:latin typeface="Georgia Pro Bold"/>
              </a:rPr>
              <a:t>Судово-медичні</a:t>
            </a:r>
            <a:r>
              <a:rPr lang="uk-UA" sz="3200" spc="77" smtClean="0">
                <a:solidFill>
                  <a:srgbClr val="004AAD"/>
                </a:solidFill>
                <a:latin typeface="Georgia Pro Bold"/>
              </a:rPr>
              <a:t> експерти або </a:t>
            </a:r>
            <a:r>
              <a:rPr lang="uk-UA" sz="3200" spc="77" smtClean="0">
                <a:solidFill>
                  <a:srgbClr val="004AAD"/>
                </a:solidFill>
                <a:latin typeface="Georgia Pro Bold"/>
              </a:rPr>
              <a:t>лікарі</a:t>
            </a:r>
            <a:endParaRPr lang="uk-UA" sz="3200" spc="77">
              <a:solidFill>
                <a:srgbClr val="004AAD"/>
              </a:solidFill>
              <a:latin typeface="Georgia Pro Bold"/>
            </a:endParaRPr>
          </a:p>
        </p:txBody>
      </p:sp>
      <p:pic>
        <p:nvPicPr>
          <p:cNvPr id="9" name="Picture 9"/>
          <p:cNvPicPr>
            <a:picLocks noChangeAspect="1"/>
          </p:cNvPicPr>
          <p:nvPr/>
        </p:nvPicPr>
        <p:blipFill>
          <a:blip r:embed="rId4" cstate="print"/>
          <a:srcRect/>
          <a:stretch>
            <a:fillRect/>
          </a:stretch>
        </p:blipFill>
        <p:spPr>
          <a:xfrm>
            <a:off x="6996959" y="3320575"/>
            <a:ext cx="351805" cy="393078"/>
          </a:xfrm>
          <a:prstGeom prst="rect">
            <a:avLst/>
          </a:prstGeom>
        </p:spPr>
      </p:pic>
      <p:pic>
        <p:nvPicPr>
          <p:cNvPr id="12" name="Picture 12"/>
          <p:cNvPicPr>
            <a:picLocks noChangeAspect="1"/>
          </p:cNvPicPr>
          <p:nvPr/>
        </p:nvPicPr>
        <p:blipFill>
          <a:blip r:embed="rId5" cstate="print"/>
          <a:srcRect/>
          <a:stretch>
            <a:fillRect/>
          </a:stretch>
        </p:blipFill>
        <p:spPr>
          <a:xfrm>
            <a:off x="0" y="4758766"/>
            <a:ext cx="3565553" cy="2556434"/>
          </a:xfrm>
          <a:prstGeom prst="rect">
            <a:avLst/>
          </a:prstGeom>
        </p:spPr>
      </p:pic>
      <p:sp>
        <p:nvSpPr>
          <p:cNvPr id="14" name="TextBox 14"/>
          <p:cNvSpPr txBox="1"/>
          <p:nvPr/>
        </p:nvSpPr>
        <p:spPr>
          <a:xfrm>
            <a:off x="267772" y="3862146"/>
            <a:ext cx="4307938" cy="753745"/>
          </a:xfrm>
          <a:prstGeom prst="rect">
            <a:avLst/>
          </a:prstGeom>
        </p:spPr>
        <p:txBody>
          <a:bodyPr lIns="0" tIns="0" rIns="0" bIns="0" rtlCol="0" anchor="t">
            <a:spAutoFit/>
          </a:bodyPr>
          <a:lstStyle/>
          <a:p>
            <a:pPr algn="ctr">
              <a:lnSpc>
                <a:spcPts val="3079"/>
              </a:lnSpc>
              <a:spcBef>
                <a:spcPct val="0"/>
              </a:spcBef>
            </a:pPr>
            <a:r>
              <a:rPr lang="en-US" sz="2199">
                <a:solidFill>
                  <a:srgbClr val="004AAD"/>
                </a:solidFill>
                <a:latin typeface="Lora"/>
              </a:rPr>
              <a:t>огляду трупа (ст. 238 КПК України)</a:t>
            </a:r>
          </a:p>
        </p:txBody>
      </p:sp>
      <p:sp>
        <p:nvSpPr>
          <p:cNvPr id="16" name="TextBox 16"/>
          <p:cNvSpPr txBox="1"/>
          <p:nvPr/>
        </p:nvSpPr>
        <p:spPr>
          <a:xfrm>
            <a:off x="4726461" y="3862146"/>
            <a:ext cx="4837070" cy="1925320"/>
          </a:xfrm>
          <a:prstGeom prst="rect">
            <a:avLst/>
          </a:prstGeom>
        </p:spPr>
        <p:txBody>
          <a:bodyPr lIns="0" tIns="0" rIns="0" bIns="0" rtlCol="0" anchor="t">
            <a:spAutoFit/>
          </a:bodyPr>
          <a:lstStyle/>
          <a:p>
            <a:pPr marL="0" lvl="0" indent="0" algn="ctr">
              <a:lnSpc>
                <a:spcPts val="3079"/>
              </a:lnSpc>
              <a:spcBef>
                <a:spcPct val="0"/>
              </a:spcBef>
            </a:pPr>
            <a:r>
              <a:rPr lang="en-US" sz="2199" u="none">
                <a:solidFill>
                  <a:srgbClr val="004AAD"/>
                </a:solidFill>
                <a:latin typeface="Lora"/>
              </a:rPr>
              <a:t>у разі розслідування заподіяння тяжких або середньої тяжкості тілесних ушкоджень та інших злочинів, пов’язаних з нанесенням шкоди здоров’ю людини</a:t>
            </a:r>
          </a:p>
        </p:txBody>
      </p:sp>
      <p:sp>
        <p:nvSpPr>
          <p:cNvPr id="17" name="Овал 16"/>
          <p:cNvSpPr/>
          <p:nvPr/>
        </p:nvSpPr>
        <p:spPr>
          <a:xfrm>
            <a:off x="1524000" y="1371600"/>
            <a:ext cx="2362200" cy="1752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lnSpc>
                <a:spcPts val="2520"/>
              </a:lnSpc>
              <a:spcBef>
                <a:spcPct val="0"/>
              </a:spcBef>
            </a:pPr>
            <a:r>
              <a:rPr lang="uk-UA" dirty="0" smtClean="0">
                <a:solidFill>
                  <a:srgbClr val="004AAD"/>
                </a:solidFill>
                <a:latin typeface="Lora Bold"/>
              </a:rPr>
              <a:t>обов’язково залучаються до </a:t>
            </a:r>
            <a:endParaRPr lang="uk-UA" dirty="0">
              <a:solidFill>
                <a:srgbClr val="004AAD"/>
              </a:solidFill>
              <a:latin typeface="Lora Bold"/>
            </a:endParaRPr>
          </a:p>
        </p:txBody>
      </p:sp>
      <p:sp>
        <p:nvSpPr>
          <p:cNvPr id="18" name="Овал 17"/>
          <p:cNvSpPr/>
          <p:nvPr/>
        </p:nvSpPr>
        <p:spPr>
          <a:xfrm>
            <a:off x="6019800" y="1371600"/>
            <a:ext cx="2362200" cy="1752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lnSpc>
                <a:spcPts val="2193"/>
              </a:lnSpc>
              <a:spcBef>
                <a:spcPct val="0"/>
              </a:spcBef>
            </a:pPr>
            <a:r>
              <a:rPr lang="uk-UA" dirty="0" smtClean="0">
                <a:solidFill>
                  <a:srgbClr val="004AAD"/>
                </a:solidFill>
                <a:latin typeface="Lora Bold"/>
              </a:rPr>
              <a:t>можуть залучаться на розсуд слідчого</a:t>
            </a:r>
            <a:endParaRPr lang="uk-UA" dirty="0">
              <a:solidFill>
                <a:srgbClr val="004AAD"/>
              </a:solidFill>
              <a:latin typeface="Lora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333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2205792" y="2340671"/>
            <a:ext cx="2294174" cy="2294174"/>
          </a:xfrm>
          <a:prstGeom prst="rect">
            <a:avLst/>
          </a:prstGeom>
        </p:spPr>
      </p:pic>
      <p:grpSp>
        <p:nvGrpSpPr>
          <p:cNvPr id="3" name="Group 3"/>
          <p:cNvGrpSpPr>
            <a:grpSpLocks noChangeAspect="1"/>
          </p:cNvGrpSpPr>
          <p:nvPr/>
        </p:nvGrpSpPr>
        <p:grpSpPr>
          <a:xfrm>
            <a:off x="761669" y="2396085"/>
            <a:ext cx="2206616" cy="2206616"/>
            <a:chOff x="0" y="0"/>
            <a:chExt cx="6350000" cy="6350000"/>
          </a:xfrm>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5236477" y="2340547"/>
            <a:ext cx="2294174" cy="2294174"/>
          </a:xfrm>
          <a:prstGeom prst="rect">
            <a:avLst/>
          </a:prstGeom>
        </p:spPr>
      </p:pic>
      <p:grpSp>
        <p:nvGrpSpPr>
          <p:cNvPr id="6" name="Group 6"/>
          <p:cNvGrpSpPr>
            <a:grpSpLocks noChangeAspect="1"/>
          </p:cNvGrpSpPr>
          <p:nvPr/>
        </p:nvGrpSpPr>
        <p:grpSpPr>
          <a:xfrm>
            <a:off x="6791676" y="2396209"/>
            <a:ext cx="2206616" cy="2206616"/>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grpSp>
        <p:nvGrpSpPr>
          <p:cNvPr id="8" name="Group 8"/>
          <p:cNvGrpSpPr>
            <a:grpSpLocks noChangeAspect="1"/>
          </p:cNvGrpSpPr>
          <p:nvPr/>
        </p:nvGrpSpPr>
        <p:grpSpPr>
          <a:xfrm>
            <a:off x="3776859" y="2396333"/>
            <a:ext cx="2206616" cy="2206616"/>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pic>
        <p:nvPicPr>
          <p:cNvPr id="10" name="Picture 10"/>
          <p:cNvPicPr>
            <a:picLocks noChangeAspect="1"/>
          </p:cNvPicPr>
          <p:nvPr/>
        </p:nvPicPr>
        <p:blipFill>
          <a:blip r:embed="rId4" cstate="print"/>
          <a:srcRect/>
          <a:stretch>
            <a:fillRect/>
          </a:stretch>
        </p:blipFill>
        <p:spPr>
          <a:xfrm>
            <a:off x="4389202" y="1251481"/>
            <a:ext cx="684979" cy="765339"/>
          </a:xfrm>
          <a:prstGeom prst="rect">
            <a:avLst/>
          </a:prstGeom>
        </p:spPr>
      </p:pic>
      <p:sp>
        <p:nvSpPr>
          <p:cNvPr id="11" name="TextBox 11"/>
          <p:cNvSpPr txBox="1"/>
          <p:nvPr/>
        </p:nvSpPr>
        <p:spPr>
          <a:xfrm>
            <a:off x="352993" y="401573"/>
            <a:ext cx="9032737" cy="707518"/>
          </a:xfrm>
          <a:prstGeom prst="rect">
            <a:avLst/>
          </a:prstGeom>
        </p:spPr>
        <p:txBody>
          <a:bodyPr lIns="0" tIns="0" rIns="0" bIns="0" rtlCol="0" anchor="t">
            <a:spAutoFit/>
          </a:bodyPr>
          <a:lstStyle/>
          <a:p>
            <a:pPr algn="ctr">
              <a:lnSpc>
                <a:spcPts val="2730"/>
              </a:lnSpc>
            </a:pPr>
            <a:r>
              <a:rPr lang="en-US" sz="2730">
                <a:solidFill>
                  <a:srgbClr val="F79A29"/>
                </a:solidFill>
                <a:latin typeface="Lora Bold"/>
              </a:rPr>
              <a:t>У разі заподіяння тілесних ушкоджень, частіше за все, ними є лікарі, які </a:t>
            </a:r>
          </a:p>
        </p:txBody>
      </p:sp>
      <p:sp>
        <p:nvSpPr>
          <p:cNvPr id="12" name="TextBox 12"/>
          <p:cNvSpPr txBox="1"/>
          <p:nvPr/>
        </p:nvSpPr>
        <p:spPr>
          <a:xfrm>
            <a:off x="999691" y="3022030"/>
            <a:ext cx="1714500" cy="1081405"/>
          </a:xfrm>
          <a:prstGeom prst="rect">
            <a:avLst/>
          </a:prstGeom>
        </p:spPr>
        <p:txBody>
          <a:bodyPr lIns="0" tIns="0" rIns="0" bIns="0" rtlCol="0" anchor="t">
            <a:spAutoFit/>
          </a:bodyPr>
          <a:lstStyle/>
          <a:p>
            <a:pPr algn="ctr">
              <a:lnSpc>
                <a:spcPts val="8050"/>
              </a:lnSpc>
            </a:pPr>
            <a:r>
              <a:rPr lang="en-US" sz="8050">
                <a:solidFill>
                  <a:srgbClr val="FFFFFF"/>
                </a:solidFill>
                <a:latin typeface="Aleo Bold"/>
              </a:rPr>
              <a:t>01</a:t>
            </a:r>
          </a:p>
        </p:txBody>
      </p:sp>
      <p:sp>
        <p:nvSpPr>
          <p:cNvPr id="13" name="TextBox 13"/>
          <p:cNvSpPr txBox="1"/>
          <p:nvPr/>
        </p:nvSpPr>
        <p:spPr>
          <a:xfrm>
            <a:off x="4012112" y="3022154"/>
            <a:ext cx="1714500" cy="1081405"/>
          </a:xfrm>
          <a:prstGeom prst="rect">
            <a:avLst/>
          </a:prstGeom>
        </p:spPr>
        <p:txBody>
          <a:bodyPr lIns="0" tIns="0" rIns="0" bIns="0" rtlCol="0" anchor="t">
            <a:spAutoFit/>
          </a:bodyPr>
          <a:lstStyle/>
          <a:p>
            <a:pPr algn="ctr">
              <a:lnSpc>
                <a:spcPts val="8050"/>
              </a:lnSpc>
            </a:pPr>
            <a:r>
              <a:rPr lang="en-US" sz="8050">
                <a:solidFill>
                  <a:srgbClr val="FFFFFF"/>
                </a:solidFill>
                <a:latin typeface="Aleo Bold"/>
              </a:rPr>
              <a:t>02</a:t>
            </a:r>
          </a:p>
        </p:txBody>
      </p:sp>
      <p:sp>
        <p:nvSpPr>
          <p:cNvPr id="14" name="TextBox 14"/>
          <p:cNvSpPr txBox="1"/>
          <p:nvPr/>
        </p:nvSpPr>
        <p:spPr>
          <a:xfrm>
            <a:off x="7029822" y="3022278"/>
            <a:ext cx="1714500" cy="1081405"/>
          </a:xfrm>
          <a:prstGeom prst="rect">
            <a:avLst/>
          </a:prstGeom>
        </p:spPr>
        <p:txBody>
          <a:bodyPr lIns="0" tIns="0" rIns="0" bIns="0" rtlCol="0" anchor="t">
            <a:spAutoFit/>
          </a:bodyPr>
          <a:lstStyle/>
          <a:p>
            <a:pPr algn="ctr">
              <a:lnSpc>
                <a:spcPts val="8050"/>
              </a:lnSpc>
            </a:pPr>
            <a:r>
              <a:rPr lang="en-US" sz="8050">
                <a:solidFill>
                  <a:srgbClr val="FFFFFF"/>
                </a:solidFill>
                <a:latin typeface="Aleo Bold"/>
              </a:rPr>
              <a:t>03</a:t>
            </a:r>
          </a:p>
        </p:txBody>
      </p:sp>
      <p:sp>
        <p:nvSpPr>
          <p:cNvPr id="15" name="TextBox 15"/>
          <p:cNvSpPr txBox="1"/>
          <p:nvPr/>
        </p:nvSpPr>
        <p:spPr>
          <a:xfrm>
            <a:off x="3352879" y="4925233"/>
            <a:ext cx="2765948" cy="210185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FFFFFF"/>
                </a:solidFill>
                <a:latin typeface="Lora"/>
              </a:rPr>
              <a:t>надають медичну допомогу потерпілим, а іноді і підозрюваним, затриманим на місці події</a:t>
            </a:r>
          </a:p>
        </p:txBody>
      </p:sp>
      <p:sp>
        <p:nvSpPr>
          <p:cNvPr id="16" name="TextBox 16"/>
          <p:cNvSpPr txBox="1"/>
          <p:nvPr/>
        </p:nvSpPr>
        <p:spPr>
          <a:xfrm>
            <a:off x="6383564" y="4925233"/>
            <a:ext cx="3053690" cy="2075040"/>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FFFFFF"/>
                </a:solidFill>
                <a:latin typeface="Lora"/>
              </a:rPr>
              <a:t>надають слідчому первинну інформацію про наявність тілесних ушкоджень, їх локаліза?цію та ступень тяжкості</a:t>
            </a:r>
          </a:p>
        </p:txBody>
      </p:sp>
      <p:sp>
        <p:nvSpPr>
          <p:cNvPr id="17" name="TextBox 17"/>
          <p:cNvSpPr txBox="1"/>
          <p:nvPr/>
        </p:nvSpPr>
        <p:spPr>
          <a:xfrm>
            <a:off x="517706" y="4853796"/>
            <a:ext cx="2568473" cy="1749425"/>
          </a:xfrm>
          <a:prstGeom prst="rect">
            <a:avLst/>
          </a:prstGeom>
        </p:spPr>
        <p:txBody>
          <a:bodyPr lIns="0" tIns="0" rIns="0" bIns="0" rtlCol="0" anchor="t">
            <a:spAutoFit/>
          </a:bodyPr>
          <a:lstStyle/>
          <a:p>
            <a:pPr algn="ctr">
              <a:lnSpc>
                <a:spcPts val="2800"/>
              </a:lnSpc>
              <a:spcBef>
                <a:spcPct val="0"/>
              </a:spcBef>
            </a:pPr>
            <a:r>
              <a:rPr lang="en-US" sz="2000">
                <a:solidFill>
                  <a:srgbClr val="FFFFFF"/>
                </a:solidFill>
                <a:latin typeface="Lora"/>
              </a:rPr>
              <a:t>виїжджають на виклик у складі бригади невідкла?дної медичної допомоги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371600" y="-228600"/>
            <a:ext cx="3086100" cy="3086100"/>
          </a:xfrm>
          <a:prstGeom prst="rect">
            <a:avLst/>
          </a:prstGeom>
        </p:spPr>
      </p:pic>
      <p:grpSp>
        <p:nvGrpSpPr>
          <p:cNvPr id="3" name="Group 3"/>
          <p:cNvGrpSpPr>
            <a:grpSpLocks noChangeAspect="1"/>
          </p:cNvGrpSpPr>
          <p:nvPr/>
        </p:nvGrpSpPr>
        <p:grpSpPr>
          <a:xfrm>
            <a:off x="647700" y="-495300"/>
            <a:ext cx="2455736" cy="2455736"/>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print"/>
              <a:stretch>
                <a:fillRect l="-17010" r="-17010"/>
              </a:stretch>
            </a:blipFill>
          </p:spPr>
        </p:sp>
      </p:grpSp>
      <p:grpSp>
        <p:nvGrpSpPr>
          <p:cNvPr id="5" name="Group 5"/>
          <p:cNvGrpSpPr>
            <a:grpSpLocks noChangeAspect="1"/>
          </p:cNvGrpSpPr>
          <p:nvPr/>
        </p:nvGrpSpPr>
        <p:grpSpPr>
          <a:xfrm>
            <a:off x="6991350" y="5791200"/>
            <a:ext cx="2505004" cy="2505004"/>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382000" y="4267200"/>
            <a:ext cx="3086100" cy="3086100"/>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rcRect/>
          <a:stretch>
            <a:fillRect/>
          </a:stretch>
        </p:blipFill>
        <p:spPr>
          <a:xfrm rot="5400000">
            <a:off x="5741996" y="1739145"/>
            <a:ext cx="730990" cy="442581"/>
          </a:xfrm>
          <a:prstGeom prst="rect">
            <a:avLst/>
          </a:prstGeom>
        </p:spPr>
      </p:pic>
      <p:grpSp>
        <p:nvGrpSpPr>
          <p:cNvPr id="9" name="Group 9"/>
          <p:cNvGrpSpPr/>
          <p:nvPr/>
        </p:nvGrpSpPr>
        <p:grpSpPr>
          <a:xfrm>
            <a:off x="0" y="2819327"/>
            <a:ext cx="9753600" cy="1680552"/>
            <a:chOff x="0" y="0"/>
            <a:chExt cx="3612444" cy="622427"/>
          </a:xfrm>
        </p:grpSpPr>
        <p:sp>
          <p:nvSpPr>
            <p:cNvPr id="10" name="Freeform 10"/>
            <p:cNvSpPr/>
            <p:nvPr/>
          </p:nvSpPr>
          <p:spPr>
            <a:xfrm>
              <a:off x="0" y="0"/>
              <a:ext cx="3612445" cy="622427"/>
            </a:xfrm>
            <a:custGeom>
              <a:avLst/>
              <a:gdLst/>
              <a:ahLst/>
              <a:cxnLst/>
              <a:rect l="l" t="t" r="r" b="b"/>
              <a:pathLst>
                <a:path w="3612445" h="622427">
                  <a:moveTo>
                    <a:pt x="28575" y="0"/>
                  </a:moveTo>
                  <a:lnTo>
                    <a:pt x="3583870" y="0"/>
                  </a:lnTo>
                  <a:cubicBezTo>
                    <a:pt x="3591448" y="0"/>
                    <a:pt x="3598716" y="3011"/>
                    <a:pt x="3604075" y="8369"/>
                  </a:cubicBezTo>
                  <a:cubicBezTo>
                    <a:pt x="3609434" y="13728"/>
                    <a:pt x="3612445" y="20996"/>
                    <a:pt x="3612445" y="28575"/>
                  </a:cubicBezTo>
                  <a:lnTo>
                    <a:pt x="3612445" y="593852"/>
                  </a:lnTo>
                  <a:cubicBezTo>
                    <a:pt x="3612445" y="609633"/>
                    <a:pt x="3599651" y="622427"/>
                    <a:pt x="3583870" y="622427"/>
                  </a:cubicBezTo>
                  <a:lnTo>
                    <a:pt x="28575" y="622427"/>
                  </a:lnTo>
                  <a:cubicBezTo>
                    <a:pt x="12793" y="622427"/>
                    <a:pt x="0" y="609633"/>
                    <a:pt x="0" y="593852"/>
                  </a:cubicBezTo>
                  <a:lnTo>
                    <a:pt x="0" y="28575"/>
                  </a:lnTo>
                  <a:cubicBezTo>
                    <a:pt x="0" y="12793"/>
                    <a:pt x="12793" y="0"/>
                    <a:pt x="28575" y="0"/>
                  </a:cubicBezTo>
                  <a:close/>
                </a:path>
              </a:pathLst>
            </a:custGeom>
            <a:solidFill>
              <a:srgbClr val="000000">
                <a:alpha val="0"/>
              </a:srgbClr>
            </a:solidFill>
          </p:spPr>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193"/>
                </a:lnSpc>
              </a:pPr>
              <a:endParaRPr/>
            </a:p>
          </p:txBody>
        </p:sp>
      </p:grpSp>
      <p:sp>
        <p:nvSpPr>
          <p:cNvPr id="12" name="TextBox 12"/>
          <p:cNvSpPr txBox="1"/>
          <p:nvPr/>
        </p:nvSpPr>
        <p:spPr>
          <a:xfrm>
            <a:off x="381000" y="4572000"/>
            <a:ext cx="6316715" cy="2435347"/>
          </a:xfrm>
          <a:prstGeom prst="rect">
            <a:avLst/>
          </a:prstGeom>
        </p:spPr>
        <p:txBody>
          <a:bodyPr lIns="0" tIns="0" rIns="0" bIns="0" rtlCol="0" anchor="t">
            <a:spAutoFit/>
          </a:bodyPr>
          <a:lstStyle/>
          <a:p>
            <a:pPr algn="ctr">
              <a:lnSpc>
                <a:spcPts val="3219"/>
              </a:lnSpc>
              <a:spcBef>
                <a:spcPct val="0"/>
              </a:spcBef>
            </a:pPr>
            <a:r>
              <a:rPr lang="uk-UA" sz="2299" dirty="0" smtClean="0">
                <a:solidFill>
                  <a:schemeClr val="tx2">
                    <a:lumMod val="50000"/>
                  </a:schemeClr>
                </a:solidFill>
                <a:latin typeface="Lora"/>
              </a:rPr>
              <a:t>Реа­німаційні заходи слід проводити до відновлення життєвих функцій організму або виникнення абсолютних ознак смерті (трупні плями, заклякання), при наявності яких уже немає сумніву в тому, що людина мертва </a:t>
            </a:r>
            <a:endParaRPr lang="uk-UA" sz="2299" dirty="0">
              <a:solidFill>
                <a:schemeClr val="tx2">
                  <a:lumMod val="50000"/>
                </a:schemeClr>
              </a:solidFill>
              <a:latin typeface="Lora"/>
            </a:endParaRPr>
          </a:p>
        </p:txBody>
      </p:sp>
      <p:sp>
        <p:nvSpPr>
          <p:cNvPr id="13" name="TextBox 13"/>
          <p:cNvSpPr txBox="1"/>
          <p:nvPr/>
        </p:nvSpPr>
        <p:spPr>
          <a:xfrm>
            <a:off x="3103436" y="331883"/>
            <a:ext cx="6450691" cy="1204240"/>
          </a:xfrm>
          <a:prstGeom prst="rect">
            <a:avLst/>
          </a:prstGeom>
        </p:spPr>
        <p:txBody>
          <a:bodyPr lIns="0" tIns="0" rIns="0" bIns="0" rtlCol="0" anchor="t">
            <a:spAutoFit/>
          </a:bodyPr>
          <a:lstStyle/>
          <a:p>
            <a:pPr algn="ctr">
              <a:lnSpc>
                <a:spcPts val="3219"/>
              </a:lnSpc>
              <a:spcBef>
                <a:spcPct val="0"/>
              </a:spcBef>
            </a:pPr>
            <a:r>
              <a:rPr lang="uk-UA" sz="2299" dirty="0" smtClean="0">
                <a:solidFill>
                  <a:schemeClr val="accent2">
                    <a:lumMod val="75000"/>
                  </a:schemeClr>
                </a:solidFill>
                <a:latin typeface="Lora Bold"/>
              </a:rPr>
              <a:t>лікар, який бере участь в огляді трупа на місці події, насамперед має пересвідчитись</a:t>
            </a:r>
            <a:endParaRPr lang="uk-UA" sz="2299" dirty="0">
              <a:solidFill>
                <a:schemeClr val="accent2">
                  <a:lumMod val="75000"/>
                </a:schemeClr>
              </a:solidFill>
              <a:latin typeface="Lora Bold"/>
            </a:endParaRPr>
          </a:p>
        </p:txBody>
      </p:sp>
      <p:sp>
        <p:nvSpPr>
          <p:cNvPr id="14" name="TextBox 14"/>
          <p:cNvSpPr txBox="1"/>
          <p:nvPr/>
        </p:nvSpPr>
        <p:spPr>
          <a:xfrm>
            <a:off x="2965729" y="2278306"/>
            <a:ext cx="6283523" cy="455295"/>
          </a:xfrm>
          <a:prstGeom prst="rect">
            <a:avLst/>
          </a:prstGeom>
        </p:spPr>
        <p:txBody>
          <a:bodyPr lIns="0" tIns="0" rIns="0" bIns="0" rtlCol="0" anchor="t">
            <a:spAutoFit/>
          </a:bodyPr>
          <a:lstStyle/>
          <a:p>
            <a:pPr algn="ctr">
              <a:lnSpc>
                <a:spcPts val="3779"/>
              </a:lnSpc>
              <a:spcBef>
                <a:spcPct val="0"/>
              </a:spcBef>
            </a:pPr>
            <a:r>
              <a:rPr lang="uk-UA" sz="2699" dirty="0" smtClean="0">
                <a:solidFill>
                  <a:srgbClr val="FFFFFF"/>
                </a:solidFill>
                <a:latin typeface="Lora"/>
              </a:rPr>
              <a:t>у тому, що перед ним </a:t>
            </a:r>
            <a:r>
              <a:rPr lang="uk-UA" sz="2699" dirty="0" smtClean="0">
                <a:solidFill>
                  <a:srgbClr val="FF3131"/>
                </a:solidFill>
                <a:latin typeface="Lora Bold"/>
              </a:rPr>
              <a:t>мертва</a:t>
            </a:r>
            <a:r>
              <a:rPr lang="uk-UA" sz="2699" dirty="0" smtClean="0">
                <a:solidFill>
                  <a:srgbClr val="FFFFFF"/>
                </a:solidFill>
                <a:latin typeface="Lora"/>
              </a:rPr>
              <a:t> людина</a:t>
            </a:r>
            <a:endParaRPr lang="uk-UA" sz="2699" dirty="0">
              <a:solidFill>
                <a:srgbClr val="FFFFFF"/>
              </a:solidFill>
              <a:latin typeface="Lora"/>
            </a:endParaRPr>
          </a:p>
        </p:txBody>
      </p:sp>
      <p:sp>
        <p:nvSpPr>
          <p:cNvPr id="15" name="TextBox 15"/>
          <p:cNvSpPr txBox="1"/>
          <p:nvPr/>
        </p:nvSpPr>
        <p:spPr>
          <a:xfrm>
            <a:off x="0" y="3061652"/>
            <a:ext cx="9753600" cy="1179830"/>
          </a:xfrm>
          <a:prstGeom prst="rect">
            <a:avLst/>
          </a:prstGeom>
        </p:spPr>
        <p:txBody>
          <a:bodyPr lIns="0" tIns="0" rIns="0" bIns="0" rtlCol="0" anchor="t">
            <a:spAutoFit/>
          </a:bodyPr>
          <a:lstStyle/>
          <a:p>
            <a:pPr algn="ctr">
              <a:lnSpc>
                <a:spcPts val="3219"/>
              </a:lnSpc>
              <a:spcBef>
                <a:spcPct val="0"/>
              </a:spcBef>
            </a:pPr>
            <a:r>
              <a:rPr lang="en-US" sz="2299">
                <a:solidFill>
                  <a:srgbClr val="000000"/>
                </a:solidFill>
                <a:latin typeface="Lora"/>
              </a:rPr>
              <a:t>Якщо є будь-які сумніви в цьому, він повинен негайно вжити всіх заходів щодо його оживлення самостійно або викликати швидку медичну допомогу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09625" y="-361950"/>
            <a:ext cx="3325220" cy="3325220"/>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685925" y="876300"/>
            <a:ext cx="3086677" cy="3086677"/>
          </a:xfrm>
          <a:prstGeom prst="rect">
            <a:avLst/>
          </a:prstGeom>
        </p:spPr>
      </p:pic>
      <p:grpSp>
        <p:nvGrpSpPr>
          <p:cNvPr id="5" name="Group 5"/>
          <p:cNvGrpSpPr>
            <a:grpSpLocks noChangeAspect="1"/>
          </p:cNvGrpSpPr>
          <p:nvPr/>
        </p:nvGrpSpPr>
        <p:grpSpPr>
          <a:xfrm>
            <a:off x="-857186" y="2326460"/>
            <a:ext cx="5733986" cy="5733986"/>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print"/>
              <a:stretch>
                <a:fillRect l="-42274" r="-36296"/>
              </a:stretch>
            </a:blipFill>
          </p:spPr>
        </p:sp>
      </p:grpSp>
      <p:pic>
        <p:nvPicPr>
          <p:cNvPr id="7" name="Picture 7"/>
          <p:cNvPicPr>
            <a:picLocks noChangeAspect="1"/>
          </p:cNvPicPr>
          <p:nvPr/>
        </p:nvPicPr>
        <p:blipFill>
          <a:blip r:embed="rId5" cstate="print"/>
          <a:srcRect/>
          <a:stretch>
            <a:fillRect/>
          </a:stretch>
        </p:blipFill>
        <p:spPr>
          <a:xfrm>
            <a:off x="7760373" y="1264920"/>
            <a:ext cx="1028412" cy="1061540"/>
          </a:xfrm>
          <a:prstGeom prst="rect">
            <a:avLst/>
          </a:prstGeom>
        </p:spPr>
      </p:pic>
      <p:grpSp>
        <p:nvGrpSpPr>
          <p:cNvPr id="8" name="Group 8"/>
          <p:cNvGrpSpPr/>
          <p:nvPr/>
        </p:nvGrpSpPr>
        <p:grpSpPr>
          <a:xfrm>
            <a:off x="4552894" y="2628625"/>
            <a:ext cx="358140" cy="358140"/>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p:spPr>
        </p:sp>
        <p:sp>
          <p:nvSpPr>
            <p:cNvPr id="10" name="TextBox 10"/>
            <p:cNvSpPr txBox="1"/>
            <p:nvPr/>
          </p:nvSpPr>
          <p:spPr>
            <a:xfrm>
              <a:off x="76200" y="47625"/>
              <a:ext cx="660400" cy="688975"/>
            </a:xfrm>
            <a:prstGeom prst="rect">
              <a:avLst/>
            </a:prstGeom>
          </p:spPr>
          <p:txBody>
            <a:bodyPr lIns="50800" tIns="50800" rIns="50800" bIns="50800" rtlCol="0" anchor="ctr"/>
            <a:lstStyle/>
            <a:p>
              <a:pPr algn="ctr">
                <a:lnSpc>
                  <a:spcPts val="2193"/>
                </a:lnSpc>
              </a:pPr>
              <a:endParaRPr/>
            </a:p>
          </p:txBody>
        </p:sp>
      </p:grpSp>
      <p:sp>
        <p:nvSpPr>
          <p:cNvPr id="11" name="TextBox 11"/>
          <p:cNvSpPr txBox="1"/>
          <p:nvPr/>
        </p:nvSpPr>
        <p:spPr>
          <a:xfrm>
            <a:off x="3906320" y="3149656"/>
            <a:ext cx="6278993" cy="396240"/>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Lora"/>
              </a:rPr>
              <a:t> лікарі медичного закладу</a:t>
            </a:r>
          </a:p>
        </p:txBody>
      </p:sp>
      <p:grpSp>
        <p:nvGrpSpPr>
          <p:cNvPr id="12" name="Group 12"/>
          <p:cNvGrpSpPr/>
          <p:nvPr/>
        </p:nvGrpSpPr>
        <p:grpSpPr>
          <a:xfrm>
            <a:off x="4552894" y="3187756"/>
            <a:ext cx="358140" cy="358140"/>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193"/>
                </a:lnSpc>
              </a:pPr>
              <a:endParaRPr/>
            </a:p>
          </p:txBody>
        </p:sp>
      </p:grpSp>
      <p:pic>
        <p:nvPicPr>
          <p:cNvPr id="15" name="Picture 15"/>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489298" y="3745921"/>
            <a:ext cx="877774" cy="874582"/>
          </a:xfrm>
          <a:prstGeom prst="rect">
            <a:avLst/>
          </a:prstGeom>
        </p:spPr>
      </p:pic>
      <p:sp>
        <p:nvSpPr>
          <p:cNvPr id="16" name="TextBox 16"/>
          <p:cNvSpPr txBox="1"/>
          <p:nvPr/>
        </p:nvSpPr>
        <p:spPr>
          <a:xfrm>
            <a:off x="4352861" y="4887203"/>
            <a:ext cx="5201910" cy="17272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Lora"/>
              </a:rPr>
              <a:t> для надання допомоги потерпілому, який знаходиться на місці </a:t>
            </a:r>
          </a:p>
          <a:p>
            <a:pPr algn="ctr">
              <a:lnSpc>
                <a:spcPts val="3499"/>
              </a:lnSpc>
              <a:spcBef>
                <a:spcPct val="0"/>
              </a:spcBef>
            </a:pPr>
            <a:r>
              <a:rPr lang="en-US" sz="2499">
                <a:solidFill>
                  <a:srgbClr val="000000"/>
                </a:solidFill>
                <a:latin typeface="Lora"/>
              </a:rPr>
              <a:t>події, можливо, у шоковому стані</a:t>
            </a:r>
          </a:p>
        </p:txBody>
      </p:sp>
      <p:sp>
        <p:nvSpPr>
          <p:cNvPr id="17" name="TextBox 17"/>
          <p:cNvSpPr txBox="1"/>
          <p:nvPr/>
        </p:nvSpPr>
        <p:spPr>
          <a:xfrm>
            <a:off x="1245528" y="449580"/>
            <a:ext cx="8097807" cy="815340"/>
          </a:xfrm>
          <a:prstGeom prst="rect">
            <a:avLst/>
          </a:prstGeom>
        </p:spPr>
        <p:txBody>
          <a:bodyPr lIns="0" tIns="0" rIns="0" bIns="0" rtlCol="0" anchor="t">
            <a:spAutoFit/>
          </a:bodyPr>
          <a:lstStyle/>
          <a:p>
            <a:pPr algn="r">
              <a:lnSpc>
                <a:spcPts val="3359"/>
              </a:lnSpc>
              <a:spcBef>
                <a:spcPct val="0"/>
              </a:spcBef>
            </a:pPr>
            <a:r>
              <a:rPr lang="en-US" sz="2399">
                <a:solidFill>
                  <a:srgbClr val="333330"/>
                </a:solidFill>
                <a:latin typeface="Lora Bold"/>
              </a:rPr>
              <a:t>Як спеціалісти-психологи на місце події можуть бути залучен</a:t>
            </a:r>
            <a:r>
              <a:rPr lang="en-US" sz="2399">
                <a:solidFill>
                  <a:srgbClr val="000000"/>
                </a:solidFill>
                <a:latin typeface="Lora Bold"/>
              </a:rPr>
              <a:t>і</a:t>
            </a:r>
          </a:p>
        </p:txBody>
      </p:sp>
      <p:sp>
        <p:nvSpPr>
          <p:cNvPr id="18" name="TextBox 18"/>
          <p:cNvSpPr txBox="1"/>
          <p:nvPr/>
        </p:nvSpPr>
        <p:spPr>
          <a:xfrm>
            <a:off x="5179372" y="2590525"/>
            <a:ext cx="4375398" cy="396240"/>
          </a:xfrm>
          <a:prstGeom prst="rect">
            <a:avLst/>
          </a:prstGeom>
        </p:spPr>
        <p:txBody>
          <a:bodyPr lIns="0" tIns="0" rIns="0" bIns="0" rtlCol="0" anchor="t">
            <a:spAutoFit/>
          </a:bodyPr>
          <a:lstStyle/>
          <a:p>
            <a:pPr algn="ctr">
              <a:lnSpc>
                <a:spcPts val="3359"/>
              </a:lnSpc>
              <a:spcBef>
                <a:spcPct val="0"/>
              </a:spcBef>
            </a:pPr>
            <a:r>
              <a:rPr lang="en-US" sz="2399">
                <a:solidFill>
                  <a:srgbClr val="000000"/>
                </a:solidFill>
                <a:latin typeface="Lora"/>
              </a:rPr>
              <a:t>штатні психологи відділів НП</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7BB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717622" y="2690117"/>
            <a:ext cx="3085275" cy="3085275"/>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grpSp>
        <p:nvGrpSpPr>
          <p:cNvPr id="4" name="Group 4"/>
          <p:cNvGrpSpPr>
            <a:grpSpLocks noChangeAspect="1"/>
          </p:cNvGrpSpPr>
          <p:nvPr/>
        </p:nvGrpSpPr>
        <p:grpSpPr>
          <a:xfrm>
            <a:off x="9321764" y="0"/>
            <a:ext cx="3085275" cy="3085275"/>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79A29"/>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2204556" y="1032553"/>
            <a:ext cx="3436938" cy="3436938"/>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877835" y="1032553"/>
            <a:ext cx="3436938" cy="3436938"/>
          </a:xfrm>
          <a:prstGeom prst="rect">
            <a:avLst/>
          </a:prstGeom>
        </p:spPr>
      </p:pic>
      <p:pic>
        <p:nvPicPr>
          <p:cNvPr id="8" name="Picture 8"/>
          <p:cNvPicPr>
            <a:picLocks noChangeAspect="1"/>
          </p:cNvPicPr>
          <p:nvPr/>
        </p:nvPicPr>
        <p:blipFill>
          <a:blip r:embed="rId4" cstate="print"/>
          <a:srcRect/>
          <a:stretch>
            <a:fillRect/>
          </a:stretch>
        </p:blipFill>
        <p:spPr>
          <a:xfrm>
            <a:off x="0" y="1032553"/>
            <a:ext cx="5526020" cy="6122727"/>
          </a:xfrm>
          <a:prstGeom prst="rect">
            <a:avLst/>
          </a:prstGeom>
        </p:spPr>
      </p:pic>
      <p:sp>
        <p:nvSpPr>
          <p:cNvPr id="9" name="TextBox 9"/>
          <p:cNvSpPr txBox="1"/>
          <p:nvPr/>
        </p:nvSpPr>
        <p:spPr>
          <a:xfrm>
            <a:off x="367654" y="335280"/>
            <a:ext cx="9093696" cy="396240"/>
          </a:xfrm>
          <a:prstGeom prst="rect">
            <a:avLst/>
          </a:prstGeom>
        </p:spPr>
        <p:txBody>
          <a:bodyPr lIns="0" tIns="0" rIns="0" bIns="0" rtlCol="0" anchor="t">
            <a:spAutoFit/>
          </a:bodyPr>
          <a:lstStyle/>
          <a:p>
            <a:pPr algn="ctr">
              <a:lnSpc>
                <a:spcPts val="3359"/>
              </a:lnSpc>
              <a:spcBef>
                <a:spcPct val="0"/>
              </a:spcBef>
            </a:pPr>
            <a:r>
              <a:rPr lang="en-US" sz="2399">
                <a:solidFill>
                  <a:srgbClr val="F79A29"/>
                </a:solidFill>
                <a:latin typeface="Lora Bold"/>
              </a:rPr>
              <a:t>Тільки тоді лікар має починати огляд, завданнями якого є</a:t>
            </a:r>
          </a:p>
        </p:txBody>
      </p:sp>
      <p:sp>
        <p:nvSpPr>
          <p:cNvPr id="10" name="TextBox 10"/>
          <p:cNvSpPr txBox="1"/>
          <p:nvPr/>
        </p:nvSpPr>
        <p:spPr>
          <a:xfrm>
            <a:off x="5699154" y="1269365"/>
            <a:ext cx="3762196" cy="5314315"/>
          </a:xfrm>
          <a:prstGeom prst="rect">
            <a:avLst/>
          </a:prstGeom>
        </p:spPr>
        <p:txBody>
          <a:bodyPr lIns="0" tIns="0" rIns="0" bIns="0" rtlCol="0" anchor="t">
            <a:spAutoFit/>
          </a:bodyPr>
          <a:lstStyle/>
          <a:p>
            <a:pPr algn="ctr">
              <a:lnSpc>
                <a:spcPts val="2660"/>
              </a:lnSpc>
              <a:spcBef>
                <a:spcPct val="0"/>
              </a:spcBef>
            </a:pPr>
            <a:r>
              <a:rPr lang="en-US" sz="1900">
                <a:solidFill>
                  <a:srgbClr val="FFDE59"/>
                </a:solidFill>
                <a:latin typeface="Lora"/>
              </a:rPr>
              <a:t>Для розв’язання питань на сучасному рівні лікар під час огляду трупа на місці події має бути достатньою мірою оснащений різноманітними приладами, реактивами та іншим знаряддям. Сконструйована (В.В.Білкун, 1980–1990) валіза для виїзду судово-медичного експерта на місце події, яка містить усі потрібні засоби, в тому числі і прилади оригінальної конструкції з блоком живлення (ЕРМ-1, ЕРМ-2), а також гідравлічний динамометр тощо</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D5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482713" y="-1685967"/>
            <a:ext cx="4223303" cy="4223303"/>
            <a:chOff x="0" y="0"/>
            <a:chExt cx="6350000" cy="6350000"/>
          </a:xfrm>
        </p:grpSpPr>
        <p:sp>
          <p:nvSpPr>
            <p:cNvPr id="3" name="Freeform 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33330"/>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914400" y="2114550"/>
            <a:ext cx="3086677" cy="3086677"/>
          </a:xfrm>
          <a:prstGeom prst="rect">
            <a:avLst/>
          </a:prstGeom>
        </p:spPr>
      </p:pic>
      <p:grpSp>
        <p:nvGrpSpPr>
          <p:cNvPr id="5" name="Group 5"/>
          <p:cNvGrpSpPr>
            <a:grpSpLocks noChangeAspect="1"/>
          </p:cNvGrpSpPr>
          <p:nvPr/>
        </p:nvGrpSpPr>
        <p:grpSpPr>
          <a:xfrm>
            <a:off x="845136" y="1668554"/>
            <a:ext cx="991375" cy="991375"/>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grpSp>
        <p:nvGrpSpPr>
          <p:cNvPr id="7" name="Group 7"/>
          <p:cNvGrpSpPr>
            <a:grpSpLocks noChangeAspect="1"/>
          </p:cNvGrpSpPr>
          <p:nvPr/>
        </p:nvGrpSpPr>
        <p:grpSpPr>
          <a:xfrm>
            <a:off x="845136" y="2733974"/>
            <a:ext cx="991375" cy="991375"/>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grpSp>
        <p:nvGrpSpPr>
          <p:cNvPr id="9" name="Group 9"/>
          <p:cNvGrpSpPr>
            <a:grpSpLocks noChangeAspect="1"/>
          </p:cNvGrpSpPr>
          <p:nvPr/>
        </p:nvGrpSpPr>
        <p:grpSpPr>
          <a:xfrm>
            <a:off x="845136" y="3834886"/>
            <a:ext cx="991375" cy="991375"/>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grpSp>
        <p:nvGrpSpPr>
          <p:cNvPr id="11" name="Group 11"/>
          <p:cNvGrpSpPr>
            <a:grpSpLocks noChangeAspect="1"/>
          </p:cNvGrpSpPr>
          <p:nvPr/>
        </p:nvGrpSpPr>
        <p:grpSpPr>
          <a:xfrm>
            <a:off x="845136" y="4902461"/>
            <a:ext cx="991375" cy="991375"/>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grpSp>
        <p:nvGrpSpPr>
          <p:cNvPr id="13" name="Group 13"/>
          <p:cNvGrpSpPr/>
          <p:nvPr/>
        </p:nvGrpSpPr>
        <p:grpSpPr>
          <a:xfrm>
            <a:off x="484374" y="997629"/>
            <a:ext cx="9080414" cy="528050"/>
            <a:chOff x="0" y="0"/>
            <a:chExt cx="3363116" cy="195574"/>
          </a:xfrm>
        </p:grpSpPr>
        <p:sp>
          <p:nvSpPr>
            <p:cNvPr id="14" name="Freeform 14"/>
            <p:cNvSpPr/>
            <p:nvPr/>
          </p:nvSpPr>
          <p:spPr>
            <a:xfrm>
              <a:off x="0" y="0"/>
              <a:ext cx="3363116" cy="195574"/>
            </a:xfrm>
            <a:custGeom>
              <a:avLst/>
              <a:gdLst/>
              <a:ahLst/>
              <a:cxnLst/>
              <a:rect l="l" t="t" r="r" b="b"/>
              <a:pathLst>
                <a:path w="3363116" h="195574">
                  <a:moveTo>
                    <a:pt x="30693" y="0"/>
                  </a:moveTo>
                  <a:lnTo>
                    <a:pt x="3332423" y="0"/>
                  </a:lnTo>
                  <a:cubicBezTo>
                    <a:pt x="3349375" y="0"/>
                    <a:pt x="3363116" y="13742"/>
                    <a:pt x="3363116" y="30693"/>
                  </a:cubicBezTo>
                  <a:lnTo>
                    <a:pt x="3363116" y="164881"/>
                  </a:lnTo>
                  <a:cubicBezTo>
                    <a:pt x="3363116" y="181832"/>
                    <a:pt x="3349375" y="195574"/>
                    <a:pt x="3332423" y="195574"/>
                  </a:cubicBezTo>
                  <a:lnTo>
                    <a:pt x="30693" y="195574"/>
                  </a:lnTo>
                  <a:cubicBezTo>
                    <a:pt x="13742" y="195574"/>
                    <a:pt x="0" y="181832"/>
                    <a:pt x="0" y="164881"/>
                  </a:cubicBezTo>
                  <a:lnTo>
                    <a:pt x="0" y="30693"/>
                  </a:lnTo>
                  <a:cubicBezTo>
                    <a:pt x="0" y="13742"/>
                    <a:pt x="13742" y="0"/>
                    <a:pt x="30693" y="0"/>
                  </a:cubicBezTo>
                  <a:close/>
                </a:path>
              </a:pathLst>
            </a:custGeom>
            <a:solidFill>
              <a:srgbClr val="000000">
                <a:alpha val="0"/>
              </a:srgbClr>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498"/>
                </a:lnSpc>
              </a:pPr>
              <a:endParaRPr/>
            </a:p>
          </p:txBody>
        </p:sp>
      </p:grpSp>
      <p:pic>
        <p:nvPicPr>
          <p:cNvPr id="16" name="Picture 16"/>
          <p:cNvPicPr>
            <a:picLocks noChangeAspect="1"/>
          </p:cNvPicPr>
          <p:nvPr/>
        </p:nvPicPr>
        <p:blipFill>
          <a:blip r:embed="rId4" cstate="print"/>
          <a:srcRect/>
          <a:stretch>
            <a:fillRect/>
          </a:stretch>
        </p:blipFill>
        <p:spPr>
          <a:xfrm>
            <a:off x="3016989" y="5545177"/>
            <a:ext cx="185163" cy="348658"/>
          </a:xfrm>
          <a:prstGeom prst="rect">
            <a:avLst/>
          </a:prstGeom>
        </p:spPr>
      </p:pic>
      <p:sp>
        <p:nvSpPr>
          <p:cNvPr id="17" name="TextBox 17"/>
          <p:cNvSpPr txBox="1"/>
          <p:nvPr/>
        </p:nvSpPr>
        <p:spPr>
          <a:xfrm>
            <a:off x="2172277" y="1630454"/>
            <a:ext cx="7424772" cy="935749"/>
          </a:xfrm>
          <a:prstGeom prst="rect">
            <a:avLst/>
          </a:prstGeom>
        </p:spPr>
        <p:txBody>
          <a:bodyPr lIns="0" tIns="0" rIns="0" bIns="0" rtlCol="0" anchor="t">
            <a:spAutoFit/>
          </a:bodyPr>
          <a:lstStyle/>
          <a:p>
            <a:pPr algn="just">
              <a:lnSpc>
                <a:spcPts val="2498"/>
              </a:lnSpc>
            </a:pPr>
            <a:r>
              <a:rPr lang="en-US" sz="1784" spc="53">
                <a:solidFill>
                  <a:srgbClr val="333330"/>
                </a:solidFill>
                <a:latin typeface="Lora"/>
              </a:rPr>
              <a:t>Указати в протоколі місце, де виявлений труп (будь-яке приміщення, його призначення, чи відкрита місцевість — ліс, луг, вулиця, автотраса тощо)</a:t>
            </a:r>
          </a:p>
        </p:txBody>
      </p:sp>
      <p:sp>
        <p:nvSpPr>
          <p:cNvPr id="18" name="TextBox 18"/>
          <p:cNvSpPr txBox="1"/>
          <p:nvPr/>
        </p:nvSpPr>
        <p:spPr>
          <a:xfrm>
            <a:off x="958751" y="1943547"/>
            <a:ext cx="764143" cy="498538"/>
          </a:xfrm>
          <a:prstGeom prst="rect">
            <a:avLst/>
          </a:prstGeom>
        </p:spPr>
        <p:txBody>
          <a:bodyPr lIns="0" tIns="0" rIns="0" bIns="0" rtlCol="0" anchor="t">
            <a:spAutoFit/>
          </a:bodyPr>
          <a:lstStyle/>
          <a:p>
            <a:pPr algn="ctr">
              <a:lnSpc>
                <a:spcPts val="3622"/>
              </a:lnSpc>
            </a:pPr>
            <a:r>
              <a:rPr lang="en-US" sz="3622">
                <a:solidFill>
                  <a:srgbClr val="333330"/>
                </a:solidFill>
                <a:latin typeface="Aleo Bold"/>
              </a:rPr>
              <a:t>01</a:t>
            </a:r>
          </a:p>
        </p:txBody>
      </p:sp>
      <p:sp>
        <p:nvSpPr>
          <p:cNvPr id="19" name="TextBox 19"/>
          <p:cNvSpPr txBox="1"/>
          <p:nvPr/>
        </p:nvSpPr>
        <p:spPr>
          <a:xfrm>
            <a:off x="2172277" y="2789599"/>
            <a:ext cx="7255358" cy="935749"/>
          </a:xfrm>
          <a:prstGeom prst="rect">
            <a:avLst/>
          </a:prstGeom>
        </p:spPr>
        <p:txBody>
          <a:bodyPr lIns="0" tIns="0" rIns="0" bIns="0" rtlCol="0" anchor="t">
            <a:spAutoFit/>
          </a:bodyPr>
          <a:lstStyle/>
          <a:p>
            <a:pPr marL="0" lvl="0" indent="0" algn="just">
              <a:lnSpc>
                <a:spcPts val="2498"/>
              </a:lnSpc>
              <a:spcBef>
                <a:spcPct val="0"/>
              </a:spcBef>
            </a:pPr>
            <a:r>
              <a:rPr lang="en-US" sz="1784" u="none" spc="53">
                <a:solidFill>
                  <a:srgbClr val="333330"/>
                </a:solidFill>
                <a:latin typeface="Lora"/>
              </a:rPr>
              <a:t>Занотувати загальні відомості про труп — паспортні дані (якщо вони є), стать, приблизний вік, довжину тіла, статуру, колір шкіри, наявність татуювання, шрамів тощо</a:t>
            </a:r>
          </a:p>
        </p:txBody>
      </p:sp>
      <p:sp>
        <p:nvSpPr>
          <p:cNvPr id="20" name="TextBox 20"/>
          <p:cNvSpPr txBox="1"/>
          <p:nvPr/>
        </p:nvSpPr>
        <p:spPr>
          <a:xfrm>
            <a:off x="958751" y="3008967"/>
            <a:ext cx="764143" cy="498538"/>
          </a:xfrm>
          <a:prstGeom prst="rect">
            <a:avLst/>
          </a:prstGeom>
        </p:spPr>
        <p:txBody>
          <a:bodyPr lIns="0" tIns="0" rIns="0" bIns="0" rtlCol="0" anchor="t">
            <a:spAutoFit/>
          </a:bodyPr>
          <a:lstStyle/>
          <a:p>
            <a:pPr algn="ctr">
              <a:lnSpc>
                <a:spcPts val="3622"/>
              </a:lnSpc>
            </a:pPr>
            <a:r>
              <a:rPr lang="en-US" sz="3622">
                <a:solidFill>
                  <a:srgbClr val="333330"/>
                </a:solidFill>
                <a:latin typeface="Aleo Bold"/>
              </a:rPr>
              <a:t>02</a:t>
            </a:r>
          </a:p>
        </p:txBody>
      </p:sp>
      <p:sp>
        <p:nvSpPr>
          <p:cNvPr id="21" name="TextBox 21"/>
          <p:cNvSpPr txBox="1"/>
          <p:nvPr/>
        </p:nvSpPr>
        <p:spPr>
          <a:xfrm>
            <a:off x="2172277" y="3972998"/>
            <a:ext cx="7424772" cy="621424"/>
          </a:xfrm>
          <a:prstGeom prst="rect">
            <a:avLst/>
          </a:prstGeom>
        </p:spPr>
        <p:txBody>
          <a:bodyPr lIns="0" tIns="0" rIns="0" bIns="0" rtlCol="0" anchor="t">
            <a:spAutoFit/>
          </a:bodyPr>
          <a:lstStyle/>
          <a:p>
            <a:pPr marL="0" lvl="0" indent="0" algn="just">
              <a:lnSpc>
                <a:spcPts val="2498"/>
              </a:lnSpc>
              <a:spcBef>
                <a:spcPct val="0"/>
              </a:spcBef>
            </a:pPr>
            <a:r>
              <a:rPr lang="en-US" sz="1784" u="none" spc="53">
                <a:solidFill>
                  <a:srgbClr val="333330"/>
                </a:solidFill>
                <a:latin typeface="Lora"/>
              </a:rPr>
              <a:t>зафіксувати місце виявлення трупа щодо оточуючих предметів чи до обстановки</a:t>
            </a:r>
          </a:p>
        </p:txBody>
      </p:sp>
      <p:sp>
        <p:nvSpPr>
          <p:cNvPr id="22" name="TextBox 22"/>
          <p:cNvSpPr txBox="1"/>
          <p:nvPr/>
        </p:nvSpPr>
        <p:spPr>
          <a:xfrm>
            <a:off x="958751" y="4143216"/>
            <a:ext cx="764143" cy="498538"/>
          </a:xfrm>
          <a:prstGeom prst="rect">
            <a:avLst/>
          </a:prstGeom>
        </p:spPr>
        <p:txBody>
          <a:bodyPr lIns="0" tIns="0" rIns="0" bIns="0" rtlCol="0" anchor="t">
            <a:spAutoFit/>
          </a:bodyPr>
          <a:lstStyle/>
          <a:p>
            <a:pPr algn="ctr">
              <a:lnSpc>
                <a:spcPts val="3622"/>
              </a:lnSpc>
            </a:pPr>
            <a:r>
              <a:rPr lang="en-US" sz="3622">
                <a:solidFill>
                  <a:srgbClr val="333330"/>
                </a:solidFill>
                <a:latin typeface="Aleo Bold"/>
              </a:rPr>
              <a:t>03</a:t>
            </a:r>
          </a:p>
        </p:txBody>
      </p:sp>
      <p:sp>
        <p:nvSpPr>
          <p:cNvPr id="23" name="TextBox 23"/>
          <p:cNvSpPr txBox="1"/>
          <p:nvPr/>
        </p:nvSpPr>
        <p:spPr>
          <a:xfrm>
            <a:off x="2172277" y="4842073"/>
            <a:ext cx="7511577" cy="1250074"/>
          </a:xfrm>
          <a:prstGeom prst="rect">
            <a:avLst/>
          </a:prstGeom>
        </p:spPr>
        <p:txBody>
          <a:bodyPr lIns="0" tIns="0" rIns="0" bIns="0" rtlCol="0" anchor="t">
            <a:spAutoFit/>
          </a:bodyPr>
          <a:lstStyle/>
          <a:p>
            <a:pPr marL="0" lvl="0" indent="0" algn="just">
              <a:lnSpc>
                <a:spcPts val="2498"/>
              </a:lnSpc>
              <a:spcBef>
                <a:spcPct val="0"/>
              </a:spcBef>
            </a:pPr>
            <a:r>
              <a:rPr lang="en-US" sz="1784" u="none" spc="53">
                <a:solidFill>
                  <a:srgbClr val="333330"/>
                </a:solidFill>
                <a:latin typeface="Lora"/>
              </a:rPr>
              <a:t>Докладно описати положення і позу трупа, оскільки вони мають особливе значення для визначен­ня причини і виду смерті</a:t>
            </a:r>
          </a:p>
          <a:p>
            <a:pPr marL="0" lvl="0" indent="0" algn="just">
              <a:lnSpc>
                <a:spcPts val="2498"/>
              </a:lnSpc>
              <a:spcBef>
                <a:spcPct val="0"/>
              </a:spcBef>
            </a:pPr>
            <a:endParaRPr/>
          </a:p>
        </p:txBody>
      </p:sp>
      <p:sp>
        <p:nvSpPr>
          <p:cNvPr id="24" name="TextBox 24"/>
          <p:cNvSpPr txBox="1"/>
          <p:nvPr/>
        </p:nvSpPr>
        <p:spPr>
          <a:xfrm>
            <a:off x="958751" y="5177454"/>
            <a:ext cx="764143" cy="498538"/>
          </a:xfrm>
          <a:prstGeom prst="rect">
            <a:avLst/>
          </a:prstGeom>
        </p:spPr>
        <p:txBody>
          <a:bodyPr lIns="0" tIns="0" rIns="0" bIns="0" rtlCol="0" anchor="t">
            <a:spAutoFit/>
          </a:bodyPr>
          <a:lstStyle/>
          <a:p>
            <a:pPr algn="ctr">
              <a:lnSpc>
                <a:spcPts val="3622"/>
              </a:lnSpc>
            </a:pPr>
            <a:r>
              <a:rPr lang="en-US" sz="3622">
                <a:solidFill>
                  <a:srgbClr val="333330"/>
                </a:solidFill>
                <a:latin typeface="Aleo Bold"/>
              </a:rPr>
              <a:t>04</a:t>
            </a:r>
          </a:p>
        </p:txBody>
      </p:sp>
      <p:sp>
        <p:nvSpPr>
          <p:cNvPr id="25" name="TextBox 25"/>
          <p:cNvSpPr txBox="1"/>
          <p:nvPr/>
        </p:nvSpPr>
        <p:spPr>
          <a:xfrm>
            <a:off x="214222" y="165054"/>
            <a:ext cx="9382827" cy="692150"/>
          </a:xfrm>
          <a:prstGeom prst="rect">
            <a:avLst/>
          </a:prstGeom>
        </p:spPr>
        <p:txBody>
          <a:bodyPr lIns="0" tIns="0" rIns="0" bIns="0" rtlCol="0" anchor="t">
            <a:spAutoFit/>
          </a:bodyPr>
          <a:lstStyle/>
          <a:p>
            <a:pPr algn="ctr">
              <a:lnSpc>
                <a:spcPts val="2800"/>
              </a:lnSpc>
              <a:spcBef>
                <a:spcPct val="0"/>
              </a:spcBef>
            </a:pPr>
            <a:r>
              <a:rPr lang="en-US" sz="2000">
                <a:solidFill>
                  <a:srgbClr val="FFDE59"/>
                </a:solidFill>
                <a:latin typeface="Lora"/>
              </a:rPr>
              <a:t>Під час огляду тр</a:t>
            </a:r>
            <a:r>
              <a:rPr lang="en-US" sz="2000">
                <a:solidFill>
                  <a:srgbClr val="000000"/>
                </a:solidFill>
                <a:latin typeface="Lora"/>
              </a:rPr>
              <a:t>упа на місці події потрібно максимально виявляти всі</a:t>
            </a:r>
            <a:r>
              <a:rPr lang="en-US" sz="2000">
                <a:solidFill>
                  <a:srgbClr val="FFDE59"/>
                </a:solidFill>
                <a:latin typeface="Lora"/>
              </a:rPr>
              <a:t> деталі, які можуть б</a:t>
            </a:r>
            <a:r>
              <a:rPr lang="en-US" sz="2000">
                <a:solidFill>
                  <a:srgbClr val="000000"/>
                </a:solidFill>
                <a:latin typeface="Lora"/>
              </a:rPr>
              <a:t>ути використані при розслідуванні будь-якого злочину</a:t>
            </a:r>
          </a:p>
        </p:txBody>
      </p:sp>
      <p:sp>
        <p:nvSpPr>
          <p:cNvPr id="26" name="TextBox 26"/>
          <p:cNvSpPr txBox="1"/>
          <p:nvPr/>
        </p:nvSpPr>
        <p:spPr>
          <a:xfrm>
            <a:off x="810339" y="1066800"/>
            <a:ext cx="8943261" cy="370614"/>
          </a:xfrm>
          <a:prstGeom prst="rect">
            <a:avLst/>
          </a:prstGeom>
        </p:spPr>
        <p:txBody>
          <a:bodyPr lIns="0" tIns="0" rIns="0" bIns="0" rtlCol="0" anchor="t">
            <a:spAutoFit/>
          </a:bodyPr>
          <a:lstStyle/>
          <a:p>
            <a:pPr algn="ctr">
              <a:lnSpc>
                <a:spcPts val="3079"/>
              </a:lnSpc>
              <a:spcBef>
                <a:spcPct val="0"/>
              </a:spcBef>
            </a:pPr>
            <a:r>
              <a:rPr lang="uk-UA" sz="2199" dirty="0" smtClean="0">
                <a:solidFill>
                  <a:srgbClr val="FF0000"/>
                </a:solidFill>
                <a:latin typeface="Lora"/>
              </a:rPr>
              <a:t>Найдоцільніше проводити огляд трупа в такій послідовності</a:t>
            </a:r>
            <a:endParaRPr lang="uk-UA" sz="2199" dirty="0">
              <a:solidFill>
                <a:srgbClr val="FF0000"/>
              </a:solidFill>
              <a:latin typeface="Lora"/>
            </a:endParaRPr>
          </a:p>
        </p:txBody>
      </p:sp>
      <p:sp>
        <p:nvSpPr>
          <p:cNvPr id="27" name="TextBox 27"/>
          <p:cNvSpPr txBox="1"/>
          <p:nvPr/>
        </p:nvSpPr>
        <p:spPr>
          <a:xfrm>
            <a:off x="147781" y="5884310"/>
            <a:ext cx="9449268" cy="1205864"/>
          </a:xfrm>
          <a:prstGeom prst="rect">
            <a:avLst/>
          </a:prstGeom>
        </p:spPr>
        <p:txBody>
          <a:bodyPr lIns="0" tIns="0" rIns="0" bIns="0" rtlCol="0" anchor="t">
            <a:spAutoFit/>
          </a:bodyPr>
          <a:lstStyle/>
          <a:p>
            <a:pPr algn="ctr">
              <a:lnSpc>
                <a:spcPts val="1260"/>
              </a:lnSpc>
              <a:spcBef>
                <a:spcPct val="0"/>
              </a:spcBef>
            </a:pPr>
            <a:r>
              <a:rPr lang="en-US" sz="900">
                <a:solidFill>
                  <a:srgbClr val="000000"/>
                </a:solidFill>
                <a:latin typeface="Lora"/>
              </a:rPr>
              <a:t>Наприклад, у разі смерті від дії низької температури, тобто переохолодження, характерною є поза скоцюрбленої людини. Поза “бій­ця” або “фехтувальника” свідчить про дію полум’я, але вона не вказує на те, живою чи мертвою людина в нього потрапила. Характерними є положення трупа в разі самогубства через повішення: у висячому положенні з точкою опори і без неї, сидячи або напівсидячи, стоячи на колінах, лежачи (рис. 7). Іноді викликає подив, чому людина не підвелася, щоб розтягнути, зняти петлю і залишитись живою. Проте, за даними літератури і досвідом нашої практики не було жодного випадку, коли людина, в якої затягнулась петля на шиї, змогла б самостійно її скинути. Вважають, що це явище зумовлене миттєвою втратою здатності координувати рухи внаслідок стискання судин і нервів шиї, підвищення тиску в ділянці мозочка, де розміщені центри руху, а також процесами гальмування в головному мозку внаслідок потоку больових імпульсів, які йдуть від рефлексогенної зони шиї. Характерні також пози трупів при вог­непальних пошкодженнях, травмах на залізнично­му транспорті, особливо при самогубствах. Типовою є поза трупа жінки при вбивстві під час зґвалтування</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D5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416455" y="-402009"/>
            <a:ext cx="3086677" cy="3086677"/>
          </a:xfrm>
          <a:prstGeom prst="rect">
            <a:avLst/>
          </a:prstGeom>
        </p:spPr>
      </p:pic>
      <p:sp>
        <p:nvSpPr>
          <p:cNvPr id="3" name="TextBox 3"/>
          <p:cNvSpPr txBox="1"/>
          <p:nvPr/>
        </p:nvSpPr>
        <p:spPr>
          <a:xfrm>
            <a:off x="362740" y="1737220"/>
            <a:ext cx="3596693" cy="3980815"/>
          </a:xfrm>
          <a:prstGeom prst="rect">
            <a:avLst/>
          </a:prstGeom>
        </p:spPr>
        <p:txBody>
          <a:bodyPr lIns="0" tIns="0" rIns="0" bIns="0" rtlCol="0" anchor="t">
            <a:spAutoFit/>
          </a:bodyPr>
          <a:lstStyle/>
          <a:p>
            <a:pPr marL="0" lvl="0" indent="0" algn="ctr">
              <a:lnSpc>
                <a:spcPts val="2659"/>
              </a:lnSpc>
              <a:spcBef>
                <a:spcPct val="0"/>
              </a:spcBef>
            </a:pPr>
            <a:r>
              <a:rPr lang="en-US" sz="1899" u="none" spc="56">
                <a:solidFill>
                  <a:srgbClr val="333330"/>
                </a:solidFill>
                <a:latin typeface="Lora"/>
              </a:rPr>
              <a:t>Детально оглянути і описати одяг і взуття тру­па, спочатку верхній, потім нижній, визначити, в яко­му стані він перебуває (в порядку чи ні), які предме­ти зміщені, оглянути кишені, їх вміст (цінності, документи, що засвідчують особу покійного). Іно­ді бі­ля зміщеного одягу виявляють чужі докумен­ти.</a:t>
            </a:r>
          </a:p>
        </p:txBody>
      </p:sp>
      <p:grpSp>
        <p:nvGrpSpPr>
          <p:cNvPr id="4" name="Group 4"/>
          <p:cNvGrpSpPr>
            <a:grpSpLocks noChangeAspect="1"/>
          </p:cNvGrpSpPr>
          <p:nvPr/>
        </p:nvGrpSpPr>
        <p:grpSpPr>
          <a:xfrm>
            <a:off x="1126884" y="439376"/>
            <a:ext cx="991375" cy="991375"/>
            <a:chOff x="0" y="0"/>
            <a:chExt cx="6350000" cy="6350000"/>
          </a:xfrm>
        </p:grpSpPr>
        <p:sp>
          <p:nvSpPr>
            <p:cNvPr id="5" name="Freeform 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sp>
        <p:nvSpPr>
          <p:cNvPr id="6" name="TextBox 6"/>
          <p:cNvSpPr txBox="1"/>
          <p:nvPr/>
        </p:nvSpPr>
        <p:spPr>
          <a:xfrm>
            <a:off x="1240499" y="717607"/>
            <a:ext cx="764143" cy="492062"/>
          </a:xfrm>
          <a:prstGeom prst="rect">
            <a:avLst/>
          </a:prstGeom>
        </p:spPr>
        <p:txBody>
          <a:bodyPr lIns="0" tIns="0" rIns="0" bIns="0" rtlCol="0" anchor="t">
            <a:spAutoFit/>
          </a:bodyPr>
          <a:lstStyle/>
          <a:p>
            <a:pPr algn="ctr">
              <a:lnSpc>
                <a:spcPts val="3622"/>
              </a:lnSpc>
            </a:pPr>
            <a:r>
              <a:rPr lang="en-US" sz="3622">
                <a:solidFill>
                  <a:srgbClr val="333330"/>
                </a:solidFill>
                <a:latin typeface="Aleo Bold"/>
              </a:rPr>
              <a:t>05</a:t>
            </a:r>
          </a:p>
        </p:txBody>
      </p:sp>
      <p:sp>
        <p:nvSpPr>
          <p:cNvPr id="7" name="TextBox 7"/>
          <p:cNvSpPr txBox="1"/>
          <p:nvPr/>
        </p:nvSpPr>
        <p:spPr>
          <a:xfrm>
            <a:off x="4373481" y="1608718"/>
            <a:ext cx="5187301" cy="5314315"/>
          </a:xfrm>
          <a:prstGeom prst="rect">
            <a:avLst/>
          </a:prstGeom>
        </p:spPr>
        <p:txBody>
          <a:bodyPr lIns="0" tIns="0" rIns="0" bIns="0" rtlCol="0" anchor="t">
            <a:spAutoFit/>
          </a:bodyPr>
          <a:lstStyle/>
          <a:p>
            <a:pPr marL="0" lvl="0" indent="0" algn="ctr">
              <a:lnSpc>
                <a:spcPts val="2659"/>
              </a:lnSpc>
              <a:spcBef>
                <a:spcPct val="0"/>
              </a:spcBef>
            </a:pPr>
            <a:r>
              <a:rPr lang="en-US" sz="1899" u="none" spc="56">
                <a:solidFill>
                  <a:srgbClr val="333330"/>
                </a:solidFill>
                <a:latin typeface="Lora"/>
              </a:rPr>
              <a:t>Приділити велику увагу дослідженню трупних явищ, особливо ранніх, оскільки вони дозволяють визначити час настання смерті, первинне положення трупа, можливе його переміщення, а в окремих випадках орієнтовно з’ясувати причину смерті. Детально оглянути і описати в протоколі локалізацію, колір трупних плям, їх зміни при натискуванні, тобто встановити їх стадію і фазу, ступінь прояву трупного заклякання в окремих групах м’язів, наявність або відсутність явищ висихання окремих ділянок шкіри і слизових оболонок, рогівок очей (плями Лярше). Якщо можливо, треба провести деякі суправітальні реакції</a:t>
            </a:r>
          </a:p>
        </p:txBody>
      </p:sp>
      <p:grpSp>
        <p:nvGrpSpPr>
          <p:cNvPr id="8" name="Group 8"/>
          <p:cNvGrpSpPr>
            <a:grpSpLocks noChangeAspect="1"/>
          </p:cNvGrpSpPr>
          <p:nvPr/>
        </p:nvGrpSpPr>
        <p:grpSpPr>
          <a:xfrm>
            <a:off x="6704355" y="510438"/>
            <a:ext cx="991375" cy="991375"/>
            <a:chOff x="0" y="0"/>
            <a:chExt cx="6350000" cy="6350000"/>
          </a:xfrm>
        </p:grpSpPr>
        <p:sp>
          <p:nvSpPr>
            <p:cNvPr id="9" name="Freeform 9"/>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grpSp>
      <p:sp>
        <p:nvSpPr>
          <p:cNvPr id="10" name="TextBox 10"/>
          <p:cNvSpPr txBox="1"/>
          <p:nvPr/>
        </p:nvSpPr>
        <p:spPr>
          <a:xfrm>
            <a:off x="6817970" y="788670"/>
            <a:ext cx="764143" cy="492062"/>
          </a:xfrm>
          <a:prstGeom prst="rect">
            <a:avLst/>
          </a:prstGeom>
        </p:spPr>
        <p:txBody>
          <a:bodyPr lIns="0" tIns="0" rIns="0" bIns="0" rtlCol="0" anchor="t">
            <a:spAutoFit/>
          </a:bodyPr>
          <a:lstStyle/>
          <a:p>
            <a:pPr algn="ctr">
              <a:lnSpc>
                <a:spcPts val="3622"/>
              </a:lnSpc>
            </a:pPr>
            <a:r>
              <a:rPr lang="en-US" sz="3622">
                <a:solidFill>
                  <a:srgbClr val="333330"/>
                </a:solidFill>
                <a:latin typeface="Aleo Bold"/>
              </a:rPr>
              <a:t>06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1577</Words>
  <Application>Microsoft Office PowerPoint</Application>
  <PresentationFormat>Произвольный</PresentationFormat>
  <Paragraphs>77</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Lora Bold</vt:lpstr>
      <vt:lpstr>Calibri</vt:lpstr>
      <vt:lpstr>Lora</vt:lpstr>
      <vt:lpstr>Georgia Pro Bold</vt:lpstr>
      <vt:lpstr>Aleo Bold</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Grey Medical Presentation</dc:title>
  <dc:creator>User</dc:creator>
  <cp:lastModifiedBy>User</cp:lastModifiedBy>
  <cp:revision>2</cp:revision>
  <dcterms:created xsi:type="dcterms:W3CDTF">2006-08-16T00:00:00Z</dcterms:created>
  <dcterms:modified xsi:type="dcterms:W3CDTF">2023-03-21T17:40:20Z</dcterms:modified>
  <dc:identifier>DAFd0y63KTw</dc:identifier>
</cp:coreProperties>
</file>