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5" r:id="rId4"/>
    <p:sldId id="258" r:id="rId5"/>
    <p:sldId id="259" r:id="rId6"/>
    <p:sldId id="260" r:id="rId7"/>
    <p:sldId id="277" r:id="rId8"/>
    <p:sldId id="279" r:id="rId9"/>
    <p:sldId id="278" r:id="rId10"/>
    <p:sldId id="273" r:id="rId11"/>
    <p:sldId id="276" r:id="rId12"/>
    <p:sldId id="262" r:id="rId13"/>
    <p:sldId id="263" r:id="rId14"/>
    <p:sldId id="266" r:id="rId15"/>
    <p:sldId id="267" r:id="rId16"/>
    <p:sldId id="268" r:id="rId17"/>
    <p:sldId id="269" r:id="rId18"/>
    <p:sldId id="270" r:id="rId19"/>
    <p:sldId id="271" r:id="rId20"/>
    <p:sldId id="280" r:id="rId21"/>
    <p:sldId id="281" r:id="rId22"/>
    <p:sldId id="282"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MLk47AMBdT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solidFill>
                  <a:schemeClr val="accent2">
                    <a:lumMod val="50000"/>
                  </a:schemeClr>
                </a:solidFill>
              </a:rPr>
              <a:t>What is Cross- Cultural</a:t>
            </a:r>
            <a:br>
              <a:rPr lang="en-US" dirty="0">
                <a:solidFill>
                  <a:schemeClr val="accent2">
                    <a:lumMod val="50000"/>
                  </a:schemeClr>
                </a:solidFill>
              </a:rPr>
            </a:br>
            <a:r>
              <a:rPr lang="en-US" dirty="0">
                <a:solidFill>
                  <a:schemeClr val="accent2">
                    <a:lumMod val="50000"/>
                  </a:schemeClr>
                </a:solidFill>
              </a:rPr>
              <a:t>Communication?</a:t>
            </a:r>
          </a:p>
        </p:txBody>
      </p:sp>
      <p:sp>
        <p:nvSpPr>
          <p:cNvPr id="3" name="Подзаголовок 2"/>
          <p:cNvSpPr>
            <a:spLocks noGrp="1"/>
          </p:cNvSpPr>
          <p:nvPr>
            <p:ph type="subTitle" idx="1"/>
          </p:nvPr>
        </p:nvSpPr>
        <p:spPr>
          <a:xfrm>
            <a:off x="1507066" y="4990011"/>
            <a:ext cx="7941733" cy="827315"/>
          </a:xfrm>
        </p:spPr>
        <p:txBody>
          <a:bodyPr>
            <a:noAutofit/>
          </a:bodyPr>
          <a:lstStyle/>
          <a:p>
            <a:r>
              <a:rPr lang="en-US" sz="2000" dirty="0">
                <a:solidFill>
                  <a:srgbClr val="002060"/>
                </a:solidFill>
                <a:latin typeface="Algerian" panose="04020705040A02060702" pitchFamily="82" charset="0"/>
              </a:rPr>
              <a:t>Imagine cross-cultural communication as a picture made of words — what words would you put in it?</a:t>
            </a:r>
            <a:endParaRPr lang="en-US" sz="2000" dirty="0">
              <a:solidFill>
                <a:srgbClr val="002060"/>
              </a:solidFill>
              <a:latin typeface="Algerian" panose="04020705040A02060702" pitchFamily="82" charset="0"/>
            </a:endParaRPr>
          </a:p>
        </p:txBody>
      </p:sp>
    </p:spTree>
    <p:extLst>
      <p:ext uri="{BB962C8B-B14F-4D97-AF65-F5344CB8AC3E}">
        <p14:creationId xmlns:p14="http://schemas.microsoft.com/office/powerpoint/2010/main" val="2889966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accent2">
                    <a:lumMod val="75000"/>
                  </a:schemeClr>
                </a:solidFill>
              </a:rPr>
              <a:t>Noam Chomsky on Language Design</a:t>
            </a:r>
            <a:endParaRPr lang="en-US" dirty="0">
              <a:solidFill>
                <a:schemeClr val="accent2">
                  <a:lumMod val="75000"/>
                </a:schemeClr>
              </a:solidFill>
            </a:endParaRPr>
          </a:p>
        </p:txBody>
      </p:sp>
      <p:sp>
        <p:nvSpPr>
          <p:cNvPr id="3" name="Объект 2"/>
          <p:cNvSpPr>
            <a:spLocks noGrp="1"/>
          </p:cNvSpPr>
          <p:nvPr>
            <p:ph idx="1"/>
          </p:nvPr>
        </p:nvSpPr>
        <p:spPr>
          <a:xfrm>
            <a:off x="677334" y="1375955"/>
            <a:ext cx="8596668" cy="4665408"/>
          </a:xfrm>
        </p:spPr>
        <p:txBody>
          <a:bodyPr>
            <a:normAutofit lnSpcReduction="10000"/>
          </a:bodyPr>
          <a:lstStyle/>
          <a:p>
            <a:r>
              <a:rPr lang="en-US" dirty="0" smtClean="0">
                <a:hlinkClick r:id="rId2"/>
              </a:rPr>
              <a:t>https://www.youtube.com/watch?v=MLk47AMBdTA</a:t>
            </a:r>
            <a:endParaRPr lang="en-US" dirty="0" smtClean="0"/>
          </a:p>
          <a:p>
            <a:r>
              <a:rPr lang="en-US" b="1" dirty="0" smtClean="0">
                <a:solidFill>
                  <a:schemeClr val="tx1"/>
                </a:solidFill>
              </a:rPr>
              <a:t>Pre-watching</a:t>
            </a:r>
            <a:endParaRPr lang="en-US" b="1" dirty="0">
              <a:solidFill>
                <a:schemeClr val="tx1"/>
              </a:solidFill>
            </a:endParaRPr>
          </a:p>
          <a:p>
            <a:r>
              <a:rPr lang="en-US" dirty="0">
                <a:solidFill>
                  <a:srgbClr val="7030A0"/>
                </a:solidFill>
              </a:rPr>
              <a:t>Instructions</a:t>
            </a:r>
            <a:r>
              <a:rPr lang="en-US" dirty="0" smtClean="0">
                <a:solidFill>
                  <a:srgbClr val="7030A0"/>
                </a:solidFill>
              </a:rPr>
              <a:t>: Before </a:t>
            </a:r>
            <a:r>
              <a:rPr lang="en-US" dirty="0">
                <a:solidFill>
                  <a:srgbClr val="7030A0"/>
                </a:solidFill>
              </a:rPr>
              <a:t>watching the video, read the following statements and mark whether you Agree (A) or Disagree (D). Then discuss your answers with a partner or in small groups, giving reasons for your choices</a:t>
            </a:r>
            <a:r>
              <a:rPr lang="en-US" dirty="0" smtClean="0">
                <a:solidFill>
                  <a:srgbClr val="7030A0"/>
                </a:solidFill>
              </a:rPr>
              <a:t>. Then watch to check.</a:t>
            </a:r>
            <a:endParaRPr lang="en-US" dirty="0">
              <a:solidFill>
                <a:srgbClr val="7030A0"/>
              </a:solidFill>
            </a:endParaRPr>
          </a:p>
          <a:p>
            <a:pPr marL="0">
              <a:lnSpc>
                <a:spcPct val="110000"/>
              </a:lnSpc>
              <a:spcBef>
                <a:spcPts val="0"/>
              </a:spcBef>
            </a:pPr>
            <a:r>
              <a:rPr lang="en-US" dirty="0"/>
              <a:t>1.	</a:t>
            </a:r>
            <a:r>
              <a:rPr lang="en-US" dirty="0">
                <a:solidFill>
                  <a:schemeClr val="tx1"/>
                </a:solidFill>
              </a:rPr>
              <a:t>Language developed gradually over millions of years rather than appearing suddenly. (A / D)</a:t>
            </a:r>
          </a:p>
          <a:p>
            <a:pPr marL="0">
              <a:lnSpc>
                <a:spcPct val="110000"/>
              </a:lnSpc>
              <a:spcBef>
                <a:spcPts val="0"/>
              </a:spcBef>
            </a:pPr>
            <a:r>
              <a:rPr lang="en-US" dirty="0">
                <a:solidFill>
                  <a:schemeClr val="tx1"/>
                </a:solidFill>
              </a:rPr>
              <a:t>2.	Animal communication systems share many core principles with human language. (A / D)</a:t>
            </a:r>
          </a:p>
          <a:p>
            <a:pPr marL="0">
              <a:lnSpc>
                <a:spcPct val="110000"/>
              </a:lnSpc>
              <a:spcBef>
                <a:spcPts val="0"/>
              </a:spcBef>
            </a:pPr>
            <a:r>
              <a:rPr lang="en-US" dirty="0">
                <a:solidFill>
                  <a:schemeClr val="tx1"/>
                </a:solidFill>
              </a:rPr>
              <a:t>3.	Human creativity and cognitive abilities would exist even without language. (A / D)</a:t>
            </a:r>
          </a:p>
          <a:p>
            <a:pPr marL="0">
              <a:lnSpc>
                <a:spcPct val="110000"/>
              </a:lnSpc>
              <a:spcBef>
                <a:spcPts val="0"/>
              </a:spcBef>
            </a:pPr>
            <a:r>
              <a:rPr lang="en-US" dirty="0">
                <a:solidFill>
                  <a:schemeClr val="tx1"/>
                </a:solidFill>
              </a:rPr>
              <a:t>4.	Language works like a computational system that is optimized for communication. (A / D)</a:t>
            </a:r>
          </a:p>
          <a:p>
            <a:pPr marL="0">
              <a:lnSpc>
                <a:spcPct val="110000"/>
              </a:lnSpc>
              <a:spcBef>
                <a:spcPts val="0"/>
              </a:spcBef>
            </a:pPr>
            <a:r>
              <a:rPr lang="en-US" dirty="0">
                <a:solidFill>
                  <a:schemeClr val="tx1"/>
                </a:solidFill>
              </a:rPr>
              <a:t>5.	It is easy to study the neural basis of language using the same methods as for vision or hearing. (A / D)</a:t>
            </a:r>
          </a:p>
          <a:p>
            <a:endParaRPr lang="en-US" dirty="0"/>
          </a:p>
        </p:txBody>
      </p:sp>
    </p:spTree>
    <p:extLst>
      <p:ext uri="{BB962C8B-B14F-4D97-AF65-F5344CB8AC3E}">
        <p14:creationId xmlns:p14="http://schemas.microsoft.com/office/powerpoint/2010/main" val="2180534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Timeline Reconstruction</a:t>
            </a:r>
            <a:br>
              <a:rPr lang="en-US" dirty="0"/>
            </a:br>
            <a:endParaRPr lang="en-US" dirty="0"/>
          </a:p>
        </p:txBody>
      </p:sp>
      <p:sp>
        <p:nvSpPr>
          <p:cNvPr id="3" name="Объект 2"/>
          <p:cNvSpPr>
            <a:spLocks noGrp="1"/>
          </p:cNvSpPr>
          <p:nvPr>
            <p:ph idx="1"/>
          </p:nvPr>
        </p:nvSpPr>
        <p:spPr/>
        <p:txBody>
          <a:bodyPr/>
          <a:lstStyle/>
          <a:p>
            <a:pPr marL="0" indent="0">
              <a:buNone/>
            </a:pPr>
            <a:r>
              <a:rPr lang="en-US" dirty="0" smtClean="0">
                <a:solidFill>
                  <a:srgbClr val="002060"/>
                </a:solidFill>
              </a:rPr>
              <a:t>Task</a:t>
            </a:r>
            <a:r>
              <a:rPr lang="en-US" dirty="0">
                <a:solidFill>
                  <a:srgbClr val="002060"/>
                </a:solidFill>
              </a:rPr>
              <a:t>: Based on the video, create a timeline of key events in the evolution of </a:t>
            </a:r>
            <a:r>
              <a:rPr lang="en-US" dirty="0" smtClean="0">
                <a:solidFill>
                  <a:srgbClr val="002060"/>
                </a:solidFill>
              </a:rPr>
              <a:t>language, put the events in the correct order within approximate timeframes:</a:t>
            </a:r>
            <a:endParaRPr lang="en-US" dirty="0">
              <a:solidFill>
                <a:srgbClr val="002060"/>
              </a:solidFill>
            </a:endParaRPr>
          </a:p>
          <a:p>
            <a:r>
              <a:rPr lang="en-US" dirty="0" smtClean="0">
                <a:solidFill>
                  <a:srgbClr val="002060"/>
                </a:solidFill>
              </a:rPr>
              <a:t>Spread </a:t>
            </a:r>
            <a:r>
              <a:rPr lang="en-US" dirty="0">
                <a:solidFill>
                  <a:srgbClr val="002060"/>
                </a:solidFill>
              </a:rPr>
              <a:t>of humans out of Africa</a:t>
            </a:r>
          </a:p>
          <a:p>
            <a:r>
              <a:rPr lang="en-US" dirty="0">
                <a:solidFill>
                  <a:srgbClr val="002060"/>
                </a:solidFill>
              </a:rPr>
              <a:t>Stabilization of linguistic capacity</a:t>
            </a:r>
          </a:p>
          <a:p>
            <a:r>
              <a:rPr lang="en-US" dirty="0" smtClean="0">
                <a:solidFill>
                  <a:srgbClr val="002060"/>
                </a:solidFill>
              </a:rPr>
              <a:t>Emergence </a:t>
            </a:r>
            <a:r>
              <a:rPr lang="en-US" dirty="0">
                <a:solidFill>
                  <a:srgbClr val="002060"/>
                </a:solidFill>
              </a:rPr>
              <a:t>of cognitively modern Homo sapiens</a:t>
            </a:r>
          </a:p>
          <a:p>
            <a:r>
              <a:rPr lang="en-US" dirty="0" smtClean="0">
                <a:solidFill>
                  <a:srgbClr val="002060"/>
                </a:solidFill>
              </a:rPr>
              <a:t>Explosion </a:t>
            </a:r>
            <a:r>
              <a:rPr lang="en-US" dirty="0">
                <a:solidFill>
                  <a:srgbClr val="002060"/>
                </a:solidFill>
              </a:rPr>
              <a:t>of creative activity</a:t>
            </a:r>
          </a:p>
          <a:p>
            <a:r>
              <a:rPr lang="en-US" dirty="0" smtClean="0">
                <a:solidFill>
                  <a:srgbClr val="002060"/>
                </a:solidFill>
              </a:rPr>
              <a:t>Current </a:t>
            </a:r>
            <a:r>
              <a:rPr lang="en-US" dirty="0">
                <a:solidFill>
                  <a:srgbClr val="002060"/>
                </a:solidFill>
              </a:rPr>
              <a:t>research directions</a:t>
            </a:r>
          </a:p>
          <a:p>
            <a:endParaRPr lang="en-US" dirty="0"/>
          </a:p>
        </p:txBody>
      </p:sp>
    </p:spTree>
    <p:extLst>
      <p:ext uri="{BB962C8B-B14F-4D97-AF65-F5344CB8AC3E}">
        <p14:creationId xmlns:p14="http://schemas.microsoft.com/office/powerpoint/2010/main" val="3046223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Definitions of culture</a:t>
            </a:r>
          </a:p>
        </p:txBody>
      </p:sp>
      <p:sp>
        <p:nvSpPr>
          <p:cNvPr id="3" name="Объект 2"/>
          <p:cNvSpPr>
            <a:spLocks noGrp="1"/>
          </p:cNvSpPr>
          <p:nvPr>
            <p:ph idx="1"/>
          </p:nvPr>
        </p:nvSpPr>
        <p:spPr>
          <a:xfrm>
            <a:off x="677334" y="1698171"/>
            <a:ext cx="8596668" cy="4343191"/>
          </a:xfrm>
        </p:spPr>
        <p:txBody>
          <a:bodyPr/>
          <a:lstStyle/>
          <a:p>
            <a:r>
              <a:rPr lang="en-US" dirty="0">
                <a:solidFill>
                  <a:schemeClr val="tx1"/>
                </a:solidFill>
              </a:rPr>
              <a:t>ART? </a:t>
            </a:r>
            <a:endParaRPr lang="en-US" dirty="0" smtClean="0">
              <a:solidFill>
                <a:schemeClr val="tx1"/>
              </a:solidFill>
            </a:endParaRPr>
          </a:p>
          <a:p>
            <a:r>
              <a:rPr lang="en-US" dirty="0" smtClean="0">
                <a:solidFill>
                  <a:schemeClr val="tx1"/>
                </a:solidFill>
              </a:rPr>
              <a:t>MUSIC</a:t>
            </a:r>
            <a:r>
              <a:rPr lang="en-US" dirty="0">
                <a:solidFill>
                  <a:schemeClr val="tx1"/>
                </a:solidFill>
              </a:rPr>
              <a:t>?</a:t>
            </a:r>
          </a:p>
          <a:p>
            <a:r>
              <a:rPr lang="en-US" dirty="0">
                <a:solidFill>
                  <a:schemeClr val="tx1"/>
                </a:solidFill>
              </a:rPr>
              <a:t>LITERATURE</a:t>
            </a:r>
            <a:r>
              <a:rPr lang="en-US" dirty="0" smtClean="0">
                <a:solidFill>
                  <a:schemeClr val="tx1"/>
                </a:solidFill>
              </a:rPr>
              <a:t>?</a:t>
            </a:r>
          </a:p>
          <a:p>
            <a:r>
              <a:rPr lang="en-US" dirty="0" smtClean="0">
                <a:solidFill>
                  <a:schemeClr val="tx1"/>
                </a:solidFill>
              </a:rPr>
              <a:t> </a:t>
            </a:r>
            <a:r>
              <a:rPr lang="en-US" dirty="0">
                <a:solidFill>
                  <a:schemeClr val="tx1"/>
                </a:solidFill>
              </a:rPr>
              <a:t>HUMOUR?</a:t>
            </a:r>
          </a:p>
          <a:p>
            <a:r>
              <a:rPr lang="en-US" dirty="0" smtClean="0">
                <a:solidFill>
                  <a:schemeClr val="tx1"/>
                </a:solidFill>
              </a:rPr>
              <a:t>FOOD?</a:t>
            </a:r>
          </a:p>
          <a:p>
            <a:r>
              <a:rPr lang="en-US" dirty="0" smtClean="0">
                <a:solidFill>
                  <a:schemeClr val="tx1"/>
                </a:solidFill>
              </a:rPr>
              <a:t>LANGUAGE</a:t>
            </a:r>
            <a:r>
              <a:rPr lang="en-US" dirty="0">
                <a:solidFill>
                  <a:schemeClr val="tx1"/>
                </a:solidFill>
              </a:rPr>
              <a:t>?</a:t>
            </a:r>
          </a:p>
          <a:p>
            <a:r>
              <a:rPr lang="en-US" dirty="0">
                <a:solidFill>
                  <a:schemeClr val="tx1"/>
                </a:solidFill>
              </a:rPr>
              <a:t>VALUES</a:t>
            </a:r>
            <a:r>
              <a:rPr lang="en-US" dirty="0" smtClean="0">
                <a:solidFill>
                  <a:schemeClr val="tx1"/>
                </a:solidFill>
              </a:rPr>
              <a:t>?</a:t>
            </a:r>
          </a:p>
          <a:p>
            <a:r>
              <a:rPr lang="en-US" dirty="0" smtClean="0">
                <a:solidFill>
                  <a:schemeClr val="tx1"/>
                </a:solidFill>
              </a:rPr>
              <a:t> </a:t>
            </a:r>
            <a:r>
              <a:rPr lang="en-US" dirty="0">
                <a:solidFill>
                  <a:schemeClr val="tx1"/>
                </a:solidFill>
              </a:rPr>
              <a:t>ATTITUDES?</a:t>
            </a:r>
          </a:p>
          <a:p>
            <a:r>
              <a:rPr lang="en-US" dirty="0">
                <a:solidFill>
                  <a:schemeClr val="tx1"/>
                </a:solidFill>
              </a:rPr>
              <a:t>CUSTOMS</a:t>
            </a:r>
            <a:r>
              <a:rPr lang="en-US" dirty="0" smtClean="0">
                <a:solidFill>
                  <a:schemeClr val="tx1"/>
                </a:solidFill>
              </a:rPr>
              <a:t>?</a:t>
            </a:r>
          </a:p>
          <a:p>
            <a:r>
              <a:rPr lang="en-US" dirty="0" smtClean="0">
                <a:solidFill>
                  <a:schemeClr val="tx1"/>
                </a:solidFill>
              </a:rPr>
              <a:t> </a:t>
            </a:r>
            <a:r>
              <a:rPr lang="en-US" dirty="0">
                <a:solidFill>
                  <a:schemeClr val="tx1"/>
                </a:solidFill>
              </a:rPr>
              <a:t>ETIQUETTE?</a:t>
            </a:r>
          </a:p>
        </p:txBody>
      </p:sp>
    </p:spTree>
    <p:extLst>
      <p:ext uri="{BB962C8B-B14F-4D97-AF65-F5344CB8AC3E}">
        <p14:creationId xmlns:p14="http://schemas.microsoft.com/office/powerpoint/2010/main" val="522674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Oberg’s iceberg analogy</a:t>
            </a:r>
          </a:p>
        </p:txBody>
      </p:sp>
      <p:sp>
        <p:nvSpPr>
          <p:cNvPr id="3" name="Объект 2"/>
          <p:cNvSpPr>
            <a:spLocks noGrp="1"/>
          </p:cNvSpPr>
          <p:nvPr>
            <p:ph idx="1"/>
          </p:nvPr>
        </p:nvSpPr>
        <p:spPr>
          <a:xfrm>
            <a:off x="677334" y="2160589"/>
            <a:ext cx="7090712" cy="3880773"/>
          </a:xfrm>
        </p:spPr>
        <p:txBody>
          <a:bodyPr>
            <a:noAutofit/>
          </a:bodyPr>
          <a:lstStyle/>
          <a:p>
            <a:r>
              <a:rPr lang="en-US" sz="2800" dirty="0">
                <a:solidFill>
                  <a:schemeClr val="tx1"/>
                </a:solidFill>
              </a:rPr>
              <a:t>implicit culture – basic </a:t>
            </a:r>
            <a:r>
              <a:rPr lang="en-US" sz="2800" dirty="0" smtClean="0">
                <a:solidFill>
                  <a:schemeClr val="tx1"/>
                </a:solidFill>
              </a:rPr>
              <a:t>assumptions which </a:t>
            </a:r>
            <a:r>
              <a:rPr lang="en-US" sz="2800" dirty="0">
                <a:solidFill>
                  <a:schemeClr val="tx1"/>
                </a:solidFill>
              </a:rPr>
              <a:t>produce norms and values which show </a:t>
            </a:r>
            <a:r>
              <a:rPr lang="en-US" sz="2800" dirty="0" smtClean="0">
                <a:solidFill>
                  <a:schemeClr val="tx1"/>
                </a:solidFill>
              </a:rPr>
              <a:t>in</a:t>
            </a:r>
          </a:p>
          <a:p>
            <a:r>
              <a:rPr lang="en-US" sz="2800" dirty="0" smtClean="0">
                <a:solidFill>
                  <a:schemeClr val="tx1"/>
                </a:solidFill>
              </a:rPr>
              <a:t> </a:t>
            </a:r>
            <a:r>
              <a:rPr lang="en-US" sz="2800" dirty="0">
                <a:solidFill>
                  <a:schemeClr val="tx1"/>
                </a:solidFill>
              </a:rPr>
              <a:t>the explicit culture </a:t>
            </a:r>
            <a:r>
              <a:rPr lang="en-US" sz="2800" dirty="0" smtClean="0">
                <a:solidFill>
                  <a:schemeClr val="tx1"/>
                </a:solidFill>
              </a:rPr>
              <a:t>– observable </a:t>
            </a:r>
            <a:r>
              <a:rPr lang="en-US" sz="2800" dirty="0">
                <a:solidFill>
                  <a:schemeClr val="tx1"/>
                </a:solidFill>
              </a:rPr>
              <a:t>reality which includes language, food, music, dress, literature</a:t>
            </a:r>
            <a:r>
              <a:rPr lang="en-US" sz="2800" dirty="0" smtClean="0">
                <a:solidFill>
                  <a:schemeClr val="tx1"/>
                </a:solidFill>
              </a:rPr>
              <a:t>, architecture</a:t>
            </a:r>
            <a:r>
              <a:rPr lang="en-US" sz="2800" dirty="0">
                <a:solidFill>
                  <a:schemeClr val="tx1"/>
                </a:solidFill>
              </a:rPr>
              <a:t>, public emotion, work ethic, noise, physical contact and so on</a:t>
            </a:r>
            <a:r>
              <a:rPr lang="en-US" sz="2800" dirty="0" smtClean="0">
                <a:solidFill>
                  <a:schemeClr val="tx1"/>
                </a:solidFill>
              </a:rPr>
              <a:t>.</a:t>
            </a:r>
          </a:p>
          <a:p>
            <a:endParaRPr lang="en-US" sz="2800" dirty="0">
              <a:solidFill>
                <a:schemeClr val="tx1"/>
              </a:solidFill>
            </a:endParaRPr>
          </a:p>
          <a:p>
            <a:r>
              <a:rPr lang="en-US" sz="2800" dirty="0">
                <a:solidFill>
                  <a:schemeClr val="tx1"/>
                </a:solidFill>
              </a:rPr>
              <a:t>visible and invisible culture.</a:t>
            </a:r>
          </a:p>
        </p:txBody>
      </p:sp>
      <p:pic>
        <p:nvPicPr>
          <p:cNvPr id="4" name="Рисунок 3"/>
          <p:cNvPicPr>
            <a:picLocks noChangeAspect="1"/>
          </p:cNvPicPr>
          <p:nvPr/>
        </p:nvPicPr>
        <p:blipFill>
          <a:blip r:embed="rId2"/>
          <a:stretch>
            <a:fillRect/>
          </a:stretch>
        </p:blipFill>
        <p:spPr>
          <a:xfrm>
            <a:off x="7620000" y="548640"/>
            <a:ext cx="4336869" cy="3988891"/>
          </a:xfrm>
          <a:prstGeom prst="rect">
            <a:avLst/>
          </a:prstGeom>
        </p:spPr>
      </p:pic>
    </p:spTree>
    <p:extLst>
      <p:ext uri="{BB962C8B-B14F-4D97-AF65-F5344CB8AC3E}">
        <p14:creationId xmlns:p14="http://schemas.microsoft.com/office/powerpoint/2010/main" val="2623107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Barriers to effective communication</a:t>
            </a:r>
          </a:p>
        </p:txBody>
      </p:sp>
      <p:sp>
        <p:nvSpPr>
          <p:cNvPr id="3" name="Объект 2"/>
          <p:cNvSpPr>
            <a:spLocks noGrp="1"/>
          </p:cNvSpPr>
          <p:nvPr>
            <p:ph idx="1"/>
          </p:nvPr>
        </p:nvSpPr>
        <p:spPr/>
        <p:txBody>
          <a:bodyPr>
            <a:normAutofit/>
          </a:bodyPr>
          <a:lstStyle/>
          <a:p>
            <a:r>
              <a:rPr lang="en-US" sz="2000" dirty="0" smtClean="0">
                <a:solidFill>
                  <a:schemeClr val="tx1"/>
                </a:solidFill>
              </a:rPr>
              <a:t>‘Misunderstandings </a:t>
            </a:r>
            <a:r>
              <a:rPr lang="en-US" sz="2000" dirty="0">
                <a:solidFill>
                  <a:schemeClr val="tx1"/>
                </a:solidFill>
              </a:rPr>
              <a:t>don’t exist</a:t>
            </a:r>
            <a:r>
              <a:rPr lang="en-US" sz="2000" dirty="0" smtClean="0">
                <a:solidFill>
                  <a:schemeClr val="tx1"/>
                </a:solidFill>
              </a:rPr>
              <a:t>; only </a:t>
            </a:r>
            <a:r>
              <a:rPr lang="en-US" sz="2000" dirty="0">
                <a:solidFill>
                  <a:schemeClr val="tx1"/>
                </a:solidFill>
              </a:rPr>
              <a:t>the failure to communicate exists</a:t>
            </a:r>
            <a:r>
              <a:rPr lang="en-US" sz="2000" dirty="0" smtClean="0">
                <a:solidFill>
                  <a:schemeClr val="tx1"/>
                </a:solidFill>
              </a:rPr>
              <a:t>.’</a:t>
            </a:r>
          </a:p>
          <a:p>
            <a:r>
              <a:rPr lang="en-US" sz="2000" dirty="0" smtClean="0">
                <a:solidFill>
                  <a:schemeClr val="tx1"/>
                </a:solidFill>
              </a:rPr>
              <a:t>we </a:t>
            </a:r>
            <a:r>
              <a:rPr lang="en-US" sz="2000" dirty="0">
                <a:solidFill>
                  <a:schemeClr val="tx1"/>
                </a:solidFill>
              </a:rPr>
              <a:t>have to make decisions about how to behave on the information </a:t>
            </a:r>
            <a:r>
              <a:rPr lang="en-US" sz="2000" dirty="0" smtClean="0">
                <a:solidFill>
                  <a:schemeClr val="tx1"/>
                </a:solidFill>
              </a:rPr>
              <a:t>we have</a:t>
            </a:r>
            <a:r>
              <a:rPr lang="en-US" sz="2000" dirty="0">
                <a:solidFill>
                  <a:schemeClr val="tx1"/>
                </a:solidFill>
              </a:rPr>
              <a:t>, which is often incomplete;</a:t>
            </a:r>
          </a:p>
          <a:p>
            <a:r>
              <a:rPr lang="en-US" sz="2000" dirty="0">
                <a:solidFill>
                  <a:schemeClr val="tx1"/>
                </a:solidFill>
              </a:rPr>
              <a:t>we choose to fill in or ignore contextual information in our attempts </a:t>
            </a:r>
            <a:r>
              <a:rPr lang="en-US" sz="2000" dirty="0" smtClean="0">
                <a:solidFill>
                  <a:schemeClr val="tx1"/>
                </a:solidFill>
              </a:rPr>
              <a:t>to make </a:t>
            </a:r>
            <a:r>
              <a:rPr lang="en-US" sz="2000" dirty="0">
                <a:solidFill>
                  <a:schemeClr val="tx1"/>
                </a:solidFill>
              </a:rPr>
              <a:t>decisions;</a:t>
            </a:r>
          </a:p>
          <a:p>
            <a:r>
              <a:rPr lang="en-US" sz="2000" dirty="0">
                <a:solidFill>
                  <a:schemeClr val="tx1"/>
                </a:solidFill>
              </a:rPr>
              <a:t>we use our own already pre- programmed expectations to do this.</a:t>
            </a:r>
          </a:p>
        </p:txBody>
      </p:sp>
    </p:spTree>
    <p:extLst>
      <p:ext uri="{BB962C8B-B14F-4D97-AF65-F5344CB8AC3E}">
        <p14:creationId xmlns:p14="http://schemas.microsoft.com/office/powerpoint/2010/main" val="2721149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Ethnocentrism</a:t>
            </a:r>
          </a:p>
        </p:txBody>
      </p:sp>
      <p:sp>
        <p:nvSpPr>
          <p:cNvPr id="3" name="Объект 2"/>
          <p:cNvSpPr>
            <a:spLocks noGrp="1"/>
          </p:cNvSpPr>
          <p:nvPr>
            <p:ph idx="1"/>
          </p:nvPr>
        </p:nvSpPr>
        <p:spPr/>
        <p:txBody>
          <a:bodyPr>
            <a:normAutofit/>
          </a:bodyPr>
          <a:lstStyle/>
          <a:p>
            <a:r>
              <a:rPr lang="en-US" sz="2400" dirty="0">
                <a:solidFill>
                  <a:schemeClr val="tx1"/>
                </a:solidFill>
              </a:rPr>
              <a:t>Ignorance: we are often very ignorant of other people’s culture – </a:t>
            </a:r>
            <a:r>
              <a:rPr lang="en-US" sz="2400" dirty="0" smtClean="0">
                <a:solidFill>
                  <a:schemeClr val="tx1"/>
                </a:solidFill>
              </a:rPr>
              <a:t>their history</a:t>
            </a:r>
            <a:r>
              <a:rPr lang="en-US" sz="2400" dirty="0">
                <a:solidFill>
                  <a:schemeClr val="tx1"/>
                </a:solidFill>
              </a:rPr>
              <a:t>, religion, art, customs, values and so on.</a:t>
            </a:r>
          </a:p>
          <a:p>
            <a:r>
              <a:rPr lang="en-US" sz="2400" dirty="0">
                <a:solidFill>
                  <a:schemeClr val="tx1"/>
                </a:solidFill>
              </a:rPr>
              <a:t>Fear and anxiety: we are often afraid of novelty, embarrassment </a:t>
            </a:r>
            <a:r>
              <a:rPr lang="en-US" sz="2400" dirty="0" smtClean="0">
                <a:solidFill>
                  <a:schemeClr val="tx1"/>
                </a:solidFill>
              </a:rPr>
              <a:t>and conflict</a:t>
            </a:r>
            <a:r>
              <a:rPr lang="en-US" sz="2400" dirty="0">
                <a:solidFill>
                  <a:schemeClr val="tx1"/>
                </a:solidFill>
              </a:rPr>
              <a:t>. We suffer anxiety and stress because we do not know what to </a:t>
            </a:r>
            <a:r>
              <a:rPr lang="en-US" sz="2400" dirty="0" smtClean="0">
                <a:solidFill>
                  <a:schemeClr val="tx1"/>
                </a:solidFill>
              </a:rPr>
              <a:t>do in </a:t>
            </a:r>
            <a:r>
              <a:rPr lang="en-US" sz="2400" dirty="0">
                <a:solidFill>
                  <a:schemeClr val="tx1"/>
                </a:solidFill>
              </a:rPr>
              <a:t>certain situations.</a:t>
            </a:r>
          </a:p>
          <a:p>
            <a:r>
              <a:rPr lang="en-US" sz="2400" dirty="0">
                <a:solidFill>
                  <a:schemeClr val="tx1"/>
                </a:solidFill>
              </a:rPr>
              <a:t>Laziness: we are often lazy, sometimes for good </a:t>
            </a:r>
            <a:r>
              <a:rPr lang="en-US" sz="2400" dirty="0" smtClean="0">
                <a:solidFill>
                  <a:schemeClr val="tx1"/>
                </a:solidFill>
              </a:rPr>
              <a:t>reasons. This </a:t>
            </a:r>
            <a:r>
              <a:rPr lang="en-US" sz="2400" dirty="0">
                <a:solidFill>
                  <a:schemeClr val="tx1"/>
                </a:solidFill>
              </a:rPr>
              <a:t>makes us reluctant to learn and </a:t>
            </a:r>
            <a:r>
              <a:rPr lang="en-US" sz="2400" dirty="0" err="1">
                <a:solidFill>
                  <a:schemeClr val="tx1"/>
                </a:solidFill>
              </a:rPr>
              <a:t>practise</a:t>
            </a:r>
            <a:r>
              <a:rPr lang="en-US" sz="2400" dirty="0">
                <a:solidFill>
                  <a:schemeClr val="tx1"/>
                </a:solidFill>
              </a:rPr>
              <a:t> tolerance </a:t>
            </a:r>
            <a:r>
              <a:rPr lang="en-US" sz="2400" dirty="0" smtClean="0">
                <a:solidFill>
                  <a:schemeClr val="tx1"/>
                </a:solidFill>
              </a:rPr>
              <a:t>and understanding</a:t>
            </a:r>
            <a:r>
              <a:rPr lang="en-US" sz="2400" dirty="0">
                <a:solidFill>
                  <a:schemeClr val="tx1"/>
                </a:solidFill>
              </a:rPr>
              <a:t>. </a:t>
            </a:r>
          </a:p>
        </p:txBody>
      </p:sp>
    </p:spTree>
    <p:extLst>
      <p:ext uri="{BB962C8B-B14F-4D97-AF65-F5344CB8AC3E}">
        <p14:creationId xmlns:p14="http://schemas.microsoft.com/office/powerpoint/2010/main" val="1337823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Stereotyping</a:t>
            </a:r>
          </a:p>
        </p:txBody>
      </p:sp>
      <p:sp>
        <p:nvSpPr>
          <p:cNvPr id="3" name="Объект 2"/>
          <p:cNvSpPr>
            <a:spLocks noGrp="1"/>
          </p:cNvSpPr>
          <p:nvPr>
            <p:ph idx="1"/>
          </p:nvPr>
        </p:nvSpPr>
        <p:spPr/>
        <p:txBody>
          <a:bodyPr>
            <a:normAutofit/>
          </a:bodyPr>
          <a:lstStyle/>
          <a:p>
            <a:r>
              <a:rPr lang="en-US" sz="2400" dirty="0">
                <a:solidFill>
                  <a:schemeClr val="tx1"/>
                </a:solidFill>
              </a:rPr>
              <a:t>a group of beliefs and attitudes towards </a:t>
            </a:r>
            <a:r>
              <a:rPr lang="en-US" sz="2400" dirty="0" smtClean="0">
                <a:solidFill>
                  <a:schemeClr val="tx1"/>
                </a:solidFill>
              </a:rPr>
              <a:t>people </a:t>
            </a:r>
            <a:r>
              <a:rPr lang="en-US" sz="2400" dirty="0">
                <a:solidFill>
                  <a:schemeClr val="tx1"/>
                </a:solidFill>
              </a:rPr>
              <a:t>who are members of another distinct group. </a:t>
            </a:r>
            <a:endParaRPr lang="en-US" sz="2400" dirty="0" smtClean="0">
              <a:solidFill>
                <a:schemeClr val="tx1"/>
              </a:solidFill>
            </a:endParaRPr>
          </a:p>
          <a:p>
            <a:r>
              <a:rPr lang="en-US" sz="2400" dirty="0" smtClean="0">
                <a:solidFill>
                  <a:schemeClr val="tx1"/>
                </a:solidFill>
              </a:rPr>
              <a:t>People </a:t>
            </a:r>
            <a:r>
              <a:rPr lang="en-US" sz="2400" dirty="0">
                <a:solidFill>
                  <a:schemeClr val="tx1"/>
                </a:solidFill>
              </a:rPr>
              <a:t>form pre- </a:t>
            </a:r>
            <a:r>
              <a:rPr lang="en-US" sz="2400" dirty="0" smtClean="0">
                <a:solidFill>
                  <a:schemeClr val="tx1"/>
                </a:solidFill>
              </a:rPr>
              <a:t>established expectations </a:t>
            </a:r>
            <a:r>
              <a:rPr lang="en-US" sz="2400" dirty="0">
                <a:solidFill>
                  <a:schemeClr val="tx1"/>
                </a:solidFill>
              </a:rPr>
              <a:t>about how members of other groups are likely to </a:t>
            </a:r>
            <a:r>
              <a:rPr lang="en-US" sz="2400" dirty="0" smtClean="0">
                <a:solidFill>
                  <a:schemeClr val="tx1"/>
                </a:solidFill>
              </a:rPr>
              <a:t>behave and </a:t>
            </a:r>
            <a:r>
              <a:rPr lang="en-US" sz="2400" dirty="0">
                <a:solidFill>
                  <a:schemeClr val="tx1"/>
                </a:solidFill>
              </a:rPr>
              <a:t>what they believe in. </a:t>
            </a:r>
            <a:endParaRPr lang="en-US" sz="2400" dirty="0" smtClean="0">
              <a:solidFill>
                <a:schemeClr val="tx1"/>
              </a:solidFill>
            </a:endParaRPr>
          </a:p>
          <a:p>
            <a:r>
              <a:rPr lang="en-US" sz="2400" dirty="0" smtClean="0">
                <a:solidFill>
                  <a:schemeClr val="tx1"/>
                </a:solidFill>
              </a:rPr>
              <a:t>Experiences </a:t>
            </a:r>
            <a:r>
              <a:rPr lang="en-US" sz="2400" dirty="0">
                <a:solidFill>
                  <a:schemeClr val="tx1"/>
                </a:solidFill>
              </a:rPr>
              <a:t>often do not fit into our </a:t>
            </a:r>
            <a:r>
              <a:rPr lang="en-US" sz="2400" dirty="0" smtClean="0">
                <a:solidFill>
                  <a:schemeClr val="tx1"/>
                </a:solidFill>
              </a:rPr>
              <a:t>preconceived categories </a:t>
            </a:r>
            <a:r>
              <a:rPr lang="en-US" sz="2400" dirty="0">
                <a:solidFill>
                  <a:schemeClr val="tx1"/>
                </a:solidFill>
              </a:rPr>
              <a:t>and we are then faced with ambiguity.</a:t>
            </a:r>
          </a:p>
        </p:txBody>
      </p:sp>
    </p:spTree>
    <p:extLst>
      <p:ext uri="{BB962C8B-B14F-4D97-AF65-F5344CB8AC3E}">
        <p14:creationId xmlns:p14="http://schemas.microsoft.com/office/powerpoint/2010/main" val="4040671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Definitions of heaven and </a:t>
            </a:r>
            <a:r>
              <a:rPr lang="en-US" dirty="0" smtClean="0">
                <a:solidFill>
                  <a:srgbClr val="002060"/>
                </a:solidFill>
              </a:rPr>
              <a:t>hell</a:t>
            </a:r>
            <a:br>
              <a:rPr lang="en-US" dirty="0" smtClean="0">
                <a:solidFill>
                  <a:srgbClr val="002060"/>
                </a:solidFill>
              </a:rPr>
            </a:br>
            <a:r>
              <a:rPr lang="en-US" dirty="0" smtClean="0">
                <a:solidFill>
                  <a:srgbClr val="002060"/>
                </a:solidFill>
              </a:rPr>
              <a:t> </a:t>
            </a:r>
            <a:r>
              <a:rPr lang="en-US" dirty="0">
                <a:solidFill>
                  <a:srgbClr val="002060"/>
                </a:solidFill>
              </a:rPr>
              <a:t>(mostly apocryphal!)</a:t>
            </a:r>
          </a:p>
        </p:txBody>
      </p:sp>
      <p:sp>
        <p:nvSpPr>
          <p:cNvPr id="3" name="Объект 2"/>
          <p:cNvSpPr>
            <a:spLocks noGrp="1"/>
          </p:cNvSpPr>
          <p:nvPr>
            <p:ph idx="1"/>
          </p:nvPr>
        </p:nvSpPr>
        <p:spPr/>
        <p:txBody>
          <a:bodyPr>
            <a:normAutofit fontScale="85000" lnSpcReduction="20000"/>
          </a:bodyPr>
          <a:lstStyle/>
          <a:p>
            <a:r>
              <a:rPr lang="en-US" dirty="0">
                <a:solidFill>
                  <a:schemeClr val="tx1"/>
                </a:solidFill>
              </a:rPr>
              <a:t>Heaven is where</a:t>
            </a:r>
            <a:r>
              <a:rPr lang="en-US" dirty="0" smtClean="0">
                <a:solidFill>
                  <a:schemeClr val="tx1"/>
                </a:solidFill>
              </a:rPr>
              <a:t>:</a:t>
            </a:r>
          </a:p>
          <a:p>
            <a:pPr marL="0" indent="0">
              <a:buNone/>
            </a:pPr>
            <a:r>
              <a:rPr lang="en-US" dirty="0" smtClean="0">
                <a:solidFill>
                  <a:schemeClr val="tx1"/>
                </a:solidFill>
              </a:rPr>
              <a:t> </a:t>
            </a:r>
            <a:r>
              <a:rPr lang="en-US" dirty="0">
                <a:solidFill>
                  <a:schemeClr val="tx1"/>
                </a:solidFill>
              </a:rPr>
              <a:t>The police are British</a:t>
            </a:r>
          </a:p>
          <a:p>
            <a:pPr marL="0" indent="0">
              <a:buNone/>
            </a:pPr>
            <a:r>
              <a:rPr lang="en-US" dirty="0">
                <a:solidFill>
                  <a:schemeClr val="tx1"/>
                </a:solidFill>
              </a:rPr>
              <a:t>The cooks are French</a:t>
            </a:r>
          </a:p>
          <a:p>
            <a:pPr marL="0" indent="0">
              <a:buNone/>
            </a:pPr>
            <a:r>
              <a:rPr lang="en-US" dirty="0">
                <a:solidFill>
                  <a:schemeClr val="tx1"/>
                </a:solidFill>
              </a:rPr>
              <a:t>The mechanics are German</a:t>
            </a:r>
          </a:p>
          <a:p>
            <a:pPr marL="0" indent="0">
              <a:buNone/>
            </a:pPr>
            <a:r>
              <a:rPr lang="en-US" dirty="0">
                <a:solidFill>
                  <a:schemeClr val="tx1"/>
                </a:solidFill>
              </a:rPr>
              <a:t>The lovers are Italian</a:t>
            </a:r>
          </a:p>
          <a:p>
            <a:pPr marL="0" indent="0">
              <a:buNone/>
            </a:pPr>
            <a:r>
              <a:rPr lang="en-US" dirty="0">
                <a:solidFill>
                  <a:schemeClr val="tx1"/>
                </a:solidFill>
              </a:rPr>
              <a:t>It is all organized by the Swiss</a:t>
            </a:r>
          </a:p>
          <a:p>
            <a:r>
              <a:rPr lang="en-US" dirty="0">
                <a:solidFill>
                  <a:schemeClr val="tx1"/>
                </a:solidFill>
              </a:rPr>
              <a:t>Hell is where</a:t>
            </a:r>
            <a:r>
              <a:rPr lang="en-US" dirty="0" smtClean="0">
                <a:solidFill>
                  <a:schemeClr val="tx1"/>
                </a:solidFill>
              </a:rPr>
              <a:t>:</a:t>
            </a:r>
          </a:p>
          <a:p>
            <a:pPr marL="0" indent="0">
              <a:buNone/>
            </a:pPr>
            <a:r>
              <a:rPr lang="en-US" dirty="0" smtClean="0">
                <a:solidFill>
                  <a:schemeClr val="tx1"/>
                </a:solidFill>
              </a:rPr>
              <a:t> </a:t>
            </a:r>
            <a:r>
              <a:rPr lang="en-US" dirty="0">
                <a:solidFill>
                  <a:schemeClr val="tx1"/>
                </a:solidFill>
              </a:rPr>
              <a:t>The police are German</a:t>
            </a:r>
          </a:p>
          <a:p>
            <a:pPr marL="0" indent="0">
              <a:buNone/>
            </a:pPr>
            <a:r>
              <a:rPr lang="en-US" dirty="0">
                <a:solidFill>
                  <a:schemeClr val="tx1"/>
                </a:solidFill>
              </a:rPr>
              <a:t>The cooks are British</a:t>
            </a:r>
          </a:p>
          <a:p>
            <a:pPr marL="0" indent="0">
              <a:buNone/>
            </a:pPr>
            <a:r>
              <a:rPr lang="en-US" dirty="0">
                <a:solidFill>
                  <a:schemeClr val="tx1"/>
                </a:solidFill>
              </a:rPr>
              <a:t>The mechanics are French</a:t>
            </a:r>
          </a:p>
          <a:p>
            <a:pPr marL="0" indent="0">
              <a:buNone/>
            </a:pPr>
            <a:r>
              <a:rPr lang="en-US" dirty="0">
                <a:solidFill>
                  <a:schemeClr val="tx1"/>
                </a:solidFill>
              </a:rPr>
              <a:t>The lovers are Swiss</a:t>
            </a:r>
          </a:p>
          <a:p>
            <a:pPr marL="0" indent="0">
              <a:buNone/>
            </a:pPr>
            <a:r>
              <a:rPr lang="en-US" dirty="0">
                <a:solidFill>
                  <a:schemeClr val="tx1"/>
                </a:solidFill>
              </a:rPr>
              <a:t>It is all organized by the Italians</a:t>
            </a:r>
          </a:p>
        </p:txBody>
      </p:sp>
    </p:spTree>
    <p:extLst>
      <p:ext uri="{BB962C8B-B14F-4D97-AF65-F5344CB8AC3E}">
        <p14:creationId xmlns:p14="http://schemas.microsoft.com/office/powerpoint/2010/main" val="1549366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rgbClr val="002060"/>
                </a:solidFill>
              </a:rPr>
              <a:t>The STAR approach</a:t>
            </a:r>
          </a:p>
        </p:txBody>
      </p:sp>
      <p:sp>
        <p:nvSpPr>
          <p:cNvPr id="3" name="Объект 2"/>
          <p:cNvSpPr>
            <a:spLocks noGrp="1"/>
          </p:cNvSpPr>
          <p:nvPr>
            <p:ph idx="1"/>
          </p:nvPr>
        </p:nvSpPr>
        <p:spPr/>
        <p:txBody>
          <a:bodyPr>
            <a:normAutofit/>
          </a:bodyPr>
          <a:lstStyle/>
          <a:p>
            <a:r>
              <a:rPr lang="en-US" dirty="0" smtClean="0">
                <a:solidFill>
                  <a:schemeClr val="tx1"/>
                </a:solidFill>
              </a:rPr>
              <a:t>STOP</a:t>
            </a:r>
            <a:r>
              <a:rPr lang="en-US" dirty="0">
                <a:solidFill>
                  <a:schemeClr val="tx1"/>
                </a:solidFill>
              </a:rPr>
              <a:t>: in situations of ambiguity, our natural tendency is to speed up </a:t>
            </a:r>
            <a:r>
              <a:rPr lang="en-US" dirty="0" smtClean="0">
                <a:solidFill>
                  <a:schemeClr val="tx1"/>
                </a:solidFill>
              </a:rPr>
              <a:t>and extricate </a:t>
            </a:r>
            <a:r>
              <a:rPr lang="en-US" dirty="0">
                <a:solidFill>
                  <a:schemeClr val="tx1"/>
                </a:solidFill>
              </a:rPr>
              <a:t>ourselves from the uncomfortable situation. In fact, we need </a:t>
            </a:r>
            <a:r>
              <a:rPr lang="en-US" dirty="0" smtClean="0">
                <a:solidFill>
                  <a:schemeClr val="tx1"/>
                </a:solidFill>
              </a:rPr>
              <a:t>to do </a:t>
            </a:r>
            <a:r>
              <a:rPr lang="en-US" dirty="0">
                <a:solidFill>
                  <a:schemeClr val="tx1"/>
                </a:solidFill>
              </a:rPr>
              <a:t>the opposite, that is, slow down and reflect.</a:t>
            </a:r>
          </a:p>
          <a:p>
            <a:r>
              <a:rPr lang="en-US" dirty="0">
                <a:solidFill>
                  <a:schemeClr val="tx1"/>
                </a:solidFill>
              </a:rPr>
              <a:t>LOOK AND LISTEN: look at the people and listen to how they speak</a:t>
            </a:r>
            <a:r>
              <a:rPr lang="en-US" dirty="0" smtClean="0">
                <a:solidFill>
                  <a:schemeClr val="tx1"/>
                </a:solidFill>
              </a:rPr>
              <a:t>. What </a:t>
            </a:r>
            <a:r>
              <a:rPr lang="en-US" dirty="0">
                <a:solidFill>
                  <a:schemeClr val="tx1"/>
                </a:solidFill>
              </a:rPr>
              <a:t>does this tell you about their style and manner?</a:t>
            </a:r>
          </a:p>
          <a:p>
            <a:r>
              <a:rPr lang="en-US" dirty="0">
                <a:solidFill>
                  <a:schemeClr val="tx1"/>
                </a:solidFill>
              </a:rPr>
              <a:t>FEEL: feel the atmosphere. Is it friendly, hostile or neutral</a:t>
            </a:r>
            <a:r>
              <a:rPr lang="en-US" dirty="0" smtClean="0">
                <a:solidFill>
                  <a:schemeClr val="tx1"/>
                </a:solidFill>
              </a:rPr>
              <a:t>? </a:t>
            </a:r>
            <a:endParaRPr lang="en-US" dirty="0" smtClean="0">
              <a:solidFill>
                <a:schemeClr val="tx1"/>
              </a:solidFill>
            </a:endParaRPr>
          </a:p>
          <a:p>
            <a:r>
              <a:rPr lang="en-US" dirty="0" smtClean="0">
                <a:solidFill>
                  <a:schemeClr val="tx1"/>
                </a:solidFill>
              </a:rPr>
              <a:t>DON’T </a:t>
            </a:r>
            <a:r>
              <a:rPr lang="en-US" dirty="0">
                <a:solidFill>
                  <a:schemeClr val="tx1"/>
                </a:solidFill>
              </a:rPr>
              <a:t>ASSUME: making assumptions is the most natural thing in </a:t>
            </a:r>
            <a:r>
              <a:rPr lang="en-US" dirty="0" smtClean="0">
                <a:solidFill>
                  <a:schemeClr val="tx1"/>
                </a:solidFill>
              </a:rPr>
              <a:t>the world</a:t>
            </a:r>
            <a:r>
              <a:rPr lang="en-US" dirty="0">
                <a:solidFill>
                  <a:schemeClr val="tx1"/>
                </a:solidFill>
              </a:rPr>
              <a:t>, but can be the most dangerous.</a:t>
            </a:r>
          </a:p>
          <a:p>
            <a:r>
              <a:rPr lang="en-US" dirty="0" smtClean="0">
                <a:solidFill>
                  <a:schemeClr val="tx1"/>
                </a:solidFill>
              </a:rPr>
              <a:t>ASK</a:t>
            </a:r>
            <a:r>
              <a:rPr lang="en-US" dirty="0">
                <a:solidFill>
                  <a:schemeClr val="tx1"/>
                </a:solidFill>
              </a:rPr>
              <a:t>: if you think something may be wrong, ask politely if there is </a:t>
            </a:r>
            <a:r>
              <a:rPr lang="en-US" dirty="0" smtClean="0">
                <a:solidFill>
                  <a:schemeClr val="tx1"/>
                </a:solidFill>
              </a:rPr>
              <a:t>anything </a:t>
            </a:r>
            <a:r>
              <a:rPr lang="en-US" dirty="0">
                <a:solidFill>
                  <a:schemeClr val="tx1"/>
                </a:solidFill>
              </a:rPr>
              <a:t>you can do. This will not cause offence; in fact, people will </a:t>
            </a:r>
            <a:r>
              <a:rPr lang="en-US" dirty="0" smtClean="0">
                <a:solidFill>
                  <a:schemeClr val="tx1"/>
                </a:solidFill>
              </a:rPr>
              <a:t>be pleased </a:t>
            </a:r>
            <a:r>
              <a:rPr lang="en-US" dirty="0">
                <a:solidFill>
                  <a:schemeClr val="tx1"/>
                </a:solidFill>
              </a:rPr>
              <a:t>that you are showing an interest (Tomalin and Nicks, 2010).</a:t>
            </a:r>
          </a:p>
        </p:txBody>
      </p:sp>
    </p:spTree>
    <p:extLst>
      <p:ext uri="{BB962C8B-B14F-4D97-AF65-F5344CB8AC3E}">
        <p14:creationId xmlns:p14="http://schemas.microsoft.com/office/powerpoint/2010/main" val="4117214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1550989"/>
          </a:xfrm>
        </p:spPr>
        <p:txBody>
          <a:bodyPr>
            <a:normAutofit fontScale="90000"/>
          </a:bodyPr>
          <a:lstStyle/>
          <a:p>
            <a:r>
              <a:rPr lang="en-US" dirty="0" smtClean="0">
                <a:solidFill>
                  <a:schemeClr val="tx1"/>
                </a:solidFill>
              </a:rPr>
              <a:t>Example 1: </a:t>
            </a:r>
            <a:r>
              <a:rPr lang="en-US" dirty="0">
                <a:solidFill>
                  <a:schemeClr val="tx1"/>
                </a:solidFill>
              </a:rPr>
              <a:t>British vs. American Communication </a:t>
            </a:r>
            <a:r>
              <a:rPr lang="en-US" dirty="0" smtClean="0">
                <a:solidFill>
                  <a:schemeClr val="tx1"/>
                </a:solidFill>
              </a:rPr>
              <a:t>Styles </a:t>
            </a:r>
            <a:r>
              <a:rPr lang="en-US" dirty="0">
                <a:solidFill>
                  <a:schemeClr val="tx1"/>
                </a:solidFill>
              </a:rPr>
              <a:t>in a Business </a:t>
            </a:r>
            <a:r>
              <a:rPr lang="en-US" dirty="0" smtClean="0">
                <a:solidFill>
                  <a:schemeClr val="tx1"/>
                </a:solidFill>
              </a:rPr>
              <a:t>Context</a:t>
            </a:r>
            <a:r>
              <a:rPr lang="ru-RU" dirty="0" smtClean="0">
                <a:solidFill>
                  <a:schemeClr val="tx1"/>
                </a:solidFill>
              </a:rPr>
              <a:t/>
            </a:r>
            <a:br>
              <a:rPr lang="ru-RU" dirty="0" smtClean="0">
                <a:solidFill>
                  <a:schemeClr val="tx1"/>
                </a:solidFill>
              </a:rPr>
            </a:br>
            <a:r>
              <a:rPr lang="en-US" dirty="0" smtClean="0">
                <a:solidFill>
                  <a:srgbClr val="FF0000"/>
                </a:solidFill>
              </a:rPr>
              <a:t>What did she realize?</a:t>
            </a:r>
            <a:endParaRPr lang="en-US" dirty="0">
              <a:solidFill>
                <a:srgbClr val="FF0000"/>
              </a:solidFill>
            </a:endParaRPr>
          </a:p>
        </p:txBody>
      </p:sp>
      <p:sp>
        <p:nvSpPr>
          <p:cNvPr id="3" name="Объект 2"/>
          <p:cNvSpPr>
            <a:spLocks noGrp="1"/>
          </p:cNvSpPr>
          <p:nvPr>
            <p:ph idx="1"/>
          </p:nvPr>
        </p:nvSpPr>
        <p:spPr/>
        <p:txBody>
          <a:bodyPr>
            <a:normAutofit fontScale="92500" lnSpcReduction="10000"/>
          </a:bodyPr>
          <a:lstStyle/>
          <a:p>
            <a:pPr marL="0" indent="0" algn="just">
              <a:buNone/>
            </a:pPr>
            <a:r>
              <a:rPr lang="en-US" sz="2000" dirty="0" smtClean="0">
                <a:solidFill>
                  <a:schemeClr val="tx1"/>
                </a:solidFill>
              </a:rPr>
              <a:t>Scenario: Ms</a:t>
            </a:r>
            <a:r>
              <a:rPr lang="en-US" sz="2000" dirty="0">
                <a:solidFill>
                  <a:schemeClr val="tx1"/>
                </a:solidFill>
              </a:rPr>
              <a:t>. Johnson, an American executive, was attending a business meeting in London with a British partner company. </a:t>
            </a:r>
            <a:endParaRPr lang="en-US" sz="2000" dirty="0" smtClean="0">
              <a:solidFill>
                <a:schemeClr val="tx1"/>
              </a:solidFill>
            </a:endParaRPr>
          </a:p>
          <a:p>
            <a:pPr marL="0" indent="0" algn="just">
              <a:buNone/>
            </a:pPr>
            <a:r>
              <a:rPr lang="en-US" sz="2000" dirty="0" smtClean="0">
                <a:solidFill>
                  <a:schemeClr val="tx1"/>
                </a:solidFill>
              </a:rPr>
              <a:t>The </a:t>
            </a:r>
            <a:r>
              <a:rPr lang="en-US" sz="2000" dirty="0">
                <a:solidFill>
                  <a:schemeClr val="tx1"/>
                </a:solidFill>
              </a:rPr>
              <a:t>British manager, Mr. Thompson, presented their new marketing strategy in English, using polite indirect phrases like “We might need to reconsider some points” and “Perhaps it would be worth looking into other options</a:t>
            </a:r>
            <a:r>
              <a:rPr lang="en-US" sz="2000" dirty="0" smtClean="0">
                <a:solidFill>
                  <a:schemeClr val="tx1"/>
                </a:solidFill>
              </a:rPr>
              <a:t>.”</a:t>
            </a:r>
          </a:p>
          <a:p>
            <a:pPr marL="0" indent="0" algn="just">
              <a:buNone/>
            </a:pPr>
            <a:r>
              <a:rPr lang="en-US" sz="2000" dirty="0" smtClean="0">
                <a:solidFill>
                  <a:schemeClr val="tx1"/>
                </a:solidFill>
              </a:rPr>
              <a:t>Ms</a:t>
            </a:r>
            <a:r>
              <a:rPr lang="en-US" sz="2000" dirty="0">
                <a:solidFill>
                  <a:schemeClr val="tx1"/>
                </a:solidFill>
              </a:rPr>
              <a:t>. Johnson interpreted these statements as mere suggestions, so she responded </a:t>
            </a:r>
            <a:r>
              <a:rPr lang="en-US" sz="2000" dirty="0" err="1">
                <a:solidFill>
                  <a:schemeClr val="tx1"/>
                </a:solidFill>
              </a:rPr>
              <a:t>enthusiastically:“That</a:t>
            </a:r>
            <a:r>
              <a:rPr lang="en-US" sz="2000" dirty="0">
                <a:solidFill>
                  <a:schemeClr val="tx1"/>
                </a:solidFill>
              </a:rPr>
              <a:t> sounds great! We’ll go ahead with the current plan then</a:t>
            </a:r>
            <a:r>
              <a:rPr lang="en-US" sz="2000" dirty="0" smtClean="0">
                <a:solidFill>
                  <a:schemeClr val="tx1"/>
                </a:solidFill>
              </a:rPr>
              <a:t>.”</a:t>
            </a:r>
          </a:p>
          <a:p>
            <a:pPr marL="0" indent="0" algn="just">
              <a:buNone/>
            </a:pPr>
            <a:r>
              <a:rPr lang="en-US" sz="2000" dirty="0" smtClean="0">
                <a:solidFill>
                  <a:schemeClr val="tx1"/>
                </a:solidFill>
              </a:rPr>
              <a:t>However</a:t>
            </a:r>
            <a:r>
              <a:rPr lang="en-US" sz="2000" dirty="0">
                <a:solidFill>
                  <a:schemeClr val="tx1"/>
                </a:solidFill>
              </a:rPr>
              <a:t>, Mr. Thompson actually intended these remarks as serious concerns and polite warnings. He was surprised by Ms. Johnson’s direct decision and perceived it as ignoring his input</a:t>
            </a:r>
            <a:r>
              <a:rPr lang="en-US" sz="2000" dirty="0" smtClean="0">
                <a:solidFill>
                  <a:schemeClr val="tx1"/>
                </a:solidFill>
              </a:rPr>
              <a:t>. </a:t>
            </a:r>
          </a:p>
          <a:p>
            <a:pPr marL="0" indent="0" algn="just">
              <a:buNone/>
            </a:pPr>
            <a:r>
              <a:rPr lang="en-US" sz="2000" dirty="0" smtClean="0">
                <a:solidFill>
                  <a:schemeClr val="tx1"/>
                </a:solidFill>
              </a:rPr>
              <a:t>Later</a:t>
            </a:r>
            <a:r>
              <a:rPr lang="en-US" sz="2000" dirty="0">
                <a:solidFill>
                  <a:schemeClr val="tx1"/>
                </a:solidFill>
              </a:rPr>
              <a:t>, during a private discussion, </a:t>
            </a:r>
            <a:r>
              <a:rPr lang="en-US" sz="2000" dirty="0">
                <a:solidFill>
                  <a:srgbClr val="FF0000"/>
                </a:solidFill>
              </a:rPr>
              <a:t>Ms. Johnson </a:t>
            </a:r>
            <a:r>
              <a:rPr lang="en-US" sz="2000" dirty="0" smtClean="0">
                <a:solidFill>
                  <a:srgbClr val="FF0000"/>
                </a:solidFill>
              </a:rPr>
              <a:t>realized </a:t>
            </a:r>
            <a:r>
              <a:rPr lang="ru-RU" sz="2000" dirty="0" smtClean="0">
                <a:solidFill>
                  <a:schemeClr val="tx1"/>
                </a:solidFill>
              </a:rPr>
              <a:t>….</a:t>
            </a:r>
            <a:r>
              <a:rPr lang="en-US" sz="2000" dirty="0" smtClean="0">
                <a:solidFill>
                  <a:schemeClr val="tx1"/>
                </a:solidFill>
              </a:rPr>
              <a:t> </a:t>
            </a:r>
            <a:endParaRPr lang="en-US" sz="2000" dirty="0">
              <a:solidFill>
                <a:schemeClr val="tx1"/>
              </a:solidFill>
            </a:endParaRPr>
          </a:p>
        </p:txBody>
      </p:sp>
    </p:spTree>
    <p:extLst>
      <p:ext uri="{BB962C8B-B14F-4D97-AF65-F5344CB8AC3E}">
        <p14:creationId xmlns:p14="http://schemas.microsoft.com/office/powerpoint/2010/main" val="2728000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48937"/>
          </a:xfrm>
        </p:spPr>
        <p:txBody>
          <a:bodyPr>
            <a:normAutofit fontScale="90000"/>
          </a:bodyPr>
          <a:lstStyle/>
          <a:p>
            <a:r>
              <a:rPr lang="en-US" dirty="0" smtClean="0">
                <a:solidFill>
                  <a:schemeClr val="tx2"/>
                </a:solidFill>
              </a:rPr>
              <a:t>Key </a:t>
            </a:r>
            <a:r>
              <a:rPr lang="en-US" dirty="0">
                <a:solidFill>
                  <a:schemeClr val="tx2"/>
                </a:solidFill>
              </a:rPr>
              <a:t>aspects of cross-cultural </a:t>
            </a:r>
            <a:r>
              <a:rPr lang="en-US" dirty="0" smtClean="0">
                <a:solidFill>
                  <a:schemeClr val="tx2"/>
                </a:solidFill>
              </a:rPr>
              <a:t>communication</a:t>
            </a:r>
            <a:r>
              <a:rPr lang="en-US" dirty="0">
                <a:solidFill>
                  <a:schemeClr val="tx1"/>
                </a:solidFill>
              </a:rPr>
              <a:t/>
            </a:r>
            <a:br>
              <a:rPr lang="en-US" dirty="0">
                <a:solidFill>
                  <a:schemeClr val="tx1"/>
                </a:solidFill>
              </a:rPr>
            </a:br>
            <a:endParaRPr lang="en-US" dirty="0">
              <a:solidFill>
                <a:schemeClr val="accent2">
                  <a:lumMod val="50000"/>
                </a:schemeClr>
              </a:solidFill>
            </a:endParaRPr>
          </a:p>
        </p:txBody>
      </p:sp>
      <p:sp>
        <p:nvSpPr>
          <p:cNvPr id="3" name="Объект 2"/>
          <p:cNvSpPr>
            <a:spLocks noGrp="1"/>
          </p:cNvSpPr>
          <p:nvPr>
            <p:ph idx="1"/>
          </p:nvPr>
        </p:nvSpPr>
        <p:spPr>
          <a:xfrm>
            <a:off x="677334" y="1358537"/>
            <a:ext cx="8596668" cy="4682825"/>
          </a:xfrm>
        </p:spPr>
        <p:txBody>
          <a:bodyPr>
            <a:normAutofit/>
          </a:bodyPr>
          <a:lstStyle/>
          <a:p>
            <a:r>
              <a:rPr lang="en-US" sz="2800" dirty="0" smtClean="0">
                <a:solidFill>
                  <a:schemeClr val="tx1"/>
                </a:solidFill>
              </a:rPr>
              <a:t>1</a:t>
            </a:r>
            <a:r>
              <a:rPr lang="en-US" sz="2800" dirty="0">
                <a:solidFill>
                  <a:schemeClr val="tx1"/>
                </a:solidFill>
              </a:rPr>
              <a:t>.</a:t>
            </a:r>
            <a:r>
              <a:rPr lang="en-US" dirty="0">
                <a:solidFill>
                  <a:schemeClr val="tx1"/>
                </a:solidFill>
              </a:rPr>
              <a:t>	</a:t>
            </a:r>
            <a:r>
              <a:rPr lang="en-US" sz="2800" dirty="0">
                <a:solidFill>
                  <a:schemeClr val="tx1"/>
                </a:solidFill>
              </a:rPr>
              <a:t>Cultural </a:t>
            </a:r>
            <a:r>
              <a:rPr lang="en-US" sz="2800" dirty="0" smtClean="0">
                <a:solidFill>
                  <a:schemeClr val="tx1"/>
                </a:solidFill>
              </a:rPr>
              <a:t>Awareness.</a:t>
            </a:r>
            <a:endParaRPr lang="en-US" sz="2800" dirty="0">
              <a:solidFill>
                <a:schemeClr val="tx1"/>
              </a:solidFill>
            </a:endParaRPr>
          </a:p>
          <a:p>
            <a:r>
              <a:rPr lang="en-US" sz="2800" dirty="0">
                <a:solidFill>
                  <a:schemeClr val="tx1"/>
                </a:solidFill>
              </a:rPr>
              <a:t>2.	Language </a:t>
            </a:r>
            <a:r>
              <a:rPr lang="en-US" sz="2800" dirty="0" smtClean="0">
                <a:solidFill>
                  <a:schemeClr val="tx1"/>
                </a:solidFill>
              </a:rPr>
              <a:t>Differences.</a:t>
            </a:r>
            <a:endParaRPr lang="en-US" sz="2800" dirty="0">
              <a:solidFill>
                <a:schemeClr val="tx1"/>
              </a:solidFill>
            </a:endParaRPr>
          </a:p>
          <a:p>
            <a:r>
              <a:rPr lang="en-US" sz="2800" dirty="0">
                <a:solidFill>
                  <a:schemeClr val="tx1"/>
                </a:solidFill>
              </a:rPr>
              <a:t>3.	Contextual </a:t>
            </a:r>
            <a:r>
              <a:rPr lang="en-US" sz="2800" dirty="0" smtClean="0">
                <a:solidFill>
                  <a:schemeClr val="tx1"/>
                </a:solidFill>
              </a:rPr>
              <a:t>Understanding.</a:t>
            </a:r>
            <a:endParaRPr lang="en-US" sz="2800" dirty="0">
              <a:solidFill>
                <a:schemeClr val="tx1"/>
              </a:solidFill>
            </a:endParaRPr>
          </a:p>
          <a:p>
            <a:r>
              <a:rPr lang="en-US" sz="2800" dirty="0">
                <a:solidFill>
                  <a:schemeClr val="tx1"/>
                </a:solidFill>
              </a:rPr>
              <a:t>4.	Non-Verbal </a:t>
            </a:r>
            <a:r>
              <a:rPr lang="en-US" sz="2800" dirty="0" smtClean="0">
                <a:solidFill>
                  <a:schemeClr val="tx1"/>
                </a:solidFill>
              </a:rPr>
              <a:t>Communication.</a:t>
            </a:r>
            <a:endParaRPr lang="en-US" sz="2800" dirty="0">
              <a:solidFill>
                <a:schemeClr val="tx1"/>
              </a:solidFill>
            </a:endParaRPr>
          </a:p>
          <a:p>
            <a:r>
              <a:rPr lang="en-US" sz="2800" dirty="0">
                <a:solidFill>
                  <a:schemeClr val="tx1"/>
                </a:solidFill>
              </a:rPr>
              <a:t>5.	Respect and </a:t>
            </a:r>
            <a:r>
              <a:rPr lang="en-US" sz="2800" dirty="0" smtClean="0">
                <a:solidFill>
                  <a:schemeClr val="tx1"/>
                </a:solidFill>
              </a:rPr>
              <a:t>Openness.</a:t>
            </a:r>
            <a:endParaRPr lang="en-US" sz="2800" dirty="0">
              <a:solidFill>
                <a:schemeClr val="tx1"/>
              </a:solidFill>
            </a:endParaRPr>
          </a:p>
          <a:p>
            <a:r>
              <a:rPr lang="en-US" sz="2800" dirty="0">
                <a:solidFill>
                  <a:schemeClr val="tx1"/>
                </a:solidFill>
              </a:rPr>
              <a:t>6.	</a:t>
            </a:r>
            <a:r>
              <a:rPr lang="en-US" sz="2800" dirty="0" smtClean="0">
                <a:solidFill>
                  <a:schemeClr val="tx1"/>
                </a:solidFill>
              </a:rPr>
              <a:t>Adaptability.</a:t>
            </a:r>
            <a:endParaRPr lang="en-US" sz="28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42916784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Example 2: Humor in Business – British vs. American</a:t>
            </a:r>
            <a:br>
              <a:rPr lang="en-US" b="1" dirty="0"/>
            </a:br>
            <a:endParaRPr lang="en-US" dirty="0"/>
          </a:p>
        </p:txBody>
      </p:sp>
      <p:sp>
        <p:nvSpPr>
          <p:cNvPr id="3" name="Объект 2"/>
          <p:cNvSpPr>
            <a:spLocks noGrp="1"/>
          </p:cNvSpPr>
          <p:nvPr>
            <p:ph idx="1"/>
          </p:nvPr>
        </p:nvSpPr>
        <p:spPr/>
        <p:txBody>
          <a:bodyPr>
            <a:normAutofit/>
          </a:bodyPr>
          <a:lstStyle/>
          <a:p>
            <a:pPr marL="0" indent="0">
              <a:buNone/>
            </a:pPr>
            <a:r>
              <a:rPr lang="en-US" b="1" dirty="0" smtClean="0">
                <a:solidFill>
                  <a:schemeClr val="tx1"/>
                </a:solidFill>
              </a:rPr>
              <a:t>Scenario</a:t>
            </a:r>
            <a:r>
              <a:rPr lang="en-US" b="1" dirty="0">
                <a:solidFill>
                  <a:schemeClr val="tx1"/>
                </a:solidFill>
              </a:rPr>
              <a:t>:</a:t>
            </a:r>
            <a:r>
              <a:rPr lang="en-US" dirty="0">
                <a:solidFill>
                  <a:schemeClr val="tx1"/>
                </a:solidFill>
              </a:rPr>
              <a:t/>
            </a:r>
            <a:br>
              <a:rPr lang="en-US" dirty="0">
                <a:solidFill>
                  <a:schemeClr val="tx1"/>
                </a:solidFill>
              </a:rPr>
            </a:br>
            <a:r>
              <a:rPr lang="en-US" dirty="0">
                <a:solidFill>
                  <a:schemeClr val="tx1"/>
                </a:solidFill>
              </a:rPr>
              <a:t>Mr. Carter (British) and Ms. Smith (American) were working on a joint project. During a meeting, Mr. Carter said jokingly:</a:t>
            </a:r>
            <a:br>
              <a:rPr lang="en-US" dirty="0">
                <a:solidFill>
                  <a:schemeClr val="tx1"/>
                </a:solidFill>
              </a:rPr>
            </a:br>
            <a:r>
              <a:rPr lang="en-US" i="1" dirty="0">
                <a:solidFill>
                  <a:schemeClr val="tx1"/>
                </a:solidFill>
              </a:rPr>
              <a:t>“Well, that plan sounds absolutely brilliant… if we want to go bankrupt in a week!”</a:t>
            </a:r>
            <a:endParaRPr lang="en-US" dirty="0">
              <a:solidFill>
                <a:schemeClr val="tx1"/>
              </a:solidFill>
            </a:endParaRPr>
          </a:p>
          <a:p>
            <a:pPr marL="0" indent="0">
              <a:buNone/>
            </a:pPr>
            <a:r>
              <a:rPr lang="en-US" dirty="0">
                <a:solidFill>
                  <a:schemeClr val="tx1"/>
                </a:solidFill>
              </a:rPr>
              <a:t>He intended this as </a:t>
            </a:r>
            <a:r>
              <a:rPr lang="en-US" b="1" dirty="0">
                <a:solidFill>
                  <a:schemeClr val="tx1"/>
                </a:solidFill>
              </a:rPr>
              <a:t>dry British sarcasm</a:t>
            </a:r>
            <a:r>
              <a:rPr lang="en-US" dirty="0">
                <a:solidFill>
                  <a:schemeClr val="tx1"/>
                </a:solidFill>
              </a:rPr>
              <a:t> to express doubt about the plan. Ms. Smith, however, interpreted it literally as positive feedback because Americans typically expect humor to be </a:t>
            </a:r>
            <a:r>
              <a:rPr lang="en-US" b="1" dirty="0">
                <a:solidFill>
                  <a:schemeClr val="tx1"/>
                </a:solidFill>
              </a:rPr>
              <a:t>explicit and signaled</a:t>
            </a:r>
            <a:r>
              <a:rPr lang="en-US" dirty="0">
                <a:solidFill>
                  <a:schemeClr val="tx1"/>
                </a:solidFill>
              </a:rPr>
              <a:t>.</a:t>
            </a:r>
          </a:p>
          <a:p>
            <a:pPr marL="0" indent="0">
              <a:buNone/>
            </a:pPr>
            <a:r>
              <a:rPr lang="en-US" dirty="0">
                <a:solidFill>
                  <a:schemeClr val="tx1"/>
                </a:solidFill>
              </a:rPr>
              <a:t>She continued with the proposal enthusiastically. Later, she was confused when Mr. Carter opposed the plan strongly, saying he had “already warned her.”</a:t>
            </a:r>
          </a:p>
          <a:p>
            <a:pPr marL="0" indent="0">
              <a:buNone/>
            </a:pPr>
            <a:r>
              <a:rPr lang="en-US" b="1" dirty="0">
                <a:solidFill>
                  <a:srgbClr val="FF0000"/>
                </a:solidFill>
              </a:rPr>
              <a:t>Cultural Clash</a:t>
            </a:r>
            <a:r>
              <a:rPr lang="en-US" b="1"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861828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Example 3: Directness in Negotiations – Ukrainian vs. British</a:t>
            </a:r>
            <a:br>
              <a:rPr lang="en-US" b="1" dirty="0"/>
            </a:br>
            <a:endParaRPr lang="en-US" dirty="0"/>
          </a:p>
        </p:txBody>
      </p:sp>
      <p:sp>
        <p:nvSpPr>
          <p:cNvPr id="3" name="Объект 2"/>
          <p:cNvSpPr>
            <a:spLocks noGrp="1"/>
          </p:cNvSpPr>
          <p:nvPr>
            <p:ph idx="1"/>
          </p:nvPr>
        </p:nvSpPr>
        <p:spPr/>
        <p:txBody>
          <a:bodyPr>
            <a:normAutofit/>
          </a:bodyPr>
          <a:lstStyle/>
          <a:p>
            <a:r>
              <a:rPr lang="en-US" b="1" dirty="0">
                <a:solidFill>
                  <a:schemeClr val="tx1"/>
                </a:solidFill>
              </a:rPr>
              <a:t>✅ </a:t>
            </a:r>
            <a:r>
              <a:rPr lang="en-US" b="1" dirty="0" smtClean="0">
                <a:solidFill>
                  <a:schemeClr val="tx1"/>
                </a:solidFill>
              </a:rPr>
              <a:t>Scenario</a:t>
            </a:r>
            <a:r>
              <a:rPr lang="en-US" b="1" dirty="0">
                <a:solidFill>
                  <a:schemeClr val="tx1"/>
                </a:solidFill>
              </a:rPr>
              <a:t>:</a:t>
            </a:r>
            <a:r>
              <a:rPr lang="en-US" dirty="0">
                <a:solidFill>
                  <a:schemeClr val="tx1"/>
                </a:solidFill>
              </a:rPr>
              <a:t/>
            </a:r>
            <a:br>
              <a:rPr lang="en-US" dirty="0">
                <a:solidFill>
                  <a:schemeClr val="tx1"/>
                </a:solidFill>
              </a:rPr>
            </a:br>
            <a:r>
              <a:rPr lang="en-US" dirty="0">
                <a:solidFill>
                  <a:schemeClr val="tx1"/>
                </a:solidFill>
              </a:rPr>
              <a:t>Ms. Brown (UK) was negotiating a contract with Mr. </a:t>
            </a:r>
            <a:r>
              <a:rPr lang="en-US" dirty="0" err="1">
                <a:solidFill>
                  <a:schemeClr val="tx1"/>
                </a:solidFill>
              </a:rPr>
              <a:t>Ivanenko</a:t>
            </a:r>
            <a:r>
              <a:rPr lang="en-US" dirty="0">
                <a:solidFill>
                  <a:schemeClr val="tx1"/>
                </a:solidFill>
              </a:rPr>
              <a:t> (Ukraine). During the discussion, Ms. Brown used polite hedging:</a:t>
            </a:r>
            <a:br>
              <a:rPr lang="en-US" dirty="0">
                <a:solidFill>
                  <a:schemeClr val="tx1"/>
                </a:solidFill>
              </a:rPr>
            </a:br>
            <a:r>
              <a:rPr lang="en-US" i="1" dirty="0">
                <a:solidFill>
                  <a:schemeClr val="tx1"/>
                </a:solidFill>
              </a:rPr>
              <a:t>“We were wondering if it might be possible to adjust the payment schedule a little.”</a:t>
            </a:r>
            <a:endParaRPr lang="en-US" dirty="0">
              <a:solidFill>
                <a:schemeClr val="tx1"/>
              </a:solidFill>
            </a:endParaRPr>
          </a:p>
          <a:p>
            <a:r>
              <a:rPr lang="en-US" dirty="0">
                <a:solidFill>
                  <a:schemeClr val="tx1"/>
                </a:solidFill>
              </a:rPr>
              <a:t>Mr. </a:t>
            </a:r>
            <a:r>
              <a:rPr lang="en-US" dirty="0" err="1">
                <a:solidFill>
                  <a:schemeClr val="tx1"/>
                </a:solidFill>
              </a:rPr>
              <a:t>Ivanenko</a:t>
            </a:r>
            <a:r>
              <a:rPr lang="en-US" dirty="0">
                <a:solidFill>
                  <a:schemeClr val="tx1"/>
                </a:solidFill>
              </a:rPr>
              <a:t>, used to </a:t>
            </a:r>
            <a:r>
              <a:rPr lang="en-US" b="1" dirty="0">
                <a:solidFill>
                  <a:schemeClr val="tx1"/>
                </a:solidFill>
              </a:rPr>
              <a:t>direct and explicit communication</a:t>
            </a:r>
            <a:r>
              <a:rPr lang="en-US" dirty="0">
                <a:solidFill>
                  <a:schemeClr val="tx1"/>
                </a:solidFill>
              </a:rPr>
              <a:t>, interpreted this as a casual comment, not a real request. He replied:</a:t>
            </a:r>
            <a:br>
              <a:rPr lang="en-US" dirty="0">
                <a:solidFill>
                  <a:schemeClr val="tx1"/>
                </a:solidFill>
              </a:rPr>
            </a:br>
            <a:r>
              <a:rPr lang="en-US" i="1" dirty="0">
                <a:solidFill>
                  <a:schemeClr val="tx1"/>
                </a:solidFill>
              </a:rPr>
              <a:t>“No problem, if needed.”</a:t>
            </a:r>
            <a:r>
              <a:rPr lang="en-US" dirty="0">
                <a:solidFill>
                  <a:schemeClr val="tx1"/>
                </a:solidFill>
              </a:rPr>
              <a:t/>
            </a:r>
            <a:br>
              <a:rPr lang="en-US" dirty="0">
                <a:solidFill>
                  <a:schemeClr val="tx1"/>
                </a:solidFill>
              </a:rPr>
            </a:br>
            <a:r>
              <a:rPr lang="en-US" dirty="0">
                <a:solidFill>
                  <a:schemeClr val="tx1"/>
                </a:solidFill>
              </a:rPr>
              <a:t>But he made no actual change in the contract.</a:t>
            </a:r>
          </a:p>
          <a:p>
            <a:r>
              <a:rPr lang="en-US" dirty="0">
                <a:solidFill>
                  <a:schemeClr val="tx1"/>
                </a:solidFill>
              </a:rPr>
              <a:t>Later, Ms. Brown felt frustrated that her request was ignored, while Mr. </a:t>
            </a:r>
            <a:r>
              <a:rPr lang="en-US" dirty="0" err="1">
                <a:solidFill>
                  <a:schemeClr val="tx1"/>
                </a:solidFill>
              </a:rPr>
              <a:t>Ivanenko</a:t>
            </a:r>
            <a:r>
              <a:rPr lang="en-US" dirty="0">
                <a:solidFill>
                  <a:schemeClr val="tx1"/>
                </a:solidFill>
              </a:rPr>
              <a:t> thought she </a:t>
            </a:r>
            <a:r>
              <a:rPr lang="en-US" b="1" dirty="0">
                <a:solidFill>
                  <a:schemeClr val="tx1"/>
                </a:solidFill>
              </a:rPr>
              <a:t>never clearly asked for anything</a:t>
            </a:r>
            <a:r>
              <a:rPr lang="en-US" dirty="0">
                <a:solidFill>
                  <a:schemeClr val="tx1"/>
                </a:solidFill>
              </a:rPr>
              <a:t>.</a:t>
            </a:r>
          </a:p>
          <a:p>
            <a:r>
              <a:rPr lang="en-US" b="1" dirty="0">
                <a:solidFill>
                  <a:srgbClr val="FF0000"/>
                </a:solidFill>
              </a:rPr>
              <a:t>Cultural Clash:</a:t>
            </a:r>
            <a:r>
              <a:rPr lang="en-US" dirty="0">
                <a:solidFill>
                  <a:srgbClr val="FF0000"/>
                </a:solidFill>
              </a:rPr>
              <a:t> </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3316657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Example </a:t>
            </a:r>
            <a:r>
              <a:rPr lang="en-US" b="1" dirty="0"/>
              <a:t>4: Humor Misunderstanding – Ukrainian vs. American</a:t>
            </a:r>
            <a:br>
              <a:rPr lang="en-US" b="1" dirty="0"/>
            </a:br>
            <a:endParaRPr lang="en-US" dirty="0"/>
          </a:p>
        </p:txBody>
      </p:sp>
      <p:sp>
        <p:nvSpPr>
          <p:cNvPr id="3" name="Объект 2"/>
          <p:cNvSpPr>
            <a:spLocks noGrp="1"/>
          </p:cNvSpPr>
          <p:nvPr>
            <p:ph idx="1"/>
          </p:nvPr>
        </p:nvSpPr>
        <p:spPr>
          <a:xfrm>
            <a:off x="677334" y="1785257"/>
            <a:ext cx="8596668" cy="4256105"/>
          </a:xfrm>
        </p:spPr>
        <p:txBody>
          <a:bodyPr>
            <a:normAutofit fontScale="92500" lnSpcReduction="10000"/>
          </a:bodyPr>
          <a:lstStyle/>
          <a:p>
            <a:pPr marL="0" indent="0">
              <a:buNone/>
            </a:pPr>
            <a:r>
              <a:rPr lang="en-US" b="1" dirty="0" smtClean="0">
                <a:solidFill>
                  <a:schemeClr val="tx1"/>
                </a:solidFill>
              </a:rPr>
              <a:t>Scenario</a:t>
            </a:r>
            <a:r>
              <a:rPr lang="en-US" b="1" dirty="0">
                <a:solidFill>
                  <a:schemeClr val="tx1"/>
                </a:solidFill>
              </a:rPr>
              <a:t>:</a:t>
            </a:r>
            <a:r>
              <a:rPr lang="en-US" dirty="0">
                <a:solidFill>
                  <a:schemeClr val="tx1"/>
                </a:solidFill>
              </a:rPr>
              <a:t/>
            </a:r>
            <a:br>
              <a:rPr lang="en-US" dirty="0">
                <a:solidFill>
                  <a:schemeClr val="tx1"/>
                </a:solidFill>
              </a:rPr>
            </a:br>
            <a:r>
              <a:rPr lang="en-US" dirty="0" err="1">
                <a:solidFill>
                  <a:schemeClr val="tx1"/>
                </a:solidFill>
              </a:rPr>
              <a:t>Olena</a:t>
            </a:r>
            <a:r>
              <a:rPr lang="en-US" dirty="0">
                <a:solidFill>
                  <a:schemeClr val="tx1"/>
                </a:solidFill>
              </a:rPr>
              <a:t>, a Ukrainian IT specialist, was having a casual conversation with her American colleague, John, during a coffee break at an international tech conference. When John asked how things were in Ukraine, </a:t>
            </a:r>
            <a:r>
              <a:rPr lang="en-US" dirty="0" err="1">
                <a:solidFill>
                  <a:schemeClr val="tx1"/>
                </a:solidFill>
              </a:rPr>
              <a:t>Olena</a:t>
            </a:r>
            <a:r>
              <a:rPr lang="en-US" dirty="0">
                <a:solidFill>
                  <a:schemeClr val="tx1"/>
                </a:solidFill>
              </a:rPr>
              <a:t> smiled and said jokingly:</a:t>
            </a:r>
            <a:br>
              <a:rPr lang="en-US" dirty="0">
                <a:solidFill>
                  <a:schemeClr val="tx1"/>
                </a:solidFill>
              </a:rPr>
            </a:br>
            <a:r>
              <a:rPr lang="en-US" i="1" dirty="0">
                <a:solidFill>
                  <a:schemeClr val="tx1"/>
                </a:solidFill>
              </a:rPr>
              <a:t>“Oh, everything is perfect… except for the small detail that our politicians are stealing everything. But don’t worry, we’re used to surviving!”</a:t>
            </a:r>
            <a:endParaRPr lang="en-US" dirty="0">
              <a:solidFill>
                <a:schemeClr val="tx1"/>
              </a:solidFill>
            </a:endParaRPr>
          </a:p>
          <a:p>
            <a:pPr marL="0" indent="0">
              <a:buNone/>
            </a:pPr>
            <a:r>
              <a:rPr lang="en-US" dirty="0">
                <a:solidFill>
                  <a:schemeClr val="tx1"/>
                </a:solidFill>
              </a:rPr>
              <a:t>She intended this as a </a:t>
            </a:r>
            <a:r>
              <a:rPr lang="en-US" b="1" dirty="0">
                <a:solidFill>
                  <a:schemeClr val="tx1"/>
                </a:solidFill>
              </a:rPr>
              <a:t>dark, ironic joke</a:t>
            </a:r>
            <a:r>
              <a:rPr lang="en-US" dirty="0">
                <a:solidFill>
                  <a:schemeClr val="tx1"/>
                </a:solidFill>
              </a:rPr>
              <a:t> common in Ukrainian culture, where people often use humor to cope with hardships.</a:t>
            </a:r>
          </a:p>
          <a:p>
            <a:pPr marL="0" indent="0">
              <a:buNone/>
            </a:pPr>
            <a:r>
              <a:rPr lang="en-US" dirty="0">
                <a:solidFill>
                  <a:schemeClr val="tx1"/>
                </a:solidFill>
              </a:rPr>
              <a:t>John, however, looked shocked and replied seriously:</a:t>
            </a:r>
            <a:br>
              <a:rPr lang="en-US" dirty="0">
                <a:solidFill>
                  <a:schemeClr val="tx1"/>
                </a:solidFill>
              </a:rPr>
            </a:br>
            <a:r>
              <a:rPr lang="en-US" i="1" dirty="0">
                <a:solidFill>
                  <a:schemeClr val="tx1"/>
                </a:solidFill>
              </a:rPr>
              <a:t>“Wow, that’s terrible! I’m so sorry you have to go through that.”</a:t>
            </a:r>
            <a:endParaRPr lang="en-US" dirty="0">
              <a:solidFill>
                <a:schemeClr val="tx1"/>
              </a:solidFill>
            </a:endParaRPr>
          </a:p>
          <a:p>
            <a:pPr marL="0" indent="0">
              <a:buNone/>
            </a:pPr>
            <a:r>
              <a:rPr lang="en-US" dirty="0" err="1">
                <a:solidFill>
                  <a:schemeClr val="tx1"/>
                </a:solidFill>
              </a:rPr>
              <a:t>Olena</a:t>
            </a:r>
            <a:r>
              <a:rPr lang="en-US" dirty="0">
                <a:solidFill>
                  <a:schemeClr val="tx1"/>
                </a:solidFill>
              </a:rPr>
              <a:t> laughed and said:</a:t>
            </a:r>
            <a:br>
              <a:rPr lang="en-US" dirty="0">
                <a:solidFill>
                  <a:schemeClr val="tx1"/>
                </a:solidFill>
              </a:rPr>
            </a:br>
            <a:r>
              <a:rPr lang="en-US" i="1" dirty="0">
                <a:solidFill>
                  <a:schemeClr val="tx1"/>
                </a:solidFill>
              </a:rPr>
              <a:t>“Don’t worry, I’m joking!”</a:t>
            </a:r>
            <a:r>
              <a:rPr lang="en-US" dirty="0">
                <a:solidFill>
                  <a:schemeClr val="tx1"/>
                </a:solidFill>
              </a:rPr>
              <a:t/>
            </a:r>
            <a:br>
              <a:rPr lang="en-US" dirty="0">
                <a:solidFill>
                  <a:schemeClr val="tx1"/>
                </a:solidFill>
              </a:rPr>
            </a:br>
            <a:r>
              <a:rPr lang="en-US" dirty="0">
                <a:solidFill>
                  <a:schemeClr val="tx1"/>
                </a:solidFill>
              </a:rPr>
              <a:t>But John still seemed uncomfortable, thinking the situation was tragic rather than funny.</a:t>
            </a:r>
          </a:p>
          <a:p>
            <a:pPr marL="0" indent="0">
              <a:buNone/>
            </a:pPr>
            <a:r>
              <a:rPr lang="en-US" b="1" dirty="0">
                <a:solidFill>
                  <a:srgbClr val="C00000"/>
                </a:solidFill>
              </a:rPr>
              <a:t>Cultural Clash</a:t>
            </a:r>
            <a:r>
              <a:rPr lang="en-US" b="1" dirty="0" smtClean="0">
                <a:solidFill>
                  <a:srgbClr val="C00000"/>
                </a:solidFill>
              </a:rPr>
              <a:t>: …</a:t>
            </a:r>
            <a:endParaRPr lang="en-US" dirty="0">
              <a:solidFill>
                <a:srgbClr val="C00000"/>
              </a:solidFill>
            </a:endParaRPr>
          </a:p>
          <a:p>
            <a:endParaRPr lang="en-US" dirty="0"/>
          </a:p>
        </p:txBody>
      </p:sp>
    </p:spTree>
    <p:extLst>
      <p:ext uri="{BB962C8B-B14F-4D97-AF65-F5344CB8AC3E}">
        <p14:creationId xmlns:p14="http://schemas.microsoft.com/office/powerpoint/2010/main" val="22857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Summary</a:t>
            </a:r>
            <a:br>
              <a:rPr lang="en-US" dirty="0"/>
            </a:br>
            <a:endParaRPr lang="en-US" dirty="0"/>
          </a:p>
        </p:txBody>
      </p:sp>
      <p:sp>
        <p:nvSpPr>
          <p:cNvPr id="3" name="Объект 2"/>
          <p:cNvSpPr>
            <a:spLocks noGrp="1"/>
          </p:cNvSpPr>
          <p:nvPr>
            <p:ph idx="1"/>
          </p:nvPr>
        </p:nvSpPr>
        <p:spPr>
          <a:xfrm>
            <a:off x="677334" y="1672047"/>
            <a:ext cx="8596668" cy="4369316"/>
          </a:xfrm>
        </p:spPr>
        <p:txBody>
          <a:bodyPr>
            <a:normAutofit fontScale="92500" lnSpcReduction="10000"/>
          </a:bodyPr>
          <a:lstStyle/>
          <a:p>
            <a:r>
              <a:rPr lang="en-US" dirty="0" smtClean="0">
                <a:solidFill>
                  <a:schemeClr val="tx1"/>
                </a:solidFill>
              </a:rPr>
              <a:t>The </a:t>
            </a:r>
            <a:r>
              <a:rPr lang="en-US" dirty="0">
                <a:solidFill>
                  <a:schemeClr val="tx1"/>
                </a:solidFill>
              </a:rPr>
              <a:t>study of cross- cultural communication is influenced by anthropology</a:t>
            </a:r>
            <a:r>
              <a:rPr lang="en-US" dirty="0" smtClean="0">
                <a:solidFill>
                  <a:schemeClr val="tx1"/>
                </a:solidFill>
              </a:rPr>
              <a:t>, linguistics</a:t>
            </a:r>
            <a:r>
              <a:rPr lang="en-US" dirty="0">
                <a:solidFill>
                  <a:schemeClr val="tx1"/>
                </a:solidFill>
              </a:rPr>
              <a:t>, philosophy and psychology.</a:t>
            </a:r>
          </a:p>
          <a:p>
            <a:r>
              <a:rPr lang="en-US" dirty="0">
                <a:solidFill>
                  <a:schemeClr val="tx1"/>
                </a:solidFill>
              </a:rPr>
              <a:t>The key influences are the study of semiotics, the study of signs and </a:t>
            </a:r>
            <a:r>
              <a:rPr lang="en-US" dirty="0" smtClean="0">
                <a:solidFill>
                  <a:schemeClr val="tx1"/>
                </a:solidFill>
              </a:rPr>
              <a:t>the relationship </a:t>
            </a:r>
            <a:r>
              <a:rPr lang="en-US" dirty="0">
                <a:solidFill>
                  <a:schemeClr val="tx1"/>
                </a:solidFill>
              </a:rPr>
              <a:t>between language and thought.</a:t>
            </a:r>
          </a:p>
          <a:p>
            <a:r>
              <a:rPr lang="en-US" dirty="0">
                <a:solidFill>
                  <a:schemeClr val="tx1"/>
                </a:solidFill>
              </a:rPr>
              <a:t>Culture can be divided into implicit and explicit culture.</a:t>
            </a:r>
          </a:p>
          <a:p>
            <a:r>
              <a:rPr lang="en-US" dirty="0">
                <a:solidFill>
                  <a:schemeClr val="tx1"/>
                </a:solidFill>
              </a:rPr>
              <a:t>The basic obstacles to cross- cultural communication are ethnocentrism</a:t>
            </a:r>
            <a:r>
              <a:rPr lang="en-US" dirty="0" smtClean="0">
                <a:solidFill>
                  <a:schemeClr val="tx1"/>
                </a:solidFill>
              </a:rPr>
              <a:t>, ignorance</a:t>
            </a:r>
            <a:r>
              <a:rPr lang="en-US" dirty="0">
                <a:solidFill>
                  <a:schemeClr val="tx1"/>
                </a:solidFill>
              </a:rPr>
              <a:t>, fear and laziness.</a:t>
            </a:r>
          </a:p>
          <a:p>
            <a:r>
              <a:rPr lang="en-US" dirty="0">
                <a:solidFill>
                  <a:schemeClr val="tx1"/>
                </a:solidFill>
              </a:rPr>
              <a:t>Perception is reality – it is selective and culture- driven. We should </a:t>
            </a:r>
            <a:r>
              <a:rPr lang="en-US" dirty="0" smtClean="0">
                <a:solidFill>
                  <a:schemeClr val="tx1"/>
                </a:solidFill>
              </a:rPr>
              <a:t>check our </a:t>
            </a:r>
            <a:r>
              <a:rPr lang="en-US" dirty="0">
                <a:solidFill>
                  <a:schemeClr val="tx1"/>
                </a:solidFill>
              </a:rPr>
              <a:t>perceptions about what others say and do and realize our </a:t>
            </a:r>
            <a:r>
              <a:rPr lang="en-US" dirty="0" smtClean="0">
                <a:solidFill>
                  <a:schemeClr val="tx1"/>
                </a:solidFill>
              </a:rPr>
              <a:t>own perceptions </a:t>
            </a:r>
            <a:r>
              <a:rPr lang="en-US" dirty="0">
                <a:solidFill>
                  <a:schemeClr val="tx1"/>
                </a:solidFill>
              </a:rPr>
              <a:t>tend to be rooted in our value systems.</a:t>
            </a:r>
          </a:p>
          <a:p>
            <a:r>
              <a:rPr lang="en-US" dirty="0">
                <a:solidFill>
                  <a:schemeClr val="tx1"/>
                </a:solidFill>
              </a:rPr>
              <a:t>Our cross- cultural effectiveness is influenced by our own </a:t>
            </a:r>
            <a:r>
              <a:rPr lang="en-US" dirty="0" smtClean="0">
                <a:solidFill>
                  <a:schemeClr val="tx1"/>
                </a:solidFill>
              </a:rPr>
              <a:t>individual personality</a:t>
            </a:r>
            <a:r>
              <a:rPr lang="en-US" dirty="0">
                <a:solidFill>
                  <a:schemeClr val="tx1"/>
                </a:solidFill>
              </a:rPr>
              <a:t>, our national characteristics, our corporate culture and </a:t>
            </a:r>
            <a:r>
              <a:rPr lang="en-US" dirty="0" smtClean="0">
                <a:solidFill>
                  <a:schemeClr val="tx1"/>
                </a:solidFill>
              </a:rPr>
              <a:t>our professional </a:t>
            </a:r>
            <a:r>
              <a:rPr lang="en-US" dirty="0">
                <a:solidFill>
                  <a:schemeClr val="tx1"/>
                </a:solidFill>
              </a:rPr>
              <a:t>training.</a:t>
            </a:r>
          </a:p>
          <a:p>
            <a:r>
              <a:rPr lang="en-US" dirty="0">
                <a:solidFill>
                  <a:schemeClr val="tx1"/>
                </a:solidFill>
              </a:rPr>
              <a:t>We can reduce the barriers to effective cross- cultural communication </a:t>
            </a:r>
            <a:r>
              <a:rPr lang="en-US" dirty="0" smtClean="0">
                <a:solidFill>
                  <a:schemeClr val="tx1"/>
                </a:solidFill>
              </a:rPr>
              <a:t>by developing </a:t>
            </a:r>
            <a:r>
              <a:rPr lang="en-US" dirty="0">
                <a:solidFill>
                  <a:schemeClr val="tx1"/>
                </a:solidFill>
              </a:rPr>
              <a:t>our listening skills to help us avoid jumping to </a:t>
            </a:r>
            <a:r>
              <a:rPr lang="en-US" dirty="0" smtClean="0">
                <a:solidFill>
                  <a:schemeClr val="tx1"/>
                </a:solidFill>
              </a:rPr>
              <a:t>conclusions when </a:t>
            </a:r>
            <a:r>
              <a:rPr lang="en-US" dirty="0">
                <a:solidFill>
                  <a:schemeClr val="tx1"/>
                </a:solidFill>
              </a:rPr>
              <a:t>we only ‘hear’ words rather than their intrinsic meaning.</a:t>
            </a:r>
          </a:p>
        </p:txBody>
      </p:sp>
    </p:spTree>
    <p:extLst>
      <p:ext uri="{BB962C8B-B14F-4D97-AF65-F5344CB8AC3E}">
        <p14:creationId xmlns:p14="http://schemas.microsoft.com/office/powerpoint/2010/main" val="221409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57052"/>
            <a:ext cx="8596668" cy="1001486"/>
          </a:xfrm>
        </p:spPr>
        <p:txBody>
          <a:bodyPr>
            <a:normAutofit fontScale="90000"/>
          </a:bodyPr>
          <a:lstStyle/>
          <a:p>
            <a:pPr algn="ctr"/>
            <a:r>
              <a:rPr lang="en-US" dirty="0">
                <a:solidFill>
                  <a:schemeClr val="tx2"/>
                </a:solidFill>
              </a:rPr>
              <a:t>Key areas of study within cross-cultural communication </a:t>
            </a:r>
            <a:endParaRPr lang="en-US" dirty="0">
              <a:solidFill>
                <a:schemeClr val="tx2"/>
              </a:solidFill>
            </a:endParaRPr>
          </a:p>
        </p:txBody>
      </p:sp>
      <p:sp>
        <p:nvSpPr>
          <p:cNvPr id="3" name="Объект 2"/>
          <p:cNvSpPr>
            <a:spLocks noGrp="1"/>
          </p:cNvSpPr>
          <p:nvPr>
            <p:ph idx="1"/>
          </p:nvPr>
        </p:nvSpPr>
        <p:spPr>
          <a:xfrm>
            <a:off x="677334" y="1358537"/>
            <a:ext cx="8596668" cy="4682825"/>
          </a:xfrm>
        </p:spPr>
        <p:txBody>
          <a:bodyPr>
            <a:normAutofit lnSpcReduction="10000"/>
          </a:bodyPr>
          <a:lstStyle/>
          <a:p>
            <a:r>
              <a:rPr lang="en-US" sz="2800" dirty="0" smtClean="0">
                <a:solidFill>
                  <a:schemeClr val="tx1"/>
                </a:solidFill>
              </a:rPr>
              <a:t>1</a:t>
            </a:r>
            <a:r>
              <a:rPr lang="en-US" sz="2800" dirty="0">
                <a:solidFill>
                  <a:schemeClr val="tx1"/>
                </a:solidFill>
              </a:rPr>
              <a:t>.	Cultural Dimensions and </a:t>
            </a:r>
            <a:r>
              <a:rPr lang="en-US" sz="2800" dirty="0" smtClean="0">
                <a:solidFill>
                  <a:schemeClr val="tx1"/>
                </a:solidFill>
              </a:rPr>
              <a:t>Theories.</a:t>
            </a:r>
            <a:endParaRPr lang="en-US" sz="2800" dirty="0">
              <a:solidFill>
                <a:schemeClr val="tx1"/>
              </a:solidFill>
            </a:endParaRPr>
          </a:p>
          <a:p>
            <a:r>
              <a:rPr lang="en-US" sz="2800" dirty="0">
                <a:solidFill>
                  <a:schemeClr val="tx1"/>
                </a:solidFill>
              </a:rPr>
              <a:t>2.	Intercultural </a:t>
            </a:r>
            <a:r>
              <a:rPr lang="en-US" sz="2800" dirty="0" smtClean="0">
                <a:solidFill>
                  <a:schemeClr val="tx1"/>
                </a:solidFill>
              </a:rPr>
              <a:t>Competence.</a:t>
            </a:r>
            <a:endParaRPr lang="en-US" sz="2800" dirty="0">
              <a:solidFill>
                <a:schemeClr val="tx1"/>
              </a:solidFill>
            </a:endParaRPr>
          </a:p>
          <a:p>
            <a:r>
              <a:rPr lang="en-US" sz="2800" dirty="0">
                <a:solidFill>
                  <a:schemeClr val="tx1"/>
                </a:solidFill>
              </a:rPr>
              <a:t>3.	Language and Communication </a:t>
            </a:r>
            <a:r>
              <a:rPr lang="en-US" sz="2800" dirty="0" smtClean="0">
                <a:solidFill>
                  <a:schemeClr val="tx1"/>
                </a:solidFill>
              </a:rPr>
              <a:t>Styles.</a:t>
            </a:r>
            <a:endParaRPr lang="en-US" sz="2800" dirty="0">
              <a:solidFill>
                <a:schemeClr val="tx1"/>
              </a:solidFill>
            </a:endParaRPr>
          </a:p>
          <a:p>
            <a:r>
              <a:rPr lang="en-US" sz="2800" dirty="0">
                <a:solidFill>
                  <a:schemeClr val="tx1"/>
                </a:solidFill>
              </a:rPr>
              <a:t>4.	Non-Verbal </a:t>
            </a:r>
            <a:r>
              <a:rPr lang="en-US" sz="2800" dirty="0" smtClean="0">
                <a:solidFill>
                  <a:schemeClr val="tx1"/>
                </a:solidFill>
              </a:rPr>
              <a:t>Communication.</a:t>
            </a:r>
            <a:endParaRPr lang="en-US" sz="2800" dirty="0">
              <a:solidFill>
                <a:schemeClr val="tx1"/>
              </a:solidFill>
            </a:endParaRPr>
          </a:p>
          <a:p>
            <a:r>
              <a:rPr lang="en-US" sz="2800" dirty="0">
                <a:solidFill>
                  <a:schemeClr val="tx1"/>
                </a:solidFill>
              </a:rPr>
              <a:t>5.	Cross-Cultural Negotiation and Conflict </a:t>
            </a:r>
            <a:r>
              <a:rPr lang="en-US" sz="2800" dirty="0" smtClean="0">
                <a:solidFill>
                  <a:schemeClr val="tx1"/>
                </a:solidFill>
              </a:rPr>
              <a:t>Resolution.</a:t>
            </a:r>
            <a:endParaRPr lang="en-US" sz="2800" dirty="0">
              <a:solidFill>
                <a:schemeClr val="tx1"/>
              </a:solidFill>
            </a:endParaRPr>
          </a:p>
          <a:p>
            <a:r>
              <a:rPr lang="en-US" sz="2800" dirty="0">
                <a:solidFill>
                  <a:schemeClr val="tx1"/>
                </a:solidFill>
              </a:rPr>
              <a:t>6.	</a:t>
            </a:r>
            <a:r>
              <a:rPr lang="en-US" sz="2800" dirty="0" err="1" smtClean="0">
                <a:solidFill>
                  <a:schemeClr val="tx1"/>
                </a:solidFill>
              </a:rPr>
              <a:t>Globalisation</a:t>
            </a:r>
            <a:r>
              <a:rPr lang="en-US" sz="2800" dirty="0" smtClean="0">
                <a:solidFill>
                  <a:schemeClr val="tx1"/>
                </a:solidFill>
              </a:rPr>
              <a:t> </a:t>
            </a:r>
            <a:r>
              <a:rPr lang="en-US" sz="2800" dirty="0">
                <a:solidFill>
                  <a:schemeClr val="tx1"/>
                </a:solidFill>
              </a:rPr>
              <a:t>and </a:t>
            </a:r>
            <a:r>
              <a:rPr lang="en-US" sz="2800" dirty="0" smtClean="0">
                <a:solidFill>
                  <a:schemeClr val="tx1"/>
                </a:solidFill>
              </a:rPr>
              <a:t>Communication.</a:t>
            </a:r>
            <a:endParaRPr lang="en-US" sz="2800" dirty="0">
              <a:solidFill>
                <a:schemeClr val="tx1"/>
              </a:solidFill>
            </a:endParaRPr>
          </a:p>
          <a:p>
            <a:r>
              <a:rPr lang="en-US" sz="2800" dirty="0">
                <a:solidFill>
                  <a:schemeClr val="tx1"/>
                </a:solidFill>
              </a:rPr>
              <a:t>7.	Ethnography and Field </a:t>
            </a:r>
            <a:r>
              <a:rPr lang="en-US" sz="2800" dirty="0" smtClean="0">
                <a:solidFill>
                  <a:schemeClr val="tx1"/>
                </a:solidFill>
              </a:rPr>
              <a:t>Research.</a:t>
            </a:r>
            <a:endParaRPr lang="en-US" sz="2800" dirty="0">
              <a:solidFill>
                <a:schemeClr val="tx1"/>
              </a:solidFill>
            </a:endParaRPr>
          </a:p>
          <a:p>
            <a:r>
              <a:rPr lang="en-US" sz="2800" dirty="0">
                <a:solidFill>
                  <a:schemeClr val="tx1"/>
                </a:solidFill>
              </a:rPr>
              <a:t>8.	Applications in Various </a:t>
            </a:r>
            <a:r>
              <a:rPr lang="en-US" sz="2800" dirty="0" smtClean="0">
                <a:solidFill>
                  <a:schemeClr val="tx1"/>
                </a:solidFill>
              </a:rPr>
              <a:t>Fields.</a:t>
            </a:r>
            <a:endParaRPr lang="en-US" sz="28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528141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1550989"/>
          </a:xfrm>
        </p:spPr>
        <p:txBody>
          <a:bodyPr>
            <a:normAutofit fontScale="90000"/>
          </a:bodyPr>
          <a:lstStyle/>
          <a:p>
            <a:r>
              <a:rPr lang="en-US" dirty="0">
                <a:solidFill>
                  <a:schemeClr val="accent2">
                    <a:lumMod val="50000"/>
                  </a:schemeClr>
                </a:solidFill>
              </a:rPr>
              <a:t>Cross- cultural communication is a multifaceted subject which has</a:t>
            </a:r>
            <a:br>
              <a:rPr lang="en-US" dirty="0">
                <a:solidFill>
                  <a:schemeClr val="accent2">
                    <a:lumMod val="50000"/>
                  </a:schemeClr>
                </a:solidFill>
              </a:rPr>
            </a:br>
            <a:r>
              <a:rPr lang="en-US" dirty="0">
                <a:solidFill>
                  <a:schemeClr val="accent2">
                    <a:lumMod val="50000"/>
                  </a:schemeClr>
                </a:solidFill>
              </a:rPr>
              <a:t>elements from a number of disciplines:</a:t>
            </a:r>
            <a:br>
              <a:rPr lang="en-US"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normAutofit/>
          </a:bodyPr>
          <a:lstStyle/>
          <a:p>
            <a:r>
              <a:rPr lang="en-US" sz="3600" dirty="0" smtClean="0">
                <a:solidFill>
                  <a:schemeClr val="tx1"/>
                </a:solidFill>
              </a:rPr>
              <a:t>anthropology</a:t>
            </a:r>
            <a:r>
              <a:rPr lang="en-US" sz="3600" dirty="0">
                <a:solidFill>
                  <a:schemeClr val="tx1"/>
                </a:solidFill>
              </a:rPr>
              <a:t>;</a:t>
            </a:r>
          </a:p>
          <a:p>
            <a:r>
              <a:rPr lang="en-US" sz="3600" dirty="0">
                <a:solidFill>
                  <a:schemeClr val="tx1"/>
                </a:solidFill>
              </a:rPr>
              <a:t>linguistics;</a:t>
            </a:r>
          </a:p>
          <a:p>
            <a:r>
              <a:rPr lang="en-US" sz="3600" dirty="0">
                <a:solidFill>
                  <a:schemeClr val="tx1"/>
                </a:solidFill>
              </a:rPr>
              <a:t>philosophy;</a:t>
            </a:r>
          </a:p>
          <a:p>
            <a:r>
              <a:rPr lang="en-US" sz="3600" dirty="0">
                <a:solidFill>
                  <a:schemeClr val="tx1"/>
                </a:solidFill>
              </a:rPr>
              <a:t>psychology</a:t>
            </a:r>
            <a:r>
              <a:rPr lang="en-US" sz="3600" dirty="0"/>
              <a:t>.</a:t>
            </a:r>
          </a:p>
        </p:txBody>
      </p:sp>
    </p:spTree>
    <p:extLst>
      <p:ext uri="{BB962C8B-B14F-4D97-AF65-F5344CB8AC3E}">
        <p14:creationId xmlns:p14="http://schemas.microsoft.com/office/powerpoint/2010/main" val="272883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solidFill>
                  <a:schemeClr val="accent2">
                    <a:lumMod val="50000"/>
                  </a:schemeClr>
                </a:solidFill>
              </a:rPr>
              <a:t>How linguistics influences communication</a:t>
            </a:r>
            <a:br>
              <a:rPr lang="en-US"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normAutofit/>
          </a:bodyPr>
          <a:lstStyle/>
          <a:p>
            <a:r>
              <a:rPr lang="en-US" sz="3200" dirty="0" smtClean="0">
                <a:solidFill>
                  <a:schemeClr val="tx1"/>
                </a:solidFill>
              </a:rPr>
              <a:t>Does </a:t>
            </a:r>
            <a:r>
              <a:rPr lang="en-US" sz="3200" dirty="0">
                <a:solidFill>
                  <a:schemeClr val="tx1"/>
                </a:solidFill>
              </a:rPr>
              <a:t>the way we use language influence the way we think?</a:t>
            </a:r>
          </a:p>
          <a:p>
            <a:r>
              <a:rPr lang="en-US" sz="3200" dirty="0">
                <a:solidFill>
                  <a:schemeClr val="tx1"/>
                </a:solidFill>
              </a:rPr>
              <a:t>Does the way we think influence the language we use?</a:t>
            </a:r>
          </a:p>
          <a:p>
            <a:r>
              <a:rPr lang="en-US" sz="3200" dirty="0">
                <a:solidFill>
                  <a:schemeClr val="tx1"/>
                </a:solidFill>
              </a:rPr>
              <a:t>Does culture influence language or is it the other way round?</a:t>
            </a:r>
          </a:p>
        </p:txBody>
      </p:sp>
    </p:spTree>
    <p:extLst>
      <p:ext uri="{BB962C8B-B14F-4D97-AF65-F5344CB8AC3E}">
        <p14:creationId xmlns:p14="http://schemas.microsoft.com/office/powerpoint/2010/main" val="3163282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463040"/>
          </a:xfrm>
        </p:spPr>
        <p:txBody>
          <a:bodyPr>
            <a:normAutofit fontScale="90000"/>
          </a:bodyPr>
          <a:lstStyle/>
          <a:p>
            <a:r>
              <a:rPr lang="en-US" dirty="0" smtClean="0">
                <a:solidFill>
                  <a:srgbClr val="002060"/>
                </a:solidFill>
              </a:rPr>
              <a:t>Milestones </a:t>
            </a:r>
            <a:r>
              <a:rPr lang="en-US" dirty="0">
                <a:solidFill>
                  <a:srgbClr val="002060"/>
                </a:solidFill>
              </a:rPr>
              <a:t>in linguistics, </a:t>
            </a:r>
            <a:r>
              <a:rPr lang="en-US" dirty="0" smtClean="0">
                <a:solidFill>
                  <a:srgbClr val="002060"/>
                </a:solidFill>
              </a:rPr>
              <a:t>different </a:t>
            </a:r>
            <a:r>
              <a:rPr lang="en-US" dirty="0">
                <a:solidFill>
                  <a:srgbClr val="002060"/>
                </a:solidFill>
              </a:rPr>
              <a:t>traditions and </a:t>
            </a:r>
            <a:r>
              <a:rPr lang="en-US" dirty="0" smtClean="0">
                <a:solidFill>
                  <a:srgbClr val="002060"/>
                </a:solidFill>
              </a:rPr>
              <a:t>emphases</a:t>
            </a:r>
            <a:br>
              <a:rPr lang="en-US" dirty="0" smtClean="0">
                <a:solidFill>
                  <a:srgbClr val="002060"/>
                </a:solidFill>
              </a:rPr>
            </a:br>
            <a:r>
              <a:rPr lang="en-US" dirty="0">
                <a:solidFill>
                  <a:srgbClr val="C00000"/>
                </a:solidFill>
              </a:rPr>
              <a:t>Ferdinand de Saussure</a:t>
            </a:r>
            <a:r>
              <a:rPr lang="en-US" dirty="0">
                <a:solidFill>
                  <a:srgbClr val="002060"/>
                </a:solidFill>
              </a:rPr>
              <a:t/>
            </a:r>
            <a:br>
              <a:rPr lang="en-US" dirty="0">
                <a:solidFill>
                  <a:srgbClr val="002060"/>
                </a:solidFill>
              </a:rPr>
            </a:br>
            <a:endParaRPr lang="en-US" dirty="0">
              <a:solidFill>
                <a:srgbClr val="002060"/>
              </a:solidFill>
            </a:endParaRPr>
          </a:p>
        </p:txBody>
      </p:sp>
      <p:sp>
        <p:nvSpPr>
          <p:cNvPr id="3" name="Объект 2"/>
          <p:cNvSpPr>
            <a:spLocks noGrp="1"/>
          </p:cNvSpPr>
          <p:nvPr>
            <p:ph idx="1"/>
          </p:nvPr>
        </p:nvSpPr>
        <p:spPr>
          <a:xfrm>
            <a:off x="677334" y="2333897"/>
            <a:ext cx="8596668" cy="3707465"/>
          </a:xfrm>
        </p:spPr>
        <p:txBody>
          <a:bodyPr>
            <a:normAutofit/>
          </a:bodyPr>
          <a:lstStyle/>
          <a:p>
            <a:r>
              <a:rPr lang="en-US" sz="2400" dirty="0">
                <a:solidFill>
                  <a:schemeClr val="tx1"/>
                </a:solidFill>
              </a:rPr>
              <a:t>Ferdinand de Saussure (1857–1913, Switzerland</a:t>
            </a:r>
            <a:r>
              <a:rPr lang="en-US" sz="2400" dirty="0" smtClean="0">
                <a:solidFill>
                  <a:schemeClr val="tx1"/>
                </a:solidFill>
              </a:rPr>
              <a:t>)</a:t>
            </a:r>
          </a:p>
          <a:p>
            <a:r>
              <a:rPr lang="en-US" sz="2400" dirty="0" smtClean="0">
                <a:solidFill>
                  <a:schemeClr val="tx1"/>
                </a:solidFill>
              </a:rPr>
              <a:t>Time</a:t>
            </a:r>
            <a:r>
              <a:rPr lang="en-US" sz="2400" dirty="0">
                <a:solidFill>
                  <a:schemeClr val="tx1"/>
                </a:solidFill>
              </a:rPr>
              <a:t>: Late 19th – early 20th century</a:t>
            </a:r>
            <a:r>
              <a:rPr lang="en-US" sz="2400" dirty="0" smtClean="0">
                <a:solidFill>
                  <a:schemeClr val="tx1"/>
                </a:solidFill>
              </a:rPr>
              <a:t>.</a:t>
            </a:r>
          </a:p>
          <a:p>
            <a:r>
              <a:rPr lang="en-US" sz="2400" dirty="0" smtClean="0">
                <a:solidFill>
                  <a:schemeClr val="tx1"/>
                </a:solidFill>
              </a:rPr>
              <a:t>Contribution</a:t>
            </a:r>
            <a:r>
              <a:rPr lang="en-US" sz="2400" dirty="0">
                <a:solidFill>
                  <a:schemeClr val="tx1"/>
                </a:solidFill>
              </a:rPr>
              <a:t>: Structural linguistics, semiotics</a:t>
            </a:r>
            <a:r>
              <a:rPr lang="en-US" sz="2400" dirty="0" smtClean="0">
                <a:solidFill>
                  <a:schemeClr val="tx1"/>
                </a:solidFill>
              </a:rPr>
              <a:t>.</a:t>
            </a:r>
          </a:p>
          <a:p>
            <a:r>
              <a:rPr lang="en-US" sz="2400" dirty="0" smtClean="0">
                <a:solidFill>
                  <a:schemeClr val="tx1"/>
                </a:solidFill>
              </a:rPr>
              <a:t>Core </a:t>
            </a:r>
            <a:r>
              <a:rPr lang="en-US" sz="2400" dirty="0">
                <a:solidFill>
                  <a:schemeClr val="tx1"/>
                </a:solidFill>
              </a:rPr>
              <a:t>idea: Language is a system of signs → signifier + signified, meaning is relational</a:t>
            </a:r>
            <a:r>
              <a:rPr lang="en-US" sz="2400" dirty="0" smtClean="0">
                <a:solidFill>
                  <a:schemeClr val="tx1"/>
                </a:solidFill>
              </a:rPr>
              <a:t>.</a:t>
            </a:r>
          </a:p>
          <a:p>
            <a:r>
              <a:rPr lang="en-US" sz="2400" dirty="0" smtClean="0">
                <a:solidFill>
                  <a:schemeClr val="tx1"/>
                </a:solidFill>
              </a:rPr>
              <a:t>View</a:t>
            </a:r>
            <a:r>
              <a:rPr lang="en-US" sz="2400" dirty="0">
                <a:solidFill>
                  <a:schemeClr val="tx1"/>
                </a:solidFill>
              </a:rPr>
              <a:t>: Focus on structure of language as a social system.</a:t>
            </a:r>
            <a:endParaRPr lang="en-US" sz="2400" dirty="0">
              <a:solidFill>
                <a:schemeClr val="tx1"/>
              </a:solidFill>
            </a:endParaRPr>
          </a:p>
        </p:txBody>
      </p:sp>
    </p:spTree>
    <p:extLst>
      <p:ext uri="{BB962C8B-B14F-4D97-AF65-F5344CB8AC3E}">
        <p14:creationId xmlns:p14="http://schemas.microsoft.com/office/powerpoint/2010/main" val="288206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463040"/>
          </a:xfrm>
        </p:spPr>
        <p:txBody>
          <a:bodyPr>
            <a:normAutofit fontScale="90000"/>
          </a:bodyPr>
          <a:lstStyle/>
          <a:p>
            <a:r>
              <a:rPr lang="en-US" dirty="0" smtClean="0">
                <a:solidFill>
                  <a:srgbClr val="002060"/>
                </a:solidFill>
              </a:rPr>
              <a:t>Milestones </a:t>
            </a:r>
            <a:r>
              <a:rPr lang="en-US" dirty="0">
                <a:solidFill>
                  <a:srgbClr val="002060"/>
                </a:solidFill>
              </a:rPr>
              <a:t>in linguistics, </a:t>
            </a:r>
            <a:r>
              <a:rPr lang="en-US" dirty="0" smtClean="0">
                <a:solidFill>
                  <a:srgbClr val="002060"/>
                </a:solidFill>
              </a:rPr>
              <a:t>different </a:t>
            </a:r>
            <a:r>
              <a:rPr lang="en-US" dirty="0">
                <a:solidFill>
                  <a:srgbClr val="002060"/>
                </a:solidFill>
              </a:rPr>
              <a:t>traditions and </a:t>
            </a:r>
            <a:r>
              <a:rPr lang="en-US" dirty="0" smtClean="0">
                <a:solidFill>
                  <a:srgbClr val="002060"/>
                </a:solidFill>
              </a:rPr>
              <a:t>emphases</a:t>
            </a:r>
            <a:r>
              <a:rPr lang="en-US" dirty="0">
                <a:solidFill>
                  <a:srgbClr val="002060"/>
                </a:solidFill>
              </a:rPr>
              <a:t/>
            </a:r>
            <a:br>
              <a:rPr lang="en-US" dirty="0">
                <a:solidFill>
                  <a:srgbClr val="002060"/>
                </a:solidFill>
              </a:rPr>
            </a:br>
            <a:r>
              <a:rPr lang="en-US" dirty="0">
                <a:solidFill>
                  <a:srgbClr val="C00000"/>
                </a:solidFill>
              </a:rPr>
              <a:t>Edward </a:t>
            </a:r>
            <a:r>
              <a:rPr lang="en-US" dirty="0" smtClean="0">
                <a:solidFill>
                  <a:srgbClr val="C00000"/>
                </a:solidFill>
              </a:rPr>
              <a:t>Sapir, </a:t>
            </a:r>
            <a:r>
              <a:rPr lang="en-US" dirty="0">
                <a:solidFill>
                  <a:srgbClr val="C00000"/>
                </a:solidFill>
              </a:rPr>
              <a:t>Benjamin Lee Whorf </a:t>
            </a:r>
            <a:r>
              <a:rPr lang="en-US" dirty="0">
                <a:solidFill>
                  <a:srgbClr val="002060"/>
                </a:solidFill>
              </a:rPr>
              <a:t/>
            </a:r>
            <a:br>
              <a:rPr lang="en-US" dirty="0">
                <a:solidFill>
                  <a:srgbClr val="002060"/>
                </a:solidFill>
              </a:rPr>
            </a:br>
            <a:endParaRPr lang="en-US" dirty="0">
              <a:solidFill>
                <a:srgbClr val="002060"/>
              </a:solidFill>
            </a:endParaRPr>
          </a:p>
        </p:txBody>
      </p:sp>
      <p:sp>
        <p:nvSpPr>
          <p:cNvPr id="3" name="Объект 2"/>
          <p:cNvSpPr>
            <a:spLocks noGrp="1"/>
          </p:cNvSpPr>
          <p:nvPr>
            <p:ph idx="1"/>
          </p:nvPr>
        </p:nvSpPr>
        <p:spPr>
          <a:xfrm>
            <a:off x="677334" y="2333897"/>
            <a:ext cx="8596668" cy="3707465"/>
          </a:xfrm>
        </p:spPr>
        <p:txBody>
          <a:bodyPr>
            <a:normAutofit/>
          </a:bodyPr>
          <a:lstStyle/>
          <a:p>
            <a:r>
              <a:rPr lang="en-US" sz="2400" dirty="0">
                <a:solidFill>
                  <a:schemeClr val="tx1"/>
                </a:solidFill>
              </a:rPr>
              <a:t>Edward Sapir (1884–1939) &amp; Benjamin Lee Whorf (1897–1941, USA</a:t>
            </a:r>
            <a:r>
              <a:rPr lang="en-US" sz="2400" dirty="0" smtClean="0">
                <a:solidFill>
                  <a:schemeClr val="tx1"/>
                </a:solidFill>
              </a:rPr>
              <a:t>)</a:t>
            </a:r>
          </a:p>
          <a:p>
            <a:r>
              <a:rPr lang="en-US" sz="2400" dirty="0" smtClean="0">
                <a:solidFill>
                  <a:schemeClr val="tx1"/>
                </a:solidFill>
              </a:rPr>
              <a:t>Time</a:t>
            </a:r>
            <a:r>
              <a:rPr lang="en-US" sz="2400" dirty="0">
                <a:solidFill>
                  <a:schemeClr val="tx1"/>
                </a:solidFill>
              </a:rPr>
              <a:t>: Early–mid 20th century</a:t>
            </a:r>
            <a:r>
              <a:rPr lang="en-US" sz="2400" dirty="0" smtClean="0">
                <a:solidFill>
                  <a:schemeClr val="tx1"/>
                </a:solidFill>
              </a:rPr>
              <a:t>.</a:t>
            </a:r>
          </a:p>
          <a:p>
            <a:r>
              <a:rPr lang="en-US" sz="2400" dirty="0" smtClean="0">
                <a:solidFill>
                  <a:schemeClr val="tx1"/>
                </a:solidFill>
              </a:rPr>
              <a:t>Contribution</a:t>
            </a:r>
            <a:r>
              <a:rPr lang="en-US" sz="2400" dirty="0">
                <a:solidFill>
                  <a:schemeClr val="tx1"/>
                </a:solidFill>
              </a:rPr>
              <a:t>: Sapir-Whorf Hypothesis (linguistic relativity</a:t>
            </a:r>
            <a:r>
              <a:rPr lang="en-US" sz="2400" dirty="0" smtClean="0">
                <a:solidFill>
                  <a:schemeClr val="tx1"/>
                </a:solidFill>
              </a:rPr>
              <a:t>).</a:t>
            </a:r>
          </a:p>
          <a:p>
            <a:r>
              <a:rPr lang="en-US" sz="2400" dirty="0" smtClean="0">
                <a:solidFill>
                  <a:schemeClr val="tx1"/>
                </a:solidFill>
              </a:rPr>
              <a:t>Core </a:t>
            </a:r>
            <a:r>
              <a:rPr lang="en-US" sz="2400" dirty="0">
                <a:solidFill>
                  <a:schemeClr val="tx1"/>
                </a:solidFill>
              </a:rPr>
              <a:t>idea: Language influences thought and worldview</a:t>
            </a:r>
            <a:r>
              <a:rPr lang="en-US" sz="2400" dirty="0" smtClean="0">
                <a:solidFill>
                  <a:schemeClr val="tx1"/>
                </a:solidFill>
              </a:rPr>
              <a:t>.</a:t>
            </a:r>
          </a:p>
          <a:p>
            <a:r>
              <a:rPr lang="en-US" sz="2400" dirty="0" smtClean="0">
                <a:solidFill>
                  <a:schemeClr val="tx1"/>
                </a:solidFill>
              </a:rPr>
              <a:t>View</a:t>
            </a:r>
            <a:r>
              <a:rPr lang="en-US" sz="2400" dirty="0">
                <a:solidFill>
                  <a:schemeClr val="tx1"/>
                </a:solidFill>
              </a:rPr>
              <a:t>: Anthropological–cultural perspective, showing variation across languages.</a:t>
            </a:r>
            <a:endParaRPr lang="en-US" sz="2400" dirty="0">
              <a:solidFill>
                <a:schemeClr val="tx1"/>
              </a:solidFill>
            </a:endParaRPr>
          </a:p>
        </p:txBody>
      </p:sp>
    </p:spTree>
    <p:extLst>
      <p:ext uri="{BB962C8B-B14F-4D97-AF65-F5344CB8AC3E}">
        <p14:creationId xmlns:p14="http://schemas.microsoft.com/office/powerpoint/2010/main" val="80341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463040"/>
          </a:xfrm>
        </p:spPr>
        <p:txBody>
          <a:bodyPr>
            <a:normAutofit fontScale="90000"/>
          </a:bodyPr>
          <a:lstStyle/>
          <a:p>
            <a:r>
              <a:rPr lang="en-US" dirty="0" smtClean="0">
                <a:solidFill>
                  <a:srgbClr val="002060"/>
                </a:solidFill>
              </a:rPr>
              <a:t>Milestones </a:t>
            </a:r>
            <a:r>
              <a:rPr lang="en-US" dirty="0">
                <a:solidFill>
                  <a:srgbClr val="002060"/>
                </a:solidFill>
              </a:rPr>
              <a:t>in linguistics, </a:t>
            </a:r>
            <a:r>
              <a:rPr lang="en-US" dirty="0" smtClean="0">
                <a:solidFill>
                  <a:srgbClr val="002060"/>
                </a:solidFill>
              </a:rPr>
              <a:t>different </a:t>
            </a:r>
            <a:r>
              <a:rPr lang="en-US" dirty="0">
                <a:solidFill>
                  <a:srgbClr val="002060"/>
                </a:solidFill>
              </a:rPr>
              <a:t>traditions and </a:t>
            </a:r>
            <a:r>
              <a:rPr lang="en-US" dirty="0" smtClean="0">
                <a:solidFill>
                  <a:srgbClr val="002060"/>
                </a:solidFill>
              </a:rPr>
              <a:t>emphases</a:t>
            </a:r>
            <a:r>
              <a:rPr lang="en-US" dirty="0">
                <a:solidFill>
                  <a:srgbClr val="002060"/>
                </a:solidFill>
              </a:rPr>
              <a:t/>
            </a:r>
            <a:br>
              <a:rPr lang="en-US" dirty="0">
                <a:solidFill>
                  <a:srgbClr val="002060"/>
                </a:solidFill>
              </a:rPr>
            </a:br>
            <a:r>
              <a:rPr lang="en-US" dirty="0">
                <a:solidFill>
                  <a:srgbClr val="C00000"/>
                </a:solidFill>
              </a:rPr>
              <a:t>Noam Chomsky </a:t>
            </a:r>
            <a:r>
              <a:rPr lang="en-US" dirty="0">
                <a:solidFill>
                  <a:srgbClr val="002060"/>
                </a:solidFill>
              </a:rPr>
              <a:t/>
            </a:r>
            <a:br>
              <a:rPr lang="en-US" dirty="0">
                <a:solidFill>
                  <a:srgbClr val="002060"/>
                </a:solidFill>
              </a:rPr>
            </a:br>
            <a:endParaRPr lang="en-US" dirty="0">
              <a:solidFill>
                <a:srgbClr val="002060"/>
              </a:solidFill>
            </a:endParaRPr>
          </a:p>
        </p:txBody>
      </p:sp>
      <p:sp>
        <p:nvSpPr>
          <p:cNvPr id="3" name="Объект 2"/>
          <p:cNvSpPr>
            <a:spLocks noGrp="1"/>
          </p:cNvSpPr>
          <p:nvPr>
            <p:ph idx="1"/>
          </p:nvPr>
        </p:nvSpPr>
        <p:spPr>
          <a:xfrm>
            <a:off x="677334" y="2333897"/>
            <a:ext cx="8596668" cy="3707465"/>
          </a:xfrm>
        </p:spPr>
        <p:txBody>
          <a:bodyPr>
            <a:normAutofit/>
          </a:bodyPr>
          <a:lstStyle/>
          <a:p>
            <a:r>
              <a:rPr lang="en-US" sz="2400" dirty="0">
                <a:solidFill>
                  <a:schemeClr val="tx1"/>
                </a:solidFill>
              </a:rPr>
              <a:t>Noam Chomsky (1928– , USA</a:t>
            </a:r>
            <a:r>
              <a:rPr lang="en-US" sz="2400" dirty="0" smtClean="0">
                <a:solidFill>
                  <a:schemeClr val="tx1"/>
                </a:solidFill>
              </a:rPr>
              <a:t>)</a:t>
            </a:r>
          </a:p>
          <a:p>
            <a:r>
              <a:rPr lang="en-US" sz="2400" dirty="0" smtClean="0">
                <a:solidFill>
                  <a:schemeClr val="tx1"/>
                </a:solidFill>
              </a:rPr>
              <a:t>Time</a:t>
            </a:r>
            <a:r>
              <a:rPr lang="en-US" sz="2400" dirty="0">
                <a:solidFill>
                  <a:schemeClr val="tx1"/>
                </a:solidFill>
              </a:rPr>
              <a:t>: Mid–late 20th century onward</a:t>
            </a:r>
            <a:r>
              <a:rPr lang="en-US" sz="2400" dirty="0" smtClean="0">
                <a:solidFill>
                  <a:schemeClr val="tx1"/>
                </a:solidFill>
              </a:rPr>
              <a:t>.</a:t>
            </a:r>
          </a:p>
          <a:p>
            <a:r>
              <a:rPr lang="en-US" sz="2400" dirty="0" smtClean="0">
                <a:solidFill>
                  <a:schemeClr val="tx1"/>
                </a:solidFill>
              </a:rPr>
              <a:t>Contribution</a:t>
            </a:r>
            <a:r>
              <a:rPr lang="en-US" sz="2400" dirty="0">
                <a:solidFill>
                  <a:schemeClr val="tx1"/>
                </a:solidFill>
              </a:rPr>
              <a:t>: Generative grammar, Universal Grammar (UG</a:t>
            </a:r>
            <a:r>
              <a:rPr lang="en-US" sz="2400" dirty="0" smtClean="0">
                <a:solidFill>
                  <a:schemeClr val="tx1"/>
                </a:solidFill>
              </a:rPr>
              <a:t>).</a:t>
            </a:r>
          </a:p>
          <a:p>
            <a:r>
              <a:rPr lang="en-US" sz="2400" dirty="0" smtClean="0">
                <a:solidFill>
                  <a:schemeClr val="tx1"/>
                </a:solidFill>
              </a:rPr>
              <a:t>Core </a:t>
            </a:r>
            <a:r>
              <a:rPr lang="en-US" sz="2400" dirty="0">
                <a:solidFill>
                  <a:schemeClr val="tx1"/>
                </a:solidFill>
              </a:rPr>
              <a:t>idea: Language capacity is innate, universal, biologically grounded</a:t>
            </a:r>
            <a:r>
              <a:rPr lang="en-US" sz="2400" dirty="0" smtClean="0">
                <a:solidFill>
                  <a:schemeClr val="tx1"/>
                </a:solidFill>
              </a:rPr>
              <a:t>.</a:t>
            </a:r>
          </a:p>
          <a:p>
            <a:r>
              <a:rPr lang="en-US" sz="2400" dirty="0" smtClean="0">
                <a:solidFill>
                  <a:schemeClr val="tx1"/>
                </a:solidFill>
              </a:rPr>
              <a:t>View</a:t>
            </a:r>
            <a:r>
              <a:rPr lang="en-US" sz="2400" dirty="0">
                <a:solidFill>
                  <a:schemeClr val="tx1"/>
                </a:solidFill>
              </a:rPr>
              <a:t>: Cognitive/biological perspective, focusing on mental grammar.</a:t>
            </a:r>
            <a:endParaRPr lang="en-US" sz="2400" dirty="0">
              <a:solidFill>
                <a:schemeClr val="tx1"/>
              </a:solidFill>
            </a:endParaRPr>
          </a:p>
        </p:txBody>
      </p:sp>
    </p:spTree>
    <p:extLst>
      <p:ext uri="{BB962C8B-B14F-4D97-AF65-F5344CB8AC3E}">
        <p14:creationId xmlns:p14="http://schemas.microsoft.com/office/powerpoint/2010/main" val="1193445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Who was right</a:t>
            </a:r>
            <a:r>
              <a:rPr lang="en-US" dirty="0" smtClean="0"/>
              <a:t>? Closer to reality…</a:t>
            </a:r>
            <a:endParaRPr lang="en-US" dirty="0"/>
          </a:p>
        </p:txBody>
      </p:sp>
      <p:sp>
        <p:nvSpPr>
          <p:cNvPr id="3" name="Объект 2"/>
          <p:cNvSpPr>
            <a:spLocks noGrp="1"/>
          </p:cNvSpPr>
          <p:nvPr>
            <p:ph idx="1"/>
          </p:nvPr>
        </p:nvSpPr>
        <p:spPr>
          <a:xfrm>
            <a:off x="677334" y="1323703"/>
            <a:ext cx="8596668" cy="4717659"/>
          </a:xfrm>
        </p:spPr>
        <p:txBody>
          <a:bodyPr>
            <a:normAutofit/>
          </a:bodyPr>
          <a:lstStyle/>
          <a:p>
            <a:pPr marL="0" indent="0">
              <a:buNone/>
            </a:pPr>
            <a:r>
              <a:rPr lang="en-US" sz="2400" dirty="0">
                <a:solidFill>
                  <a:schemeClr val="tx1"/>
                </a:solidFill>
              </a:rPr>
              <a:t>Sapir–Whorf’s weaker relativity + Chomsky’s biological innateness + Saussure’s structural system</a:t>
            </a:r>
          </a:p>
        </p:txBody>
      </p:sp>
      <p:pic>
        <p:nvPicPr>
          <p:cNvPr id="4" name="Рисунок 3"/>
          <p:cNvPicPr>
            <a:picLocks noChangeAspect="1"/>
          </p:cNvPicPr>
          <p:nvPr/>
        </p:nvPicPr>
        <p:blipFill>
          <a:blip r:embed="rId2"/>
          <a:stretch>
            <a:fillRect/>
          </a:stretch>
        </p:blipFill>
        <p:spPr>
          <a:xfrm>
            <a:off x="2619326" y="2141325"/>
            <a:ext cx="5523187" cy="4334480"/>
          </a:xfrm>
          <a:prstGeom prst="rect">
            <a:avLst/>
          </a:prstGeom>
        </p:spPr>
      </p:pic>
    </p:spTree>
    <p:extLst>
      <p:ext uri="{BB962C8B-B14F-4D97-AF65-F5344CB8AC3E}">
        <p14:creationId xmlns:p14="http://schemas.microsoft.com/office/powerpoint/2010/main" val="1073540588"/>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615</TotalTime>
  <Words>1887</Words>
  <Application>Microsoft Office PowerPoint</Application>
  <PresentationFormat>Широкоэкранный</PresentationFormat>
  <Paragraphs>141</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Algerian</vt:lpstr>
      <vt:lpstr>Arial</vt:lpstr>
      <vt:lpstr>Trebuchet MS</vt:lpstr>
      <vt:lpstr>Wingdings 3</vt:lpstr>
      <vt:lpstr>Аспект</vt:lpstr>
      <vt:lpstr>What is Cross- Cultural Communication?</vt:lpstr>
      <vt:lpstr>Key aspects of cross-cultural communication </vt:lpstr>
      <vt:lpstr>Key areas of study within cross-cultural communication </vt:lpstr>
      <vt:lpstr>Cross- cultural communication is a multifaceted subject which has elements from a number of disciplines: </vt:lpstr>
      <vt:lpstr>How linguistics influences communication </vt:lpstr>
      <vt:lpstr>Milestones in linguistics, different traditions and emphases Ferdinand de Saussure </vt:lpstr>
      <vt:lpstr>Milestones in linguistics, different traditions and emphases Edward Sapir, Benjamin Lee Whorf  </vt:lpstr>
      <vt:lpstr>Milestones in linguistics, different traditions and emphases Noam Chomsky  </vt:lpstr>
      <vt:lpstr>Who was right? Closer to reality…</vt:lpstr>
      <vt:lpstr>Noam Chomsky on Language Design</vt:lpstr>
      <vt:lpstr>Timeline Reconstruction </vt:lpstr>
      <vt:lpstr>Definitions of culture</vt:lpstr>
      <vt:lpstr>Oberg’s iceberg analogy</vt:lpstr>
      <vt:lpstr>Barriers to effective communication</vt:lpstr>
      <vt:lpstr>Ethnocentrism</vt:lpstr>
      <vt:lpstr>Stereotyping</vt:lpstr>
      <vt:lpstr>Definitions of heaven and hell  (mostly apocryphal!)</vt:lpstr>
      <vt:lpstr>The STAR approach</vt:lpstr>
      <vt:lpstr>Example 1: British vs. American Communication Styles in a Business Context What did she realize?</vt:lpstr>
      <vt:lpstr>Example 2: Humor in Business – British vs. American </vt:lpstr>
      <vt:lpstr>Example 3: Directness in Negotiations – Ukrainian vs. British </vt:lpstr>
      <vt:lpstr>Example 4: Humor Misunderstanding – Ukrainian vs. American </vt:lpstr>
      <vt:lpstr>Summary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Cross- Cultural Communication?</dc:title>
  <dc:creator>Cветлана</dc:creator>
  <cp:lastModifiedBy>Света</cp:lastModifiedBy>
  <cp:revision>19</cp:revision>
  <dcterms:created xsi:type="dcterms:W3CDTF">2022-09-05T03:46:33Z</dcterms:created>
  <dcterms:modified xsi:type="dcterms:W3CDTF">2025-09-02T07:13:40Z</dcterms:modified>
</cp:coreProperties>
</file>