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73" r:id="rId8"/>
    <p:sldId id="274" r:id="rId9"/>
    <p:sldId id="262" r:id="rId10"/>
    <p:sldId id="263" r:id="rId11"/>
    <p:sldId id="264" r:id="rId12"/>
    <p:sldId id="265" r:id="rId13"/>
    <p:sldId id="266" r:id="rId14"/>
    <p:sldId id="267" r:id="rId15"/>
    <p:sldId id="268" r:id="rId16"/>
    <p:sldId id="269" r:id="rId17"/>
    <p:sldId id="270" r:id="rId18"/>
    <p:sldId id="271" r:id="rId19"/>
    <p:sldId id="272"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9/2/2024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9/2/2024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9/2/2024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9/2/2024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9/2/2024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9/2/2024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9/2/2024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9/2/2024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9/2/2024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9/2/2024</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MLk47AMBdT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MLk47AMBdT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a:solidFill>
                  <a:schemeClr val="accent2">
                    <a:lumMod val="50000"/>
                  </a:schemeClr>
                </a:solidFill>
              </a:rPr>
              <a:t>What is Cross- Cultural</a:t>
            </a:r>
            <a:br>
              <a:rPr lang="en-US" dirty="0">
                <a:solidFill>
                  <a:schemeClr val="accent2">
                    <a:lumMod val="50000"/>
                  </a:schemeClr>
                </a:solidFill>
              </a:rPr>
            </a:br>
            <a:r>
              <a:rPr lang="en-US" dirty="0">
                <a:solidFill>
                  <a:schemeClr val="accent2">
                    <a:lumMod val="50000"/>
                  </a:schemeClr>
                </a:solidFill>
              </a:rPr>
              <a:t>Communication?</a:t>
            </a:r>
          </a:p>
        </p:txBody>
      </p:sp>
      <p:sp>
        <p:nvSpPr>
          <p:cNvPr id="3" name="Подзаголовок 2"/>
          <p:cNvSpPr>
            <a:spLocks noGrp="1"/>
          </p:cNvSpPr>
          <p:nvPr>
            <p:ph type="subTitle" idx="1"/>
          </p:nvPr>
        </p:nvSpPr>
        <p:spPr>
          <a:xfrm>
            <a:off x="1507067" y="4990011"/>
            <a:ext cx="7766936" cy="157721"/>
          </a:xfrm>
        </p:spPr>
        <p:txBody>
          <a:bodyPr>
            <a:normAutofit fontScale="25000" lnSpcReduction="20000"/>
          </a:bodyPr>
          <a:lstStyle/>
          <a:p>
            <a:endParaRPr lang="en-US" dirty="0"/>
          </a:p>
        </p:txBody>
      </p:sp>
    </p:spTree>
    <p:extLst>
      <p:ext uri="{BB962C8B-B14F-4D97-AF65-F5344CB8AC3E}">
        <p14:creationId xmlns:p14="http://schemas.microsoft.com/office/powerpoint/2010/main" val="28899662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solidFill>
                  <a:srgbClr val="002060"/>
                </a:solidFill>
              </a:rPr>
              <a:t>Oberg’s iceberg analogy</a:t>
            </a:r>
          </a:p>
        </p:txBody>
      </p:sp>
      <p:sp>
        <p:nvSpPr>
          <p:cNvPr id="3" name="Объект 2"/>
          <p:cNvSpPr>
            <a:spLocks noGrp="1"/>
          </p:cNvSpPr>
          <p:nvPr>
            <p:ph idx="1"/>
          </p:nvPr>
        </p:nvSpPr>
        <p:spPr>
          <a:xfrm>
            <a:off x="677334" y="2160589"/>
            <a:ext cx="7090712" cy="3880773"/>
          </a:xfrm>
        </p:spPr>
        <p:txBody>
          <a:bodyPr>
            <a:noAutofit/>
          </a:bodyPr>
          <a:lstStyle/>
          <a:p>
            <a:r>
              <a:rPr lang="en-US" sz="2800" dirty="0">
                <a:solidFill>
                  <a:schemeClr val="tx1"/>
                </a:solidFill>
              </a:rPr>
              <a:t>implicit culture – basic </a:t>
            </a:r>
            <a:r>
              <a:rPr lang="en-US" sz="2800" dirty="0" smtClean="0">
                <a:solidFill>
                  <a:schemeClr val="tx1"/>
                </a:solidFill>
              </a:rPr>
              <a:t>assumptions which </a:t>
            </a:r>
            <a:r>
              <a:rPr lang="en-US" sz="2800" dirty="0">
                <a:solidFill>
                  <a:schemeClr val="tx1"/>
                </a:solidFill>
              </a:rPr>
              <a:t>produce norms and values which show </a:t>
            </a:r>
            <a:r>
              <a:rPr lang="en-US" sz="2800" dirty="0" smtClean="0">
                <a:solidFill>
                  <a:schemeClr val="tx1"/>
                </a:solidFill>
              </a:rPr>
              <a:t>in</a:t>
            </a:r>
          </a:p>
          <a:p>
            <a:r>
              <a:rPr lang="en-US" sz="2800" dirty="0" smtClean="0">
                <a:solidFill>
                  <a:schemeClr val="tx1"/>
                </a:solidFill>
              </a:rPr>
              <a:t> </a:t>
            </a:r>
            <a:r>
              <a:rPr lang="en-US" sz="2800" dirty="0">
                <a:solidFill>
                  <a:schemeClr val="tx1"/>
                </a:solidFill>
              </a:rPr>
              <a:t>the explicit culture </a:t>
            </a:r>
            <a:r>
              <a:rPr lang="en-US" sz="2800" dirty="0" smtClean="0">
                <a:solidFill>
                  <a:schemeClr val="tx1"/>
                </a:solidFill>
              </a:rPr>
              <a:t>– observable </a:t>
            </a:r>
            <a:r>
              <a:rPr lang="en-US" sz="2800" dirty="0">
                <a:solidFill>
                  <a:schemeClr val="tx1"/>
                </a:solidFill>
              </a:rPr>
              <a:t>reality which includes language, food, music, dress, literature</a:t>
            </a:r>
            <a:r>
              <a:rPr lang="en-US" sz="2800" dirty="0" smtClean="0">
                <a:solidFill>
                  <a:schemeClr val="tx1"/>
                </a:solidFill>
              </a:rPr>
              <a:t>, architecture</a:t>
            </a:r>
            <a:r>
              <a:rPr lang="en-US" sz="2800" dirty="0">
                <a:solidFill>
                  <a:schemeClr val="tx1"/>
                </a:solidFill>
              </a:rPr>
              <a:t>, public emotion, work ethic, noise, physical contact and so on</a:t>
            </a:r>
            <a:r>
              <a:rPr lang="en-US" sz="2800" dirty="0" smtClean="0">
                <a:solidFill>
                  <a:schemeClr val="tx1"/>
                </a:solidFill>
              </a:rPr>
              <a:t>.</a:t>
            </a:r>
          </a:p>
          <a:p>
            <a:endParaRPr lang="en-US" sz="2800" dirty="0">
              <a:solidFill>
                <a:schemeClr val="tx1"/>
              </a:solidFill>
            </a:endParaRPr>
          </a:p>
          <a:p>
            <a:r>
              <a:rPr lang="en-US" sz="2800" dirty="0">
                <a:solidFill>
                  <a:schemeClr val="tx1"/>
                </a:solidFill>
              </a:rPr>
              <a:t>visible and invisible culture.</a:t>
            </a:r>
          </a:p>
        </p:txBody>
      </p:sp>
      <p:pic>
        <p:nvPicPr>
          <p:cNvPr id="4" name="Рисунок 3"/>
          <p:cNvPicPr>
            <a:picLocks noChangeAspect="1"/>
          </p:cNvPicPr>
          <p:nvPr/>
        </p:nvPicPr>
        <p:blipFill>
          <a:blip r:embed="rId2"/>
          <a:stretch>
            <a:fillRect/>
          </a:stretch>
        </p:blipFill>
        <p:spPr>
          <a:xfrm>
            <a:off x="7620000" y="548640"/>
            <a:ext cx="4336869" cy="3988891"/>
          </a:xfrm>
          <a:prstGeom prst="rect">
            <a:avLst/>
          </a:prstGeom>
        </p:spPr>
      </p:pic>
    </p:spTree>
    <p:extLst>
      <p:ext uri="{BB962C8B-B14F-4D97-AF65-F5344CB8AC3E}">
        <p14:creationId xmlns:p14="http://schemas.microsoft.com/office/powerpoint/2010/main" val="2623107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solidFill>
                  <a:srgbClr val="002060"/>
                </a:solidFill>
              </a:rPr>
              <a:t>Corporate culture</a:t>
            </a:r>
          </a:p>
        </p:txBody>
      </p:sp>
      <p:sp>
        <p:nvSpPr>
          <p:cNvPr id="3" name="Объект 2"/>
          <p:cNvSpPr>
            <a:spLocks noGrp="1"/>
          </p:cNvSpPr>
          <p:nvPr>
            <p:ph idx="1"/>
          </p:nvPr>
        </p:nvSpPr>
        <p:spPr/>
        <p:txBody>
          <a:bodyPr>
            <a:normAutofit/>
          </a:bodyPr>
          <a:lstStyle/>
          <a:p>
            <a:r>
              <a:rPr lang="en-US" sz="4000" dirty="0">
                <a:solidFill>
                  <a:schemeClr val="tx1"/>
                </a:solidFill>
              </a:rPr>
              <a:t>‘the way we do things </a:t>
            </a:r>
            <a:r>
              <a:rPr lang="en-US" sz="4000" dirty="0" smtClean="0">
                <a:solidFill>
                  <a:schemeClr val="tx1"/>
                </a:solidFill>
              </a:rPr>
              <a:t>around here</a:t>
            </a:r>
            <a:r>
              <a:rPr lang="en-US" sz="4000" dirty="0">
                <a:solidFill>
                  <a:schemeClr val="tx1"/>
                </a:solidFill>
              </a:rPr>
              <a:t>’ or ‘the glue that holds an organization together’.</a:t>
            </a:r>
          </a:p>
        </p:txBody>
      </p:sp>
    </p:spTree>
    <p:extLst>
      <p:ext uri="{BB962C8B-B14F-4D97-AF65-F5344CB8AC3E}">
        <p14:creationId xmlns:p14="http://schemas.microsoft.com/office/powerpoint/2010/main" val="2781758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solidFill>
                  <a:srgbClr val="002060"/>
                </a:solidFill>
              </a:rPr>
              <a:t>Communication styles</a:t>
            </a:r>
          </a:p>
        </p:txBody>
      </p:sp>
      <p:sp>
        <p:nvSpPr>
          <p:cNvPr id="3" name="Объект 2"/>
          <p:cNvSpPr>
            <a:spLocks noGrp="1"/>
          </p:cNvSpPr>
          <p:nvPr>
            <p:ph idx="1"/>
          </p:nvPr>
        </p:nvSpPr>
        <p:spPr/>
        <p:txBody>
          <a:bodyPr>
            <a:normAutofit lnSpcReduction="10000"/>
          </a:bodyPr>
          <a:lstStyle/>
          <a:p>
            <a:pPr marL="0" indent="0">
              <a:buNone/>
            </a:pPr>
            <a:r>
              <a:rPr lang="en-US" dirty="0" smtClean="0">
                <a:solidFill>
                  <a:schemeClr val="tx1"/>
                </a:solidFill>
              </a:rPr>
              <a:t>Areas:</a:t>
            </a:r>
          </a:p>
          <a:p>
            <a:r>
              <a:rPr lang="en-US" dirty="0" smtClean="0">
                <a:solidFill>
                  <a:schemeClr val="tx1"/>
                </a:solidFill>
              </a:rPr>
              <a:t>verbal </a:t>
            </a:r>
            <a:r>
              <a:rPr lang="en-US" dirty="0">
                <a:solidFill>
                  <a:schemeClr val="tx1"/>
                </a:solidFill>
              </a:rPr>
              <a:t>communication;</a:t>
            </a:r>
          </a:p>
          <a:p>
            <a:r>
              <a:rPr lang="en-US" dirty="0">
                <a:solidFill>
                  <a:schemeClr val="tx1"/>
                </a:solidFill>
              </a:rPr>
              <a:t>non- verbal communication (body language);</a:t>
            </a:r>
          </a:p>
          <a:p>
            <a:r>
              <a:rPr lang="en-US" dirty="0">
                <a:solidFill>
                  <a:schemeClr val="tx1"/>
                </a:solidFill>
              </a:rPr>
              <a:t>written communication.</a:t>
            </a:r>
          </a:p>
          <a:p>
            <a:pPr marL="0" indent="0">
              <a:buNone/>
            </a:pPr>
            <a:r>
              <a:rPr lang="en-US" dirty="0">
                <a:solidFill>
                  <a:schemeClr val="tx1"/>
                </a:solidFill>
              </a:rPr>
              <a:t>Direct </a:t>
            </a:r>
            <a:r>
              <a:rPr lang="en-US" dirty="0" smtClean="0">
                <a:solidFill>
                  <a:schemeClr val="tx1"/>
                </a:solidFill>
              </a:rPr>
              <a:t> - Indirect</a:t>
            </a:r>
            <a:endParaRPr lang="en-US" dirty="0">
              <a:solidFill>
                <a:schemeClr val="tx1"/>
              </a:solidFill>
            </a:endParaRPr>
          </a:p>
          <a:p>
            <a:pPr marL="0" indent="0">
              <a:buNone/>
            </a:pPr>
            <a:r>
              <a:rPr lang="en-US" dirty="0">
                <a:solidFill>
                  <a:schemeClr val="tx1"/>
                </a:solidFill>
              </a:rPr>
              <a:t>Details </a:t>
            </a:r>
            <a:r>
              <a:rPr lang="en-US" dirty="0" smtClean="0">
                <a:solidFill>
                  <a:schemeClr val="tx1"/>
                </a:solidFill>
              </a:rPr>
              <a:t>- Suggestions</a:t>
            </a:r>
            <a:endParaRPr lang="en-US" dirty="0">
              <a:solidFill>
                <a:schemeClr val="tx1"/>
              </a:solidFill>
            </a:endParaRPr>
          </a:p>
          <a:p>
            <a:pPr marL="0" indent="0">
              <a:buNone/>
            </a:pPr>
            <a:r>
              <a:rPr lang="en-US" dirty="0">
                <a:solidFill>
                  <a:schemeClr val="tx1"/>
                </a:solidFill>
              </a:rPr>
              <a:t>What/why </a:t>
            </a:r>
            <a:r>
              <a:rPr lang="en-US" dirty="0" smtClean="0">
                <a:solidFill>
                  <a:schemeClr val="tx1"/>
                </a:solidFill>
              </a:rPr>
              <a:t>- Why/what</a:t>
            </a:r>
            <a:endParaRPr lang="en-US" dirty="0">
              <a:solidFill>
                <a:schemeClr val="tx1"/>
              </a:solidFill>
            </a:endParaRPr>
          </a:p>
          <a:p>
            <a:pPr marL="0" indent="0">
              <a:buNone/>
            </a:pPr>
            <a:r>
              <a:rPr lang="en-US" dirty="0" smtClean="0">
                <a:solidFill>
                  <a:schemeClr val="tx1"/>
                </a:solidFill>
              </a:rPr>
              <a:t>Formal - </a:t>
            </a:r>
            <a:r>
              <a:rPr lang="en-US" dirty="0">
                <a:solidFill>
                  <a:schemeClr val="tx1"/>
                </a:solidFill>
              </a:rPr>
              <a:t>Informal</a:t>
            </a:r>
          </a:p>
          <a:p>
            <a:pPr marL="0" indent="0">
              <a:buNone/>
            </a:pPr>
            <a:r>
              <a:rPr lang="en-US" dirty="0">
                <a:solidFill>
                  <a:schemeClr val="tx1"/>
                </a:solidFill>
              </a:rPr>
              <a:t>Emotional </a:t>
            </a:r>
            <a:r>
              <a:rPr lang="en-US" dirty="0" smtClean="0">
                <a:solidFill>
                  <a:schemeClr val="tx1"/>
                </a:solidFill>
              </a:rPr>
              <a:t>- Neutral</a:t>
            </a:r>
            <a:endParaRPr lang="en-US" dirty="0">
              <a:solidFill>
                <a:schemeClr val="tx1"/>
              </a:solidFill>
            </a:endParaRPr>
          </a:p>
          <a:p>
            <a:pPr marL="0" indent="0">
              <a:buNone/>
            </a:pPr>
            <a:r>
              <a:rPr lang="en-US" dirty="0">
                <a:solidFill>
                  <a:schemeClr val="tx1"/>
                </a:solidFill>
              </a:rPr>
              <a:t>Fast </a:t>
            </a:r>
            <a:r>
              <a:rPr lang="en-US" dirty="0" smtClean="0">
                <a:solidFill>
                  <a:schemeClr val="tx1"/>
                </a:solidFill>
              </a:rPr>
              <a:t>- Slow</a:t>
            </a:r>
            <a:endParaRPr lang="en-US" dirty="0">
              <a:solidFill>
                <a:schemeClr val="tx1"/>
              </a:solidFill>
            </a:endParaRPr>
          </a:p>
        </p:txBody>
      </p:sp>
    </p:spTree>
    <p:extLst>
      <p:ext uri="{BB962C8B-B14F-4D97-AF65-F5344CB8AC3E}">
        <p14:creationId xmlns:p14="http://schemas.microsoft.com/office/powerpoint/2010/main" val="1915984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solidFill>
                  <a:srgbClr val="002060"/>
                </a:solidFill>
              </a:rPr>
              <a:t>Barriers to effective communication</a:t>
            </a:r>
          </a:p>
        </p:txBody>
      </p:sp>
      <p:sp>
        <p:nvSpPr>
          <p:cNvPr id="3" name="Объект 2"/>
          <p:cNvSpPr>
            <a:spLocks noGrp="1"/>
          </p:cNvSpPr>
          <p:nvPr>
            <p:ph idx="1"/>
          </p:nvPr>
        </p:nvSpPr>
        <p:spPr/>
        <p:txBody>
          <a:bodyPr>
            <a:normAutofit/>
          </a:bodyPr>
          <a:lstStyle/>
          <a:p>
            <a:r>
              <a:rPr lang="en-US" sz="2000" dirty="0" smtClean="0">
                <a:solidFill>
                  <a:schemeClr val="tx1"/>
                </a:solidFill>
              </a:rPr>
              <a:t>‘Misunderstandings </a:t>
            </a:r>
            <a:r>
              <a:rPr lang="en-US" sz="2000" dirty="0">
                <a:solidFill>
                  <a:schemeClr val="tx1"/>
                </a:solidFill>
              </a:rPr>
              <a:t>don’t exist</a:t>
            </a:r>
            <a:r>
              <a:rPr lang="en-US" sz="2000" dirty="0" smtClean="0">
                <a:solidFill>
                  <a:schemeClr val="tx1"/>
                </a:solidFill>
              </a:rPr>
              <a:t>; only </a:t>
            </a:r>
            <a:r>
              <a:rPr lang="en-US" sz="2000" dirty="0">
                <a:solidFill>
                  <a:schemeClr val="tx1"/>
                </a:solidFill>
              </a:rPr>
              <a:t>the failure to communicate exists</a:t>
            </a:r>
            <a:r>
              <a:rPr lang="en-US" sz="2000" dirty="0" smtClean="0">
                <a:solidFill>
                  <a:schemeClr val="tx1"/>
                </a:solidFill>
              </a:rPr>
              <a:t>.’</a:t>
            </a:r>
          </a:p>
          <a:p>
            <a:endParaRPr lang="en-US" sz="2000" dirty="0" smtClean="0">
              <a:solidFill>
                <a:schemeClr val="tx1"/>
              </a:solidFill>
            </a:endParaRPr>
          </a:p>
          <a:p>
            <a:r>
              <a:rPr lang="en-US" sz="2000" dirty="0">
                <a:solidFill>
                  <a:schemeClr val="tx1"/>
                </a:solidFill>
              </a:rPr>
              <a:t>we have to make decisions about how to behave on the information </a:t>
            </a:r>
            <a:r>
              <a:rPr lang="en-US" sz="2000" dirty="0" smtClean="0">
                <a:solidFill>
                  <a:schemeClr val="tx1"/>
                </a:solidFill>
              </a:rPr>
              <a:t>we have</a:t>
            </a:r>
            <a:r>
              <a:rPr lang="en-US" sz="2000" dirty="0">
                <a:solidFill>
                  <a:schemeClr val="tx1"/>
                </a:solidFill>
              </a:rPr>
              <a:t>, which is often incomplete;</a:t>
            </a:r>
          </a:p>
          <a:p>
            <a:r>
              <a:rPr lang="en-US" sz="2000" dirty="0">
                <a:solidFill>
                  <a:schemeClr val="tx1"/>
                </a:solidFill>
              </a:rPr>
              <a:t>we choose to fill in or ignore contextual information in our attempts </a:t>
            </a:r>
            <a:r>
              <a:rPr lang="en-US" sz="2000" dirty="0" smtClean="0">
                <a:solidFill>
                  <a:schemeClr val="tx1"/>
                </a:solidFill>
              </a:rPr>
              <a:t>to make </a:t>
            </a:r>
            <a:r>
              <a:rPr lang="en-US" sz="2000" dirty="0">
                <a:solidFill>
                  <a:schemeClr val="tx1"/>
                </a:solidFill>
              </a:rPr>
              <a:t>decisions;</a:t>
            </a:r>
          </a:p>
          <a:p>
            <a:r>
              <a:rPr lang="en-US" sz="2000" dirty="0">
                <a:solidFill>
                  <a:schemeClr val="tx1"/>
                </a:solidFill>
              </a:rPr>
              <a:t>we use our own already pre- programmed expectations to do this.</a:t>
            </a:r>
          </a:p>
        </p:txBody>
      </p:sp>
    </p:spTree>
    <p:extLst>
      <p:ext uri="{BB962C8B-B14F-4D97-AF65-F5344CB8AC3E}">
        <p14:creationId xmlns:p14="http://schemas.microsoft.com/office/powerpoint/2010/main" val="2721149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solidFill>
                  <a:srgbClr val="002060"/>
                </a:solidFill>
              </a:rPr>
              <a:t>Ethnocentrism</a:t>
            </a:r>
          </a:p>
        </p:txBody>
      </p:sp>
      <p:sp>
        <p:nvSpPr>
          <p:cNvPr id="3" name="Объект 2"/>
          <p:cNvSpPr>
            <a:spLocks noGrp="1"/>
          </p:cNvSpPr>
          <p:nvPr>
            <p:ph idx="1"/>
          </p:nvPr>
        </p:nvSpPr>
        <p:spPr/>
        <p:txBody>
          <a:bodyPr>
            <a:normAutofit/>
          </a:bodyPr>
          <a:lstStyle/>
          <a:p>
            <a:r>
              <a:rPr lang="en-US" sz="2400" dirty="0">
                <a:solidFill>
                  <a:schemeClr val="tx1"/>
                </a:solidFill>
              </a:rPr>
              <a:t>Ignorance: we are often very ignorant of other people’s culture – </a:t>
            </a:r>
            <a:r>
              <a:rPr lang="en-US" sz="2400" dirty="0" smtClean="0">
                <a:solidFill>
                  <a:schemeClr val="tx1"/>
                </a:solidFill>
              </a:rPr>
              <a:t>their history</a:t>
            </a:r>
            <a:r>
              <a:rPr lang="en-US" sz="2400" dirty="0">
                <a:solidFill>
                  <a:schemeClr val="tx1"/>
                </a:solidFill>
              </a:rPr>
              <a:t>, religion, art, customs, values and so on.</a:t>
            </a:r>
          </a:p>
          <a:p>
            <a:r>
              <a:rPr lang="en-US" sz="2400" dirty="0">
                <a:solidFill>
                  <a:schemeClr val="tx1"/>
                </a:solidFill>
              </a:rPr>
              <a:t>Fear and anxiety: we are often afraid of novelty, embarrassment </a:t>
            </a:r>
            <a:r>
              <a:rPr lang="en-US" sz="2400" dirty="0" smtClean="0">
                <a:solidFill>
                  <a:schemeClr val="tx1"/>
                </a:solidFill>
              </a:rPr>
              <a:t>and conflict</a:t>
            </a:r>
            <a:r>
              <a:rPr lang="en-US" sz="2400" dirty="0">
                <a:solidFill>
                  <a:schemeClr val="tx1"/>
                </a:solidFill>
              </a:rPr>
              <a:t>. We suffer anxiety and stress because we do not know what to </a:t>
            </a:r>
            <a:r>
              <a:rPr lang="en-US" sz="2400" dirty="0" smtClean="0">
                <a:solidFill>
                  <a:schemeClr val="tx1"/>
                </a:solidFill>
              </a:rPr>
              <a:t>do in </a:t>
            </a:r>
            <a:r>
              <a:rPr lang="en-US" sz="2400" dirty="0">
                <a:solidFill>
                  <a:schemeClr val="tx1"/>
                </a:solidFill>
              </a:rPr>
              <a:t>certain situations.</a:t>
            </a:r>
          </a:p>
          <a:p>
            <a:r>
              <a:rPr lang="en-US" sz="2400" dirty="0">
                <a:solidFill>
                  <a:schemeClr val="tx1"/>
                </a:solidFill>
              </a:rPr>
              <a:t>Laziness: we are often lazy, sometimes for good </a:t>
            </a:r>
            <a:r>
              <a:rPr lang="en-US" sz="2400" dirty="0" smtClean="0">
                <a:solidFill>
                  <a:schemeClr val="tx1"/>
                </a:solidFill>
              </a:rPr>
              <a:t>reasons. This </a:t>
            </a:r>
            <a:r>
              <a:rPr lang="en-US" sz="2400" dirty="0">
                <a:solidFill>
                  <a:schemeClr val="tx1"/>
                </a:solidFill>
              </a:rPr>
              <a:t>makes us reluctant to learn and </a:t>
            </a:r>
            <a:r>
              <a:rPr lang="en-US" sz="2400" dirty="0" err="1">
                <a:solidFill>
                  <a:schemeClr val="tx1"/>
                </a:solidFill>
              </a:rPr>
              <a:t>practise</a:t>
            </a:r>
            <a:r>
              <a:rPr lang="en-US" sz="2400" dirty="0">
                <a:solidFill>
                  <a:schemeClr val="tx1"/>
                </a:solidFill>
              </a:rPr>
              <a:t> tolerance </a:t>
            </a:r>
            <a:r>
              <a:rPr lang="en-US" sz="2400" dirty="0" smtClean="0">
                <a:solidFill>
                  <a:schemeClr val="tx1"/>
                </a:solidFill>
              </a:rPr>
              <a:t>and understanding</a:t>
            </a:r>
            <a:r>
              <a:rPr lang="en-US" sz="2400" dirty="0">
                <a:solidFill>
                  <a:schemeClr val="tx1"/>
                </a:solidFill>
              </a:rPr>
              <a:t>. </a:t>
            </a:r>
          </a:p>
        </p:txBody>
      </p:sp>
    </p:spTree>
    <p:extLst>
      <p:ext uri="{BB962C8B-B14F-4D97-AF65-F5344CB8AC3E}">
        <p14:creationId xmlns:p14="http://schemas.microsoft.com/office/powerpoint/2010/main" val="13378232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solidFill>
                  <a:srgbClr val="002060"/>
                </a:solidFill>
              </a:rPr>
              <a:t>Stereotyping</a:t>
            </a:r>
          </a:p>
        </p:txBody>
      </p:sp>
      <p:sp>
        <p:nvSpPr>
          <p:cNvPr id="3" name="Объект 2"/>
          <p:cNvSpPr>
            <a:spLocks noGrp="1"/>
          </p:cNvSpPr>
          <p:nvPr>
            <p:ph idx="1"/>
          </p:nvPr>
        </p:nvSpPr>
        <p:spPr/>
        <p:txBody>
          <a:bodyPr>
            <a:normAutofit/>
          </a:bodyPr>
          <a:lstStyle/>
          <a:p>
            <a:r>
              <a:rPr lang="en-US" sz="2400" dirty="0">
                <a:solidFill>
                  <a:schemeClr val="tx1"/>
                </a:solidFill>
              </a:rPr>
              <a:t>a group of beliefs and attitudes towards </a:t>
            </a:r>
            <a:r>
              <a:rPr lang="en-US" sz="2400" dirty="0" smtClean="0">
                <a:solidFill>
                  <a:schemeClr val="tx1"/>
                </a:solidFill>
              </a:rPr>
              <a:t>people </a:t>
            </a:r>
            <a:r>
              <a:rPr lang="en-US" sz="2400" dirty="0">
                <a:solidFill>
                  <a:schemeClr val="tx1"/>
                </a:solidFill>
              </a:rPr>
              <a:t>who are members of another distinct group. </a:t>
            </a:r>
            <a:endParaRPr lang="en-US" sz="2400" dirty="0" smtClean="0">
              <a:solidFill>
                <a:schemeClr val="tx1"/>
              </a:solidFill>
            </a:endParaRPr>
          </a:p>
          <a:p>
            <a:r>
              <a:rPr lang="en-US" sz="2400" dirty="0" smtClean="0">
                <a:solidFill>
                  <a:schemeClr val="tx1"/>
                </a:solidFill>
              </a:rPr>
              <a:t>People </a:t>
            </a:r>
            <a:r>
              <a:rPr lang="en-US" sz="2400" dirty="0">
                <a:solidFill>
                  <a:schemeClr val="tx1"/>
                </a:solidFill>
              </a:rPr>
              <a:t>form pre- </a:t>
            </a:r>
            <a:r>
              <a:rPr lang="en-US" sz="2400" dirty="0" smtClean="0">
                <a:solidFill>
                  <a:schemeClr val="tx1"/>
                </a:solidFill>
              </a:rPr>
              <a:t>established expectations </a:t>
            </a:r>
            <a:r>
              <a:rPr lang="en-US" sz="2400" dirty="0">
                <a:solidFill>
                  <a:schemeClr val="tx1"/>
                </a:solidFill>
              </a:rPr>
              <a:t>about how members of other groups are likely to </a:t>
            </a:r>
            <a:r>
              <a:rPr lang="en-US" sz="2400" dirty="0" smtClean="0">
                <a:solidFill>
                  <a:schemeClr val="tx1"/>
                </a:solidFill>
              </a:rPr>
              <a:t>behave and </a:t>
            </a:r>
            <a:r>
              <a:rPr lang="en-US" sz="2400" dirty="0">
                <a:solidFill>
                  <a:schemeClr val="tx1"/>
                </a:solidFill>
              </a:rPr>
              <a:t>what they believe in. </a:t>
            </a:r>
            <a:endParaRPr lang="en-US" sz="2400" dirty="0" smtClean="0">
              <a:solidFill>
                <a:schemeClr val="tx1"/>
              </a:solidFill>
            </a:endParaRPr>
          </a:p>
          <a:p>
            <a:r>
              <a:rPr lang="en-US" sz="2400" dirty="0" smtClean="0">
                <a:solidFill>
                  <a:schemeClr val="tx1"/>
                </a:solidFill>
              </a:rPr>
              <a:t>Experiences </a:t>
            </a:r>
            <a:r>
              <a:rPr lang="en-US" sz="2400" dirty="0">
                <a:solidFill>
                  <a:schemeClr val="tx1"/>
                </a:solidFill>
              </a:rPr>
              <a:t>often do not fit into our </a:t>
            </a:r>
            <a:r>
              <a:rPr lang="en-US" sz="2400" dirty="0" smtClean="0">
                <a:solidFill>
                  <a:schemeClr val="tx1"/>
                </a:solidFill>
              </a:rPr>
              <a:t>preconceived categories </a:t>
            </a:r>
            <a:r>
              <a:rPr lang="en-US" sz="2400" dirty="0">
                <a:solidFill>
                  <a:schemeClr val="tx1"/>
                </a:solidFill>
              </a:rPr>
              <a:t>and we are then faced with ambiguity.</a:t>
            </a:r>
          </a:p>
        </p:txBody>
      </p:sp>
    </p:spTree>
    <p:extLst>
      <p:ext uri="{BB962C8B-B14F-4D97-AF65-F5344CB8AC3E}">
        <p14:creationId xmlns:p14="http://schemas.microsoft.com/office/powerpoint/2010/main" val="40406711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solidFill>
                  <a:srgbClr val="002060"/>
                </a:solidFill>
              </a:rPr>
              <a:t>Definitions of heaven and </a:t>
            </a:r>
            <a:r>
              <a:rPr lang="en-US" dirty="0" smtClean="0">
                <a:solidFill>
                  <a:srgbClr val="002060"/>
                </a:solidFill>
              </a:rPr>
              <a:t>hell</a:t>
            </a:r>
            <a:br>
              <a:rPr lang="en-US" dirty="0" smtClean="0">
                <a:solidFill>
                  <a:srgbClr val="002060"/>
                </a:solidFill>
              </a:rPr>
            </a:br>
            <a:r>
              <a:rPr lang="en-US" dirty="0" smtClean="0">
                <a:solidFill>
                  <a:srgbClr val="002060"/>
                </a:solidFill>
              </a:rPr>
              <a:t> </a:t>
            </a:r>
            <a:r>
              <a:rPr lang="en-US" dirty="0">
                <a:solidFill>
                  <a:srgbClr val="002060"/>
                </a:solidFill>
              </a:rPr>
              <a:t>(mostly apocryphal!)</a:t>
            </a:r>
          </a:p>
        </p:txBody>
      </p:sp>
      <p:sp>
        <p:nvSpPr>
          <p:cNvPr id="3" name="Объект 2"/>
          <p:cNvSpPr>
            <a:spLocks noGrp="1"/>
          </p:cNvSpPr>
          <p:nvPr>
            <p:ph idx="1"/>
          </p:nvPr>
        </p:nvSpPr>
        <p:spPr/>
        <p:txBody>
          <a:bodyPr>
            <a:normAutofit fontScale="85000" lnSpcReduction="20000"/>
          </a:bodyPr>
          <a:lstStyle/>
          <a:p>
            <a:r>
              <a:rPr lang="en-US" dirty="0">
                <a:solidFill>
                  <a:schemeClr val="tx1"/>
                </a:solidFill>
              </a:rPr>
              <a:t>Heaven is where</a:t>
            </a:r>
            <a:r>
              <a:rPr lang="en-US" dirty="0" smtClean="0">
                <a:solidFill>
                  <a:schemeClr val="tx1"/>
                </a:solidFill>
              </a:rPr>
              <a:t>:</a:t>
            </a:r>
          </a:p>
          <a:p>
            <a:pPr marL="0" indent="0">
              <a:buNone/>
            </a:pPr>
            <a:r>
              <a:rPr lang="en-US" dirty="0" smtClean="0">
                <a:solidFill>
                  <a:schemeClr val="tx1"/>
                </a:solidFill>
              </a:rPr>
              <a:t> </a:t>
            </a:r>
            <a:r>
              <a:rPr lang="en-US" dirty="0">
                <a:solidFill>
                  <a:schemeClr val="tx1"/>
                </a:solidFill>
              </a:rPr>
              <a:t>The police are British</a:t>
            </a:r>
          </a:p>
          <a:p>
            <a:pPr marL="0" indent="0">
              <a:buNone/>
            </a:pPr>
            <a:r>
              <a:rPr lang="en-US" dirty="0">
                <a:solidFill>
                  <a:schemeClr val="tx1"/>
                </a:solidFill>
              </a:rPr>
              <a:t>The cooks are French</a:t>
            </a:r>
          </a:p>
          <a:p>
            <a:pPr marL="0" indent="0">
              <a:buNone/>
            </a:pPr>
            <a:r>
              <a:rPr lang="en-US" dirty="0">
                <a:solidFill>
                  <a:schemeClr val="tx1"/>
                </a:solidFill>
              </a:rPr>
              <a:t>The mechanics are German</a:t>
            </a:r>
          </a:p>
          <a:p>
            <a:pPr marL="0" indent="0">
              <a:buNone/>
            </a:pPr>
            <a:r>
              <a:rPr lang="en-US" dirty="0">
                <a:solidFill>
                  <a:schemeClr val="tx1"/>
                </a:solidFill>
              </a:rPr>
              <a:t>The lovers are Italian</a:t>
            </a:r>
          </a:p>
          <a:p>
            <a:pPr marL="0" indent="0">
              <a:buNone/>
            </a:pPr>
            <a:r>
              <a:rPr lang="en-US" dirty="0">
                <a:solidFill>
                  <a:schemeClr val="tx1"/>
                </a:solidFill>
              </a:rPr>
              <a:t>It is all organized by the Swiss</a:t>
            </a:r>
          </a:p>
          <a:p>
            <a:r>
              <a:rPr lang="en-US" dirty="0">
                <a:solidFill>
                  <a:schemeClr val="tx1"/>
                </a:solidFill>
              </a:rPr>
              <a:t>Hell is where</a:t>
            </a:r>
            <a:r>
              <a:rPr lang="en-US" dirty="0" smtClean="0">
                <a:solidFill>
                  <a:schemeClr val="tx1"/>
                </a:solidFill>
              </a:rPr>
              <a:t>:</a:t>
            </a:r>
          </a:p>
          <a:p>
            <a:pPr marL="0" indent="0">
              <a:buNone/>
            </a:pPr>
            <a:r>
              <a:rPr lang="en-US" dirty="0" smtClean="0">
                <a:solidFill>
                  <a:schemeClr val="tx1"/>
                </a:solidFill>
              </a:rPr>
              <a:t> </a:t>
            </a:r>
            <a:r>
              <a:rPr lang="en-US" dirty="0">
                <a:solidFill>
                  <a:schemeClr val="tx1"/>
                </a:solidFill>
              </a:rPr>
              <a:t>The police are German</a:t>
            </a:r>
          </a:p>
          <a:p>
            <a:pPr marL="0" indent="0">
              <a:buNone/>
            </a:pPr>
            <a:r>
              <a:rPr lang="en-US" dirty="0">
                <a:solidFill>
                  <a:schemeClr val="tx1"/>
                </a:solidFill>
              </a:rPr>
              <a:t>The cooks are British</a:t>
            </a:r>
          </a:p>
          <a:p>
            <a:pPr marL="0" indent="0">
              <a:buNone/>
            </a:pPr>
            <a:r>
              <a:rPr lang="en-US" dirty="0">
                <a:solidFill>
                  <a:schemeClr val="tx1"/>
                </a:solidFill>
              </a:rPr>
              <a:t>The mechanics are French</a:t>
            </a:r>
          </a:p>
          <a:p>
            <a:pPr marL="0" indent="0">
              <a:buNone/>
            </a:pPr>
            <a:r>
              <a:rPr lang="en-US" dirty="0">
                <a:solidFill>
                  <a:schemeClr val="tx1"/>
                </a:solidFill>
              </a:rPr>
              <a:t>The lovers are Swiss</a:t>
            </a:r>
          </a:p>
          <a:p>
            <a:pPr marL="0" indent="0">
              <a:buNone/>
            </a:pPr>
            <a:r>
              <a:rPr lang="en-US" dirty="0">
                <a:solidFill>
                  <a:schemeClr val="tx1"/>
                </a:solidFill>
              </a:rPr>
              <a:t>It is all organized by the Italians</a:t>
            </a:r>
          </a:p>
        </p:txBody>
      </p:sp>
    </p:spTree>
    <p:extLst>
      <p:ext uri="{BB962C8B-B14F-4D97-AF65-F5344CB8AC3E}">
        <p14:creationId xmlns:p14="http://schemas.microsoft.com/office/powerpoint/2010/main" val="15493668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solidFill>
                  <a:srgbClr val="002060"/>
                </a:solidFill>
              </a:rPr>
              <a:t>The STAR approach</a:t>
            </a:r>
          </a:p>
        </p:txBody>
      </p:sp>
      <p:sp>
        <p:nvSpPr>
          <p:cNvPr id="3" name="Объект 2"/>
          <p:cNvSpPr>
            <a:spLocks noGrp="1"/>
          </p:cNvSpPr>
          <p:nvPr>
            <p:ph idx="1"/>
          </p:nvPr>
        </p:nvSpPr>
        <p:spPr/>
        <p:txBody>
          <a:bodyPr>
            <a:normAutofit lnSpcReduction="10000"/>
          </a:bodyPr>
          <a:lstStyle/>
          <a:p>
            <a:r>
              <a:rPr lang="en-US" dirty="0" smtClean="0">
                <a:solidFill>
                  <a:schemeClr val="tx1"/>
                </a:solidFill>
              </a:rPr>
              <a:t>DON’T ASSUME</a:t>
            </a:r>
          </a:p>
          <a:p>
            <a:r>
              <a:rPr lang="en-US" dirty="0" smtClean="0">
                <a:solidFill>
                  <a:schemeClr val="tx1"/>
                </a:solidFill>
              </a:rPr>
              <a:t>STOP</a:t>
            </a:r>
            <a:r>
              <a:rPr lang="en-US" dirty="0">
                <a:solidFill>
                  <a:schemeClr val="tx1"/>
                </a:solidFill>
              </a:rPr>
              <a:t>: in situations of ambiguity, our natural tendency is to speed up </a:t>
            </a:r>
            <a:r>
              <a:rPr lang="en-US" dirty="0" smtClean="0">
                <a:solidFill>
                  <a:schemeClr val="tx1"/>
                </a:solidFill>
              </a:rPr>
              <a:t>and extricate </a:t>
            </a:r>
            <a:r>
              <a:rPr lang="en-US" dirty="0">
                <a:solidFill>
                  <a:schemeClr val="tx1"/>
                </a:solidFill>
              </a:rPr>
              <a:t>ourselves from the uncomfortable situation. In fact, we need </a:t>
            </a:r>
            <a:r>
              <a:rPr lang="en-US" dirty="0" smtClean="0">
                <a:solidFill>
                  <a:schemeClr val="tx1"/>
                </a:solidFill>
              </a:rPr>
              <a:t>to do </a:t>
            </a:r>
            <a:r>
              <a:rPr lang="en-US" dirty="0">
                <a:solidFill>
                  <a:schemeClr val="tx1"/>
                </a:solidFill>
              </a:rPr>
              <a:t>the opposite, that is, slow down and reflect.</a:t>
            </a:r>
          </a:p>
          <a:p>
            <a:r>
              <a:rPr lang="en-US" dirty="0">
                <a:solidFill>
                  <a:schemeClr val="tx1"/>
                </a:solidFill>
              </a:rPr>
              <a:t>LOOK AND LISTEN: look at the people and listen to how they speak</a:t>
            </a:r>
            <a:r>
              <a:rPr lang="en-US" dirty="0" smtClean="0">
                <a:solidFill>
                  <a:schemeClr val="tx1"/>
                </a:solidFill>
              </a:rPr>
              <a:t>. What </a:t>
            </a:r>
            <a:r>
              <a:rPr lang="en-US" dirty="0">
                <a:solidFill>
                  <a:schemeClr val="tx1"/>
                </a:solidFill>
              </a:rPr>
              <a:t>does this tell you about their style and manner?</a:t>
            </a:r>
          </a:p>
          <a:p>
            <a:r>
              <a:rPr lang="en-US" dirty="0">
                <a:solidFill>
                  <a:schemeClr val="tx1"/>
                </a:solidFill>
              </a:rPr>
              <a:t>FEEL: feel the atmosphere. Is it friendly, hostile or neutral</a:t>
            </a:r>
            <a:r>
              <a:rPr lang="en-US" dirty="0" smtClean="0">
                <a:solidFill>
                  <a:schemeClr val="tx1"/>
                </a:solidFill>
              </a:rPr>
              <a:t>? DON’T </a:t>
            </a:r>
            <a:r>
              <a:rPr lang="en-US" dirty="0">
                <a:solidFill>
                  <a:schemeClr val="tx1"/>
                </a:solidFill>
              </a:rPr>
              <a:t>ASSUME: making assumptions is the most natural thing in </a:t>
            </a:r>
            <a:r>
              <a:rPr lang="en-US" dirty="0" smtClean="0">
                <a:solidFill>
                  <a:schemeClr val="tx1"/>
                </a:solidFill>
              </a:rPr>
              <a:t>the world</a:t>
            </a:r>
            <a:r>
              <a:rPr lang="en-US" dirty="0">
                <a:solidFill>
                  <a:schemeClr val="tx1"/>
                </a:solidFill>
              </a:rPr>
              <a:t>, but can be the most dangerous.</a:t>
            </a:r>
          </a:p>
          <a:p>
            <a:r>
              <a:rPr lang="en-US" dirty="0" smtClean="0">
                <a:solidFill>
                  <a:schemeClr val="tx1"/>
                </a:solidFill>
              </a:rPr>
              <a:t>ASK</a:t>
            </a:r>
            <a:r>
              <a:rPr lang="en-US" dirty="0">
                <a:solidFill>
                  <a:schemeClr val="tx1"/>
                </a:solidFill>
              </a:rPr>
              <a:t>: if you think something may be wrong, ask politely if there is </a:t>
            </a:r>
            <a:r>
              <a:rPr lang="en-US" dirty="0" smtClean="0">
                <a:solidFill>
                  <a:schemeClr val="tx1"/>
                </a:solidFill>
              </a:rPr>
              <a:t>anything </a:t>
            </a:r>
            <a:r>
              <a:rPr lang="en-US" dirty="0">
                <a:solidFill>
                  <a:schemeClr val="tx1"/>
                </a:solidFill>
              </a:rPr>
              <a:t>you can do. This will not cause offence; in fact, people will </a:t>
            </a:r>
            <a:r>
              <a:rPr lang="en-US" dirty="0" smtClean="0">
                <a:solidFill>
                  <a:schemeClr val="tx1"/>
                </a:solidFill>
              </a:rPr>
              <a:t>be pleased </a:t>
            </a:r>
            <a:r>
              <a:rPr lang="en-US" dirty="0">
                <a:solidFill>
                  <a:schemeClr val="tx1"/>
                </a:solidFill>
              </a:rPr>
              <a:t>that you are showing an interest (Tomalin and Nicks, 2010).</a:t>
            </a:r>
          </a:p>
        </p:txBody>
      </p:sp>
    </p:spTree>
    <p:extLst>
      <p:ext uri="{BB962C8B-B14F-4D97-AF65-F5344CB8AC3E}">
        <p14:creationId xmlns:p14="http://schemas.microsoft.com/office/powerpoint/2010/main" val="41172144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rgbClr val="002060"/>
                </a:solidFill>
              </a:rPr>
              <a:t>Example</a:t>
            </a:r>
            <a:endParaRPr lang="en-US" dirty="0">
              <a:solidFill>
                <a:srgbClr val="002060"/>
              </a:solidFill>
            </a:endParaRPr>
          </a:p>
        </p:txBody>
      </p:sp>
      <p:sp>
        <p:nvSpPr>
          <p:cNvPr id="3" name="Объект 2"/>
          <p:cNvSpPr>
            <a:spLocks noGrp="1"/>
          </p:cNvSpPr>
          <p:nvPr>
            <p:ph idx="1"/>
          </p:nvPr>
        </p:nvSpPr>
        <p:spPr/>
        <p:txBody>
          <a:bodyPr>
            <a:normAutofit/>
          </a:bodyPr>
          <a:lstStyle/>
          <a:p>
            <a:r>
              <a:rPr lang="en-US" sz="2000" dirty="0" err="1">
                <a:solidFill>
                  <a:schemeClr val="tx1"/>
                </a:solidFill>
              </a:rPr>
              <a:t>Mr</a:t>
            </a:r>
            <a:r>
              <a:rPr lang="en-US" sz="2000" dirty="0">
                <a:solidFill>
                  <a:schemeClr val="tx1"/>
                </a:solidFill>
              </a:rPr>
              <a:t> Soto, a senior Japanese manager, was attending a presentation </a:t>
            </a:r>
            <a:r>
              <a:rPr lang="en-US" sz="2000" dirty="0" smtClean="0">
                <a:solidFill>
                  <a:schemeClr val="tx1"/>
                </a:solidFill>
              </a:rPr>
              <a:t>by a </a:t>
            </a:r>
            <a:r>
              <a:rPr lang="en-US" sz="2000" dirty="0">
                <a:solidFill>
                  <a:schemeClr val="tx1"/>
                </a:solidFill>
              </a:rPr>
              <a:t>British company in Tokyo on its plans to open a large retail </a:t>
            </a:r>
            <a:r>
              <a:rPr lang="en-US" sz="2000" dirty="0" smtClean="0">
                <a:solidFill>
                  <a:schemeClr val="tx1"/>
                </a:solidFill>
              </a:rPr>
              <a:t>outlet there</a:t>
            </a:r>
            <a:r>
              <a:rPr lang="en-US" sz="2000" dirty="0">
                <a:solidFill>
                  <a:schemeClr val="tx1"/>
                </a:solidFill>
              </a:rPr>
              <a:t>. The presenter, </a:t>
            </a:r>
            <a:r>
              <a:rPr lang="en-US" sz="2000" dirty="0" err="1">
                <a:solidFill>
                  <a:schemeClr val="tx1"/>
                </a:solidFill>
              </a:rPr>
              <a:t>Mr</a:t>
            </a:r>
            <a:r>
              <a:rPr lang="en-US" sz="2000" dirty="0">
                <a:solidFill>
                  <a:schemeClr val="tx1"/>
                </a:solidFill>
              </a:rPr>
              <a:t> Williams, spoke in English and included </a:t>
            </a:r>
            <a:r>
              <a:rPr lang="en-US" sz="2000" dirty="0" smtClean="0">
                <a:solidFill>
                  <a:schemeClr val="tx1"/>
                </a:solidFill>
              </a:rPr>
              <a:t>a number </a:t>
            </a:r>
            <a:r>
              <a:rPr lang="en-US" sz="2000" dirty="0">
                <a:solidFill>
                  <a:schemeClr val="tx1"/>
                </a:solidFill>
              </a:rPr>
              <a:t>of jokes and what he thought were funny anecdotes about </a:t>
            </a:r>
            <a:r>
              <a:rPr lang="en-US" sz="2000" dirty="0" smtClean="0">
                <a:solidFill>
                  <a:schemeClr val="tx1"/>
                </a:solidFill>
              </a:rPr>
              <a:t>the culture </a:t>
            </a:r>
            <a:r>
              <a:rPr lang="en-US" sz="2000" dirty="0">
                <a:solidFill>
                  <a:schemeClr val="tx1"/>
                </a:solidFill>
              </a:rPr>
              <a:t>shock he had encountered on his first visit to Japan. He </a:t>
            </a:r>
            <a:r>
              <a:rPr lang="en-US" sz="2000" dirty="0" smtClean="0">
                <a:solidFill>
                  <a:schemeClr val="tx1"/>
                </a:solidFill>
              </a:rPr>
              <a:t>noticed </a:t>
            </a:r>
            <a:r>
              <a:rPr lang="en-US" sz="2000" dirty="0" err="1" smtClean="0">
                <a:solidFill>
                  <a:schemeClr val="tx1"/>
                </a:solidFill>
              </a:rPr>
              <a:t>Mr</a:t>
            </a:r>
            <a:r>
              <a:rPr lang="en-US" sz="2000" dirty="0" smtClean="0">
                <a:solidFill>
                  <a:schemeClr val="tx1"/>
                </a:solidFill>
              </a:rPr>
              <a:t> </a:t>
            </a:r>
            <a:r>
              <a:rPr lang="en-US" sz="2000" dirty="0">
                <a:solidFill>
                  <a:schemeClr val="tx1"/>
                </a:solidFill>
              </a:rPr>
              <a:t>Soto was not smiling, but sat straight upright with his arms </a:t>
            </a:r>
            <a:r>
              <a:rPr lang="en-US" sz="2000" dirty="0" smtClean="0">
                <a:solidFill>
                  <a:schemeClr val="tx1"/>
                </a:solidFill>
              </a:rPr>
              <a:t>tightly folded </a:t>
            </a:r>
            <a:r>
              <a:rPr lang="en-US" sz="2000" dirty="0">
                <a:solidFill>
                  <a:schemeClr val="tx1"/>
                </a:solidFill>
              </a:rPr>
              <a:t>across his chest, a sure sign that the listener did not like what </a:t>
            </a:r>
            <a:r>
              <a:rPr lang="en-US" sz="2000" dirty="0" smtClean="0">
                <a:solidFill>
                  <a:schemeClr val="tx1"/>
                </a:solidFill>
              </a:rPr>
              <a:t>was going </a:t>
            </a:r>
            <a:r>
              <a:rPr lang="en-US" sz="2000" dirty="0">
                <a:solidFill>
                  <a:schemeClr val="tx1"/>
                </a:solidFill>
              </a:rPr>
              <a:t>on. As soon as he had the opportunity, he asked </a:t>
            </a:r>
            <a:r>
              <a:rPr lang="en-US" sz="2000" dirty="0" err="1">
                <a:solidFill>
                  <a:schemeClr val="tx1"/>
                </a:solidFill>
              </a:rPr>
              <a:t>Mr</a:t>
            </a:r>
            <a:r>
              <a:rPr lang="en-US" sz="2000" dirty="0">
                <a:solidFill>
                  <a:schemeClr val="tx1"/>
                </a:solidFill>
              </a:rPr>
              <a:t> Soto </a:t>
            </a:r>
            <a:r>
              <a:rPr lang="en-US" sz="2000" dirty="0" smtClean="0">
                <a:solidFill>
                  <a:schemeClr val="tx1"/>
                </a:solidFill>
              </a:rPr>
              <a:t>whether everything </a:t>
            </a:r>
            <a:r>
              <a:rPr lang="en-US" sz="2000" dirty="0">
                <a:solidFill>
                  <a:schemeClr val="tx1"/>
                </a:solidFill>
              </a:rPr>
              <a:t>was OK. </a:t>
            </a:r>
            <a:r>
              <a:rPr lang="en-US" sz="2000" dirty="0" err="1">
                <a:solidFill>
                  <a:schemeClr val="tx1"/>
                </a:solidFill>
              </a:rPr>
              <a:t>Mr</a:t>
            </a:r>
            <a:r>
              <a:rPr lang="en-US" sz="2000" dirty="0">
                <a:solidFill>
                  <a:schemeClr val="tx1"/>
                </a:solidFill>
              </a:rPr>
              <a:t> Soto looked uncomfortable and said he </a:t>
            </a:r>
            <a:r>
              <a:rPr lang="en-US" sz="2000" dirty="0" smtClean="0">
                <a:solidFill>
                  <a:schemeClr val="tx1"/>
                </a:solidFill>
              </a:rPr>
              <a:t>didn’t understand </a:t>
            </a:r>
            <a:r>
              <a:rPr lang="en-US" sz="2000" dirty="0">
                <a:solidFill>
                  <a:schemeClr val="tx1"/>
                </a:solidFill>
              </a:rPr>
              <a:t>English jokes. No doubt he was also surprised at </a:t>
            </a:r>
            <a:r>
              <a:rPr lang="en-US" sz="2000" dirty="0" err="1">
                <a:solidFill>
                  <a:schemeClr val="tx1"/>
                </a:solidFill>
              </a:rPr>
              <a:t>Mr</a:t>
            </a:r>
            <a:r>
              <a:rPr lang="en-US" sz="2000" dirty="0">
                <a:solidFill>
                  <a:schemeClr val="tx1"/>
                </a:solidFill>
              </a:rPr>
              <a:t> </a:t>
            </a:r>
            <a:r>
              <a:rPr lang="en-US" sz="2000" dirty="0" smtClean="0">
                <a:solidFill>
                  <a:schemeClr val="tx1"/>
                </a:solidFill>
              </a:rPr>
              <a:t>Williams’ self- </a:t>
            </a:r>
            <a:r>
              <a:rPr lang="en-US" sz="2000" dirty="0">
                <a:solidFill>
                  <a:schemeClr val="tx1"/>
                </a:solidFill>
              </a:rPr>
              <a:t>deprecating approach.</a:t>
            </a:r>
          </a:p>
        </p:txBody>
      </p:sp>
    </p:spTree>
    <p:extLst>
      <p:ext uri="{BB962C8B-B14F-4D97-AF65-F5344CB8AC3E}">
        <p14:creationId xmlns:p14="http://schemas.microsoft.com/office/powerpoint/2010/main" val="27280005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Summary</a:t>
            </a:r>
            <a:br>
              <a:rPr lang="en-US" dirty="0"/>
            </a:br>
            <a:endParaRPr lang="en-US" dirty="0"/>
          </a:p>
        </p:txBody>
      </p:sp>
      <p:sp>
        <p:nvSpPr>
          <p:cNvPr id="3" name="Объект 2"/>
          <p:cNvSpPr>
            <a:spLocks noGrp="1"/>
          </p:cNvSpPr>
          <p:nvPr>
            <p:ph idx="1"/>
          </p:nvPr>
        </p:nvSpPr>
        <p:spPr>
          <a:xfrm>
            <a:off x="677334" y="1672047"/>
            <a:ext cx="8596668" cy="4369316"/>
          </a:xfrm>
        </p:spPr>
        <p:txBody>
          <a:bodyPr>
            <a:normAutofit fontScale="92500" lnSpcReduction="10000"/>
          </a:bodyPr>
          <a:lstStyle/>
          <a:p>
            <a:r>
              <a:rPr lang="en-US" dirty="0" smtClean="0">
                <a:solidFill>
                  <a:schemeClr val="tx1"/>
                </a:solidFill>
              </a:rPr>
              <a:t>The </a:t>
            </a:r>
            <a:r>
              <a:rPr lang="en-US" dirty="0">
                <a:solidFill>
                  <a:schemeClr val="tx1"/>
                </a:solidFill>
              </a:rPr>
              <a:t>study of cross- cultural communication is influenced by anthropology</a:t>
            </a:r>
            <a:r>
              <a:rPr lang="en-US" dirty="0" smtClean="0">
                <a:solidFill>
                  <a:schemeClr val="tx1"/>
                </a:solidFill>
              </a:rPr>
              <a:t>, linguistics</a:t>
            </a:r>
            <a:r>
              <a:rPr lang="en-US" dirty="0">
                <a:solidFill>
                  <a:schemeClr val="tx1"/>
                </a:solidFill>
              </a:rPr>
              <a:t>, philosophy and psychology.</a:t>
            </a:r>
          </a:p>
          <a:p>
            <a:r>
              <a:rPr lang="en-US" dirty="0">
                <a:solidFill>
                  <a:schemeClr val="tx1"/>
                </a:solidFill>
              </a:rPr>
              <a:t>The key influences are the study of semiotics, the study of signs and </a:t>
            </a:r>
            <a:r>
              <a:rPr lang="en-US" dirty="0" smtClean="0">
                <a:solidFill>
                  <a:schemeClr val="tx1"/>
                </a:solidFill>
              </a:rPr>
              <a:t>the relationship </a:t>
            </a:r>
            <a:r>
              <a:rPr lang="en-US" dirty="0">
                <a:solidFill>
                  <a:schemeClr val="tx1"/>
                </a:solidFill>
              </a:rPr>
              <a:t>between language and thought.</a:t>
            </a:r>
          </a:p>
          <a:p>
            <a:r>
              <a:rPr lang="en-US" dirty="0">
                <a:solidFill>
                  <a:schemeClr val="tx1"/>
                </a:solidFill>
              </a:rPr>
              <a:t>Culture can be divided into implicit and explicit culture.</a:t>
            </a:r>
          </a:p>
          <a:p>
            <a:r>
              <a:rPr lang="en-US" dirty="0">
                <a:solidFill>
                  <a:schemeClr val="tx1"/>
                </a:solidFill>
              </a:rPr>
              <a:t>The basic obstacles to cross- cultural communication are ethnocentrism</a:t>
            </a:r>
            <a:r>
              <a:rPr lang="en-US" dirty="0" smtClean="0">
                <a:solidFill>
                  <a:schemeClr val="tx1"/>
                </a:solidFill>
              </a:rPr>
              <a:t>, ignorance</a:t>
            </a:r>
            <a:r>
              <a:rPr lang="en-US" dirty="0">
                <a:solidFill>
                  <a:schemeClr val="tx1"/>
                </a:solidFill>
              </a:rPr>
              <a:t>, fear and laziness.</a:t>
            </a:r>
          </a:p>
          <a:p>
            <a:r>
              <a:rPr lang="en-US" dirty="0">
                <a:solidFill>
                  <a:schemeClr val="tx1"/>
                </a:solidFill>
              </a:rPr>
              <a:t>Perception is reality – it is selective and culture- driven. We should </a:t>
            </a:r>
            <a:r>
              <a:rPr lang="en-US" dirty="0" smtClean="0">
                <a:solidFill>
                  <a:schemeClr val="tx1"/>
                </a:solidFill>
              </a:rPr>
              <a:t>check our </a:t>
            </a:r>
            <a:r>
              <a:rPr lang="en-US" dirty="0">
                <a:solidFill>
                  <a:schemeClr val="tx1"/>
                </a:solidFill>
              </a:rPr>
              <a:t>perceptions about what others say and do and realize our </a:t>
            </a:r>
            <a:r>
              <a:rPr lang="en-US" dirty="0" smtClean="0">
                <a:solidFill>
                  <a:schemeClr val="tx1"/>
                </a:solidFill>
              </a:rPr>
              <a:t>own perceptions </a:t>
            </a:r>
            <a:r>
              <a:rPr lang="en-US" dirty="0">
                <a:solidFill>
                  <a:schemeClr val="tx1"/>
                </a:solidFill>
              </a:rPr>
              <a:t>tend to be rooted in our value systems.</a:t>
            </a:r>
          </a:p>
          <a:p>
            <a:r>
              <a:rPr lang="en-US" dirty="0">
                <a:solidFill>
                  <a:schemeClr val="tx1"/>
                </a:solidFill>
              </a:rPr>
              <a:t>Our cross- cultural effectiveness is influenced by our own </a:t>
            </a:r>
            <a:r>
              <a:rPr lang="en-US" dirty="0" smtClean="0">
                <a:solidFill>
                  <a:schemeClr val="tx1"/>
                </a:solidFill>
              </a:rPr>
              <a:t>individual personality</a:t>
            </a:r>
            <a:r>
              <a:rPr lang="en-US" dirty="0">
                <a:solidFill>
                  <a:schemeClr val="tx1"/>
                </a:solidFill>
              </a:rPr>
              <a:t>, our national characteristics, our corporate culture and </a:t>
            </a:r>
            <a:r>
              <a:rPr lang="en-US" dirty="0" smtClean="0">
                <a:solidFill>
                  <a:schemeClr val="tx1"/>
                </a:solidFill>
              </a:rPr>
              <a:t>our professional </a:t>
            </a:r>
            <a:r>
              <a:rPr lang="en-US" dirty="0">
                <a:solidFill>
                  <a:schemeClr val="tx1"/>
                </a:solidFill>
              </a:rPr>
              <a:t>training.</a:t>
            </a:r>
          </a:p>
          <a:p>
            <a:r>
              <a:rPr lang="en-US" dirty="0">
                <a:solidFill>
                  <a:schemeClr val="tx1"/>
                </a:solidFill>
              </a:rPr>
              <a:t>We can reduce the barriers to effective cross- cultural communication </a:t>
            </a:r>
            <a:r>
              <a:rPr lang="en-US" dirty="0" smtClean="0">
                <a:solidFill>
                  <a:schemeClr val="tx1"/>
                </a:solidFill>
              </a:rPr>
              <a:t>by developing </a:t>
            </a:r>
            <a:r>
              <a:rPr lang="en-US" dirty="0">
                <a:solidFill>
                  <a:schemeClr val="tx1"/>
                </a:solidFill>
              </a:rPr>
              <a:t>our listening skills to help us avoid jumping to </a:t>
            </a:r>
            <a:r>
              <a:rPr lang="en-US" dirty="0" smtClean="0">
                <a:solidFill>
                  <a:schemeClr val="tx1"/>
                </a:solidFill>
              </a:rPr>
              <a:t>conclusions when </a:t>
            </a:r>
            <a:r>
              <a:rPr lang="en-US" dirty="0">
                <a:solidFill>
                  <a:schemeClr val="tx1"/>
                </a:solidFill>
              </a:rPr>
              <a:t>we only ‘hear’ words rather than their intrinsic meaning.</a:t>
            </a:r>
          </a:p>
        </p:txBody>
      </p:sp>
    </p:spTree>
    <p:extLst>
      <p:ext uri="{BB962C8B-B14F-4D97-AF65-F5344CB8AC3E}">
        <p14:creationId xmlns:p14="http://schemas.microsoft.com/office/powerpoint/2010/main" val="221409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accent2">
                    <a:lumMod val="50000"/>
                  </a:schemeClr>
                </a:solidFill>
              </a:rPr>
              <a:t>Key issues</a:t>
            </a:r>
            <a:endParaRPr lang="en-US" dirty="0">
              <a:solidFill>
                <a:schemeClr val="accent2">
                  <a:lumMod val="50000"/>
                </a:schemeClr>
              </a:solidFill>
            </a:endParaRPr>
          </a:p>
        </p:txBody>
      </p:sp>
      <p:sp>
        <p:nvSpPr>
          <p:cNvPr id="3" name="Объект 2"/>
          <p:cNvSpPr>
            <a:spLocks noGrp="1"/>
          </p:cNvSpPr>
          <p:nvPr>
            <p:ph idx="1"/>
          </p:nvPr>
        </p:nvSpPr>
        <p:spPr>
          <a:xfrm>
            <a:off x="677334" y="1358537"/>
            <a:ext cx="8596668" cy="4682825"/>
          </a:xfrm>
        </p:spPr>
        <p:txBody>
          <a:bodyPr>
            <a:normAutofit/>
          </a:bodyPr>
          <a:lstStyle/>
          <a:p>
            <a:r>
              <a:rPr lang="en-US" dirty="0">
                <a:solidFill>
                  <a:schemeClr val="tx1"/>
                </a:solidFill>
              </a:rPr>
              <a:t>Influence of various disciplines on cultural studies</a:t>
            </a:r>
          </a:p>
          <a:p>
            <a:r>
              <a:rPr lang="en-US" dirty="0">
                <a:solidFill>
                  <a:schemeClr val="tx1"/>
                </a:solidFill>
              </a:rPr>
              <a:t>Language and thought debate</a:t>
            </a:r>
          </a:p>
          <a:p>
            <a:r>
              <a:rPr lang="en-US" dirty="0">
                <a:solidFill>
                  <a:schemeClr val="tx1"/>
                </a:solidFill>
              </a:rPr>
              <a:t>Semiotics</a:t>
            </a:r>
          </a:p>
          <a:p>
            <a:r>
              <a:rPr lang="en-US" dirty="0">
                <a:solidFill>
                  <a:schemeClr val="tx1"/>
                </a:solidFill>
              </a:rPr>
              <a:t>Definitions of culture</a:t>
            </a:r>
          </a:p>
          <a:p>
            <a:r>
              <a:rPr lang="en-US" dirty="0">
                <a:solidFill>
                  <a:schemeClr val="tx1"/>
                </a:solidFill>
              </a:rPr>
              <a:t>Corporate culture</a:t>
            </a:r>
          </a:p>
          <a:p>
            <a:r>
              <a:rPr lang="en-US" dirty="0">
                <a:solidFill>
                  <a:schemeClr val="tx1"/>
                </a:solidFill>
              </a:rPr>
              <a:t>Communication styles</a:t>
            </a:r>
          </a:p>
          <a:p>
            <a:r>
              <a:rPr lang="en-US" dirty="0">
                <a:solidFill>
                  <a:schemeClr val="tx1"/>
                </a:solidFill>
              </a:rPr>
              <a:t>Barriers to effective cross- cultural communication</a:t>
            </a:r>
          </a:p>
          <a:p>
            <a:r>
              <a:rPr lang="en-US" dirty="0">
                <a:solidFill>
                  <a:schemeClr val="tx1"/>
                </a:solidFill>
              </a:rPr>
              <a:t>Problems of cross- cultural communication</a:t>
            </a:r>
          </a:p>
          <a:p>
            <a:r>
              <a:rPr lang="en-US" dirty="0">
                <a:solidFill>
                  <a:schemeClr val="tx1"/>
                </a:solidFill>
              </a:rPr>
              <a:t>Perception, reality and stereotypes</a:t>
            </a:r>
          </a:p>
          <a:p>
            <a:r>
              <a:rPr lang="en-US" dirty="0">
                <a:solidFill>
                  <a:schemeClr val="tx1"/>
                </a:solidFill>
              </a:rPr>
              <a:t>What influences our cross- cultural effectiveness?</a:t>
            </a:r>
          </a:p>
        </p:txBody>
      </p:sp>
    </p:spTree>
    <p:extLst>
      <p:ext uri="{BB962C8B-B14F-4D97-AF65-F5344CB8AC3E}">
        <p14:creationId xmlns:p14="http://schemas.microsoft.com/office/powerpoint/2010/main" val="4291678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599"/>
            <a:ext cx="8596668" cy="1550989"/>
          </a:xfrm>
        </p:spPr>
        <p:txBody>
          <a:bodyPr>
            <a:normAutofit fontScale="90000"/>
          </a:bodyPr>
          <a:lstStyle/>
          <a:p>
            <a:r>
              <a:rPr lang="en-US" dirty="0">
                <a:solidFill>
                  <a:schemeClr val="accent2">
                    <a:lumMod val="50000"/>
                  </a:schemeClr>
                </a:solidFill>
              </a:rPr>
              <a:t>Cross- cultural communication is a multifaceted subject which has</a:t>
            </a:r>
            <a:br>
              <a:rPr lang="en-US" dirty="0">
                <a:solidFill>
                  <a:schemeClr val="accent2">
                    <a:lumMod val="50000"/>
                  </a:schemeClr>
                </a:solidFill>
              </a:rPr>
            </a:br>
            <a:r>
              <a:rPr lang="en-US" dirty="0">
                <a:solidFill>
                  <a:schemeClr val="accent2">
                    <a:lumMod val="50000"/>
                  </a:schemeClr>
                </a:solidFill>
              </a:rPr>
              <a:t>elements from a number of disciplines:</a:t>
            </a:r>
            <a:br>
              <a:rPr lang="en-US" dirty="0">
                <a:solidFill>
                  <a:schemeClr val="accent2">
                    <a:lumMod val="50000"/>
                  </a:schemeClr>
                </a:solidFill>
              </a:rPr>
            </a:br>
            <a:endParaRPr lang="en-US" dirty="0">
              <a:solidFill>
                <a:schemeClr val="accent2">
                  <a:lumMod val="50000"/>
                </a:schemeClr>
              </a:solidFill>
            </a:endParaRPr>
          </a:p>
        </p:txBody>
      </p:sp>
      <p:sp>
        <p:nvSpPr>
          <p:cNvPr id="3" name="Объект 2"/>
          <p:cNvSpPr>
            <a:spLocks noGrp="1"/>
          </p:cNvSpPr>
          <p:nvPr>
            <p:ph idx="1"/>
          </p:nvPr>
        </p:nvSpPr>
        <p:spPr/>
        <p:txBody>
          <a:bodyPr>
            <a:normAutofit/>
          </a:bodyPr>
          <a:lstStyle/>
          <a:p>
            <a:r>
              <a:rPr lang="en-US" sz="3600" dirty="0" smtClean="0">
                <a:solidFill>
                  <a:schemeClr val="tx1"/>
                </a:solidFill>
              </a:rPr>
              <a:t>anthropology</a:t>
            </a:r>
            <a:r>
              <a:rPr lang="en-US" sz="3600" dirty="0">
                <a:solidFill>
                  <a:schemeClr val="tx1"/>
                </a:solidFill>
              </a:rPr>
              <a:t>;</a:t>
            </a:r>
          </a:p>
          <a:p>
            <a:r>
              <a:rPr lang="en-US" sz="3600" dirty="0">
                <a:solidFill>
                  <a:schemeClr val="tx1"/>
                </a:solidFill>
              </a:rPr>
              <a:t>linguistics;</a:t>
            </a:r>
          </a:p>
          <a:p>
            <a:r>
              <a:rPr lang="en-US" sz="3600" dirty="0">
                <a:solidFill>
                  <a:schemeClr val="tx1"/>
                </a:solidFill>
              </a:rPr>
              <a:t>philosophy;</a:t>
            </a:r>
          </a:p>
          <a:p>
            <a:r>
              <a:rPr lang="en-US" sz="3600" dirty="0">
                <a:solidFill>
                  <a:schemeClr val="tx1"/>
                </a:solidFill>
              </a:rPr>
              <a:t>psychology</a:t>
            </a:r>
            <a:r>
              <a:rPr lang="en-US" sz="3600" dirty="0"/>
              <a:t>.</a:t>
            </a:r>
          </a:p>
        </p:txBody>
      </p:sp>
    </p:spTree>
    <p:extLst>
      <p:ext uri="{BB962C8B-B14F-4D97-AF65-F5344CB8AC3E}">
        <p14:creationId xmlns:p14="http://schemas.microsoft.com/office/powerpoint/2010/main" val="2728831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solidFill>
                  <a:schemeClr val="accent2">
                    <a:lumMod val="50000"/>
                  </a:schemeClr>
                </a:solidFill>
              </a:rPr>
              <a:t>How linguistics influences communication</a:t>
            </a:r>
            <a:br>
              <a:rPr lang="en-US" dirty="0">
                <a:solidFill>
                  <a:schemeClr val="accent2">
                    <a:lumMod val="50000"/>
                  </a:schemeClr>
                </a:solidFill>
              </a:rPr>
            </a:br>
            <a:r>
              <a:rPr lang="en-US" dirty="0" smtClean="0">
                <a:solidFill>
                  <a:schemeClr val="accent2">
                    <a:lumMod val="50000"/>
                  </a:schemeClr>
                </a:solidFill>
              </a:rPr>
              <a:t>(discuss in groups)</a:t>
            </a:r>
            <a:endParaRPr lang="en-US" dirty="0">
              <a:solidFill>
                <a:schemeClr val="accent2">
                  <a:lumMod val="50000"/>
                </a:schemeClr>
              </a:solidFill>
            </a:endParaRPr>
          </a:p>
        </p:txBody>
      </p:sp>
      <p:sp>
        <p:nvSpPr>
          <p:cNvPr id="3" name="Объект 2"/>
          <p:cNvSpPr>
            <a:spLocks noGrp="1"/>
          </p:cNvSpPr>
          <p:nvPr>
            <p:ph idx="1"/>
          </p:nvPr>
        </p:nvSpPr>
        <p:spPr/>
        <p:txBody>
          <a:bodyPr>
            <a:normAutofit/>
          </a:bodyPr>
          <a:lstStyle/>
          <a:p>
            <a:r>
              <a:rPr lang="en-US" sz="3200" dirty="0" smtClean="0">
                <a:solidFill>
                  <a:schemeClr val="tx1"/>
                </a:solidFill>
              </a:rPr>
              <a:t>Does </a:t>
            </a:r>
            <a:r>
              <a:rPr lang="en-US" sz="3200" dirty="0">
                <a:solidFill>
                  <a:schemeClr val="tx1"/>
                </a:solidFill>
              </a:rPr>
              <a:t>the way we use language influence the way we think?</a:t>
            </a:r>
          </a:p>
          <a:p>
            <a:r>
              <a:rPr lang="en-US" sz="3200" dirty="0">
                <a:solidFill>
                  <a:schemeClr val="tx1"/>
                </a:solidFill>
              </a:rPr>
              <a:t>Does the way we think influence the language we use?</a:t>
            </a:r>
          </a:p>
          <a:p>
            <a:r>
              <a:rPr lang="en-US" sz="3200" dirty="0">
                <a:solidFill>
                  <a:schemeClr val="tx1"/>
                </a:solidFill>
              </a:rPr>
              <a:t>Does culture influence language or is it the other way round?</a:t>
            </a:r>
          </a:p>
        </p:txBody>
      </p:sp>
    </p:spTree>
    <p:extLst>
      <p:ext uri="{BB962C8B-B14F-4D97-AF65-F5344CB8AC3E}">
        <p14:creationId xmlns:p14="http://schemas.microsoft.com/office/powerpoint/2010/main" val="3163282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solidFill>
                  <a:srgbClr val="002060"/>
                </a:solidFill>
              </a:rPr>
              <a:t>Semiotics</a:t>
            </a:r>
            <a:br>
              <a:rPr lang="en-US" dirty="0">
                <a:solidFill>
                  <a:srgbClr val="002060"/>
                </a:solidFill>
              </a:rPr>
            </a:br>
            <a:endParaRPr lang="en-US" dirty="0">
              <a:solidFill>
                <a:srgbClr val="002060"/>
              </a:solidFill>
            </a:endParaRPr>
          </a:p>
        </p:txBody>
      </p:sp>
      <p:sp>
        <p:nvSpPr>
          <p:cNvPr id="3" name="Объект 2"/>
          <p:cNvSpPr>
            <a:spLocks noGrp="1"/>
          </p:cNvSpPr>
          <p:nvPr>
            <p:ph idx="1"/>
          </p:nvPr>
        </p:nvSpPr>
        <p:spPr>
          <a:xfrm>
            <a:off x="677334" y="1306287"/>
            <a:ext cx="8596668" cy="4735076"/>
          </a:xfrm>
        </p:spPr>
        <p:txBody>
          <a:bodyPr>
            <a:normAutofit/>
          </a:bodyPr>
          <a:lstStyle/>
          <a:p>
            <a:r>
              <a:rPr lang="en-US" sz="2800" dirty="0" smtClean="0">
                <a:solidFill>
                  <a:schemeClr val="tx1"/>
                </a:solidFill>
              </a:rPr>
              <a:t>introduced </a:t>
            </a:r>
            <a:r>
              <a:rPr lang="en-US" sz="2800" dirty="0">
                <a:solidFill>
                  <a:schemeClr val="tx1"/>
                </a:solidFill>
              </a:rPr>
              <a:t>by the Swiss linguist Ferdinand de </a:t>
            </a:r>
            <a:r>
              <a:rPr lang="en-US" sz="2800" dirty="0" smtClean="0">
                <a:solidFill>
                  <a:schemeClr val="tx1"/>
                </a:solidFill>
              </a:rPr>
              <a:t>Saussure (1857–1913</a:t>
            </a:r>
            <a:r>
              <a:rPr lang="en-US" sz="2800" dirty="0">
                <a:solidFill>
                  <a:schemeClr val="tx1"/>
                </a:solidFill>
              </a:rPr>
              <a:t>). </a:t>
            </a:r>
            <a:endParaRPr lang="en-US" sz="2800" dirty="0" smtClean="0">
              <a:solidFill>
                <a:schemeClr val="tx1"/>
              </a:solidFill>
            </a:endParaRPr>
          </a:p>
          <a:p>
            <a:r>
              <a:rPr lang="en-US" sz="2800" dirty="0" smtClean="0">
                <a:solidFill>
                  <a:schemeClr val="tx1"/>
                </a:solidFill>
              </a:rPr>
              <a:t>‘</a:t>
            </a:r>
            <a:r>
              <a:rPr lang="en-US" sz="2800" dirty="0">
                <a:solidFill>
                  <a:schemeClr val="tx1"/>
                </a:solidFill>
              </a:rPr>
              <a:t>the study of signs and symbols and their </a:t>
            </a:r>
            <a:r>
              <a:rPr lang="en-US" sz="2800" dirty="0" smtClean="0">
                <a:solidFill>
                  <a:schemeClr val="tx1"/>
                </a:solidFill>
              </a:rPr>
              <a:t>use in </a:t>
            </a:r>
            <a:r>
              <a:rPr lang="en-US" sz="2800" dirty="0">
                <a:solidFill>
                  <a:schemeClr val="tx1"/>
                </a:solidFill>
              </a:rPr>
              <a:t>interpretation’ (Oxford English Dictionary). </a:t>
            </a:r>
            <a:endParaRPr lang="en-US" sz="2800" dirty="0" smtClean="0">
              <a:solidFill>
                <a:schemeClr val="tx1"/>
              </a:solidFill>
            </a:endParaRPr>
          </a:p>
          <a:p>
            <a:r>
              <a:rPr lang="en-US" sz="2800" dirty="0" smtClean="0">
                <a:solidFill>
                  <a:schemeClr val="tx1"/>
                </a:solidFill>
              </a:rPr>
              <a:t>Saussure </a:t>
            </a:r>
            <a:r>
              <a:rPr lang="en-US" sz="2800" dirty="0">
                <a:solidFill>
                  <a:schemeClr val="tx1"/>
                </a:solidFill>
              </a:rPr>
              <a:t>put forward the </a:t>
            </a:r>
            <a:r>
              <a:rPr lang="en-US" sz="2800" dirty="0" smtClean="0">
                <a:solidFill>
                  <a:schemeClr val="tx1"/>
                </a:solidFill>
              </a:rPr>
              <a:t>idea that </a:t>
            </a:r>
            <a:r>
              <a:rPr lang="en-US" sz="2800" dirty="0">
                <a:solidFill>
                  <a:schemeClr val="tx1"/>
                </a:solidFill>
              </a:rPr>
              <a:t>language is a cultural phenomenon and that it produces meaning in </a:t>
            </a:r>
            <a:r>
              <a:rPr lang="en-US" sz="2800" dirty="0" smtClean="0">
                <a:solidFill>
                  <a:schemeClr val="tx1"/>
                </a:solidFill>
              </a:rPr>
              <a:t>a special </a:t>
            </a:r>
            <a:r>
              <a:rPr lang="en-US" sz="2800" dirty="0">
                <a:solidFill>
                  <a:schemeClr val="tx1"/>
                </a:solidFill>
              </a:rPr>
              <a:t>way.</a:t>
            </a:r>
          </a:p>
        </p:txBody>
      </p:sp>
    </p:spTree>
    <p:extLst>
      <p:ext uri="{BB962C8B-B14F-4D97-AF65-F5344CB8AC3E}">
        <p14:creationId xmlns:p14="http://schemas.microsoft.com/office/powerpoint/2010/main" val="2882061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solidFill>
                  <a:srgbClr val="002060"/>
                </a:solidFill>
              </a:rPr>
              <a:t>Language and thought</a:t>
            </a:r>
          </a:p>
        </p:txBody>
      </p:sp>
      <p:sp>
        <p:nvSpPr>
          <p:cNvPr id="3" name="Объект 2"/>
          <p:cNvSpPr>
            <a:spLocks noGrp="1"/>
          </p:cNvSpPr>
          <p:nvPr>
            <p:ph idx="1"/>
          </p:nvPr>
        </p:nvSpPr>
        <p:spPr/>
        <p:txBody>
          <a:bodyPr>
            <a:normAutofit fontScale="92500" lnSpcReduction="20000"/>
          </a:bodyPr>
          <a:lstStyle/>
          <a:p>
            <a:r>
              <a:rPr lang="en-US" sz="2800" dirty="0" smtClean="0">
                <a:solidFill>
                  <a:schemeClr val="tx1"/>
                </a:solidFill>
              </a:rPr>
              <a:t>which </a:t>
            </a:r>
            <a:r>
              <a:rPr lang="en-US" sz="2800" dirty="0">
                <a:solidFill>
                  <a:schemeClr val="tx1"/>
                </a:solidFill>
              </a:rPr>
              <a:t>came first</a:t>
            </a:r>
            <a:r>
              <a:rPr lang="en-US" sz="2800" dirty="0" smtClean="0">
                <a:solidFill>
                  <a:schemeClr val="tx1"/>
                </a:solidFill>
              </a:rPr>
              <a:t>, language </a:t>
            </a:r>
            <a:r>
              <a:rPr lang="en-US" sz="2800" dirty="0">
                <a:solidFill>
                  <a:schemeClr val="tx1"/>
                </a:solidFill>
              </a:rPr>
              <a:t>or thought? </a:t>
            </a:r>
            <a:endParaRPr lang="en-US" sz="2800" dirty="0" smtClean="0">
              <a:solidFill>
                <a:schemeClr val="tx1"/>
              </a:solidFill>
            </a:endParaRPr>
          </a:p>
          <a:p>
            <a:r>
              <a:rPr lang="en-US" sz="2800" dirty="0" smtClean="0">
                <a:solidFill>
                  <a:schemeClr val="tx1"/>
                </a:solidFill>
              </a:rPr>
              <a:t>whether </a:t>
            </a:r>
            <a:r>
              <a:rPr lang="en-US" sz="2800" dirty="0">
                <a:solidFill>
                  <a:schemeClr val="tx1"/>
                </a:solidFill>
              </a:rPr>
              <a:t>language determines what we experience and how we </a:t>
            </a:r>
            <a:r>
              <a:rPr lang="en-US" sz="2800" dirty="0" smtClean="0">
                <a:solidFill>
                  <a:schemeClr val="tx1"/>
                </a:solidFill>
              </a:rPr>
              <a:t>see the </a:t>
            </a:r>
            <a:r>
              <a:rPr lang="en-US" sz="2800" dirty="0">
                <a:solidFill>
                  <a:schemeClr val="tx1"/>
                </a:solidFill>
              </a:rPr>
              <a:t>world or whether our experience of the world determines how we </a:t>
            </a:r>
            <a:r>
              <a:rPr lang="en-US" sz="2800" dirty="0" smtClean="0">
                <a:solidFill>
                  <a:schemeClr val="tx1"/>
                </a:solidFill>
              </a:rPr>
              <a:t>think about </a:t>
            </a:r>
            <a:r>
              <a:rPr lang="en-US" sz="2800" dirty="0">
                <a:solidFill>
                  <a:schemeClr val="tx1"/>
                </a:solidFill>
              </a:rPr>
              <a:t>it and how we then express </a:t>
            </a:r>
            <a:r>
              <a:rPr lang="en-US" sz="2800" dirty="0" smtClean="0">
                <a:solidFill>
                  <a:schemeClr val="tx1"/>
                </a:solidFill>
              </a:rPr>
              <a:t>it?</a:t>
            </a:r>
          </a:p>
          <a:p>
            <a:r>
              <a:rPr lang="en-US" sz="2800" dirty="0" smtClean="0">
                <a:solidFill>
                  <a:schemeClr val="tx1"/>
                </a:solidFill>
              </a:rPr>
              <a:t>the Sapir-Whorf Hypothesis based </a:t>
            </a:r>
            <a:r>
              <a:rPr lang="en-US" sz="2800" dirty="0">
                <a:solidFill>
                  <a:schemeClr val="tx1"/>
                </a:solidFill>
              </a:rPr>
              <a:t>on linguistic </a:t>
            </a:r>
            <a:r>
              <a:rPr lang="en-US" sz="2800" dirty="0" smtClean="0">
                <a:solidFill>
                  <a:schemeClr val="tx1"/>
                </a:solidFill>
              </a:rPr>
              <a:t>determinism</a:t>
            </a:r>
          </a:p>
          <a:p>
            <a:r>
              <a:rPr lang="en-US" sz="2800" dirty="0">
                <a:solidFill>
                  <a:schemeClr val="tx1"/>
                </a:solidFill>
              </a:rPr>
              <a:t>Noam Chomsky (1975) supports the existence of linguistic </a:t>
            </a:r>
            <a:r>
              <a:rPr lang="en-US" sz="2800" dirty="0" smtClean="0">
                <a:solidFill>
                  <a:schemeClr val="tx1"/>
                </a:solidFill>
              </a:rPr>
              <a:t>universals </a:t>
            </a:r>
            <a:r>
              <a:rPr lang="en-US" sz="2800" dirty="0">
                <a:solidFill>
                  <a:schemeClr val="tx1"/>
                </a:solidFill>
              </a:rPr>
              <a:t>(universal grammar), but rejects the existence of cultural universals.</a:t>
            </a:r>
          </a:p>
          <a:p>
            <a:endParaRPr lang="en-US" sz="2800" dirty="0">
              <a:solidFill>
                <a:schemeClr val="tx1"/>
              </a:solidFill>
            </a:endParaRPr>
          </a:p>
        </p:txBody>
      </p:sp>
    </p:spTree>
    <p:extLst>
      <p:ext uri="{BB962C8B-B14F-4D97-AF65-F5344CB8AC3E}">
        <p14:creationId xmlns:p14="http://schemas.microsoft.com/office/powerpoint/2010/main" val="4247924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accent2">
                    <a:lumMod val="75000"/>
                  </a:schemeClr>
                </a:solidFill>
              </a:rPr>
              <a:t>Noam Chomsky on Language Design</a:t>
            </a:r>
            <a:endParaRPr lang="en-US" dirty="0">
              <a:solidFill>
                <a:schemeClr val="accent2">
                  <a:lumMod val="75000"/>
                </a:schemeClr>
              </a:solidFill>
            </a:endParaRPr>
          </a:p>
        </p:txBody>
      </p:sp>
      <p:sp>
        <p:nvSpPr>
          <p:cNvPr id="3" name="Объект 2"/>
          <p:cNvSpPr>
            <a:spLocks noGrp="1"/>
          </p:cNvSpPr>
          <p:nvPr>
            <p:ph idx="1"/>
          </p:nvPr>
        </p:nvSpPr>
        <p:spPr>
          <a:xfrm>
            <a:off x="677334" y="1375955"/>
            <a:ext cx="8596668" cy="4665408"/>
          </a:xfrm>
        </p:spPr>
        <p:txBody>
          <a:bodyPr>
            <a:normAutofit lnSpcReduction="10000"/>
          </a:bodyPr>
          <a:lstStyle/>
          <a:p>
            <a:r>
              <a:rPr lang="en-US" dirty="0" smtClean="0">
                <a:hlinkClick r:id="rId2"/>
              </a:rPr>
              <a:t>https://www.youtube.com/watch?v=MLk47AMBdTA</a:t>
            </a:r>
            <a:endParaRPr lang="en-US" dirty="0" smtClean="0"/>
          </a:p>
          <a:p>
            <a:r>
              <a:rPr lang="en-US" dirty="0" smtClean="0"/>
              <a:t>Pre-watching</a:t>
            </a:r>
            <a:endParaRPr lang="en-US" dirty="0"/>
          </a:p>
          <a:p>
            <a:r>
              <a:rPr lang="en-US" dirty="0"/>
              <a:t>1. </a:t>
            </a:r>
            <a:r>
              <a:rPr lang="en-US" dirty="0">
                <a:solidFill>
                  <a:schemeClr val="tx1"/>
                </a:solidFill>
              </a:rPr>
              <a:t>How do you think language design has evolved over time</a:t>
            </a:r>
            <a:r>
              <a:rPr lang="en-US" dirty="0" smtClean="0">
                <a:solidFill>
                  <a:schemeClr val="tx1"/>
                </a:solidFill>
              </a:rPr>
              <a:t>?</a:t>
            </a:r>
            <a:r>
              <a:rPr lang="en-US" dirty="0">
                <a:solidFill>
                  <a:schemeClr val="tx1"/>
                </a:solidFill>
              </a:rPr>
              <a:t> </a:t>
            </a:r>
            <a:r>
              <a:rPr lang="en-US" dirty="0" smtClean="0">
                <a:solidFill>
                  <a:schemeClr val="tx1"/>
                </a:solidFill>
              </a:rPr>
              <a:t>Do </a:t>
            </a:r>
            <a:r>
              <a:rPr lang="en-US" dirty="0">
                <a:solidFill>
                  <a:schemeClr val="tx1"/>
                </a:solidFill>
              </a:rPr>
              <a:t>you believe that the emergence of language was a crucial development in human evolution</a:t>
            </a:r>
            <a:r>
              <a:rPr lang="en-US" dirty="0" smtClean="0">
                <a:solidFill>
                  <a:schemeClr val="tx1"/>
                </a:solidFill>
              </a:rPr>
              <a:t>?</a:t>
            </a:r>
            <a:r>
              <a:rPr lang="en-US" dirty="0">
                <a:solidFill>
                  <a:schemeClr val="tx1"/>
                </a:solidFill>
              </a:rPr>
              <a:t> How do you think the emergence of language impacted human development?</a:t>
            </a:r>
          </a:p>
          <a:p>
            <a:r>
              <a:rPr lang="en-US" dirty="0" smtClean="0">
                <a:solidFill>
                  <a:schemeClr val="tx1"/>
                </a:solidFill>
              </a:rPr>
              <a:t>2. </a:t>
            </a:r>
            <a:r>
              <a:rPr lang="en-US" dirty="0">
                <a:solidFill>
                  <a:schemeClr val="tx1"/>
                </a:solidFill>
              </a:rPr>
              <a:t>What do you think are the main differences between human language and animal signaling systems?</a:t>
            </a:r>
          </a:p>
          <a:p>
            <a:r>
              <a:rPr lang="en-US" dirty="0" smtClean="0">
                <a:solidFill>
                  <a:schemeClr val="tx1"/>
                </a:solidFill>
              </a:rPr>
              <a:t>3 What </a:t>
            </a:r>
            <a:r>
              <a:rPr lang="en-US" dirty="0">
                <a:solidFill>
                  <a:schemeClr val="tx1"/>
                </a:solidFill>
              </a:rPr>
              <a:t>do you think are the core principles of language that are part of our nature</a:t>
            </a:r>
            <a:r>
              <a:rPr lang="en-US" dirty="0" smtClean="0">
                <a:solidFill>
                  <a:schemeClr val="tx1"/>
                </a:solidFill>
              </a:rPr>
              <a:t>? In </a:t>
            </a:r>
            <a:r>
              <a:rPr lang="en-US" dirty="0">
                <a:solidFill>
                  <a:schemeClr val="tx1"/>
                </a:solidFill>
              </a:rPr>
              <a:t>what ways do you believe language has shaped human creativity and cognitive capacity?</a:t>
            </a:r>
          </a:p>
          <a:p>
            <a:r>
              <a:rPr lang="en-US" dirty="0" smtClean="0">
                <a:solidFill>
                  <a:schemeClr val="tx1"/>
                </a:solidFill>
              </a:rPr>
              <a:t>4. </a:t>
            </a:r>
            <a:r>
              <a:rPr lang="en-US" dirty="0">
                <a:solidFill>
                  <a:schemeClr val="tx1"/>
                </a:solidFill>
              </a:rPr>
              <a:t>Do you think the sudden emergence of language as a computational system was a result of limited </a:t>
            </a:r>
            <a:r>
              <a:rPr lang="en-US" dirty="0" err="1">
                <a:solidFill>
                  <a:schemeClr val="tx1"/>
                </a:solidFill>
              </a:rPr>
              <a:t>selectional</a:t>
            </a:r>
            <a:r>
              <a:rPr lang="en-US" dirty="0">
                <a:solidFill>
                  <a:schemeClr val="tx1"/>
                </a:solidFill>
              </a:rPr>
              <a:t> pressures during evolution</a:t>
            </a:r>
            <a:r>
              <a:rPr lang="en-US" dirty="0" smtClean="0">
                <a:solidFill>
                  <a:schemeClr val="tx1"/>
                </a:solidFill>
              </a:rPr>
              <a:t>?</a:t>
            </a:r>
          </a:p>
          <a:p>
            <a:r>
              <a:rPr lang="en-US" dirty="0" smtClean="0">
                <a:solidFill>
                  <a:schemeClr val="tx1"/>
                </a:solidFill>
              </a:rPr>
              <a:t>5. In </a:t>
            </a:r>
            <a:r>
              <a:rPr lang="en-US" dirty="0">
                <a:solidFill>
                  <a:schemeClr val="tx1"/>
                </a:solidFill>
              </a:rPr>
              <a:t>what ways do you think language reflects optimal design and computational efficiency in human communication?</a:t>
            </a:r>
          </a:p>
          <a:p>
            <a:endParaRPr lang="en-US" dirty="0"/>
          </a:p>
        </p:txBody>
      </p:sp>
    </p:spTree>
    <p:extLst>
      <p:ext uri="{BB962C8B-B14F-4D97-AF65-F5344CB8AC3E}">
        <p14:creationId xmlns:p14="http://schemas.microsoft.com/office/powerpoint/2010/main" val="2180534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accent2">
                    <a:lumMod val="75000"/>
                  </a:schemeClr>
                </a:solidFill>
              </a:rPr>
              <a:t>Noam Chomsky on Language Design</a:t>
            </a:r>
            <a:endParaRPr lang="en-US" dirty="0">
              <a:solidFill>
                <a:schemeClr val="accent2">
                  <a:lumMod val="75000"/>
                </a:schemeClr>
              </a:solidFill>
            </a:endParaRPr>
          </a:p>
        </p:txBody>
      </p:sp>
      <p:sp>
        <p:nvSpPr>
          <p:cNvPr id="3" name="Объект 2"/>
          <p:cNvSpPr>
            <a:spLocks noGrp="1"/>
          </p:cNvSpPr>
          <p:nvPr>
            <p:ph idx="1"/>
          </p:nvPr>
        </p:nvSpPr>
        <p:spPr>
          <a:xfrm>
            <a:off x="677334" y="1375955"/>
            <a:ext cx="8596668" cy="4665408"/>
          </a:xfrm>
        </p:spPr>
        <p:txBody>
          <a:bodyPr>
            <a:normAutofit/>
          </a:bodyPr>
          <a:lstStyle/>
          <a:p>
            <a:r>
              <a:rPr lang="en-US" dirty="0" smtClean="0">
                <a:hlinkClick r:id="rId2"/>
              </a:rPr>
              <a:t>https://www.youtube.com/watch?v=MLk47AMBdTA</a:t>
            </a:r>
            <a:endParaRPr lang="en-US" dirty="0" smtClean="0"/>
          </a:p>
          <a:p>
            <a:endParaRPr lang="en-US" dirty="0"/>
          </a:p>
          <a:p>
            <a:r>
              <a:rPr lang="en-US" dirty="0"/>
              <a:t>1. What are the core syntactic principles that form expressions in language? How did the language system apparently develop in evolutionary terms?</a:t>
            </a:r>
          </a:p>
          <a:p>
            <a:r>
              <a:rPr lang="en-US" dirty="0"/>
              <a:t>2. Why is language considered a computational system?  What analogy does the speaker use to describe the development of language as an optimal communication system?</a:t>
            </a:r>
          </a:p>
          <a:p>
            <a:r>
              <a:rPr lang="en-US" dirty="0"/>
              <a:t>3. Why is it difficult to study the neural basis for language in humans compared to other systems like the visual system? What barriers exist when trying to study the unique capacity for language in humans?</a:t>
            </a:r>
          </a:p>
          <a:p>
            <a:r>
              <a:rPr lang="en-US" dirty="0"/>
              <a:t>4. What future task does the speaker believe is crucial for understanding the design of language and its neural basis?</a:t>
            </a:r>
          </a:p>
          <a:p>
            <a:endParaRPr lang="en-US" dirty="0"/>
          </a:p>
        </p:txBody>
      </p:sp>
    </p:spTree>
    <p:extLst>
      <p:ext uri="{BB962C8B-B14F-4D97-AF65-F5344CB8AC3E}">
        <p14:creationId xmlns:p14="http://schemas.microsoft.com/office/powerpoint/2010/main" val="268199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solidFill>
                  <a:srgbClr val="002060"/>
                </a:solidFill>
              </a:rPr>
              <a:t>Definitions of culture</a:t>
            </a:r>
          </a:p>
        </p:txBody>
      </p:sp>
      <p:sp>
        <p:nvSpPr>
          <p:cNvPr id="3" name="Объект 2"/>
          <p:cNvSpPr>
            <a:spLocks noGrp="1"/>
          </p:cNvSpPr>
          <p:nvPr>
            <p:ph idx="1"/>
          </p:nvPr>
        </p:nvSpPr>
        <p:spPr>
          <a:xfrm>
            <a:off x="677334" y="1698171"/>
            <a:ext cx="8596668" cy="4343191"/>
          </a:xfrm>
        </p:spPr>
        <p:txBody>
          <a:bodyPr/>
          <a:lstStyle/>
          <a:p>
            <a:r>
              <a:rPr lang="en-US" dirty="0">
                <a:solidFill>
                  <a:schemeClr val="tx1"/>
                </a:solidFill>
              </a:rPr>
              <a:t>ART? </a:t>
            </a:r>
            <a:endParaRPr lang="en-US" dirty="0" smtClean="0">
              <a:solidFill>
                <a:schemeClr val="tx1"/>
              </a:solidFill>
            </a:endParaRPr>
          </a:p>
          <a:p>
            <a:r>
              <a:rPr lang="en-US" dirty="0" smtClean="0">
                <a:solidFill>
                  <a:schemeClr val="tx1"/>
                </a:solidFill>
              </a:rPr>
              <a:t>MUSIC</a:t>
            </a:r>
            <a:r>
              <a:rPr lang="en-US" dirty="0">
                <a:solidFill>
                  <a:schemeClr val="tx1"/>
                </a:solidFill>
              </a:rPr>
              <a:t>?</a:t>
            </a:r>
          </a:p>
          <a:p>
            <a:r>
              <a:rPr lang="en-US" dirty="0">
                <a:solidFill>
                  <a:schemeClr val="tx1"/>
                </a:solidFill>
              </a:rPr>
              <a:t>LITERATURE</a:t>
            </a:r>
            <a:r>
              <a:rPr lang="en-US" dirty="0" smtClean="0">
                <a:solidFill>
                  <a:schemeClr val="tx1"/>
                </a:solidFill>
              </a:rPr>
              <a:t>?</a:t>
            </a:r>
          </a:p>
          <a:p>
            <a:r>
              <a:rPr lang="en-US" dirty="0" smtClean="0">
                <a:solidFill>
                  <a:schemeClr val="tx1"/>
                </a:solidFill>
              </a:rPr>
              <a:t> </a:t>
            </a:r>
            <a:r>
              <a:rPr lang="en-US" dirty="0">
                <a:solidFill>
                  <a:schemeClr val="tx1"/>
                </a:solidFill>
              </a:rPr>
              <a:t>HUMOUR?</a:t>
            </a:r>
          </a:p>
          <a:p>
            <a:r>
              <a:rPr lang="en-US" dirty="0" smtClean="0">
                <a:solidFill>
                  <a:schemeClr val="tx1"/>
                </a:solidFill>
              </a:rPr>
              <a:t>FOOD?</a:t>
            </a:r>
          </a:p>
          <a:p>
            <a:r>
              <a:rPr lang="en-US" dirty="0" smtClean="0">
                <a:solidFill>
                  <a:schemeClr val="tx1"/>
                </a:solidFill>
              </a:rPr>
              <a:t>LANGUAGE</a:t>
            </a:r>
            <a:r>
              <a:rPr lang="en-US" dirty="0">
                <a:solidFill>
                  <a:schemeClr val="tx1"/>
                </a:solidFill>
              </a:rPr>
              <a:t>?</a:t>
            </a:r>
          </a:p>
          <a:p>
            <a:r>
              <a:rPr lang="en-US" dirty="0">
                <a:solidFill>
                  <a:schemeClr val="tx1"/>
                </a:solidFill>
              </a:rPr>
              <a:t>VALUES</a:t>
            </a:r>
            <a:r>
              <a:rPr lang="en-US" dirty="0" smtClean="0">
                <a:solidFill>
                  <a:schemeClr val="tx1"/>
                </a:solidFill>
              </a:rPr>
              <a:t>?</a:t>
            </a:r>
          </a:p>
          <a:p>
            <a:r>
              <a:rPr lang="en-US" dirty="0" smtClean="0">
                <a:solidFill>
                  <a:schemeClr val="tx1"/>
                </a:solidFill>
              </a:rPr>
              <a:t> </a:t>
            </a:r>
            <a:r>
              <a:rPr lang="en-US" dirty="0">
                <a:solidFill>
                  <a:schemeClr val="tx1"/>
                </a:solidFill>
              </a:rPr>
              <a:t>ATTITUDES?</a:t>
            </a:r>
          </a:p>
          <a:p>
            <a:r>
              <a:rPr lang="en-US" dirty="0">
                <a:solidFill>
                  <a:schemeClr val="tx1"/>
                </a:solidFill>
              </a:rPr>
              <a:t>CUSTOMS</a:t>
            </a:r>
            <a:r>
              <a:rPr lang="en-US" dirty="0" smtClean="0">
                <a:solidFill>
                  <a:schemeClr val="tx1"/>
                </a:solidFill>
              </a:rPr>
              <a:t>?</a:t>
            </a:r>
          </a:p>
          <a:p>
            <a:r>
              <a:rPr lang="en-US" dirty="0" smtClean="0">
                <a:solidFill>
                  <a:schemeClr val="tx1"/>
                </a:solidFill>
              </a:rPr>
              <a:t> </a:t>
            </a:r>
            <a:r>
              <a:rPr lang="en-US" dirty="0">
                <a:solidFill>
                  <a:schemeClr val="tx1"/>
                </a:solidFill>
              </a:rPr>
              <a:t>ETIQUETTE?</a:t>
            </a:r>
          </a:p>
        </p:txBody>
      </p:sp>
    </p:spTree>
    <p:extLst>
      <p:ext uri="{BB962C8B-B14F-4D97-AF65-F5344CB8AC3E}">
        <p14:creationId xmlns:p14="http://schemas.microsoft.com/office/powerpoint/2010/main" val="522674147"/>
      </p:ext>
    </p:extLst>
  </p:cSld>
  <p:clrMapOvr>
    <a:masterClrMapping/>
  </p:clrMapOvr>
</p:sld>
</file>

<file path=ppt/theme/theme1.xml><?xml version="1.0" encoding="utf-8"?>
<a:theme xmlns:a="http://schemas.openxmlformats.org/drawingml/2006/main" name="Аспект">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496</TotalTime>
  <Words>1377</Words>
  <Application>Microsoft Office PowerPoint</Application>
  <PresentationFormat>Широкоэкранный</PresentationFormat>
  <Paragraphs>117</Paragraphs>
  <Slides>19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19</vt:i4>
      </vt:variant>
    </vt:vector>
  </HeadingPairs>
  <TitlesOfParts>
    <vt:vector size="23" baseType="lpstr">
      <vt:lpstr>Arial</vt:lpstr>
      <vt:lpstr>Trebuchet MS</vt:lpstr>
      <vt:lpstr>Wingdings 3</vt:lpstr>
      <vt:lpstr>Аспект</vt:lpstr>
      <vt:lpstr>What is Cross- Cultural Communication?</vt:lpstr>
      <vt:lpstr>Key issues</vt:lpstr>
      <vt:lpstr>Cross- cultural communication is a multifaceted subject which has elements from a number of disciplines: </vt:lpstr>
      <vt:lpstr>How linguistics influences communication (discuss in groups)</vt:lpstr>
      <vt:lpstr>Semiotics </vt:lpstr>
      <vt:lpstr>Language and thought</vt:lpstr>
      <vt:lpstr>Noam Chomsky on Language Design</vt:lpstr>
      <vt:lpstr>Noam Chomsky on Language Design</vt:lpstr>
      <vt:lpstr>Definitions of culture</vt:lpstr>
      <vt:lpstr>Oberg’s iceberg analogy</vt:lpstr>
      <vt:lpstr>Corporate culture</vt:lpstr>
      <vt:lpstr>Communication styles</vt:lpstr>
      <vt:lpstr>Barriers to effective communication</vt:lpstr>
      <vt:lpstr>Ethnocentrism</vt:lpstr>
      <vt:lpstr>Stereotyping</vt:lpstr>
      <vt:lpstr>Definitions of heaven and hell  (mostly apocryphal!)</vt:lpstr>
      <vt:lpstr>The STAR approach</vt:lpstr>
      <vt:lpstr>Example</vt:lpstr>
      <vt:lpstr>Summary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Cross- Cultural Communication?</dc:title>
  <dc:creator>Cветлана</dc:creator>
  <cp:lastModifiedBy>Света</cp:lastModifiedBy>
  <cp:revision>12</cp:revision>
  <dcterms:created xsi:type="dcterms:W3CDTF">2022-09-05T03:46:33Z</dcterms:created>
  <dcterms:modified xsi:type="dcterms:W3CDTF">2024-09-02T11:27:58Z</dcterms:modified>
</cp:coreProperties>
</file>