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EBE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138" y="6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DB98-3FB5-4FD4-9B10-11FCC680AFD5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A61C-AE7E-4D6D-96DD-52FF3492F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DB98-3FB5-4FD4-9B10-11FCC680AFD5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A61C-AE7E-4D6D-96DD-52FF3492F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DB98-3FB5-4FD4-9B10-11FCC680AFD5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A61C-AE7E-4D6D-96DD-52FF3492F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DB98-3FB5-4FD4-9B10-11FCC680AFD5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A61C-AE7E-4D6D-96DD-52FF3492F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DB98-3FB5-4FD4-9B10-11FCC680AFD5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A61C-AE7E-4D6D-96DD-52FF3492F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DB98-3FB5-4FD4-9B10-11FCC680AFD5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A61C-AE7E-4D6D-96DD-52FF3492F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DB98-3FB5-4FD4-9B10-11FCC680AFD5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A61C-AE7E-4D6D-96DD-52FF3492F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DB98-3FB5-4FD4-9B10-11FCC680AFD5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A61C-AE7E-4D6D-96DD-52FF3492F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DB98-3FB5-4FD4-9B10-11FCC680AFD5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A61C-AE7E-4D6D-96DD-52FF3492F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DB98-3FB5-4FD4-9B10-11FCC680AFD5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A61C-AE7E-4D6D-96DD-52FF3492F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DB98-3FB5-4FD4-9B10-11FCC680AFD5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A61C-AE7E-4D6D-96DD-52FF3492F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3DB98-3FB5-4FD4-9B10-11FCC680AFD5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FA61C-AE7E-4D6D-96DD-52FF3492F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1"/>
            <a:ext cx="9144000" cy="1071569"/>
          </a:xfrm>
        </p:spPr>
        <p:txBody>
          <a:bodyPr>
            <a:normAutofit/>
          </a:bodyPr>
          <a:lstStyle/>
          <a:p>
            <a:r>
              <a:rPr lang="uk-UA" sz="3000" b="1" cap="all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Дія </a:t>
            </a:r>
            <a:r>
              <a:rPr lang="uk-UA" sz="3000" b="1" cap="all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фосфоліпаз</a:t>
            </a:r>
            <a:r>
              <a:rPr lang="uk-UA" sz="3000" b="1" cap="all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підшлункової залози </a:t>
            </a:r>
            <a:br>
              <a:rPr lang="uk-UA" sz="3000" b="1" cap="all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</a:br>
            <a:r>
              <a:rPr lang="uk-UA" sz="3000" b="1" cap="all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uk-UA" sz="3000" b="1" cap="all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гліцерофосфоліпіди</a:t>
            </a:r>
            <a:r>
              <a:rPr lang="uk-UA" sz="3000" b="1" cap="all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яєчного жовтка</a:t>
            </a:r>
            <a:endParaRPr lang="ru-RU" sz="30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286124"/>
            <a:ext cx="9144000" cy="357187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uk-UA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Мета роботи:</a:t>
            </a:r>
            <a:r>
              <a:rPr lang="uk-UA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дослідити дію фосфоліпази підшлункової залози </a:t>
            </a:r>
            <a:br>
              <a:rPr lang="uk-U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uk-U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uk-UA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гліцерофосфоліпіди</a:t>
            </a:r>
            <a:r>
              <a:rPr lang="uk-U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яєчного жовтка на моделі </a:t>
            </a:r>
            <a:r>
              <a:rPr lang="uk-UA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uk-UA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vitro</a:t>
            </a:r>
            <a:r>
              <a:rPr lang="uk-U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uk-UA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Практичне значення роботи:</a:t>
            </a:r>
            <a:r>
              <a:rPr lang="uk-UA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 ході лабораторного дослідження виявити </a:t>
            </a:r>
            <a:br>
              <a:rPr lang="uk-U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uk-U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дію фосфоліпази підшлункової залози </a:t>
            </a:r>
            <a:br>
              <a:rPr lang="uk-U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uk-U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uk-UA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гліцерофосфоліпіди</a:t>
            </a:r>
            <a:r>
              <a:rPr lang="uk-U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яєчного жовтка.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500174"/>
            <a:ext cx="3155777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uk-UA" sz="40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ід</a:t>
            </a:r>
            <a:r>
              <a:rPr lang="uk-UA" sz="4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роботи</a:t>
            </a:r>
            <a:endParaRPr lang="ru-RU" sz="40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401080" cy="571504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uk-UA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1 пробірка </a:t>
            </a:r>
            <a:r>
              <a:rPr lang="uk-UA" b="1" dirty="0">
                <a:latin typeface="Arial" pitchFamily="34" charset="0"/>
                <a:cs typeface="Arial" pitchFamily="34" charset="0"/>
              </a:rPr>
              <a:t>(контрольна): </a:t>
            </a:r>
          </a:p>
          <a:p>
            <a:pPr algn="ctr">
              <a:buNone/>
            </a:pPr>
            <a:r>
              <a:rPr lang="uk-UA" dirty="0">
                <a:latin typeface="Arial" pitchFamily="34" charset="0"/>
                <a:cs typeface="Arial" pitchFamily="34" charset="0"/>
              </a:rPr>
              <a:t>5 крапель суспензії яєчного жовтка + </a:t>
            </a:r>
          </a:p>
          <a:p>
            <a:pPr algn="ctr">
              <a:buNone/>
            </a:pPr>
            <a:r>
              <a:rPr lang="uk-UA" dirty="0">
                <a:latin typeface="Arial" pitchFamily="34" charset="0"/>
                <a:cs typeface="Arial" pitchFamily="34" charset="0"/>
              </a:rPr>
              <a:t>2 краплі води.</a:t>
            </a:r>
          </a:p>
          <a:p>
            <a:pPr algn="ctr">
              <a:buNone/>
            </a:pPr>
            <a:endParaRPr lang="uk-UA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uk-UA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2 пробірка </a:t>
            </a:r>
            <a:r>
              <a:rPr lang="uk-UA" b="1" dirty="0">
                <a:latin typeface="Arial" pitchFamily="34" charset="0"/>
                <a:cs typeface="Arial" pitchFamily="34" charset="0"/>
              </a:rPr>
              <a:t>(дослідна): </a:t>
            </a:r>
          </a:p>
          <a:p>
            <a:pPr algn="ctr">
              <a:buNone/>
            </a:pPr>
            <a:r>
              <a:rPr lang="uk-UA" dirty="0">
                <a:latin typeface="Arial" pitchFamily="34" charset="0"/>
                <a:cs typeface="Arial" pitchFamily="34" charset="0"/>
              </a:rPr>
              <a:t>5 крапель суспензії яєчного жовтка + </a:t>
            </a:r>
          </a:p>
          <a:p>
            <a:pPr algn="ctr">
              <a:buNone/>
            </a:pPr>
            <a:r>
              <a:rPr lang="uk-UA" dirty="0">
                <a:latin typeface="Arial" pitchFamily="34" charset="0"/>
                <a:cs typeface="Arial" pitchFamily="34" charset="0"/>
              </a:rPr>
              <a:t>2 краплі розчину панкреатину.</a:t>
            </a:r>
          </a:p>
          <a:p>
            <a:pPr algn="ctr">
              <a:buNone/>
            </a:pPr>
            <a:endParaRPr lang="uk-UA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uk-UA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uk-UA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Обидві пробірки </a:t>
            </a:r>
            <a:r>
              <a:rPr lang="uk-UA" dirty="0">
                <a:latin typeface="Arial" pitchFamily="34" charset="0"/>
                <a:cs typeface="Arial" pitchFamily="34" charset="0"/>
              </a:rPr>
              <a:t>поміщають у термостат </a:t>
            </a:r>
            <a:br>
              <a:rPr lang="uk-UA" dirty="0">
                <a:latin typeface="Arial" pitchFamily="34" charset="0"/>
                <a:cs typeface="Arial" pitchFamily="34" charset="0"/>
              </a:rPr>
            </a:br>
            <a:r>
              <a:rPr lang="uk-UA" dirty="0">
                <a:latin typeface="Arial" pitchFamily="34" charset="0"/>
                <a:cs typeface="Arial" pitchFamily="34" charset="0"/>
              </a:rPr>
              <a:t>при температурі 38 </a:t>
            </a:r>
            <a:r>
              <a:rPr lang="uk-UA" baseline="30000" dirty="0">
                <a:latin typeface="Arial" pitchFamily="34" charset="0"/>
                <a:cs typeface="Arial" pitchFamily="34" charset="0"/>
              </a:rPr>
              <a:t>0</a:t>
            </a:r>
            <a:r>
              <a:rPr lang="uk-UA" dirty="0">
                <a:latin typeface="Arial" pitchFamily="34" charset="0"/>
                <a:cs typeface="Arial" pitchFamily="34" charset="0"/>
              </a:rPr>
              <a:t>С на 30 хвилин. </a:t>
            </a:r>
          </a:p>
          <a:p>
            <a:pPr algn="ctr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uk-UA" dirty="0">
                <a:latin typeface="Arial" pitchFamily="34" charset="0"/>
                <a:cs typeface="Arial" pitchFamily="34" charset="0"/>
              </a:rPr>
              <a:t>Після інкубації в </a:t>
            </a:r>
            <a:r>
              <a:rPr lang="uk-UA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обидві пробірки </a:t>
            </a:r>
            <a:r>
              <a:rPr lang="uk-UA" dirty="0">
                <a:latin typeface="Arial" pitchFamily="34" charset="0"/>
                <a:cs typeface="Arial" pitchFamily="34" charset="0"/>
              </a:rPr>
              <a:t>наливають </a:t>
            </a:r>
            <a:br>
              <a:rPr lang="uk-UA" dirty="0">
                <a:latin typeface="Arial" pitchFamily="34" charset="0"/>
                <a:cs typeface="Arial" pitchFamily="34" charset="0"/>
              </a:rPr>
            </a:br>
            <a:r>
              <a:rPr lang="uk-UA" dirty="0">
                <a:latin typeface="Arial" pitchFamily="34" charset="0"/>
                <a:cs typeface="Arial" pitchFamily="34" charset="0"/>
              </a:rPr>
              <a:t>по 5 крапель </a:t>
            </a:r>
            <a:r>
              <a:rPr lang="uk-UA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молібденового реактиву</a:t>
            </a:r>
            <a:r>
              <a:rPr lang="uk-UA" dirty="0">
                <a:latin typeface="Arial" pitchFamily="34" charset="0"/>
                <a:cs typeface="Arial" pitchFamily="34" charset="0"/>
              </a:rPr>
              <a:t>, </a:t>
            </a:r>
            <a:br>
              <a:rPr lang="uk-UA" dirty="0">
                <a:latin typeface="Arial" pitchFamily="34" charset="0"/>
                <a:cs typeface="Arial" pitchFamily="34" charset="0"/>
              </a:rPr>
            </a:br>
            <a:r>
              <a:rPr lang="uk-UA" dirty="0">
                <a:latin typeface="Arial" pitchFamily="34" charset="0"/>
                <a:cs typeface="Arial" pitchFamily="34" charset="0"/>
              </a:rPr>
              <a:t>нагрівають їх на полум’ї пальника </a:t>
            </a:r>
            <a:br>
              <a:rPr lang="uk-UA" dirty="0">
                <a:latin typeface="Arial" pitchFamily="34" charset="0"/>
                <a:cs typeface="Arial" pitchFamily="34" charset="0"/>
              </a:rPr>
            </a:br>
            <a:r>
              <a:rPr lang="uk-UA" dirty="0">
                <a:latin typeface="Arial" pitchFamily="34" charset="0"/>
                <a:cs typeface="Arial" pitchFamily="34" charset="0"/>
              </a:rPr>
              <a:t>та охолоджують водою під краном.</a:t>
            </a:r>
          </a:p>
          <a:p>
            <a:pPr algn="ctr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4"/>
          </a:xfrm>
        </p:spPr>
        <p:txBody>
          <a:bodyPr>
            <a:normAutofit fontScale="90000"/>
          </a:bodyPr>
          <a:lstStyle/>
          <a:p>
            <a:br>
              <a:rPr lang="uk-UA" sz="2400" dirty="0">
                <a:latin typeface="Arial" pitchFamily="34" charset="0"/>
                <a:cs typeface="Arial" pitchFamily="34" charset="0"/>
              </a:rPr>
            </a:br>
            <a:r>
              <a:rPr lang="uk-UA" sz="2400" dirty="0">
                <a:latin typeface="Arial" pitchFamily="34" charset="0"/>
                <a:cs typeface="Arial" pitchFamily="34" charset="0"/>
              </a:rPr>
              <a:t>Спостерігають появу в 2 пробірці </a:t>
            </a:r>
            <a:r>
              <a:rPr lang="uk-UA" sz="2400" u="sng" dirty="0">
                <a:latin typeface="Arial" pitchFamily="34" charset="0"/>
                <a:cs typeface="Arial" pitchFamily="34" charset="0"/>
              </a:rPr>
              <a:t>інтенсивного жовтого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 або </a:t>
            </a:r>
            <a:r>
              <a:rPr lang="uk-UA" sz="2400" u="sng" dirty="0">
                <a:latin typeface="Arial" pitchFamily="34" charset="0"/>
                <a:cs typeface="Arial" pitchFamily="34" charset="0"/>
              </a:rPr>
              <a:t>оранжевого забарвлення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, що свідчить про наявність залишку </a:t>
            </a:r>
            <a:r>
              <a:rPr lang="uk-UA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фосфорної кислоти 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у структурі фосфоліпідів, </a:t>
            </a:r>
            <a:br>
              <a:rPr lang="uk-UA" sz="2400" dirty="0">
                <a:latin typeface="Arial" pitchFamily="34" charset="0"/>
                <a:cs typeface="Arial" pitchFamily="34" charset="0"/>
              </a:rPr>
            </a:br>
            <a:r>
              <a:rPr lang="uk-UA" sz="2400" dirty="0">
                <a:latin typeface="Arial" pitchFamily="34" charset="0"/>
                <a:cs typeface="Arial" pitchFamily="34" charset="0"/>
              </a:rPr>
              <a:t>яка була відщеплена за рахунок </a:t>
            </a:r>
            <a:r>
              <a:rPr lang="uk-UA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дії панкреатину.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endParaRPr lang="ru-RU" sz="2400" dirty="0"/>
          </a:p>
        </p:txBody>
      </p:sp>
      <p:pic>
        <p:nvPicPr>
          <p:cNvPr id="1026" name="Picture 2" descr="D:\Documents\moi dokumenty\Speckurs XPVZHO\Praktika Speckurs XPVZHO\Foto Lab Speckurs XPVZHO\пробірка (без панкреатину)жовте забарвлення, пробірка (з панкреатином)оранжеве або інтенсивно жовте забарвлення ЗЛІВА НАПРАВО 20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9144095" cy="5357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endParaRPr lang="uk-UA" sz="80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8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Дякую за увагу!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uk-UA" sz="80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8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Будьте щасливі!</a:t>
            </a:r>
            <a:endParaRPr lang="ru-RU" sz="8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161</Words>
  <Application>Microsoft Office PowerPoint</Application>
  <PresentationFormat>Экран (4:3)</PresentationFormat>
  <Paragraphs>25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Calibri</vt:lpstr>
      <vt:lpstr>Тема Office</vt:lpstr>
      <vt:lpstr>Дія фосфоліпаз підшлункової залози  на гліцерофосфоліпіди яєчного жовтка</vt:lpstr>
      <vt:lpstr>Хід роботи</vt:lpstr>
      <vt:lpstr> Спостерігають появу в 2 пробірці інтенсивного жовтого або оранжевого забарвлення, що свідчить про наявність залишку фосфорної кислоти у структурі фосфоліпідів,  яка була відщеплена за рахунок дії панкреатину. </vt:lpstr>
      <vt:lpstr>Презентация PowerPoint</vt:lpstr>
    </vt:vector>
  </TitlesOfParts>
  <Company>*Питер-Company*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 Каленюк</dc:creator>
  <cp:lastModifiedBy>Gencheva.Viktoriia@renters.mans.edu.pl Gencheva</cp:lastModifiedBy>
  <cp:revision>15</cp:revision>
  <dcterms:created xsi:type="dcterms:W3CDTF">2020-04-28T14:47:29Z</dcterms:created>
  <dcterms:modified xsi:type="dcterms:W3CDTF">2024-11-21T09:37:43Z</dcterms:modified>
</cp:coreProperties>
</file>