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1" r:id="rId4"/>
    <p:sldId id="363" r:id="rId5"/>
    <p:sldId id="362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302" r:id="rId28"/>
    <p:sldId id="296" r:id="rId29"/>
    <p:sldId id="295" r:id="rId30"/>
    <p:sldId id="303" r:id="rId31"/>
    <p:sldId id="297" r:id="rId32"/>
    <p:sldId id="298" r:id="rId33"/>
    <p:sldId id="304" r:id="rId34"/>
    <p:sldId id="299" r:id="rId35"/>
    <p:sldId id="300" r:id="rId36"/>
    <p:sldId id="301" r:id="rId37"/>
    <p:sldId id="305" r:id="rId38"/>
    <p:sldId id="306" r:id="rId39"/>
    <p:sldId id="307" r:id="rId40"/>
    <p:sldId id="329" r:id="rId41"/>
    <p:sldId id="308" r:id="rId42"/>
    <p:sldId id="330" r:id="rId43"/>
    <p:sldId id="309" r:id="rId44"/>
    <p:sldId id="331" r:id="rId45"/>
    <p:sldId id="310" r:id="rId46"/>
    <p:sldId id="332" r:id="rId47"/>
    <p:sldId id="311" r:id="rId48"/>
    <p:sldId id="333" r:id="rId49"/>
    <p:sldId id="312" r:id="rId50"/>
    <p:sldId id="334" r:id="rId51"/>
    <p:sldId id="313" r:id="rId52"/>
    <p:sldId id="335" r:id="rId53"/>
    <p:sldId id="314" r:id="rId54"/>
    <p:sldId id="336" r:id="rId55"/>
    <p:sldId id="315" r:id="rId56"/>
    <p:sldId id="337" r:id="rId57"/>
    <p:sldId id="316" r:id="rId58"/>
    <p:sldId id="338" r:id="rId59"/>
    <p:sldId id="317" r:id="rId60"/>
    <p:sldId id="339" r:id="rId61"/>
    <p:sldId id="318" r:id="rId62"/>
    <p:sldId id="340" r:id="rId63"/>
    <p:sldId id="319" r:id="rId64"/>
    <p:sldId id="341" r:id="rId65"/>
    <p:sldId id="320" r:id="rId66"/>
    <p:sldId id="342" r:id="rId67"/>
    <p:sldId id="321" r:id="rId68"/>
    <p:sldId id="343" r:id="rId69"/>
    <p:sldId id="322" r:id="rId70"/>
    <p:sldId id="344" r:id="rId71"/>
    <p:sldId id="323" r:id="rId72"/>
    <p:sldId id="345" r:id="rId73"/>
    <p:sldId id="324" r:id="rId74"/>
    <p:sldId id="346" r:id="rId75"/>
    <p:sldId id="325" r:id="rId76"/>
    <p:sldId id="347" r:id="rId77"/>
    <p:sldId id="326" r:id="rId78"/>
    <p:sldId id="348" r:id="rId79"/>
    <p:sldId id="327" r:id="rId80"/>
    <p:sldId id="349" r:id="rId81"/>
    <p:sldId id="328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9" r:id="rId90"/>
    <p:sldId id="357" r:id="rId91"/>
    <p:sldId id="360" r:id="rId92"/>
    <p:sldId id="358" r:id="rId9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0817" autoAdjust="0"/>
  </p:normalViewPr>
  <p:slideViewPr>
    <p:cSldViewPr>
      <p:cViewPr varScale="1">
        <p:scale>
          <a:sx n="71" d="100"/>
          <a:sy n="71" d="100"/>
        </p:scale>
        <p:origin x="227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E70E4-3391-4BDE-9291-5F233779DD26}" type="doc">
      <dgm:prSet loTypeId="urn:microsoft.com/office/officeart/2005/8/layout/hierarchy2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2FB87-A191-4F0B-A79F-F9215217CA0E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Рухи людини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EC455C-EF95-403C-A84A-DE43CA4AA86F}" type="parTrans" cxnId="{27CEBF07-DD5B-48D9-9982-B96D10FFF43B}">
      <dgm:prSet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041E85E-A5E3-4414-8C0C-9C96FCEAC78E}" type="sibTrans" cxnId="{27CEBF07-DD5B-48D9-9982-B96D10FFF43B}">
      <dgm:prSet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6B1432-FC0F-47B9-B9FB-309CEBACD90C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Мимовільні (рефлекторні)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C2DC82-90A2-4E87-A35B-8F8C90E78F7D}" type="parTrans" cxnId="{101BE4FE-D1B3-4C9C-A89E-A88750CF5489}">
      <dgm:prSet custT="1"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B404A0F-05F1-4BF0-B2DD-FE808D75DBF3}" type="sibTrans" cxnId="{101BE4FE-D1B3-4C9C-A89E-A88750CF5489}">
      <dgm:prSet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051181E-24AA-48D7-8023-241F367DBE00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Довільні (контрольовані)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3261768-F4E6-4B0C-A698-DE9961EFC386}" type="parTrans" cxnId="{9DFF9319-E2E4-4A38-9EE3-068308C10278}">
      <dgm:prSet custT="1"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91781CF-1301-42BD-9A9D-692B9111CEF7}" type="sibTrans" cxnId="{9DFF9319-E2E4-4A38-9EE3-068308C10278}">
      <dgm:prSet/>
      <dgm:spPr/>
      <dgm:t>
        <a:bodyPr/>
        <a:lstStyle/>
        <a:p>
          <a:endParaRPr lang="ru-RU" sz="2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17E3E52-CB8F-4919-9B5E-9ABA4802E9E2}" type="pres">
      <dgm:prSet presAssocID="{C40E70E4-3391-4BDE-9291-5F233779DD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5222C5-3111-487E-9351-9054B2FF9CEC}" type="pres">
      <dgm:prSet presAssocID="{5302FB87-A191-4F0B-A79F-F9215217CA0E}" presName="root1" presStyleCnt="0"/>
      <dgm:spPr/>
    </dgm:pt>
    <dgm:pt modelId="{703C0E4B-7CB7-46D4-93B7-C0E799FA4538}" type="pres">
      <dgm:prSet presAssocID="{5302FB87-A191-4F0B-A79F-F9215217CA0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634CEBE-1CC9-4FF0-AEDD-C2F8DDD4851F}" type="pres">
      <dgm:prSet presAssocID="{5302FB87-A191-4F0B-A79F-F9215217CA0E}" presName="level2hierChild" presStyleCnt="0"/>
      <dgm:spPr/>
    </dgm:pt>
    <dgm:pt modelId="{424FD6F4-E114-4189-8244-CA540AE10CF5}" type="pres">
      <dgm:prSet presAssocID="{C0C2DC82-90A2-4E87-A35B-8F8C90E78F7D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6E3A3AB9-D8BC-4D52-8BF9-9658856E6DD4}" type="pres">
      <dgm:prSet presAssocID="{C0C2DC82-90A2-4E87-A35B-8F8C90E78F7D}" presName="connTx" presStyleLbl="parChTrans1D2" presStyleIdx="0" presStyleCnt="2"/>
      <dgm:spPr/>
      <dgm:t>
        <a:bodyPr/>
        <a:lstStyle/>
        <a:p>
          <a:endParaRPr lang="uk-UA"/>
        </a:p>
      </dgm:t>
    </dgm:pt>
    <dgm:pt modelId="{1D635538-89B5-4E2D-BE33-A34E1CE81142}" type="pres">
      <dgm:prSet presAssocID="{B86B1432-FC0F-47B9-B9FB-309CEBACD90C}" presName="root2" presStyleCnt="0"/>
      <dgm:spPr/>
    </dgm:pt>
    <dgm:pt modelId="{03DE78AC-38AB-4E3B-9F73-90134BD29F26}" type="pres">
      <dgm:prSet presAssocID="{B86B1432-FC0F-47B9-B9FB-309CEBACD90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D43AA79-57CF-4F40-9595-A4B82DAA131A}" type="pres">
      <dgm:prSet presAssocID="{B86B1432-FC0F-47B9-B9FB-309CEBACD90C}" presName="level3hierChild" presStyleCnt="0"/>
      <dgm:spPr/>
    </dgm:pt>
    <dgm:pt modelId="{C751C715-A431-426A-9907-85095414EE95}" type="pres">
      <dgm:prSet presAssocID="{F3261768-F4E6-4B0C-A698-DE9961EFC386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3FB275CF-6C69-4431-937E-08654FFDC373}" type="pres">
      <dgm:prSet presAssocID="{F3261768-F4E6-4B0C-A698-DE9961EFC386}" presName="connTx" presStyleLbl="parChTrans1D2" presStyleIdx="1" presStyleCnt="2"/>
      <dgm:spPr/>
      <dgm:t>
        <a:bodyPr/>
        <a:lstStyle/>
        <a:p>
          <a:endParaRPr lang="uk-UA"/>
        </a:p>
      </dgm:t>
    </dgm:pt>
    <dgm:pt modelId="{9BC1087A-F9BB-4A56-AEE5-3569B446BB09}" type="pres">
      <dgm:prSet presAssocID="{B051181E-24AA-48D7-8023-241F367DBE00}" presName="root2" presStyleCnt="0"/>
      <dgm:spPr/>
    </dgm:pt>
    <dgm:pt modelId="{737EB52A-FCB5-4515-AFBE-FB838A76B5BC}" type="pres">
      <dgm:prSet presAssocID="{B051181E-24AA-48D7-8023-241F367DBE0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200CBEA-F0F5-485E-8E9E-D19F1939EF8C}" type="pres">
      <dgm:prSet presAssocID="{B051181E-24AA-48D7-8023-241F367DBE00}" presName="level3hierChild" presStyleCnt="0"/>
      <dgm:spPr/>
    </dgm:pt>
  </dgm:ptLst>
  <dgm:cxnLst>
    <dgm:cxn modelId="{27CEBF07-DD5B-48D9-9982-B96D10FFF43B}" srcId="{C40E70E4-3391-4BDE-9291-5F233779DD26}" destId="{5302FB87-A191-4F0B-A79F-F9215217CA0E}" srcOrd="0" destOrd="0" parTransId="{CFEC455C-EF95-403C-A84A-DE43CA4AA86F}" sibTransId="{1041E85E-A5E3-4414-8C0C-9C96FCEAC78E}"/>
    <dgm:cxn modelId="{011A26BF-80E2-49C4-A2A1-F896343599C1}" type="presOf" srcId="{B86B1432-FC0F-47B9-B9FB-309CEBACD90C}" destId="{03DE78AC-38AB-4E3B-9F73-90134BD29F26}" srcOrd="0" destOrd="0" presId="urn:microsoft.com/office/officeart/2005/8/layout/hierarchy2"/>
    <dgm:cxn modelId="{101BE4FE-D1B3-4C9C-A89E-A88750CF5489}" srcId="{5302FB87-A191-4F0B-A79F-F9215217CA0E}" destId="{B86B1432-FC0F-47B9-B9FB-309CEBACD90C}" srcOrd="0" destOrd="0" parTransId="{C0C2DC82-90A2-4E87-A35B-8F8C90E78F7D}" sibTransId="{3B404A0F-05F1-4BF0-B2DD-FE808D75DBF3}"/>
    <dgm:cxn modelId="{50A317C6-F98F-4965-92CD-3C749B4C7405}" type="presOf" srcId="{C0C2DC82-90A2-4E87-A35B-8F8C90E78F7D}" destId="{6E3A3AB9-D8BC-4D52-8BF9-9658856E6DD4}" srcOrd="1" destOrd="0" presId="urn:microsoft.com/office/officeart/2005/8/layout/hierarchy2"/>
    <dgm:cxn modelId="{E29FDB14-7B3E-4B0A-8B10-E3873AF834F5}" type="presOf" srcId="{5302FB87-A191-4F0B-A79F-F9215217CA0E}" destId="{703C0E4B-7CB7-46D4-93B7-C0E799FA4538}" srcOrd="0" destOrd="0" presId="urn:microsoft.com/office/officeart/2005/8/layout/hierarchy2"/>
    <dgm:cxn modelId="{9DFF9319-E2E4-4A38-9EE3-068308C10278}" srcId="{5302FB87-A191-4F0B-A79F-F9215217CA0E}" destId="{B051181E-24AA-48D7-8023-241F367DBE00}" srcOrd="1" destOrd="0" parTransId="{F3261768-F4E6-4B0C-A698-DE9961EFC386}" sibTransId="{E91781CF-1301-42BD-9A9D-692B9111CEF7}"/>
    <dgm:cxn modelId="{C3E9246A-A469-4526-BED2-FAB118B1C443}" type="presOf" srcId="{B051181E-24AA-48D7-8023-241F367DBE00}" destId="{737EB52A-FCB5-4515-AFBE-FB838A76B5BC}" srcOrd="0" destOrd="0" presId="urn:microsoft.com/office/officeart/2005/8/layout/hierarchy2"/>
    <dgm:cxn modelId="{52FFF417-36AE-4F65-8CEF-0D45C4479706}" type="presOf" srcId="{C40E70E4-3391-4BDE-9291-5F233779DD26}" destId="{E17E3E52-CB8F-4919-9B5E-9ABA4802E9E2}" srcOrd="0" destOrd="0" presId="urn:microsoft.com/office/officeart/2005/8/layout/hierarchy2"/>
    <dgm:cxn modelId="{D214AC69-8B2F-4CFE-B19E-3E99672D956B}" type="presOf" srcId="{F3261768-F4E6-4B0C-A698-DE9961EFC386}" destId="{3FB275CF-6C69-4431-937E-08654FFDC373}" srcOrd="1" destOrd="0" presId="urn:microsoft.com/office/officeart/2005/8/layout/hierarchy2"/>
    <dgm:cxn modelId="{1217B713-D133-4951-87B3-598ECAF4A8D4}" type="presOf" srcId="{F3261768-F4E6-4B0C-A698-DE9961EFC386}" destId="{C751C715-A431-426A-9907-85095414EE95}" srcOrd="0" destOrd="0" presId="urn:microsoft.com/office/officeart/2005/8/layout/hierarchy2"/>
    <dgm:cxn modelId="{73A7704D-0657-48BA-853A-C688E7FC034F}" type="presOf" srcId="{C0C2DC82-90A2-4E87-A35B-8F8C90E78F7D}" destId="{424FD6F4-E114-4189-8244-CA540AE10CF5}" srcOrd="0" destOrd="0" presId="urn:microsoft.com/office/officeart/2005/8/layout/hierarchy2"/>
    <dgm:cxn modelId="{CF91445A-97AE-4FF5-9AC0-E2FD5868D846}" type="presParOf" srcId="{E17E3E52-CB8F-4919-9B5E-9ABA4802E9E2}" destId="{905222C5-3111-487E-9351-9054B2FF9CEC}" srcOrd="0" destOrd="0" presId="urn:microsoft.com/office/officeart/2005/8/layout/hierarchy2"/>
    <dgm:cxn modelId="{910EE4F6-8F6E-4BEE-85E8-EED2F8FA3B24}" type="presParOf" srcId="{905222C5-3111-487E-9351-9054B2FF9CEC}" destId="{703C0E4B-7CB7-46D4-93B7-C0E799FA4538}" srcOrd="0" destOrd="0" presId="urn:microsoft.com/office/officeart/2005/8/layout/hierarchy2"/>
    <dgm:cxn modelId="{643A68EE-5FDF-4404-93D8-08E0FFA93A23}" type="presParOf" srcId="{905222C5-3111-487E-9351-9054B2FF9CEC}" destId="{5634CEBE-1CC9-4FF0-AEDD-C2F8DDD4851F}" srcOrd="1" destOrd="0" presId="urn:microsoft.com/office/officeart/2005/8/layout/hierarchy2"/>
    <dgm:cxn modelId="{39C9593B-E540-4F6F-B125-BA3DDABD25BE}" type="presParOf" srcId="{5634CEBE-1CC9-4FF0-AEDD-C2F8DDD4851F}" destId="{424FD6F4-E114-4189-8244-CA540AE10CF5}" srcOrd="0" destOrd="0" presId="urn:microsoft.com/office/officeart/2005/8/layout/hierarchy2"/>
    <dgm:cxn modelId="{E431AE16-285C-4DB9-B107-B141E5795C97}" type="presParOf" srcId="{424FD6F4-E114-4189-8244-CA540AE10CF5}" destId="{6E3A3AB9-D8BC-4D52-8BF9-9658856E6DD4}" srcOrd="0" destOrd="0" presId="urn:microsoft.com/office/officeart/2005/8/layout/hierarchy2"/>
    <dgm:cxn modelId="{19E8C779-0285-48E2-B8C1-18021BA577C7}" type="presParOf" srcId="{5634CEBE-1CC9-4FF0-AEDD-C2F8DDD4851F}" destId="{1D635538-89B5-4E2D-BE33-A34E1CE81142}" srcOrd="1" destOrd="0" presId="urn:microsoft.com/office/officeart/2005/8/layout/hierarchy2"/>
    <dgm:cxn modelId="{4F914516-5960-48E2-917C-A58D46CCA976}" type="presParOf" srcId="{1D635538-89B5-4E2D-BE33-A34E1CE81142}" destId="{03DE78AC-38AB-4E3B-9F73-90134BD29F26}" srcOrd="0" destOrd="0" presId="urn:microsoft.com/office/officeart/2005/8/layout/hierarchy2"/>
    <dgm:cxn modelId="{0C0F02D6-3E89-464F-AC81-8ED3C9CBB90F}" type="presParOf" srcId="{1D635538-89B5-4E2D-BE33-A34E1CE81142}" destId="{9D43AA79-57CF-4F40-9595-A4B82DAA131A}" srcOrd="1" destOrd="0" presId="urn:microsoft.com/office/officeart/2005/8/layout/hierarchy2"/>
    <dgm:cxn modelId="{818E4DF4-4016-46EF-925E-45065AEED319}" type="presParOf" srcId="{5634CEBE-1CC9-4FF0-AEDD-C2F8DDD4851F}" destId="{C751C715-A431-426A-9907-85095414EE95}" srcOrd="2" destOrd="0" presId="urn:microsoft.com/office/officeart/2005/8/layout/hierarchy2"/>
    <dgm:cxn modelId="{6F145134-693E-4D0E-9BF1-802891A77E2F}" type="presParOf" srcId="{C751C715-A431-426A-9907-85095414EE95}" destId="{3FB275CF-6C69-4431-937E-08654FFDC373}" srcOrd="0" destOrd="0" presId="urn:microsoft.com/office/officeart/2005/8/layout/hierarchy2"/>
    <dgm:cxn modelId="{3A2F9DEF-3406-490C-A3E4-BBBDAD4B9036}" type="presParOf" srcId="{5634CEBE-1CC9-4FF0-AEDD-C2F8DDD4851F}" destId="{9BC1087A-F9BB-4A56-AEE5-3569B446BB09}" srcOrd="3" destOrd="0" presId="urn:microsoft.com/office/officeart/2005/8/layout/hierarchy2"/>
    <dgm:cxn modelId="{85F69EAA-8E8C-4211-8C7C-5487BF0B7F73}" type="presParOf" srcId="{9BC1087A-F9BB-4A56-AEE5-3569B446BB09}" destId="{737EB52A-FCB5-4515-AFBE-FB838A76B5BC}" srcOrd="0" destOrd="0" presId="urn:microsoft.com/office/officeart/2005/8/layout/hierarchy2"/>
    <dgm:cxn modelId="{3569E1C1-F4D4-495D-BEB6-6C597CFB7DC3}" type="presParOf" srcId="{9BC1087A-F9BB-4A56-AEE5-3569B446BB09}" destId="{1200CBEA-F0F5-485E-8E9E-D19F1939EF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560F3-E009-4A64-B3BF-F509942C15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61949-ECBD-440D-A004-C451C139D34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За об'ємом м’язової  маси, що приймає участь у русі</a:t>
          </a:r>
          <a:endParaRPr lang="ru-RU" sz="2000" dirty="0"/>
        </a:p>
      </dgm:t>
    </dgm:pt>
    <dgm:pt modelId="{9619B217-C768-4413-8558-89B78DC24730}" type="parTrans" cxnId="{BA7520E7-AF34-4A4E-9AF0-4F0E7F645666}">
      <dgm:prSet/>
      <dgm:spPr/>
      <dgm:t>
        <a:bodyPr/>
        <a:lstStyle/>
        <a:p>
          <a:endParaRPr lang="ru-RU" sz="2000"/>
        </a:p>
      </dgm:t>
    </dgm:pt>
    <dgm:pt modelId="{B93EA6BA-E797-4642-97E7-94DD90E1A378}" type="sibTrans" cxnId="{BA7520E7-AF34-4A4E-9AF0-4F0E7F645666}">
      <dgm:prSet/>
      <dgm:spPr/>
      <dgm:t>
        <a:bodyPr/>
        <a:lstStyle/>
        <a:p>
          <a:endParaRPr lang="ru-RU" sz="2000"/>
        </a:p>
      </dgm:t>
    </dgm:pt>
    <dgm:pt modelId="{C3C5F253-05A2-450C-88C2-236258395C3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/>
            <a:t>Локальні вправи </a:t>
          </a:r>
          <a:r>
            <a:rPr lang="uk-UA" sz="2000" dirty="0" smtClean="0"/>
            <a:t>– до 1/3 м'язів</a:t>
          </a:r>
          <a:endParaRPr lang="ru-RU" sz="2000" dirty="0"/>
        </a:p>
      </dgm:t>
    </dgm:pt>
    <dgm:pt modelId="{B3FF6CFC-8667-48B6-BF00-455C916BD84F}" type="parTrans" cxnId="{273BEE0B-F0D8-454E-A3AA-977BF127AA0F}">
      <dgm:prSet/>
      <dgm:spPr/>
      <dgm:t>
        <a:bodyPr/>
        <a:lstStyle/>
        <a:p>
          <a:endParaRPr lang="ru-RU" sz="2000"/>
        </a:p>
      </dgm:t>
    </dgm:pt>
    <dgm:pt modelId="{347DD8A5-5B1E-4290-A1E6-B837ED54008D}" type="sibTrans" cxnId="{273BEE0B-F0D8-454E-A3AA-977BF127AA0F}">
      <dgm:prSet/>
      <dgm:spPr/>
      <dgm:t>
        <a:bodyPr/>
        <a:lstStyle/>
        <a:p>
          <a:endParaRPr lang="ru-RU" sz="2000"/>
        </a:p>
      </dgm:t>
    </dgm:pt>
    <dgm:pt modelId="{FB6AE66A-A82C-4265-985C-6D64C940396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/>
            <a:t>Регіональні вправи </a:t>
          </a:r>
          <a:r>
            <a:rPr lang="uk-UA" sz="2000" dirty="0" smtClean="0"/>
            <a:t>– від 1/3 до 2/3 м'язів</a:t>
          </a:r>
          <a:endParaRPr lang="ru-RU" sz="2000" dirty="0"/>
        </a:p>
      </dgm:t>
    </dgm:pt>
    <dgm:pt modelId="{F7E1EAF7-133B-4468-B278-6B5FCB96754B}" type="parTrans" cxnId="{E94330D7-EF96-4DF3-BF6F-0380600181C4}">
      <dgm:prSet/>
      <dgm:spPr/>
      <dgm:t>
        <a:bodyPr/>
        <a:lstStyle/>
        <a:p>
          <a:endParaRPr lang="ru-RU" sz="2000"/>
        </a:p>
      </dgm:t>
    </dgm:pt>
    <dgm:pt modelId="{601FF6F3-C62F-4F0C-8EBC-7F4377BDC7C2}" type="sibTrans" cxnId="{E94330D7-EF96-4DF3-BF6F-0380600181C4}">
      <dgm:prSet/>
      <dgm:spPr/>
      <dgm:t>
        <a:bodyPr/>
        <a:lstStyle/>
        <a:p>
          <a:endParaRPr lang="ru-RU" sz="2000"/>
        </a:p>
      </dgm:t>
    </dgm:pt>
    <dgm:pt modelId="{0B646008-86AA-49A5-B6CE-25B881F3C88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/>
            <a:t>Глобальні вправи </a:t>
          </a:r>
          <a:r>
            <a:rPr lang="uk-UA" sz="2000" dirty="0" smtClean="0"/>
            <a:t>– більше 1/3 м’язів </a:t>
          </a:r>
          <a:endParaRPr lang="ru-RU" sz="2000" dirty="0"/>
        </a:p>
      </dgm:t>
    </dgm:pt>
    <dgm:pt modelId="{33A53F38-78FC-4F8C-AA2A-32A1AB811009}" type="parTrans" cxnId="{44672808-1001-48C0-9BFC-2335EC7B3C90}">
      <dgm:prSet/>
      <dgm:spPr/>
      <dgm:t>
        <a:bodyPr/>
        <a:lstStyle/>
        <a:p>
          <a:endParaRPr lang="ru-RU"/>
        </a:p>
      </dgm:t>
    </dgm:pt>
    <dgm:pt modelId="{31F22457-727C-43B3-817C-C95625C1BDE3}" type="sibTrans" cxnId="{44672808-1001-48C0-9BFC-2335EC7B3C90}">
      <dgm:prSet/>
      <dgm:spPr/>
      <dgm:t>
        <a:bodyPr/>
        <a:lstStyle/>
        <a:p>
          <a:endParaRPr lang="ru-RU"/>
        </a:p>
      </dgm:t>
    </dgm:pt>
    <dgm:pt modelId="{6F6323E6-642A-49B1-98E1-7ECC9A149602}" type="pres">
      <dgm:prSet presAssocID="{F8F560F3-E009-4A64-B3BF-F509942C1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3939F-152A-4ECE-AE69-B1F004259F7C}" type="pres">
      <dgm:prSet presAssocID="{82961949-ECBD-440D-A004-C451C139D344}" presName="linNode" presStyleCnt="0"/>
      <dgm:spPr/>
    </dgm:pt>
    <dgm:pt modelId="{06926722-CAC9-4522-8058-9D972EDB9C3A}" type="pres">
      <dgm:prSet presAssocID="{82961949-ECBD-440D-A004-C451C139D34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A2B7C-228D-4EBF-BF41-13F9E536BCF3}" type="pres">
      <dgm:prSet presAssocID="{82961949-ECBD-440D-A004-C451C139D34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F3A1D-F605-4307-89A5-76A9A1363552}" type="presOf" srcId="{C3C5F253-05A2-450C-88C2-236258395C3D}" destId="{B01A2B7C-228D-4EBF-BF41-13F9E536BCF3}" srcOrd="0" destOrd="0" presId="urn:microsoft.com/office/officeart/2005/8/layout/vList5"/>
    <dgm:cxn modelId="{44672808-1001-48C0-9BFC-2335EC7B3C90}" srcId="{82961949-ECBD-440D-A004-C451C139D344}" destId="{0B646008-86AA-49A5-B6CE-25B881F3C889}" srcOrd="2" destOrd="0" parTransId="{33A53F38-78FC-4F8C-AA2A-32A1AB811009}" sibTransId="{31F22457-727C-43B3-817C-C95625C1BDE3}"/>
    <dgm:cxn modelId="{273BEE0B-F0D8-454E-A3AA-977BF127AA0F}" srcId="{82961949-ECBD-440D-A004-C451C139D344}" destId="{C3C5F253-05A2-450C-88C2-236258395C3D}" srcOrd="0" destOrd="0" parTransId="{B3FF6CFC-8667-48B6-BF00-455C916BD84F}" sibTransId="{347DD8A5-5B1E-4290-A1E6-B837ED54008D}"/>
    <dgm:cxn modelId="{1DD02819-DBA4-42DE-B4E6-617FA387FB52}" type="presOf" srcId="{F8F560F3-E009-4A64-B3BF-F509942C1507}" destId="{6F6323E6-642A-49B1-98E1-7ECC9A149602}" srcOrd="0" destOrd="0" presId="urn:microsoft.com/office/officeart/2005/8/layout/vList5"/>
    <dgm:cxn modelId="{D70658EC-F293-436F-982F-FAD93281C596}" type="presOf" srcId="{82961949-ECBD-440D-A004-C451C139D344}" destId="{06926722-CAC9-4522-8058-9D972EDB9C3A}" srcOrd="0" destOrd="0" presId="urn:microsoft.com/office/officeart/2005/8/layout/vList5"/>
    <dgm:cxn modelId="{BA7520E7-AF34-4A4E-9AF0-4F0E7F645666}" srcId="{F8F560F3-E009-4A64-B3BF-F509942C1507}" destId="{82961949-ECBD-440D-A004-C451C139D344}" srcOrd="0" destOrd="0" parTransId="{9619B217-C768-4413-8558-89B78DC24730}" sibTransId="{B93EA6BA-E797-4642-97E7-94DD90E1A378}"/>
    <dgm:cxn modelId="{E94330D7-EF96-4DF3-BF6F-0380600181C4}" srcId="{82961949-ECBD-440D-A004-C451C139D344}" destId="{FB6AE66A-A82C-4265-985C-6D64C9403962}" srcOrd="1" destOrd="0" parTransId="{F7E1EAF7-133B-4468-B278-6B5FCB96754B}" sibTransId="{601FF6F3-C62F-4F0C-8EBC-7F4377BDC7C2}"/>
    <dgm:cxn modelId="{76925628-69A4-40A9-9B81-BB453229FF9A}" type="presOf" srcId="{FB6AE66A-A82C-4265-985C-6D64C9403962}" destId="{B01A2B7C-228D-4EBF-BF41-13F9E536BCF3}" srcOrd="0" destOrd="1" presId="urn:microsoft.com/office/officeart/2005/8/layout/vList5"/>
    <dgm:cxn modelId="{331D73DC-9E52-47A4-843D-A8083352DF32}" type="presOf" srcId="{0B646008-86AA-49A5-B6CE-25B881F3C889}" destId="{B01A2B7C-228D-4EBF-BF41-13F9E536BCF3}" srcOrd="0" destOrd="2" presId="urn:microsoft.com/office/officeart/2005/8/layout/vList5"/>
    <dgm:cxn modelId="{230FCC5A-E42B-4827-8662-9766364BEADD}" type="presParOf" srcId="{6F6323E6-642A-49B1-98E1-7ECC9A149602}" destId="{75A3939F-152A-4ECE-AE69-B1F004259F7C}" srcOrd="0" destOrd="0" presId="urn:microsoft.com/office/officeart/2005/8/layout/vList5"/>
    <dgm:cxn modelId="{42286146-611E-4452-97F1-2509E7026BF0}" type="presParOf" srcId="{75A3939F-152A-4ECE-AE69-B1F004259F7C}" destId="{06926722-CAC9-4522-8058-9D972EDB9C3A}" srcOrd="0" destOrd="0" presId="urn:microsoft.com/office/officeart/2005/8/layout/vList5"/>
    <dgm:cxn modelId="{F01984BB-AA5C-4A3D-B788-9E52F086D603}" type="presParOf" srcId="{75A3939F-152A-4ECE-AE69-B1F004259F7C}" destId="{B01A2B7C-228D-4EBF-BF41-13F9E536BC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560F3-E009-4A64-B3BF-F509942C15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61949-ECBD-440D-A004-C451C139D344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За режимом м'язового скорочення </a:t>
          </a:r>
          <a:endParaRPr lang="ru-RU" sz="2000" dirty="0"/>
        </a:p>
      </dgm:t>
    </dgm:pt>
    <dgm:pt modelId="{9619B217-C768-4413-8558-89B78DC24730}" type="parTrans" cxnId="{BA7520E7-AF34-4A4E-9AF0-4F0E7F645666}">
      <dgm:prSet/>
      <dgm:spPr/>
      <dgm:t>
        <a:bodyPr/>
        <a:lstStyle/>
        <a:p>
          <a:endParaRPr lang="ru-RU" sz="2000"/>
        </a:p>
      </dgm:t>
    </dgm:pt>
    <dgm:pt modelId="{B93EA6BA-E797-4642-97E7-94DD90E1A378}" type="sibTrans" cxnId="{BA7520E7-AF34-4A4E-9AF0-4F0E7F645666}">
      <dgm:prSet/>
      <dgm:spPr/>
      <dgm:t>
        <a:bodyPr/>
        <a:lstStyle/>
        <a:p>
          <a:endParaRPr lang="ru-RU" sz="2000"/>
        </a:p>
      </dgm:t>
    </dgm:pt>
    <dgm:pt modelId="{C3C5F253-05A2-450C-88C2-236258395C3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2000" b="1" dirty="0" smtClean="0"/>
            <a:t>Статичні вправи </a:t>
          </a:r>
          <a:r>
            <a:rPr lang="uk-UA" sz="2000" dirty="0" smtClean="0"/>
            <a:t>– ізометричний режим скорочення м’язу (виконання статичної роботи); </a:t>
          </a:r>
          <a:endParaRPr lang="ru-RU" sz="2000" dirty="0"/>
        </a:p>
      </dgm:t>
    </dgm:pt>
    <dgm:pt modelId="{B3FF6CFC-8667-48B6-BF00-455C916BD84F}" type="parTrans" cxnId="{273BEE0B-F0D8-454E-A3AA-977BF127AA0F}">
      <dgm:prSet/>
      <dgm:spPr/>
      <dgm:t>
        <a:bodyPr/>
        <a:lstStyle/>
        <a:p>
          <a:endParaRPr lang="ru-RU" sz="2000"/>
        </a:p>
      </dgm:t>
    </dgm:pt>
    <dgm:pt modelId="{347DD8A5-5B1E-4290-A1E6-B837ED54008D}" type="sibTrans" cxnId="{273BEE0B-F0D8-454E-A3AA-977BF127AA0F}">
      <dgm:prSet/>
      <dgm:spPr/>
      <dgm:t>
        <a:bodyPr/>
        <a:lstStyle/>
        <a:p>
          <a:endParaRPr lang="ru-RU" sz="2000"/>
        </a:p>
      </dgm:t>
    </dgm:pt>
    <dgm:pt modelId="{FB6AE66A-A82C-4265-985C-6D64C940396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2000" b="1" dirty="0" smtClean="0"/>
            <a:t>Динамічні вправи </a:t>
          </a:r>
          <a:r>
            <a:rPr lang="uk-UA" sz="2000" dirty="0" smtClean="0"/>
            <a:t>– ауксотонічний режим скорочення м’язу (виконання динамічної роботи)</a:t>
          </a:r>
          <a:endParaRPr lang="ru-RU" sz="2000" dirty="0"/>
        </a:p>
      </dgm:t>
    </dgm:pt>
    <dgm:pt modelId="{F7E1EAF7-133B-4468-B278-6B5FCB96754B}" type="parTrans" cxnId="{E94330D7-EF96-4DF3-BF6F-0380600181C4}">
      <dgm:prSet/>
      <dgm:spPr/>
      <dgm:t>
        <a:bodyPr/>
        <a:lstStyle/>
        <a:p>
          <a:endParaRPr lang="ru-RU" sz="2000"/>
        </a:p>
      </dgm:t>
    </dgm:pt>
    <dgm:pt modelId="{601FF6F3-C62F-4F0C-8EBC-7F4377BDC7C2}" type="sibTrans" cxnId="{E94330D7-EF96-4DF3-BF6F-0380600181C4}">
      <dgm:prSet/>
      <dgm:spPr/>
      <dgm:t>
        <a:bodyPr/>
        <a:lstStyle/>
        <a:p>
          <a:endParaRPr lang="ru-RU" sz="2000"/>
        </a:p>
      </dgm:t>
    </dgm:pt>
    <dgm:pt modelId="{6F6323E6-642A-49B1-98E1-7ECC9A149602}" type="pres">
      <dgm:prSet presAssocID="{F8F560F3-E009-4A64-B3BF-F509942C1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3939F-152A-4ECE-AE69-B1F004259F7C}" type="pres">
      <dgm:prSet presAssocID="{82961949-ECBD-440D-A004-C451C139D344}" presName="linNode" presStyleCnt="0"/>
      <dgm:spPr/>
    </dgm:pt>
    <dgm:pt modelId="{06926722-CAC9-4522-8058-9D972EDB9C3A}" type="pres">
      <dgm:prSet presAssocID="{82961949-ECBD-440D-A004-C451C139D344}" presName="parentText" presStyleLbl="node1" presStyleIdx="0" presStyleCnt="1" custLinFactNeighborY="-32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A2B7C-228D-4EBF-BF41-13F9E536BCF3}" type="pres">
      <dgm:prSet presAssocID="{82961949-ECBD-440D-A004-C451C139D34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BEE0B-F0D8-454E-A3AA-977BF127AA0F}" srcId="{82961949-ECBD-440D-A004-C451C139D344}" destId="{C3C5F253-05A2-450C-88C2-236258395C3D}" srcOrd="0" destOrd="0" parTransId="{B3FF6CFC-8667-48B6-BF00-455C916BD84F}" sibTransId="{347DD8A5-5B1E-4290-A1E6-B837ED54008D}"/>
    <dgm:cxn modelId="{2615E6DB-2FA7-4424-B1D1-E6B45AFF2189}" type="presOf" srcId="{82961949-ECBD-440D-A004-C451C139D344}" destId="{06926722-CAC9-4522-8058-9D972EDB9C3A}" srcOrd="0" destOrd="0" presId="urn:microsoft.com/office/officeart/2005/8/layout/vList5"/>
    <dgm:cxn modelId="{BA7520E7-AF34-4A4E-9AF0-4F0E7F645666}" srcId="{F8F560F3-E009-4A64-B3BF-F509942C1507}" destId="{82961949-ECBD-440D-A004-C451C139D344}" srcOrd="0" destOrd="0" parTransId="{9619B217-C768-4413-8558-89B78DC24730}" sibTransId="{B93EA6BA-E797-4642-97E7-94DD90E1A378}"/>
    <dgm:cxn modelId="{1282C7AF-119B-409D-9DAA-D67C952AB0D5}" type="presOf" srcId="{C3C5F253-05A2-450C-88C2-236258395C3D}" destId="{B01A2B7C-228D-4EBF-BF41-13F9E536BCF3}" srcOrd="0" destOrd="0" presId="urn:microsoft.com/office/officeart/2005/8/layout/vList5"/>
    <dgm:cxn modelId="{E94330D7-EF96-4DF3-BF6F-0380600181C4}" srcId="{82961949-ECBD-440D-A004-C451C139D344}" destId="{FB6AE66A-A82C-4265-985C-6D64C9403962}" srcOrd="1" destOrd="0" parTransId="{F7E1EAF7-133B-4468-B278-6B5FCB96754B}" sibTransId="{601FF6F3-C62F-4F0C-8EBC-7F4377BDC7C2}"/>
    <dgm:cxn modelId="{49E2313D-682A-440E-934C-3856DEDA5791}" type="presOf" srcId="{FB6AE66A-A82C-4265-985C-6D64C9403962}" destId="{B01A2B7C-228D-4EBF-BF41-13F9E536BCF3}" srcOrd="0" destOrd="1" presId="urn:microsoft.com/office/officeart/2005/8/layout/vList5"/>
    <dgm:cxn modelId="{3943C5A1-891B-4CCA-B7E9-17BE9B78FE2A}" type="presOf" srcId="{F8F560F3-E009-4A64-B3BF-F509942C1507}" destId="{6F6323E6-642A-49B1-98E1-7ECC9A149602}" srcOrd="0" destOrd="0" presId="urn:microsoft.com/office/officeart/2005/8/layout/vList5"/>
    <dgm:cxn modelId="{ACF80B3D-1E11-4EDB-8AC8-7C514888D830}" type="presParOf" srcId="{6F6323E6-642A-49B1-98E1-7ECC9A149602}" destId="{75A3939F-152A-4ECE-AE69-B1F004259F7C}" srcOrd="0" destOrd="0" presId="urn:microsoft.com/office/officeart/2005/8/layout/vList5"/>
    <dgm:cxn modelId="{85C4DFCD-2811-4867-B391-053D51DCE6DC}" type="presParOf" srcId="{75A3939F-152A-4ECE-AE69-B1F004259F7C}" destId="{06926722-CAC9-4522-8058-9D972EDB9C3A}" srcOrd="0" destOrd="0" presId="urn:microsoft.com/office/officeart/2005/8/layout/vList5"/>
    <dgm:cxn modelId="{0FD47147-2EE7-4C81-BCA7-C975ED931890}" type="presParOf" srcId="{75A3939F-152A-4ECE-AE69-B1F004259F7C}" destId="{B01A2B7C-228D-4EBF-BF41-13F9E536BC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F560F3-E009-4A64-B3BF-F509942C15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61949-ECBD-440D-A004-C451C139D344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Відповідно до рухових якостей, які розвиваються при виконанні руху</a:t>
          </a:r>
          <a:endParaRPr lang="ru-RU" sz="2000" dirty="0"/>
        </a:p>
      </dgm:t>
    </dgm:pt>
    <dgm:pt modelId="{9619B217-C768-4413-8558-89B78DC24730}" type="parTrans" cxnId="{BA7520E7-AF34-4A4E-9AF0-4F0E7F645666}">
      <dgm:prSet/>
      <dgm:spPr/>
      <dgm:t>
        <a:bodyPr/>
        <a:lstStyle/>
        <a:p>
          <a:endParaRPr lang="ru-RU" sz="2000"/>
        </a:p>
      </dgm:t>
    </dgm:pt>
    <dgm:pt modelId="{B93EA6BA-E797-4642-97E7-94DD90E1A378}" type="sibTrans" cxnId="{BA7520E7-AF34-4A4E-9AF0-4F0E7F645666}">
      <dgm:prSet/>
      <dgm:spPr/>
      <dgm:t>
        <a:bodyPr/>
        <a:lstStyle/>
        <a:p>
          <a:endParaRPr lang="ru-RU" sz="2000"/>
        </a:p>
      </dgm:t>
    </dgm:pt>
    <dgm:pt modelId="{C3C5F253-05A2-450C-88C2-236258395C3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Силові вправи</a:t>
          </a:r>
          <a:endParaRPr lang="ru-RU" sz="2000" dirty="0"/>
        </a:p>
      </dgm:t>
    </dgm:pt>
    <dgm:pt modelId="{B3FF6CFC-8667-48B6-BF00-455C916BD84F}" type="parTrans" cxnId="{273BEE0B-F0D8-454E-A3AA-977BF127AA0F}">
      <dgm:prSet/>
      <dgm:spPr/>
      <dgm:t>
        <a:bodyPr/>
        <a:lstStyle/>
        <a:p>
          <a:endParaRPr lang="ru-RU" sz="2000"/>
        </a:p>
      </dgm:t>
    </dgm:pt>
    <dgm:pt modelId="{347DD8A5-5B1E-4290-A1E6-B837ED54008D}" type="sibTrans" cxnId="{273BEE0B-F0D8-454E-A3AA-977BF127AA0F}">
      <dgm:prSet/>
      <dgm:spPr/>
      <dgm:t>
        <a:bodyPr/>
        <a:lstStyle/>
        <a:p>
          <a:endParaRPr lang="ru-RU" sz="2000"/>
        </a:p>
      </dgm:t>
    </dgm:pt>
    <dgm:pt modelId="{FB6AE66A-A82C-4265-985C-6D64C940396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Швидкісно-силові вправи</a:t>
          </a:r>
          <a:endParaRPr lang="ru-RU" sz="2000" dirty="0"/>
        </a:p>
      </dgm:t>
    </dgm:pt>
    <dgm:pt modelId="{F7E1EAF7-133B-4468-B278-6B5FCB96754B}" type="parTrans" cxnId="{E94330D7-EF96-4DF3-BF6F-0380600181C4}">
      <dgm:prSet/>
      <dgm:spPr/>
      <dgm:t>
        <a:bodyPr/>
        <a:lstStyle/>
        <a:p>
          <a:endParaRPr lang="ru-RU" sz="2000"/>
        </a:p>
      </dgm:t>
    </dgm:pt>
    <dgm:pt modelId="{601FF6F3-C62F-4F0C-8EBC-7F4377BDC7C2}" type="sibTrans" cxnId="{E94330D7-EF96-4DF3-BF6F-0380600181C4}">
      <dgm:prSet/>
      <dgm:spPr/>
      <dgm:t>
        <a:bodyPr/>
        <a:lstStyle/>
        <a:p>
          <a:endParaRPr lang="ru-RU" sz="2000"/>
        </a:p>
      </dgm:t>
    </dgm:pt>
    <dgm:pt modelId="{0B646008-86AA-49A5-B6CE-25B881F3C88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на витривалість (аеробні)</a:t>
          </a:r>
          <a:endParaRPr lang="ru-RU" sz="2000" dirty="0"/>
        </a:p>
      </dgm:t>
    </dgm:pt>
    <dgm:pt modelId="{33A53F38-78FC-4F8C-AA2A-32A1AB811009}" type="parTrans" cxnId="{44672808-1001-48C0-9BFC-2335EC7B3C90}">
      <dgm:prSet/>
      <dgm:spPr/>
      <dgm:t>
        <a:bodyPr/>
        <a:lstStyle/>
        <a:p>
          <a:endParaRPr lang="ru-RU"/>
        </a:p>
      </dgm:t>
    </dgm:pt>
    <dgm:pt modelId="{31F22457-727C-43B3-817C-C95625C1BDE3}" type="sibTrans" cxnId="{44672808-1001-48C0-9BFC-2335EC7B3C90}">
      <dgm:prSet/>
      <dgm:spPr/>
      <dgm:t>
        <a:bodyPr/>
        <a:lstStyle/>
        <a:p>
          <a:endParaRPr lang="ru-RU"/>
        </a:p>
      </dgm:t>
    </dgm:pt>
    <dgm:pt modelId="{69B04B67-6835-4BDD-B5A8-A26028B04C8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Складнокоординаційні вправи</a:t>
          </a:r>
          <a:endParaRPr lang="ru-RU" sz="2000" dirty="0"/>
        </a:p>
      </dgm:t>
    </dgm:pt>
    <dgm:pt modelId="{30CF0823-FE0E-4837-B848-0B7972E055A9}" type="parTrans" cxnId="{4EAE3D43-9F14-4C7C-AB1E-EFD613DF5698}">
      <dgm:prSet/>
      <dgm:spPr/>
      <dgm:t>
        <a:bodyPr/>
        <a:lstStyle/>
        <a:p>
          <a:endParaRPr lang="ru-RU"/>
        </a:p>
      </dgm:t>
    </dgm:pt>
    <dgm:pt modelId="{63C191DF-0E8E-4A5A-A501-F135A70C453E}" type="sibTrans" cxnId="{4EAE3D43-9F14-4C7C-AB1E-EFD613DF5698}">
      <dgm:prSet/>
      <dgm:spPr/>
      <dgm:t>
        <a:bodyPr/>
        <a:lstStyle/>
        <a:p>
          <a:endParaRPr lang="ru-RU"/>
        </a:p>
      </dgm:t>
    </dgm:pt>
    <dgm:pt modelId="{7130371C-FB20-4DA6-8C09-9C4FFCCA22E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на гнучкість</a:t>
          </a:r>
          <a:endParaRPr lang="ru-RU" sz="2000" dirty="0"/>
        </a:p>
      </dgm:t>
    </dgm:pt>
    <dgm:pt modelId="{1895FA8F-E402-45A7-93C8-01A920199CCA}" type="parTrans" cxnId="{5E16FA62-0801-4CAB-AED4-2F95148FD591}">
      <dgm:prSet/>
      <dgm:spPr/>
      <dgm:t>
        <a:bodyPr/>
        <a:lstStyle/>
        <a:p>
          <a:endParaRPr lang="ru-RU"/>
        </a:p>
      </dgm:t>
    </dgm:pt>
    <dgm:pt modelId="{31D1B1E9-73C6-4740-8C16-78D7D1177E96}" type="sibTrans" cxnId="{5E16FA62-0801-4CAB-AED4-2F95148FD591}">
      <dgm:prSet/>
      <dgm:spPr/>
      <dgm:t>
        <a:bodyPr/>
        <a:lstStyle/>
        <a:p>
          <a:endParaRPr lang="ru-RU"/>
        </a:p>
      </dgm:t>
    </dgm:pt>
    <dgm:pt modelId="{6F6323E6-642A-49B1-98E1-7ECC9A149602}" type="pres">
      <dgm:prSet presAssocID="{F8F560F3-E009-4A64-B3BF-F509942C1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3939F-152A-4ECE-AE69-B1F004259F7C}" type="pres">
      <dgm:prSet presAssocID="{82961949-ECBD-440D-A004-C451C139D344}" presName="linNode" presStyleCnt="0"/>
      <dgm:spPr/>
    </dgm:pt>
    <dgm:pt modelId="{06926722-CAC9-4522-8058-9D972EDB9C3A}" type="pres">
      <dgm:prSet presAssocID="{82961949-ECBD-440D-A004-C451C139D344}" presName="parentText" presStyleLbl="node1" presStyleIdx="0" presStyleCnt="1" custLinFactNeighborX="-1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A2B7C-228D-4EBF-BF41-13F9E536BCF3}" type="pres">
      <dgm:prSet presAssocID="{82961949-ECBD-440D-A004-C451C139D34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672808-1001-48C0-9BFC-2335EC7B3C90}" srcId="{82961949-ECBD-440D-A004-C451C139D344}" destId="{0B646008-86AA-49A5-B6CE-25B881F3C889}" srcOrd="2" destOrd="0" parTransId="{33A53F38-78FC-4F8C-AA2A-32A1AB811009}" sibTransId="{31F22457-727C-43B3-817C-C95625C1BDE3}"/>
    <dgm:cxn modelId="{5E16FA62-0801-4CAB-AED4-2F95148FD591}" srcId="{82961949-ECBD-440D-A004-C451C139D344}" destId="{7130371C-FB20-4DA6-8C09-9C4FFCCA22E9}" srcOrd="4" destOrd="0" parTransId="{1895FA8F-E402-45A7-93C8-01A920199CCA}" sibTransId="{31D1B1E9-73C6-4740-8C16-78D7D1177E96}"/>
    <dgm:cxn modelId="{273BEE0B-F0D8-454E-A3AA-977BF127AA0F}" srcId="{82961949-ECBD-440D-A004-C451C139D344}" destId="{C3C5F253-05A2-450C-88C2-236258395C3D}" srcOrd="0" destOrd="0" parTransId="{B3FF6CFC-8667-48B6-BF00-455C916BD84F}" sibTransId="{347DD8A5-5B1E-4290-A1E6-B837ED54008D}"/>
    <dgm:cxn modelId="{872ADBA7-CF10-4438-A3A8-8D1242430010}" type="presOf" srcId="{C3C5F253-05A2-450C-88C2-236258395C3D}" destId="{B01A2B7C-228D-4EBF-BF41-13F9E536BCF3}" srcOrd="0" destOrd="0" presId="urn:microsoft.com/office/officeart/2005/8/layout/vList5"/>
    <dgm:cxn modelId="{8568D97E-EB1F-4C07-80E5-B6B4CE5EBA93}" type="presOf" srcId="{F8F560F3-E009-4A64-B3BF-F509942C1507}" destId="{6F6323E6-642A-49B1-98E1-7ECC9A149602}" srcOrd="0" destOrd="0" presId="urn:microsoft.com/office/officeart/2005/8/layout/vList5"/>
    <dgm:cxn modelId="{C36881DA-D586-4442-975D-9E1B63A9312D}" type="presOf" srcId="{7130371C-FB20-4DA6-8C09-9C4FFCCA22E9}" destId="{B01A2B7C-228D-4EBF-BF41-13F9E536BCF3}" srcOrd="0" destOrd="4" presId="urn:microsoft.com/office/officeart/2005/8/layout/vList5"/>
    <dgm:cxn modelId="{72097B26-D56A-4A21-99DC-A8DFDED1C610}" type="presOf" srcId="{69B04B67-6835-4BDD-B5A8-A26028B04C80}" destId="{B01A2B7C-228D-4EBF-BF41-13F9E536BCF3}" srcOrd="0" destOrd="3" presId="urn:microsoft.com/office/officeart/2005/8/layout/vList5"/>
    <dgm:cxn modelId="{BA7520E7-AF34-4A4E-9AF0-4F0E7F645666}" srcId="{F8F560F3-E009-4A64-B3BF-F509942C1507}" destId="{82961949-ECBD-440D-A004-C451C139D344}" srcOrd="0" destOrd="0" parTransId="{9619B217-C768-4413-8558-89B78DC24730}" sibTransId="{B93EA6BA-E797-4642-97E7-94DD90E1A378}"/>
    <dgm:cxn modelId="{E94330D7-EF96-4DF3-BF6F-0380600181C4}" srcId="{82961949-ECBD-440D-A004-C451C139D344}" destId="{FB6AE66A-A82C-4265-985C-6D64C9403962}" srcOrd="1" destOrd="0" parTransId="{F7E1EAF7-133B-4468-B278-6B5FCB96754B}" sibTransId="{601FF6F3-C62F-4F0C-8EBC-7F4377BDC7C2}"/>
    <dgm:cxn modelId="{4EAE3D43-9F14-4C7C-AB1E-EFD613DF5698}" srcId="{82961949-ECBD-440D-A004-C451C139D344}" destId="{69B04B67-6835-4BDD-B5A8-A26028B04C80}" srcOrd="3" destOrd="0" parTransId="{30CF0823-FE0E-4837-B848-0B7972E055A9}" sibTransId="{63C191DF-0E8E-4A5A-A501-F135A70C453E}"/>
    <dgm:cxn modelId="{6BDA4A87-7092-4CA8-A985-6B1CCACE9445}" type="presOf" srcId="{FB6AE66A-A82C-4265-985C-6D64C9403962}" destId="{B01A2B7C-228D-4EBF-BF41-13F9E536BCF3}" srcOrd="0" destOrd="1" presId="urn:microsoft.com/office/officeart/2005/8/layout/vList5"/>
    <dgm:cxn modelId="{9DD10CB7-42AF-45DB-A55D-ABD0488EFEBE}" type="presOf" srcId="{0B646008-86AA-49A5-B6CE-25B881F3C889}" destId="{B01A2B7C-228D-4EBF-BF41-13F9E536BCF3}" srcOrd="0" destOrd="2" presId="urn:microsoft.com/office/officeart/2005/8/layout/vList5"/>
    <dgm:cxn modelId="{67DF895A-CF33-49D8-B9A4-B89B7292844B}" type="presOf" srcId="{82961949-ECBD-440D-A004-C451C139D344}" destId="{06926722-CAC9-4522-8058-9D972EDB9C3A}" srcOrd="0" destOrd="0" presId="urn:microsoft.com/office/officeart/2005/8/layout/vList5"/>
    <dgm:cxn modelId="{018F52A1-0156-4F24-9A9C-E0F6D9C59BBD}" type="presParOf" srcId="{6F6323E6-642A-49B1-98E1-7ECC9A149602}" destId="{75A3939F-152A-4ECE-AE69-B1F004259F7C}" srcOrd="0" destOrd="0" presId="urn:microsoft.com/office/officeart/2005/8/layout/vList5"/>
    <dgm:cxn modelId="{214F096E-A498-488E-879C-D8B28BFF91C4}" type="presParOf" srcId="{75A3939F-152A-4ECE-AE69-B1F004259F7C}" destId="{06926722-CAC9-4522-8058-9D972EDB9C3A}" srcOrd="0" destOrd="0" presId="urn:microsoft.com/office/officeart/2005/8/layout/vList5"/>
    <dgm:cxn modelId="{59D2C2B0-DB81-4851-BE3E-68900932773B}" type="presParOf" srcId="{75A3939F-152A-4ECE-AE69-B1F004259F7C}" destId="{B01A2B7C-228D-4EBF-BF41-13F9E536BC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A8279D-ED65-4128-93EA-0DED802BFB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3C74CE-1050-4B7A-95B8-5D128677304E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Циклічні вправи</a:t>
          </a:r>
          <a:endParaRPr lang="ru-RU" sz="2000" dirty="0"/>
        </a:p>
      </dgm:t>
    </dgm:pt>
    <dgm:pt modelId="{79947A76-DBC2-46AD-8D33-C92DC6C44129}" type="parTrans" cxnId="{297BE968-BB7E-4F84-B3C2-B0DC9D08CA97}">
      <dgm:prSet/>
      <dgm:spPr/>
      <dgm:t>
        <a:bodyPr/>
        <a:lstStyle/>
        <a:p>
          <a:endParaRPr lang="ru-RU" sz="2000"/>
        </a:p>
      </dgm:t>
    </dgm:pt>
    <dgm:pt modelId="{04B8DDAD-63D8-41AD-A070-CF46F1055392}" type="sibTrans" cxnId="{297BE968-BB7E-4F84-B3C2-B0DC9D08CA97}">
      <dgm:prSet/>
      <dgm:spPr/>
      <dgm:t>
        <a:bodyPr/>
        <a:lstStyle/>
        <a:p>
          <a:endParaRPr lang="ru-RU" sz="2000"/>
        </a:p>
      </dgm:t>
    </dgm:pt>
    <dgm:pt modelId="{B0191660-5AE7-4527-B938-3266358456D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максимальної потужності</a:t>
          </a:r>
          <a:endParaRPr lang="ru-RU" sz="2000" dirty="0"/>
        </a:p>
      </dgm:t>
    </dgm:pt>
    <dgm:pt modelId="{B0ADD372-5DCD-43D7-8BC2-EE4DEAE2E115}" type="parTrans" cxnId="{3B91B585-8FEF-4195-8A7C-7AD570FB2C33}">
      <dgm:prSet/>
      <dgm:spPr/>
      <dgm:t>
        <a:bodyPr/>
        <a:lstStyle/>
        <a:p>
          <a:endParaRPr lang="ru-RU" sz="2000"/>
        </a:p>
      </dgm:t>
    </dgm:pt>
    <dgm:pt modelId="{2D177892-0662-4C72-94AF-138E8603EE13}" type="sibTrans" cxnId="{3B91B585-8FEF-4195-8A7C-7AD570FB2C33}">
      <dgm:prSet/>
      <dgm:spPr/>
      <dgm:t>
        <a:bodyPr/>
        <a:lstStyle/>
        <a:p>
          <a:endParaRPr lang="ru-RU" sz="2000"/>
        </a:p>
      </dgm:t>
    </dgm:pt>
    <dgm:pt modelId="{A3B3FD56-4F8E-4840-AE69-9B66EB21FD6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субмаксимальної потужності</a:t>
          </a:r>
          <a:endParaRPr lang="ru-RU" sz="2000" dirty="0"/>
        </a:p>
      </dgm:t>
    </dgm:pt>
    <dgm:pt modelId="{C0C12F74-5507-46F1-B393-93E762C3B0D0}" type="parTrans" cxnId="{E16E3EC1-7C48-47F2-80C9-801E23ABE00D}">
      <dgm:prSet/>
      <dgm:spPr/>
      <dgm:t>
        <a:bodyPr/>
        <a:lstStyle/>
        <a:p>
          <a:endParaRPr lang="ru-RU" sz="2000"/>
        </a:p>
      </dgm:t>
    </dgm:pt>
    <dgm:pt modelId="{C04FC212-F946-4698-B1C4-606A86851642}" type="sibTrans" cxnId="{E16E3EC1-7C48-47F2-80C9-801E23ABE00D}">
      <dgm:prSet/>
      <dgm:spPr/>
      <dgm:t>
        <a:bodyPr/>
        <a:lstStyle/>
        <a:p>
          <a:endParaRPr lang="ru-RU" sz="2000"/>
        </a:p>
      </dgm:t>
    </dgm:pt>
    <dgm:pt modelId="{9EFA0F4D-7362-4EB1-9141-74C856D5DB7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Ациклічні вправи</a:t>
          </a:r>
          <a:endParaRPr lang="ru-RU" sz="2000" dirty="0"/>
        </a:p>
      </dgm:t>
    </dgm:pt>
    <dgm:pt modelId="{5B1CAC6D-A38E-4745-B8CB-AB0D50E29997}" type="parTrans" cxnId="{A355FC58-82BB-40A8-8588-CB327532B2B9}">
      <dgm:prSet/>
      <dgm:spPr/>
      <dgm:t>
        <a:bodyPr/>
        <a:lstStyle/>
        <a:p>
          <a:endParaRPr lang="ru-RU" sz="2000"/>
        </a:p>
      </dgm:t>
    </dgm:pt>
    <dgm:pt modelId="{90D7EF00-6432-491E-9704-45A2351ED2E1}" type="sibTrans" cxnId="{A355FC58-82BB-40A8-8588-CB327532B2B9}">
      <dgm:prSet/>
      <dgm:spPr/>
      <dgm:t>
        <a:bodyPr/>
        <a:lstStyle/>
        <a:p>
          <a:endParaRPr lang="ru-RU" sz="2000"/>
        </a:p>
      </dgm:t>
    </dgm:pt>
    <dgm:pt modelId="{EFB2FFB4-DCE5-477C-AE38-3EA67C20B44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Стандартно-змінні вправи</a:t>
          </a:r>
          <a:endParaRPr lang="ru-RU" sz="2000" dirty="0"/>
        </a:p>
      </dgm:t>
    </dgm:pt>
    <dgm:pt modelId="{1248B019-1D8A-45EC-B657-1FBAFAA31E82}" type="parTrans" cxnId="{22F21C55-B707-4E33-8A4E-D8E5AB4F64EF}">
      <dgm:prSet/>
      <dgm:spPr/>
      <dgm:t>
        <a:bodyPr/>
        <a:lstStyle/>
        <a:p>
          <a:endParaRPr lang="ru-RU" sz="2000"/>
        </a:p>
      </dgm:t>
    </dgm:pt>
    <dgm:pt modelId="{95BD0451-DB71-4F53-9F49-50528BFFAEE0}" type="sibTrans" cxnId="{22F21C55-B707-4E33-8A4E-D8E5AB4F64EF}">
      <dgm:prSet/>
      <dgm:spPr/>
      <dgm:t>
        <a:bodyPr/>
        <a:lstStyle/>
        <a:p>
          <a:endParaRPr lang="ru-RU" sz="2000"/>
        </a:p>
      </dgm:t>
    </dgm:pt>
    <dgm:pt modelId="{C7E7AD7A-C4EA-41AA-B1AA-B3556AB65D5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Нестандартно-змінні вправи</a:t>
          </a:r>
          <a:endParaRPr lang="ru-RU" sz="2000" dirty="0"/>
        </a:p>
      </dgm:t>
    </dgm:pt>
    <dgm:pt modelId="{AF05466B-28CD-4CB4-AC1B-93D556335307}" type="parTrans" cxnId="{E00278E2-E422-4F3B-9B01-A2F7CC4831B0}">
      <dgm:prSet/>
      <dgm:spPr/>
      <dgm:t>
        <a:bodyPr/>
        <a:lstStyle/>
        <a:p>
          <a:endParaRPr lang="ru-RU" sz="2000"/>
        </a:p>
      </dgm:t>
    </dgm:pt>
    <dgm:pt modelId="{CF042051-0EEC-4D21-AB6A-190B57E31DB4}" type="sibTrans" cxnId="{E00278E2-E422-4F3B-9B01-A2F7CC4831B0}">
      <dgm:prSet/>
      <dgm:spPr/>
      <dgm:t>
        <a:bodyPr/>
        <a:lstStyle/>
        <a:p>
          <a:endParaRPr lang="ru-RU" sz="2000"/>
        </a:p>
      </dgm:t>
    </dgm:pt>
    <dgm:pt modelId="{24DA29FF-6488-476A-8289-F0C37146F5C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великої потужності</a:t>
          </a:r>
          <a:endParaRPr lang="ru-RU" sz="2000" dirty="0"/>
        </a:p>
      </dgm:t>
    </dgm:pt>
    <dgm:pt modelId="{F2BF5820-C45F-425C-A118-C3D8AF4F568F}" type="parTrans" cxnId="{02FE1CD5-C766-4C02-A16F-4D7DADC272EF}">
      <dgm:prSet/>
      <dgm:spPr/>
      <dgm:t>
        <a:bodyPr/>
        <a:lstStyle/>
        <a:p>
          <a:endParaRPr lang="ru-RU"/>
        </a:p>
      </dgm:t>
    </dgm:pt>
    <dgm:pt modelId="{31B16F7F-CA80-4C14-BEAD-D5E72F796282}" type="sibTrans" cxnId="{02FE1CD5-C766-4C02-A16F-4D7DADC272EF}">
      <dgm:prSet/>
      <dgm:spPr/>
      <dgm:t>
        <a:bodyPr/>
        <a:lstStyle/>
        <a:p>
          <a:endParaRPr lang="ru-RU"/>
        </a:p>
      </dgm:t>
    </dgm:pt>
    <dgm:pt modelId="{D70E7C17-DE74-436C-83C6-148553B750C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помірної потужності</a:t>
          </a:r>
          <a:endParaRPr lang="ru-RU" sz="2000" dirty="0"/>
        </a:p>
      </dgm:t>
    </dgm:pt>
    <dgm:pt modelId="{2B06193E-113E-4886-A0DD-BFD225CCB061}" type="parTrans" cxnId="{F43EF4B6-66EA-49E1-B0E7-BCB9A2C5F716}">
      <dgm:prSet/>
      <dgm:spPr/>
      <dgm:t>
        <a:bodyPr/>
        <a:lstStyle/>
        <a:p>
          <a:endParaRPr lang="ru-RU"/>
        </a:p>
      </dgm:t>
    </dgm:pt>
    <dgm:pt modelId="{1C3DFCC4-866E-447A-8602-1EC36C7AAD78}" type="sibTrans" cxnId="{F43EF4B6-66EA-49E1-B0E7-BCB9A2C5F716}">
      <dgm:prSet/>
      <dgm:spPr/>
      <dgm:t>
        <a:bodyPr/>
        <a:lstStyle/>
        <a:p>
          <a:endParaRPr lang="ru-RU"/>
        </a:p>
      </dgm:t>
    </dgm:pt>
    <dgm:pt modelId="{F1FCEAA5-9172-45CB-ABD6-1450819F4FA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Вибухові вправи</a:t>
          </a:r>
          <a:endParaRPr lang="ru-RU" sz="2000" dirty="0"/>
        </a:p>
      </dgm:t>
    </dgm:pt>
    <dgm:pt modelId="{DDC5B4E8-FFE3-48BE-A01A-50324BD958E9}" type="parTrans" cxnId="{F4602E08-8BB3-4772-A24C-1812713DA903}">
      <dgm:prSet/>
      <dgm:spPr/>
      <dgm:t>
        <a:bodyPr/>
        <a:lstStyle/>
        <a:p>
          <a:endParaRPr lang="ru-RU"/>
        </a:p>
      </dgm:t>
    </dgm:pt>
    <dgm:pt modelId="{23AE0A22-976F-493F-9644-01D2E5653307}" type="sibTrans" cxnId="{F4602E08-8BB3-4772-A24C-1812713DA903}">
      <dgm:prSet/>
      <dgm:spPr/>
      <dgm:t>
        <a:bodyPr/>
        <a:lstStyle/>
        <a:p>
          <a:endParaRPr lang="ru-RU"/>
        </a:p>
      </dgm:t>
    </dgm:pt>
    <dgm:pt modelId="{2CF02FA1-54B7-4DDD-A63C-7A8DBFD8026E}" type="pres">
      <dgm:prSet presAssocID="{BCA8279D-ED65-4128-93EA-0DED802BFB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A6B84-7573-4E02-9826-81474639BCA3}" type="pres">
      <dgm:prSet presAssocID="{B33C74CE-1050-4B7A-95B8-5D128677304E}" presName="linNode" presStyleCnt="0"/>
      <dgm:spPr/>
    </dgm:pt>
    <dgm:pt modelId="{5465D0BB-9EEB-43B6-ADB9-A53E5B113B3B}" type="pres">
      <dgm:prSet presAssocID="{B33C74CE-1050-4B7A-95B8-5D128677304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EE02D-CAF1-4603-A0FB-9178C43728FC}" type="pres">
      <dgm:prSet presAssocID="{B33C74CE-1050-4B7A-95B8-5D128677304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0276D-728D-4AC0-82C5-C4D984AC46E6}" type="pres">
      <dgm:prSet presAssocID="{04B8DDAD-63D8-41AD-A070-CF46F1055392}" presName="sp" presStyleCnt="0"/>
      <dgm:spPr/>
    </dgm:pt>
    <dgm:pt modelId="{5E89CE05-BB9C-409F-8D5A-B17E67C918FB}" type="pres">
      <dgm:prSet presAssocID="{9EFA0F4D-7362-4EB1-9141-74C856D5DB73}" presName="linNode" presStyleCnt="0"/>
      <dgm:spPr/>
    </dgm:pt>
    <dgm:pt modelId="{30EB538B-9F97-411A-B2FF-22D433261F5A}" type="pres">
      <dgm:prSet presAssocID="{9EFA0F4D-7362-4EB1-9141-74C856D5DB7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1195A-8F40-4EB0-824E-762EE286080B}" type="pres">
      <dgm:prSet presAssocID="{9EFA0F4D-7362-4EB1-9141-74C856D5DB7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34345-D20C-412D-ADF8-77309EEECAC1}" type="presOf" srcId="{A3B3FD56-4F8E-4840-AE69-9B66EB21FD65}" destId="{09BEE02D-CAF1-4603-A0FB-9178C43728FC}" srcOrd="0" destOrd="1" presId="urn:microsoft.com/office/officeart/2005/8/layout/vList5"/>
    <dgm:cxn modelId="{C359649E-C9A1-4A7F-B1A0-05692311AE05}" type="presOf" srcId="{C7E7AD7A-C4EA-41AA-B1AA-B3556AB65D56}" destId="{86A1195A-8F40-4EB0-824E-762EE286080B}" srcOrd="0" destOrd="2" presId="urn:microsoft.com/office/officeart/2005/8/layout/vList5"/>
    <dgm:cxn modelId="{3B91B585-8FEF-4195-8A7C-7AD570FB2C33}" srcId="{B33C74CE-1050-4B7A-95B8-5D128677304E}" destId="{B0191660-5AE7-4527-B938-3266358456D4}" srcOrd="0" destOrd="0" parTransId="{B0ADD372-5DCD-43D7-8BC2-EE4DEAE2E115}" sibTransId="{2D177892-0662-4C72-94AF-138E8603EE13}"/>
    <dgm:cxn modelId="{E00278E2-E422-4F3B-9B01-A2F7CC4831B0}" srcId="{9EFA0F4D-7362-4EB1-9141-74C856D5DB73}" destId="{C7E7AD7A-C4EA-41AA-B1AA-B3556AB65D56}" srcOrd="2" destOrd="0" parTransId="{AF05466B-28CD-4CB4-AC1B-93D556335307}" sibTransId="{CF042051-0EEC-4D21-AB6A-190B57E31DB4}"/>
    <dgm:cxn modelId="{245B7B08-57AF-4B05-92D2-1A81902620E5}" type="presOf" srcId="{24DA29FF-6488-476A-8289-F0C37146F5C3}" destId="{09BEE02D-CAF1-4603-A0FB-9178C43728FC}" srcOrd="0" destOrd="2" presId="urn:microsoft.com/office/officeart/2005/8/layout/vList5"/>
    <dgm:cxn modelId="{8DC6A0C2-04F6-438B-8CB4-23306CFCF443}" type="presOf" srcId="{B33C74CE-1050-4B7A-95B8-5D128677304E}" destId="{5465D0BB-9EEB-43B6-ADB9-A53E5B113B3B}" srcOrd="0" destOrd="0" presId="urn:microsoft.com/office/officeart/2005/8/layout/vList5"/>
    <dgm:cxn modelId="{F43EF4B6-66EA-49E1-B0E7-BCB9A2C5F716}" srcId="{B33C74CE-1050-4B7A-95B8-5D128677304E}" destId="{D70E7C17-DE74-436C-83C6-148553B750C6}" srcOrd="3" destOrd="0" parTransId="{2B06193E-113E-4886-A0DD-BFD225CCB061}" sibTransId="{1C3DFCC4-866E-447A-8602-1EC36C7AAD78}"/>
    <dgm:cxn modelId="{DDC0C21C-A902-4EBA-8495-6BDF82D12041}" type="presOf" srcId="{D70E7C17-DE74-436C-83C6-148553B750C6}" destId="{09BEE02D-CAF1-4603-A0FB-9178C43728FC}" srcOrd="0" destOrd="3" presId="urn:microsoft.com/office/officeart/2005/8/layout/vList5"/>
    <dgm:cxn modelId="{297BE968-BB7E-4F84-B3C2-B0DC9D08CA97}" srcId="{BCA8279D-ED65-4128-93EA-0DED802BFB70}" destId="{B33C74CE-1050-4B7A-95B8-5D128677304E}" srcOrd="0" destOrd="0" parTransId="{79947A76-DBC2-46AD-8D33-C92DC6C44129}" sibTransId="{04B8DDAD-63D8-41AD-A070-CF46F1055392}"/>
    <dgm:cxn modelId="{42DFAB29-A093-4D28-AE3A-C590556BFC80}" type="presOf" srcId="{BCA8279D-ED65-4128-93EA-0DED802BFB70}" destId="{2CF02FA1-54B7-4DDD-A63C-7A8DBFD8026E}" srcOrd="0" destOrd="0" presId="urn:microsoft.com/office/officeart/2005/8/layout/vList5"/>
    <dgm:cxn modelId="{8A0151D1-82F5-45CB-9397-9402D2BB889D}" type="presOf" srcId="{F1FCEAA5-9172-45CB-ABD6-1450819F4FA2}" destId="{86A1195A-8F40-4EB0-824E-762EE286080B}" srcOrd="0" destOrd="0" presId="urn:microsoft.com/office/officeart/2005/8/layout/vList5"/>
    <dgm:cxn modelId="{F4602E08-8BB3-4772-A24C-1812713DA903}" srcId="{9EFA0F4D-7362-4EB1-9141-74C856D5DB73}" destId="{F1FCEAA5-9172-45CB-ABD6-1450819F4FA2}" srcOrd="0" destOrd="0" parTransId="{DDC5B4E8-FFE3-48BE-A01A-50324BD958E9}" sibTransId="{23AE0A22-976F-493F-9644-01D2E5653307}"/>
    <dgm:cxn modelId="{3A2A7AE0-CC81-4CB7-8B97-40143E4ED602}" type="presOf" srcId="{9EFA0F4D-7362-4EB1-9141-74C856D5DB73}" destId="{30EB538B-9F97-411A-B2FF-22D433261F5A}" srcOrd="0" destOrd="0" presId="urn:microsoft.com/office/officeart/2005/8/layout/vList5"/>
    <dgm:cxn modelId="{3FD24B96-DB68-4D63-A309-EE8A012649FD}" type="presOf" srcId="{B0191660-5AE7-4527-B938-3266358456D4}" destId="{09BEE02D-CAF1-4603-A0FB-9178C43728FC}" srcOrd="0" destOrd="0" presId="urn:microsoft.com/office/officeart/2005/8/layout/vList5"/>
    <dgm:cxn modelId="{22F21C55-B707-4E33-8A4E-D8E5AB4F64EF}" srcId="{9EFA0F4D-7362-4EB1-9141-74C856D5DB73}" destId="{EFB2FFB4-DCE5-477C-AE38-3EA67C20B443}" srcOrd="1" destOrd="0" parTransId="{1248B019-1D8A-45EC-B657-1FBAFAA31E82}" sibTransId="{95BD0451-DB71-4F53-9F49-50528BFFAEE0}"/>
    <dgm:cxn modelId="{A355FC58-82BB-40A8-8588-CB327532B2B9}" srcId="{BCA8279D-ED65-4128-93EA-0DED802BFB70}" destId="{9EFA0F4D-7362-4EB1-9141-74C856D5DB73}" srcOrd="1" destOrd="0" parTransId="{5B1CAC6D-A38E-4745-B8CB-AB0D50E29997}" sibTransId="{90D7EF00-6432-491E-9704-45A2351ED2E1}"/>
    <dgm:cxn modelId="{02FE1CD5-C766-4C02-A16F-4D7DADC272EF}" srcId="{B33C74CE-1050-4B7A-95B8-5D128677304E}" destId="{24DA29FF-6488-476A-8289-F0C37146F5C3}" srcOrd="2" destOrd="0" parTransId="{F2BF5820-C45F-425C-A118-C3D8AF4F568F}" sibTransId="{31B16F7F-CA80-4C14-BEAD-D5E72F796282}"/>
    <dgm:cxn modelId="{BF6B5CCE-F4A8-4A9A-9700-9EB807920BD7}" type="presOf" srcId="{EFB2FFB4-DCE5-477C-AE38-3EA67C20B443}" destId="{86A1195A-8F40-4EB0-824E-762EE286080B}" srcOrd="0" destOrd="1" presId="urn:microsoft.com/office/officeart/2005/8/layout/vList5"/>
    <dgm:cxn modelId="{E16E3EC1-7C48-47F2-80C9-801E23ABE00D}" srcId="{B33C74CE-1050-4B7A-95B8-5D128677304E}" destId="{A3B3FD56-4F8E-4840-AE69-9B66EB21FD65}" srcOrd="1" destOrd="0" parTransId="{C0C12F74-5507-46F1-B393-93E762C3B0D0}" sibTransId="{C04FC212-F946-4698-B1C4-606A86851642}"/>
    <dgm:cxn modelId="{81B418D9-523A-4D3B-8C1E-380948052218}" type="presParOf" srcId="{2CF02FA1-54B7-4DDD-A63C-7A8DBFD8026E}" destId="{A1CA6B84-7573-4E02-9826-81474639BCA3}" srcOrd="0" destOrd="0" presId="urn:microsoft.com/office/officeart/2005/8/layout/vList5"/>
    <dgm:cxn modelId="{4E18F4A9-9EC3-4BC3-8487-9D6DEE25AEDD}" type="presParOf" srcId="{A1CA6B84-7573-4E02-9826-81474639BCA3}" destId="{5465D0BB-9EEB-43B6-ADB9-A53E5B113B3B}" srcOrd="0" destOrd="0" presId="urn:microsoft.com/office/officeart/2005/8/layout/vList5"/>
    <dgm:cxn modelId="{E4455E8A-CBB4-4F4C-B775-8E5A533D358E}" type="presParOf" srcId="{A1CA6B84-7573-4E02-9826-81474639BCA3}" destId="{09BEE02D-CAF1-4603-A0FB-9178C43728FC}" srcOrd="1" destOrd="0" presId="urn:microsoft.com/office/officeart/2005/8/layout/vList5"/>
    <dgm:cxn modelId="{E86D30AA-836F-4A35-841F-C92A8B5AAB64}" type="presParOf" srcId="{2CF02FA1-54B7-4DDD-A63C-7A8DBFD8026E}" destId="{6190276D-728D-4AC0-82C5-C4D984AC46E6}" srcOrd="1" destOrd="0" presId="urn:microsoft.com/office/officeart/2005/8/layout/vList5"/>
    <dgm:cxn modelId="{486A0C18-0A76-41EA-909C-6AE87F2CB5CB}" type="presParOf" srcId="{2CF02FA1-54B7-4DDD-A63C-7A8DBFD8026E}" destId="{5E89CE05-BB9C-409F-8D5A-B17E67C918FB}" srcOrd="2" destOrd="0" presId="urn:microsoft.com/office/officeart/2005/8/layout/vList5"/>
    <dgm:cxn modelId="{5521EF24-133B-4866-B9F3-0CB2B3DC610C}" type="presParOf" srcId="{5E89CE05-BB9C-409F-8D5A-B17E67C918FB}" destId="{30EB538B-9F97-411A-B2FF-22D433261F5A}" srcOrd="0" destOrd="0" presId="urn:microsoft.com/office/officeart/2005/8/layout/vList5"/>
    <dgm:cxn modelId="{014078AF-599B-4E59-9A33-C81254814F74}" type="presParOf" srcId="{5E89CE05-BB9C-409F-8D5A-B17E67C918FB}" destId="{86A1195A-8F40-4EB0-824E-762EE28608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4DADAC-8A1E-4CE1-8191-4D1FA3CD74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295B09-DE22-44D8-80DE-2A8DB3754846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Гімнастичні</a:t>
          </a:r>
          <a:endParaRPr lang="ru-RU" sz="2000" dirty="0"/>
        </a:p>
      </dgm:t>
    </dgm:pt>
    <dgm:pt modelId="{8C07F9EB-BD96-46C1-9342-FA304E7B5C30}" type="parTrans" cxnId="{8EB40245-0924-4113-BF89-3D83C4B3C21C}">
      <dgm:prSet/>
      <dgm:spPr/>
      <dgm:t>
        <a:bodyPr/>
        <a:lstStyle/>
        <a:p>
          <a:endParaRPr lang="ru-RU" sz="2000"/>
        </a:p>
      </dgm:t>
    </dgm:pt>
    <dgm:pt modelId="{E9B1331B-4D54-49F3-874F-4226F438D369}" type="sibTrans" cxnId="{8EB40245-0924-4113-BF89-3D83C4B3C21C}">
      <dgm:prSet/>
      <dgm:spPr/>
      <dgm:t>
        <a:bodyPr/>
        <a:lstStyle/>
        <a:p>
          <a:endParaRPr lang="ru-RU" sz="2000"/>
        </a:p>
      </dgm:t>
    </dgm:pt>
    <dgm:pt modelId="{3CAC134C-7F3B-4146-8D57-88A6417C473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Вправи без предметів, з предметами, на снарядах;</a:t>
          </a:r>
          <a:endParaRPr lang="ru-RU" sz="2000" dirty="0"/>
        </a:p>
      </dgm:t>
    </dgm:pt>
    <dgm:pt modelId="{4D54499B-EA56-48DF-A624-1E2F341CBC58}" type="parTrans" cxnId="{006FC647-7B44-48C1-9679-7838F3D0B98E}">
      <dgm:prSet/>
      <dgm:spPr/>
      <dgm:t>
        <a:bodyPr/>
        <a:lstStyle/>
        <a:p>
          <a:endParaRPr lang="ru-RU" sz="2000"/>
        </a:p>
      </dgm:t>
    </dgm:pt>
    <dgm:pt modelId="{48479D82-638C-4905-975B-00EC1694BF4A}" type="sibTrans" cxnId="{006FC647-7B44-48C1-9679-7838F3D0B98E}">
      <dgm:prSet/>
      <dgm:spPr/>
      <dgm:t>
        <a:bodyPr/>
        <a:lstStyle/>
        <a:p>
          <a:endParaRPr lang="ru-RU" sz="2000"/>
        </a:p>
      </dgm:t>
    </dgm:pt>
    <dgm:pt modelId="{AF026E20-8CC8-4226-BEB9-D49C5B2809B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Спортивно-прикладні</a:t>
          </a:r>
          <a:endParaRPr lang="ru-RU" sz="2000" dirty="0"/>
        </a:p>
      </dgm:t>
    </dgm:pt>
    <dgm:pt modelId="{79EDFDB7-33CF-46CE-B1A1-D49D4D9B353E}" type="parTrans" cxnId="{BBD7F289-53D4-46B0-B113-91D99C0C0ADC}">
      <dgm:prSet/>
      <dgm:spPr/>
      <dgm:t>
        <a:bodyPr/>
        <a:lstStyle/>
        <a:p>
          <a:endParaRPr lang="ru-RU" sz="2000"/>
        </a:p>
      </dgm:t>
    </dgm:pt>
    <dgm:pt modelId="{F3D0B53F-AE4B-4360-A629-8D69B8B00767}" type="sibTrans" cxnId="{BBD7F289-53D4-46B0-B113-91D99C0C0ADC}">
      <dgm:prSet/>
      <dgm:spPr/>
      <dgm:t>
        <a:bodyPr/>
        <a:lstStyle/>
        <a:p>
          <a:endParaRPr lang="ru-RU" sz="2000"/>
        </a:p>
      </dgm:t>
    </dgm:pt>
    <dgm:pt modelId="{BBD53449-5E13-4088-8AB1-B47CD5ADBF2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Циклічні;</a:t>
          </a:r>
          <a:endParaRPr lang="ru-RU" sz="2000" dirty="0"/>
        </a:p>
      </dgm:t>
    </dgm:pt>
    <dgm:pt modelId="{4C52EAEF-305D-490E-A1E6-AE28CCDB2063}" type="parTrans" cxnId="{15CA864A-CEA1-417E-8651-B5B0AB8E6EB8}">
      <dgm:prSet/>
      <dgm:spPr/>
      <dgm:t>
        <a:bodyPr/>
        <a:lstStyle/>
        <a:p>
          <a:endParaRPr lang="ru-RU" sz="2000"/>
        </a:p>
      </dgm:t>
    </dgm:pt>
    <dgm:pt modelId="{1C7559F4-5A72-432E-9FC9-ECA9F9B03A41}" type="sibTrans" cxnId="{15CA864A-CEA1-417E-8651-B5B0AB8E6EB8}">
      <dgm:prSet/>
      <dgm:spPr/>
      <dgm:t>
        <a:bodyPr/>
        <a:lstStyle/>
        <a:p>
          <a:endParaRPr lang="ru-RU" sz="2000"/>
        </a:p>
      </dgm:t>
    </dgm:pt>
    <dgm:pt modelId="{A93715B6-3852-4740-A205-0692D5762A4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Ациклічні;</a:t>
          </a:r>
          <a:endParaRPr lang="ru-RU" sz="2000" dirty="0"/>
        </a:p>
      </dgm:t>
    </dgm:pt>
    <dgm:pt modelId="{070D622F-7BC0-4D0E-889D-5B834CD8D9EA}" type="parTrans" cxnId="{5DE52C3C-F1D0-44C3-B68F-EB05D6CE82FF}">
      <dgm:prSet/>
      <dgm:spPr/>
      <dgm:t>
        <a:bodyPr/>
        <a:lstStyle/>
        <a:p>
          <a:endParaRPr lang="ru-RU" sz="2000"/>
        </a:p>
      </dgm:t>
    </dgm:pt>
    <dgm:pt modelId="{FDDEE762-A84D-48B4-9132-C4D5F831EAB4}" type="sibTrans" cxnId="{5DE52C3C-F1D0-44C3-B68F-EB05D6CE82FF}">
      <dgm:prSet/>
      <dgm:spPr/>
      <dgm:t>
        <a:bodyPr/>
        <a:lstStyle/>
        <a:p>
          <a:endParaRPr lang="ru-RU" sz="2000"/>
        </a:p>
      </dgm:t>
    </dgm:pt>
    <dgm:pt modelId="{222AA3DC-8002-4A61-9CDA-9EB17781AF8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smtClean="0"/>
            <a:t>Дихальні, уявні або імітаційні</a:t>
          </a:r>
          <a:endParaRPr lang="ru-RU" sz="2000" dirty="0"/>
        </a:p>
      </dgm:t>
    </dgm:pt>
    <dgm:pt modelId="{02B7FF77-78C1-4BD6-9072-86B748FDDD21}" type="parTrans" cxnId="{EBFB41D7-04E2-4C5C-A895-C258884DAA6C}">
      <dgm:prSet/>
      <dgm:spPr/>
      <dgm:t>
        <a:bodyPr/>
        <a:lstStyle/>
        <a:p>
          <a:endParaRPr lang="ru-RU" sz="2000"/>
        </a:p>
      </dgm:t>
    </dgm:pt>
    <dgm:pt modelId="{D82182DB-7180-4077-B3F5-91190856928E}" type="sibTrans" cxnId="{EBFB41D7-04E2-4C5C-A895-C258884DAA6C}">
      <dgm:prSet/>
      <dgm:spPr/>
      <dgm:t>
        <a:bodyPr/>
        <a:lstStyle/>
        <a:p>
          <a:endParaRPr lang="ru-RU" sz="2000"/>
        </a:p>
      </dgm:t>
    </dgm:pt>
    <dgm:pt modelId="{CD9C90AD-3B6C-4813-888D-50ADE90D271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Ідеомоторні</a:t>
          </a:r>
          <a:endParaRPr lang="ru-RU" sz="2000" dirty="0"/>
        </a:p>
      </dgm:t>
    </dgm:pt>
    <dgm:pt modelId="{9D014617-1BFF-48C7-9763-B8204AD39FC7}" type="parTrans" cxnId="{4A16DDC4-2C6A-48B1-B1F9-F5C5036B2C03}">
      <dgm:prSet/>
      <dgm:spPr/>
      <dgm:t>
        <a:bodyPr/>
        <a:lstStyle/>
        <a:p>
          <a:endParaRPr lang="ru-RU" sz="2000"/>
        </a:p>
      </dgm:t>
    </dgm:pt>
    <dgm:pt modelId="{798977ED-21DD-48F4-A832-01F66166A05F}" type="sibTrans" cxnId="{4A16DDC4-2C6A-48B1-B1F9-F5C5036B2C03}">
      <dgm:prSet/>
      <dgm:spPr/>
      <dgm:t>
        <a:bodyPr/>
        <a:lstStyle/>
        <a:p>
          <a:endParaRPr lang="ru-RU" sz="2000"/>
        </a:p>
      </dgm:t>
    </dgm:pt>
    <dgm:pt modelId="{5862413D-F526-432B-A63D-C55E46CE7AD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Дихальні вправи</a:t>
          </a:r>
          <a:endParaRPr lang="ru-RU" sz="2000" dirty="0"/>
        </a:p>
      </dgm:t>
    </dgm:pt>
    <dgm:pt modelId="{C77C54A6-089F-4362-A54A-D1AD61726DF4}" type="parTrans" cxnId="{DAEE32FA-E667-4674-8A64-9CF97954A388}">
      <dgm:prSet/>
      <dgm:spPr/>
      <dgm:t>
        <a:bodyPr/>
        <a:lstStyle/>
        <a:p>
          <a:endParaRPr lang="ru-RU" sz="2000"/>
        </a:p>
      </dgm:t>
    </dgm:pt>
    <dgm:pt modelId="{E7EC15B4-6AEC-4342-8F29-F00F5C86485A}" type="sibTrans" cxnId="{DAEE32FA-E667-4674-8A64-9CF97954A388}">
      <dgm:prSet/>
      <dgm:spPr/>
      <dgm:t>
        <a:bodyPr/>
        <a:lstStyle/>
        <a:p>
          <a:endParaRPr lang="ru-RU" sz="2000"/>
        </a:p>
      </dgm:t>
    </dgm:pt>
    <dgm:pt modelId="{1484627A-62FB-4990-B589-34CD078024E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Пасивні, активні, активно-пасивні.</a:t>
          </a:r>
          <a:endParaRPr lang="ru-RU" sz="2000" dirty="0"/>
        </a:p>
      </dgm:t>
    </dgm:pt>
    <dgm:pt modelId="{A9304CD7-72FA-4B0C-B770-EE6E8909D688}" type="parTrans" cxnId="{9BDAD1C5-2846-48F3-BD0E-073E1E63911E}">
      <dgm:prSet/>
      <dgm:spPr/>
      <dgm:t>
        <a:bodyPr/>
        <a:lstStyle/>
        <a:p>
          <a:endParaRPr lang="ru-RU" sz="2000"/>
        </a:p>
      </dgm:t>
    </dgm:pt>
    <dgm:pt modelId="{553E7A33-24A7-40D4-BD29-627CFB38A7D0}" type="sibTrans" cxnId="{9BDAD1C5-2846-48F3-BD0E-073E1E63911E}">
      <dgm:prSet/>
      <dgm:spPr/>
      <dgm:t>
        <a:bodyPr/>
        <a:lstStyle/>
        <a:p>
          <a:endParaRPr lang="ru-RU" sz="2000"/>
        </a:p>
      </dgm:t>
    </dgm:pt>
    <dgm:pt modelId="{525278B5-1DDD-4B5A-9673-68573BABAB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Ігри.</a:t>
          </a:r>
          <a:endParaRPr lang="ru-RU" sz="2000" dirty="0"/>
        </a:p>
      </dgm:t>
    </dgm:pt>
    <dgm:pt modelId="{7FFD54DF-83AA-4C1D-B41B-C25CD5C5AAE5}" type="parTrans" cxnId="{BED64F59-E87E-4382-B31C-57957957039D}">
      <dgm:prSet/>
      <dgm:spPr/>
      <dgm:t>
        <a:bodyPr/>
        <a:lstStyle/>
        <a:p>
          <a:endParaRPr lang="ru-RU" sz="2000"/>
        </a:p>
      </dgm:t>
    </dgm:pt>
    <dgm:pt modelId="{FC62997F-3B6D-4B94-A43F-9FFC00A5659F}" type="sibTrans" cxnId="{BED64F59-E87E-4382-B31C-57957957039D}">
      <dgm:prSet/>
      <dgm:spPr/>
      <dgm:t>
        <a:bodyPr/>
        <a:lstStyle/>
        <a:p>
          <a:endParaRPr lang="ru-RU" sz="2000"/>
        </a:p>
      </dgm:t>
    </dgm:pt>
    <dgm:pt modelId="{0151F38F-66D4-49D6-BDFC-3D6DA6E168A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/>
            <a:t>Посилка імпульсів</a:t>
          </a:r>
          <a:endParaRPr lang="ru-RU" sz="2000" dirty="0"/>
        </a:p>
      </dgm:t>
    </dgm:pt>
    <dgm:pt modelId="{3D45BD95-4E1A-4406-B63A-9AAD3067EE59}" type="parTrans" cxnId="{8504632F-7BBC-4388-80D2-18F9BFDF56CA}">
      <dgm:prSet/>
      <dgm:spPr/>
      <dgm:t>
        <a:bodyPr/>
        <a:lstStyle/>
        <a:p>
          <a:endParaRPr lang="ru-RU" sz="2000"/>
        </a:p>
      </dgm:t>
    </dgm:pt>
    <dgm:pt modelId="{687F3B78-C5AB-457C-81DC-0E4977BAE6B8}" type="sibTrans" cxnId="{8504632F-7BBC-4388-80D2-18F9BFDF56CA}">
      <dgm:prSet/>
      <dgm:spPr/>
      <dgm:t>
        <a:bodyPr/>
        <a:lstStyle/>
        <a:p>
          <a:endParaRPr lang="ru-RU" sz="2000"/>
        </a:p>
      </dgm:t>
    </dgm:pt>
    <dgm:pt modelId="{BB513D8B-381C-41A3-9223-33E37B71590C}" type="pres">
      <dgm:prSet presAssocID="{EB4DADAC-8A1E-4CE1-8191-4D1FA3CD74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39C9EF3-05BD-438F-835B-FCADF5E2DDB3}" type="pres">
      <dgm:prSet presAssocID="{31295B09-DE22-44D8-80DE-2A8DB3754846}" presName="linNode" presStyleCnt="0"/>
      <dgm:spPr/>
    </dgm:pt>
    <dgm:pt modelId="{9E74FA86-5A5E-42CD-AEC7-407A37262CF0}" type="pres">
      <dgm:prSet presAssocID="{31295B09-DE22-44D8-80DE-2A8DB375484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AE8901-BA70-41E9-9C52-6F763030BF1C}" type="pres">
      <dgm:prSet presAssocID="{31295B09-DE22-44D8-80DE-2A8DB375484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72787-0853-443E-8F3D-FA2C0C61A494}" type="pres">
      <dgm:prSet presAssocID="{E9B1331B-4D54-49F3-874F-4226F438D369}" presName="sp" presStyleCnt="0"/>
      <dgm:spPr/>
    </dgm:pt>
    <dgm:pt modelId="{25C11C77-9F47-4F61-83AA-6770B2AA72D0}" type="pres">
      <dgm:prSet presAssocID="{AF026E20-8CC8-4226-BEB9-D49C5B2809BE}" presName="linNode" presStyleCnt="0"/>
      <dgm:spPr/>
    </dgm:pt>
    <dgm:pt modelId="{D6BC9948-19E2-45FD-A919-D40A26B46674}" type="pres">
      <dgm:prSet presAssocID="{AF026E20-8CC8-4226-BEB9-D49C5B2809B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D4AC4-6953-487D-BF7F-6D8E8397B9B0}" type="pres">
      <dgm:prSet presAssocID="{AF026E20-8CC8-4226-BEB9-D49C5B2809B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AD34A-CD0D-4E7E-AB9A-383CF838E847}" type="pres">
      <dgm:prSet presAssocID="{F3D0B53F-AE4B-4360-A629-8D69B8B00767}" presName="sp" presStyleCnt="0"/>
      <dgm:spPr/>
    </dgm:pt>
    <dgm:pt modelId="{8E104102-7EB2-4C90-A81C-F14907CB3B20}" type="pres">
      <dgm:prSet presAssocID="{222AA3DC-8002-4A61-9CDA-9EB17781AF8A}" presName="linNode" presStyleCnt="0"/>
      <dgm:spPr/>
    </dgm:pt>
    <dgm:pt modelId="{21C076E9-ACBD-4AA0-A2B2-28B97751A3E9}" type="pres">
      <dgm:prSet presAssocID="{222AA3DC-8002-4A61-9CDA-9EB17781AF8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368DC-1BCC-46B3-A651-2FAA76052A49}" type="pres">
      <dgm:prSet presAssocID="{222AA3DC-8002-4A61-9CDA-9EB17781AF8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A50B71E-64C5-40AE-B2B6-A006B735432C}" type="presOf" srcId="{AF026E20-8CC8-4226-BEB9-D49C5B2809BE}" destId="{D6BC9948-19E2-45FD-A919-D40A26B46674}" srcOrd="0" destOrd="0" presId="urn:microsoft.com/office/officeart/2005/8/layout/vList5"/>
    <dgm:cxn modelId="{DAEE32FA-E667-4674-8A64-9CF97954A388}" srcId="{222AA3DC-8002-4A61-9CDA-9EB17781AF8A}" destId="{5862413D-F526-432B-A63D-C55E46CE7AD4}" srcOrd="2" destOrd="0" parTransId="{C77C54A6-089F-4362-A54A-D1AD61726DF4}" sibTransId="{E7EC15B4-6AEC-4342-8F29-F00F5C86485A}"/>
    <dgm:cxn modelId="{8504632F-7BBC-4388-80D2-18F9BFDF56CA}" srcId="{222AA3DC-8002-4A61-9CDA-9EB17781AF8A}" destId="{0151F38F-66D4-49D6-BDFC-3D6DA6E168AC}" srcOrd="1" destOrd="0" parTransId="{3D45BD95-4E1A-4406-B63A-9AAD3067EE59}" sibTransId="{687F3B78-C5AB-457C-81DC-0E4977BAE6B8}"/>
    <dgm:cxn modelId="{BBD7F289-53D4-46B0-B113-91D99C0C0ADC}" srcId="{EB4DADAC-8A1E-4CE1-8191-4D1FA3CD748B}" destId="{AF026E20-8CC8-4226-BEB9-D49C5B2809BE}" srcOrd="1" destOrd="0" parTransId="{79EDFDB7-33CF-46CE-B1A1-D49D4D9B353E}" sibTransId="{F3D0B53F-AE4B-4360-A629-8D69B8B00767}"/>
    <dgm:cxn modelId="{B237FAA5-702F-4B8D-9346-37451E9363F9}" type="presOf" srcId="{3CAC134C-7F3B-4146-8D57-88A6417C473A}" destId="{2BAE8901-BA70-41E9-9C52-6F763030BF1C}" srcOrd="0" destOrd="0" presId="urn:microsoft.com/office/officeart/2005/8/layout/vList5"/>
    <dgm:cxn modelId="{9BDAD1C5-2846-48F3-BD0E-073E1E63911E}" srcId="{31295B09-DE22-44D8-80DE-2A8DB3754846}" destId="{1484627A-62FB-4990-B589-34CD078024E0}" srcOrd="1" destOrd="0" parTransId="{A9304CD7-72FA-4B0C-B770-EE6E8909D688}" sibTransId="{553E7A33-24A7-40D4-BD29-627CFB38A7D0}"/>
    <dgm:cxn modelId="{5DE52C3C-F1D0-44C3-B68F-EB05D6CE82FF}" srcId="{AF026E20-8CC8-4226-BEB9-D49C5B2809BE}" destId="{A93715B6-3852-4740-A205-0692D5762A40}" srcOrd="1" destOrd="0" parTransId="{070D622F-7BC0-4D0E-889D-5B834CD8D9EA}" sibTransId="{FDDEE762-A84D-48B4-9132-C4D5F831EAB4}"/>
    <dgm:cxn modelId="{15CA864A-CEA1-417E-8651-B5B0AB8E6EB8}" srcId="{AF026E20-8CC8-4226-BEB9-D49C5B2809BE}" destId="{BBD53449-5E13-4088-8AB1-B47CD5ADBF2C}" srcOrd="0" destOrd="0" parTransId="{4C52EAEF-305D-490E-A1E6-AE28CCDB2063}" sibTransId="{1C7559F4-5A72-432E-9FC9-ECA9F9B03A41}"/>
    <dgm:cxn modelId="{0AF9B571-4942-486F-92F0-4403AFE3AF37}" type="presOf" srcId="{CD9C90AD-3B6C-4813-888D-50ADE90D271F}" destId="{EE5368DC-1BCC-46B3-A651-2FAA76052A49}" srcOrd="0" destOrd="0" presId="urn:microsoft.com/office/officeart/2005/8/layout/vList5"/>
    <dgm:cxn modelId="{4A16DDC4-2C6A-48B1-B1F9-F5C5036B2C03}" srcId="{222AA3DC-8002-4A61-9CDA-9EB17781AF8A}" destId="{CD9C90AD-3B6C-4813-888D-50ADE90D271F}" srcOrd="0" destOrd="0" parTransId="{9D014617-1BFF-48C7-9763-B8204AD39FC7}" sibTransId="{798977ED-21DD-48F4-A832-01F66166A05F}"/>
    <dgm:cxn modelId="{B0CE9254-00B4-4F16-93FE-88500EAE3679}" type="presOf" srcId="{0151F38F-66D4-49D6-BDFC-3D6DA6E168AC}" destId="{EE5368DC-1BCC-46B3-A651-2FAA76052A49}" srcOrd="0" destOrd="1" presId="urn:microsoft.com/office/officeart/2005/8/layout/vList5"/>
    <dgm:cxn modelId="{4DBD2809-59FA-4047-A3B1-954E58189DA8}" type="presOf" srcId="{5862413D-F526-432B-A63D-C55E46CE7AD4}" destId="{EE5368DC-1BCC-46B3-A651-2FAA76052A49}" srcOrd="0" destOrd="2" presId="urn:microsoft.com/office/officeart/2005/8/layout/vList5"/>
    <dgm:cxn modelId="{EBFB41D7-04E2-4C5C-A895-C258884DAA6C}" srcId="{EB4DADAC-8A1E-4CE1-8191-4D1FA3CD748B}" destId="{222AA3DC-8002-4A61-9CDA-9EB17781AF8A}" srcOrd="2" destOrd="0" parTransId="{02B7FF77-78C1-4BD6-9072-86B748FDDD21}" sibTransId="{D82182DB-7180-4077-B3F5-91190856928E}"/>
    <dgm:cxn modelId="{D0EA546B-2C3F-4C8B-A966-1AE68026AA63}" type="presOf" srcId="{525278B5-1DDD-4B5A-9673-68573BABAB14}" destId="{F90D4AC4-6953-487D-BF7F-6D8E8397B9B0}" srcOrd="0" destOrd="2" presId="urn:microsoft.com/office/officeart/2005/8/layout/vList5"/>
    <dgm:cxn modelId="{844BAEBC-D9DA-45AB-BF8A-590999CDF44C}" type="presOf" srcId="{A93715B6-3852-4740-A205-0692D5762A40}" destId="{F90D4AC4-6953-487D-BF7F-6D8E8397B9B0}" srcOrd="0" destOrd="1" presId="urn:microsoft.com/office/officeart/2005/8/layout/vList5"/>
    <dgm:cxn modelId="{3F736A72-5012-411E-A963-1C2DAA8D5D00}" type="presOf" srcId="{31295B09-DE22-44D8-80DE-2A8DB3754846}" destId="{9E74FA86-5A5E-42CD-AEC7-407A37262CF0}" srcOrd="0" destOrd="0" presId="urn:microsoft.com/office/officeart/2005/8/layout/vList5"/>
    <dgm:cxn modelId="{A85CC9A2-2491-440B-9EE2-B6C9EE9EBB5E}" type="presOf" srcId="{EB4DADAC-8A1E-4CE1-8191-4D1FA3CD748B}" destId="{BB513D8B-381C-41A3-9223-33E37B71590C}" srcOrd="0" destOrd="0" presId="urn:microsoft.com/office/officeart/2005/8/layout/vList5"/>
    <dgm:cxn modelId="{006FC647-7B44-48C1-9679-7838F3D0B98E}" srcId="{31295B09-DE22-44D8-80DE-2A8DB3754846}" destId="{3CAC134C-7F3B-4146-8D57-88A6417C473A}" srcOrd="0" destOrd="0" parTransId="{4D54499B-EA56-48DF-A624-1E2F341CBC58}" sibTransId="{48479D82-638C-4905-975B-00EC1694BF4A}"/>
    <dgm:cxn modelId="{8EB40245-0924-4113-BF89-3D83C4B3C21C}" srcId="{EB4DADAC-8A1E-4CE1-8191-4D1FA3CD748B}" destId="{31295B09-DE22-44D8-80DE-2A8DB3754846}" srcOrd="0" destOrd="0" parTransId="{8C07F9EB-BD96-46C1-9342-FA304E7B5C30}" sibTransId="{E9B1331B-4D54-49F3-874F-4226F438D369}"/>
    <dgm:cxn modelId="{4F9F276F-9F22-4C8E-B667-AF800C53CD09}" type="presOf" srcId="{BBD53449-5E13-4088-8AB1-B47CD5ADBF2C}" destId="{F90D4AC4-6953-487D-BF7F-6D8E8397B9B0}" srcOrd="0" destOrd="0" presId="urn:microsoft.com/office/officeart/2005/8/layout/vList5"/>
    <dgm:cxn modelId="{BED64F59-E87E-4382-B31C-57957957039D}" srcId="{AF026E20-8CC8-4226-BEB9-D49C5B2809BE}" destId="{525278B5-1DDD-4B5A-9673-68573BABAB14}" srcOrd="2" destOrd="0" parTransId="{7FFD54DF-83AA-4C1D-B41B-C25CD5C5AAE5}" sibTransId="{FC62997F-3B6D-4B94-A43F-9FFC00A5659F}"/>
    <dgm:cxn modelId="{05ADF203-AF4B-4DB6-A287-04A20555C4A4}" type="presOf" srcId="{222AA3DC-8002-4A61-9CDA-9EB17781AF8A}" destId="{21C076E9-ACBD-4AA0-A2B2-28B97751A3E9}" srcOrd="0" destOrd="0" presId="urn:microsoft.com/office/officeart/2005/8/layout/vList5"/>
    <dgm:cxn modelId="{3E16EB92-51B4-4D9B-883A-661BAFD20637}" type="presOf" srcId="{1484627A-62FB-4990-B589-34CD078024E0}" destId="{2BAE8901-BA70-41E9-9C52-6F763030BF1C}" srcOrd="0" destOrd="1" presId="urn:microsoft.com/office/officeart/2005/8/layout/vList5"/>
    <dgm:cxn modelId="{87ECE529-6FFB-4109-8308-88AA8BA9AAFD}" type="presParOf" srcId="{BB513D8B-381C-41A3-9223-33E37B71590C}" destId="{E39C9EF3-05BD-438F-835B-FCADF5E2DDB3}" srcOrd="0" destOrd="0" presId="urn:microsoft.com/office/officeart/2005/8/layout/vList5"/>
    <dgm:cxn modelId="{3CBE9EFD-8479-415D-94E4-EBBA179DEA7A}" type="presParOf" srcId="{E39C9EF3-05BD-438F-835B-FCADF5E2DDB3}" destId="{9E74FA86-5A5E-42CD-AEC7-407A37262CF0}" srcOrd="0" destOrd="0" presId="urn:microsoft.com/office/officeart/2005/8/layout/vList5"/>
    <dgm:cxn modelId="{05A5DC9C-0E1A-499A-ABCE-57AFB09F234A}" type="presParOf" srcId="{E39C9EF3-05BD-438F-835B-FCADF5E2DDB3}" destId="{2BAE8901-BA70-41E9-9C52-6F763030BF1C}" srcOrd="1" destOrd="0" presId="urn:microsoft.com/office/officeart/2005/8/layout/vList5"/>
    <dgm:cxn modelId="{8C5BA371-E825-4279-B185-5700A3E59485}" type="presParOf" srcId="{BB513D8B-381C-41A3-9223-33E37B71590C}" destId="{42E72787-0853-443E-8F3D-FA2C0C61A494}" srcOrd="1" destOrd="0" presId="urn:microsoft.com/office/officeart/2005/8/layout/vList5"/>
    <dgm:cxn modelId="{43168B01-C586-41E2-9357-0408F082B4C8}" type="presParOf" srcId="{BB513D8B-381C-41A3-9223-33E37B71590C}" destId="{25C11C77-9F47-4F61-83AA-6770B2AA72D0}" srcOrd="2" destOrd="0" presId="urn:microsoft.com/office/officeart/2005/8/layout/vList5"/>
    <dgm:cxn modelId="{B5CF370E-4EED-4907-AC98-BAB60586BFB7}" type="presParOf" srcId="{25C11C77-9F47-4F61-83AA-6770B2AA72D0}" destId="{D6BC9948-19E2-45FD-A919-D40A26B46674}" srcOrd="0" destOrd="0" presId="urn:microsoft.com/office/officeart/2005/8/layout/vList5"/>
    <dgm:cxn modelId="{C489164E-6720-4783-B21C-BC107B1E842A}" type="presParOf" srcId="{25C11C77-9F47-4F61-83AA-6770B2AA72D0}" destId="{F90D4AC4-6953-487D-BF7F-6D8E8397B9B0}" srcOrd="1" destOrd="0" presId="urn:microsoft.com/office/officeart/2005/8/layout/vList5"/>
    <dgm:cxn modelId="{BC8FB644-8BA6-4649-BBF5-6F6427591577}" type="presParOf" srcId="{BB513D8B-381C-41A3-9223-33E37B71590C}" destId="{A5EAD34A-CD0D-4E7E-AB9A-383CF838E847}" srcOrd="3" destOrd="0" presId="urn:microsoft.com/office/officeart/2005/8/layout/vList5"/>
    <dgm:cxn modelId="{56273ECA-D557-481C-8DA7-2906BF6B6D5A}" type="presParOf" srcId="{BB513D8B-381C-41A3-9223-33E37B71590C}" destId="{8E104102-7EB2-4C90-A81C-F14907CB3B20}" srcOrd="4" destOrd="0" presId="urn:microsoft.com/office/officeart/2005/8/layout/vList5"/>
    <dgm:cxn modelId="{244891E6-772C-4A6F-BD62-CF747CCEA638}" type="presParOf" srcId="{8E104102-7EB2-4C90-A81C-F14907CB3B20}" destId="{21C076E9-ACBD-4AA0-A2B2-28B97751A3E9}" srcOrd="0" destOrd="0" presId="urn:microsoft.com/office/officeart/2005/8/layout/vList5"/>
    <dgm:cxn modelId="{69CB8256-12F1-4532-9297-0B65E9D99997}" type="presParOf" srcId="{8E104102-7EB2-4C90-A81C-F14907CB3B20}" destId="{EE5368DC-1BCC-46B3-A651-2FAA76052A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D25F83-317F-4D1E-8708-18C8DB50CC5B}" type="doc">
      <dgm:prSet loTypeId="urn:microsoft.com/office/officeart/2005/8/layout/bProcess2" loCatId="process" qsTypeId="urn:microsoft.com/office/officeart/2005/8/quickstyle/3d2#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5DB4FF2-003E-4FED-BFCB-01256A59DED5}">
      <dgm:prSet phldrT="[Текст]" custT="1"/>
      <dgm:spPr/>
      <dgm:t>
        <a:bodyPr/>
        <a:lstStyle/>
        <a:p>
          <a:r>
            <a:rPr lang="ru-RU" sz="1800" dirty="0" smtClean="0"/>
            <a:t>Источник </a:t>
          </a:r>
          <a:r>
            <a:rPr lang="ru-RU" sz="1800" dirty="0" err="1" smtClean="0"/>
            <a:t>афферентации</a:t>
          </a:r>
          <a:r>
            <a:rPr lang="ru-RU" sz="1800" dirty="0" smtClean="0"/>
            <a:t> </a:t>
          </a:r>
          <a:r>
            <a:rPr lang="ru-RU" sz="1500" dirty="0" smtClean="0"/>
            <a:t>(</a:t>
          </a:r>
          <a:r>
            <a:rPr lang="ru-RU" sz="1500" dirty="0" err="1" smtClean="0"/>
            <a:t>проприо</a:t>
          </a:r>
          <a:r>
            <a:rPr lang="ru-RU" sz="1500" dirty="0" smtClean="0"/>
            <a:t>, </a:t>
          </a:r>
          <a:r>
            <a:rPr lang="ru-RU" sz="1500" dirty="0" err="1" smtClean="0"/>
            <a:t>интеро</a:t>
          </a:r>
          <a:r>
            <a:rPr lang="ru-RU" sz="1500" dirty="0" smtClean="0"/>
            <a:t>, </a:t>
          </a:r>
          <a:r>
            <a:rPr lang="ru-RU" sz="1500" dirty="0" err="1" smtClean="0"/>
            <a:t>экстеро-рецепторы</a:t>
          </a:r>
          <a:r>
            <a:rPr lang="ru-RU" sz="1000" dirty="0" smtClean="0"/>
            <a:t>)</a:t>
          </a:r>
          <a:endParaRPr lang="ru-RU" sz="1000" dirty="0"/>
        </a:p>
      </dgm:t>
    </dgm:pt>
    <dgm:pt modelId="{53B2DFF5-AB37-47E8-841E-4E2FF38A2551}" type="parTrans" cxnId="{2FF2679A-451E-4CD1-B390-DD56B98836FA}">
      <dgm:prSet/>
      <dgm:spPr/>
      <dgm:t>
        <a:bodyPr/>
        <a:lstStyle/>
        <a:p>
          <a:endParaRPr lang="ru-RU"/>
        </a:p>
      </dgm:t>
    </dgm:pt>
    <dgm:pt modelId="{FA07B8B8-923D-429C-8FAF-9162F0EE9117}" type="sibTrans" cxnId="{2FF2679A-451E-4CD1-B390-DD56B98836FA}">
      <dgm:prSet/>
      <dgm:spPr/>
      <dgm:t>
        <a:bodyPr/>
        <a:lstStyle/>
        <a:p>
          <a:endParaRPr lang="ru-RU"/>
        </a:p>
      </dgm:t>
    </dgm:pt>
    <dgm:pt modelId="{92F72D25-92B2-42A3-8527-81F280CBF955}">
      <dgm:prSet phldrT="[Текст]" custT="1"/>
      <dgm:spPr/>
      <dgm:t>
        <a:bodyPr/>
        <a:lstStyle/>
        <a:p>
          <a:r>
            <a:rPr lang="ru-RU" sz="1800" dirty="0" smtClean="0"/>
            <a:t>Кора головного мозга </a:t>
          </a:r>
        </a:p>
        <a:p>
          <a:r>
            <a:rPr lang="ru-RU" sz="1500" dirty="0" smtClean="0"/>
            <a:t>(центр возбуждения)</a:t>
          </a:r>
          <a:endParaRPr lang="ru-RU" sz="1500" dirty="0"/>
        </a:p>
      </dgm:t>
    </dgm:pt>
    <dgm:pt modelId="{52B6C6E0-CE56-4D87-A32A-FD83932B5712}" type="parTrans" cxnId="{AF7A0922-0C49-46F4-96D3-1184B1FD1E22}">
      <dgm:prSet/>
      <dgm:spPr/>
      <dgm:t>
        <a:bodyPr/>
        <a:lstStyle/>
        <a:p>
          <a:endParaRPr lang="ru-RU"/>
        </a:p>
      </dgm:t>
    </dgm:pt>
    <dgm:pt modelId="{A1B24C2F-BE9D-4DA7-9239-6FBA28050AA8}" type="sibTrans" cxnId="{AF7A0922-0C49-46F4-96D3-1184B1FD1E22}">
      <dgm:prSet/>
      <dgm:spPr/>
      <dgm:t>
        <a:bodyPr/>
        <a:lstStyle/>
        <a:p>
          <a:endParaRPr lang="ru-RU"/>
        </a:p>
      </dgm:t>
    </dgm:pt>
    <dgm:pt modelId="{D95D354B-28F3-4BC3-B77D-69E73D67CC4E}">
      <dgm:prSet phldrT="[Текст]" custT="1"/>
      <dgm:spPr/>
      <dgm:t>
        <a:bodyPr/>
        <a:lstStyle/>
        <a:p>
          <a:r>
            <a:rPr lang="ru-RU" sz="1800" dirty="0" smtClean="0"/>
            <a:t>Подкорковые центры вегетативной нервной системы, сенситивные центры</a:t>
          </a:r>
          <a:endParaRPr lang="ru-RU" sz="1800" dirty="0"/>
        </a:p>
      </dgm:t>
    </dgm:pt>
    <dgm:pt modelId="{2569776E-491A-4CAC-AC17-E61D3545C467}" type="parTrans" cxnId="{832098A1-74D5-4A7F-847F-0293567F405F}">
      <dgm:prSet/>
      <dgm:spPr/>
      <dgm:t>
        <a:bodyPr/>
        <a:lstStyle/>
        <a:p>
          <a:endParaRPr lang="ru-RU"/>
        </a:p>
      </dgm:t>
    </dgm:pt>
    <dgm:pt modelId="{72D2C616-468C-45A5-A57B-FADF1CDAABBA}" type="sibTrans" cxnId="{832098A1-74D5-4A7F-847F-0293567F405F}">
      <dgm:prSet/>
      <dgm:spPr/>
      <dgm:t>
        <a:bodyPr/>
        <a:lstStyle/>
        <a:p>
          <a:endParaRPr lang="ru-RU"/>
        </a:p>
      </dgm:t>
    </dgm:pt>
    <dgm:pt modelId="{5431E5E1-921C-431A-ABC3-BE04A81481CA}">
      <dgm:prSet custT="1"/>
      <dgm:spPr/>
      <dgm:t>
        <a:bodyPr/>
        <a:lstStyle/>
        <a:p>
          <a:r>
            <a:rPr lang="ru-RU" sz="1800" dirty="0" smtClean="0"/>
            <a:t>Эффекторы</a:t>
          </a:r>
          <a:r>
            <a:rPr lang="ru-RU" sz="1500" dirty="0" smtClean="0"/>
            <a:t> (мышцы, внутренние органы)</a:t>
          </a:r>
          <a:endParaRPr lang="ru-RU" sz="1500" dirty="0"/>
        </a:p>
      </dgm:t>
    </dgm:pt>
    <dgm:pt modelId="{57889EC5-5638-40AE-A080-2E7444017094}" type="parTrans" cxnId="{0E4B4D6F-AF30-4A76-A19E-4D35DFCA6890}">
      <dgm:prSet/>
      <dgm:spPr/>
      <dgm:t>
        <a:bodyPr/>
        <a:lstStyle/>
        <a:p>
          <a:endParaRPr lang="ru-RU"/>
        </a:p>
      </dgm:t>
    </dgm:pt>
    <dgm:pt modelId="{E6989DDF-3C14-49CC-96A7-C961F525B2CE}" type="sibTrans" cxnId="{0E4B4D6F-AF30-4A76-A19E-4D35DFCA6890}">
      <dgm:prSet/>
      <dgm:spPr/>
      <dgm:t>
        <a:bodyPr/>
        <a:lstStyle/>
        <a:p>
          <a:endParaRPr lang="ru-RU"/>
        </a:p>
      </dgm:t>
    </dgm:pt>
    <dgm:pt modelId="{E5BDD2DD-37B0-456F-886F-51CCBBF2F55E}">
      <dgm:prSet/>
      <dgm:spPr/>
      <dgm:t>
        <a:bodyPr/>
        <a:lstStyle/>
        <a:p>
          <a:r>
            <a:rPr lang="ru-RU" dirty="0" smtClean="0"/>
            <a:t>Обратная связь</a:t>
          </a:r>
          <a:endParaRPr lang="ru-RU" dirty="0"/>
        </a:p>
      </dgm:t>
    </dgm:pt>
    <dgm:pt modelId="{FBA86442-8232-4297-9B78-AEDC8B649DB1}" type="parTrans" cxnId="{6600951B-9F5F-4AFE-8001-83761ED2F65B}">
      <dgm:prSet/>
      <dgm:spPr/>
      <dgm:t>
        <a:bodyPr/>
        <a:lstStyle/>
        <a:p>
          <a:endParaRPr lang="ru-RU"/>
        </a:p>
      </dgm:t>
    </dgm:pt>
    <dgm:pt modelId="{5C307950-F0EC-4337-87DE-4226994D05E2}" type="sibTrans" cxnId="{6600951B-9F5F-4AFE-8001-83761ED2F65B}">
      <dgm:prSet/>
      <dgm:spPr/>
      <dgm:t>
        <a:bodyPr/>
        <a:lstStyle/>
        <a:p>
          <a:endParaRPr lang="ru-RU"/>
        </a:p>
      </dgm:t>
    </dgm:pt>
    <dgm:pt modelId="{CE8A6B90-C4CC-4F6F-88AE-7DF662C6C328}" type="pres">
      <dgm:prSet presAssocID="{5DD25F83-317F-4D1E-8708-18C8DB50CC5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E0E0A52-59B3-4CB1-A5E2-D4422CDCA694}" type="pres">
      <dgm:prSet presAssocID="{65DB4FF2-003E-4FED-BFCB-01256A59DED5}" presName="firstNode" presStyleLbl="node1" presStyleIdx="0" presStyleCnt="5" custScaleX="254849" custScaleY="160239" custLinFactNeighborX="-7082" custLinFactNeighborY="-19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94009-1F25-42EC-8C57-789539FCF54B}" type="pres">
      <dgm:prSet presAssocID="{FA07B8B8-923D-429C-8FAF-9162F0EE911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A6444FD-BA80-42A0-82FD-482F877C8FAB}" type="pres">
      <dgm:prSet presAssocID="{92F72D25-92B2-42A3-8527-81F280CBF955}" presName="middleNode" presStyleCnt="0"/>
      <dgm:spPr/>
      <dgm:t>
        <a:bodyPr/>
        <a:lstStyle/>
        <a:p>
          <a:endParaRPr lang="ru-RU"/>
        </a:p>
      </dgm:t>
    </dgm:pt>
    <dgm:pt modelId="{B6EE0485-B43D-47A6-ACDB-74A1E91D4045}" type="pres">
      <dgm:prSet presAssocID="{92F72D25-92B2-42A3-8527-81F280CBF955}" presName="padding" presStyleLbl="node1" presStyleIdx="0" presStyleCnt="5"/>
      <dgm:spPr/>
      <dgm:t>
        <a:bodyPr/>
        <a:lstStyle/>
        <a:p>
          <a:endParaRPr lang="ru-RU"/>
        </a:p>
      </dgm:t>
    </dgm:pt>
    <dgm:pt modelId="{5CCD11A0-FA47-44A6-AB13-3BE4A2FC4CDD}" type="pres">
      <dgm:prSet presAssocID="{92F72D25-92B2-42A3-8527-81F280CBF955}" presName="shape" presStyleLbl="node1" presStyleIdx="1" presStyleCnt="5" custScaleX="323566" custScaleY="231750" custLinFactX="31591" custLinFactNeighborX="100000" custLinFactNeighborY="20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0EF0F-2E5B-4BC7-8FFC-7ACC67C3AC9C}" type="pres">
      <dgm:prSet presAssocID="{A1B24C2F-BE9D-4DA7-9239-6FBA28050AA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F3597CE-3F56-4473-965B-2F84A2B43AD1}" type="pres">
      <dgm:prSet presAssocID="{D95D354B-28F3-4BC3-B77D-69E73D67CC4E}" presName="middleNode" presStyleCnt="0"/>
      <dgm:spPr/>
      <dgm:t>
        <a:bodyPr/>
        <a:lstStyle/>
        <a:p>
          <a:endParaRPr lang="ru-RU"/>
        </a:p>
      </dgm:t>
    </dgm:pt>
    <dgm:pt modelId="{CA103D3B-8103-46EC-91E7-E2E656C1433E}" type="pres">
      <dgm:prSet presAssocID="{D95D354B-28F3-4BC3-B77D-69E73D67CC4E}" presName="padding" presStyleLbl="node1" presStyleIdx="1" presStyleCnt="5"/>
      <dgm:spPr/>
      <dgm:t>
        <a:bodyPr/>
        <a:lstStyle/>
        <a:p>
          <a:endParaRPr lang="ru-RU"/>
        </a:p>
      </dgm:t>
    </dgm:pt>
    <dgm:pt modelId="{A2EB0E86-7AED-4CB3-8DC6-5DACC1750262}" type="pres">
      <dgm:prSet presAssocID="{D95D354B-28F3-4BC3-B77D-69E73D67CC4E}" presName="shape" presStyleLbl="node1" presStyleIdx="2" presStyleCnt="5" custScaleX="394116" custScaleY="282211" custLinFactX="48207" custLinFactNeighborX="100000" custLinFactNeighborY="40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A9DB-BF92-47A5-AACB-8BAD55623753}" type="pres">
      <dgm:prSet presAssocID="{72D2C616-468C-45A5-A57B-FADF1CDAABB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22C7AF2-E15A-49F4-87AA-9CEE818802D0}" type="pres">
      <dgm:prSet presAssocID="{5431E5E1-921C-431A-ABC3-BE04A81481CA}" presName="middleNode" presStyleCnt="0"/>
      <dgm:spPr/>
      <dgm:t>
        <a:bodyPr/>
        <a:lstStyle/>
        <a:p>
          <a:endParaRPr lang="ru-RU"/>
        </a:p>
      </dgm:t>
    </dgm:pt>
    <dgm:pt modelId="{A943276D-C2EF-4AF5-B032-E14AC969A64C}" type="pres">
      <dgm:prSet presAssocID="{5431E5E1-921C-431A-ABC3-BE04A81481CA}" presName="padding" presStyleLbl="node1" presStyleIdx="2" presStyleCnt="5"/>
      <dgm:spPr/>
      <dgm:t>
        <a:bodyPr/>
        <a:lstStyle/>
        <a:p>
          <a:endParaRPr lang="ru-RU"/>
        </a:p>
      </dgm:t>
    </dgm:pt>
    <dgm:pt modelId="{4CC85727-3745-4758-87FD-905E9E7CF10B}" type="pres">
      <dgm:prSet presAssocID="{5431E5E1-921C-431A-ABC3-BE04A81481CA}" presName="shape" presStyleLbl="node1" presStyleIdx="3" presStyleCnt="5" custScaleX="307699" custScaleY="240648" custLinFactX="147462" custLinFactNeighborX="200000" custLinFactNeighborY="60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3E533-DF5F-420F-9CB1-525C659251F5}" type="pres">
      <dgm:prSet presAssocID="{E6989DDF-3C14-49CC-96A7-C961F525B2CE}" presName="sibTrans" presStyleLbl="sibTrans2D1" presStyleIdx="3" presStyleCnt="4" custAng="16634830" custScaleX="65487" custScaleY="22915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85F7A73-9790-48C3-964F-B83ED0485821}" type="pres">
      <dgm:prSet presAssocID="{E5BDD2DD-37B0-456F-886F-51CCBBF2F55E}" presName="lastNode" presStyleLbl="node1" presStyleIdx="4" presStyleCnt="5" custScaleX="151197" custScaleY="142574" custLinFactX="-102359" custLinFactNeighborX="-200000" custLinFactNeighborY="-5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746B6-E6C0-4A83-B881-09D02A142B82}" type="presOf" srcId="{E6989DDF-3C14-49CC-96A7-C961F525B2CE}" destId="{0073E533-DF5F-420F-9CB1-525C659251F5}" srcOrd="0" destOrd="0" presId="urn:microsoft.com/office/officeart/2005/8/layout/bProcess2"/>
    <dgm:cxn modelId="{FDEDFC4E-DBAA-4CCF-8996-6F1B672EE99C}" type="presOf" srcId="{5431E5E1-921C-431A-ABC3-BE04A81481CA}" destId="{4CC85727-3745-4758-87FD-905E9E7CF10B}" srcOrd="0" destOrd="0" presId="urn:microsoft.com/office/officeart/2005/8/layout/bProcess2"/>
    <dgm:cxn modelId="{818F8C64-9C2F-494B-AF63-E829C85F790D}" type="presOf" srcId="{72D2C616-468C-45A5-A57B-FADF1CDAABBA}" destId="{903EA9DB-BF92-47A5-AACB-8BAD55623753}" srcOrd="0" destOrd="0" presId="urn:microsoft.com/office/officeart/2005/8/layout/bProcess2"/>
    <dgm:cxn modelId="{F121C4D9-C230-40C4-BB23-D35CB0E47699}" type="presOf" srcId="{A1B24C2F-BE9D-4DA7-9239-6FBA28050AA8}" destId="{6B00EF0F-2E5B-4BC7-8FFC-7ACC67C3AC9C}" srcOrd="0" destOrd="0" presId="urn:microsoft.com/office/officeart/2005/8/layout/bProcess2"/>
    <dgm:cxn modelId="{AF7A0922-0C49-46F4-96D3-1184B1FD1E22}" srcId="{5DD25F83-317F-4D1E-8708-18C8DB50CC5B}" destId="{92F72D25-92B2-42A3-8527-81F280CBF955}" srcOrd="1" destOrd="0" parTransId="{52B6C6E0-CE56-4D87-A32A-FD83932B5712}" sibTransId="{A1B24C2F-BE9D-4DA7-9239-6FBA28050AA8}"/>
    <dgm:cxn modelId="{CAC05902-4D27-4B47-8525-BA0D23E586CF}" type="presOf" srcId="{D95D354B-28F3-4BC3-B77D-69E73D67CC4E}" destId="{A2EB0E86-7AED-4CB3-8DC6-5DACC1750262}" srcOrd="0" destOrd="0" presId="urn:microsoft.com/office/officeart/2005/8/layout/bProcess2"/>
    <dgm:cxn modelId="{832098A1-74D5-4A7F-847F-0293567F405F}" srcId="{5DD25F83-317F-4D1E-8708-18C8DB50CC5B}" destId="{D95D354B-28F3-4BC3-B77D-69E73D67CC4E}" srcOrd="2" destOrd="0" parTransId="{2569776E-491A-4CAC-AC17-E61D3545C467}" sibTransId="{72D2C616-468C-45A5-A57B-FADF1CDAABBA}"/>
    <dgm:cxn modelId="{0E4B4D6F-AF30-4A76-A19E-4D35DFCA6890}" srcId="{5DD25F83-317F-4D1E-8708-18C8DB50CC5B}" destId="{5431E5E1-921C-431A-ABC3-BE04A81481CA}" srcOrd="3" destOrd="0" parTransId="{57889EC5-5638-40AE-A080-2E7444017094}" sibTransId="{E6989DDF-3C14-49CC-96A7-C961F525B2CE}"/>
    <dgm:cxn modelId="{99572821-D275-4310-AA6D-C4A5A47D476D}" type="presOf" srcId="{92F72D25-92B2-42A3-8527-81F280CBF955}" destId="{5CCD11A0-FA47-44A6-AB13-3BE4A2FC4CDD}" srcOrd="0" destOrd="0" presId="urn:microsoft.com/office/officeart/2005/8/layout/bProcess2"/>
    <dgm:cxn modelId="{2FF2679A-451E-4CD1-B390-DD56B98836FA}" srcId="{5DD25F83-317F-4D1E-8708-18C8DB50CC5B}" destId="{65DB4FF2-003E-4FED-BFCB-01256A59DED5}" srcOrd="0" destOrd="0" parTransId="{53B2DFF5-AB37-47E8-841E-4E2FF38A2551}" sibTransId="{FA07B8B8-923D-429C-8FAF-9162F0EE9117}"/>
    <dgm:cxn modelId="{867D58AC-AF70-44FE-B015-895257DE4F71}" type="presOf" srcId="{FA07B8B8-923D-429C-8FAF-9162F0EE9117}" destId="{EC294009-1F25-42EC-8C57-789539FCF54B}" srcOrd="0" destOrd="0" presId="urn:microsoft.com/office/officeart/2005/8/layout/bProcess2"/>
    <dgm:cxn modelId="{28E82057-C337-4BBD-8F3C-26297D03847F}" type="presOf" srcId="{E5BDD2DD-37B0-456F-886F-51CCBBF2F55E}" destId="{985F7A73-9790-48C3-964F-B83ED0485821}" srcOrd="0" destOrd="0" presId="urn:microsoft.com/office/officeart/2005/8/layout/bProcess2"/>
    <dgm:cxn modelId="{6600951B-9F5F-4AFE-8001-83761ED2F65B}" srcId="{5DD25F83-317F-4D1E-8708-18C8DB50CC5B}" destId="{E5BDD2DD-37B0-456F-886F-51CCBBF2F55E}" srcOrd="4" destOrd="0" parTransId="{FBA86442-8232-4297-9B78-AEDC8B649DB1}" sibTransId="{5C307950-F0EC-4337-87DE-4226994D05E2}"/>
    <dgm:cxn modelId="{46D998A1-7B58-4C03-8DA9-C08486A68EF1}" type="presOf" srcId="{65DB4FF2-003E-4FED-BFCB-01256A59DED5}" destId="{8E0E0A52-59B3-4CB1-A5E2-D4422CDCA694}" srcOrd="0" destOrd="0" presId="urn:microsoft.com/office/officeart/2005/8/layout/bProcess2"/>
    <dgm:cxn modelId="{B82ADA3C-AD38-4B83-99D0-0B63A3AC608C}" type="presOf" srcId="{5DD25F83-317F-4D1E-8708-18C8DB50CC5B}" destId="{CE8A6B90-C4CC-4F6F-88AE-7DF662C6C328}" srcOrd="0" destOrd="0" presId="urn:microsoft.com/office/officeart/2005/8/layout/bProcess2"/>
    <dgm:cxn modelId="{3DACFBD9-60C6-4A9F-A9B1-440EB40C4E26}" type="presParOf" srcId="{CE8A6B90-C4CC-4F6F-88AE-7DF662C6C328}" destId="{8E0E0A52-59B3-4CB1-A5E2-D4422CDCA694}" srcOrd="0" destOrd="0" presId="urn:microsoft.com/office/officeart/2005/8/layout/bProcess2"/>
    <dgm:cxn modelId="{D020EC4E-853A-46D4-95BB-1F66101B92A0}" type="presParOf" srcId="{CE8A6B90-C4CC-4F6F-88AE-7DF662C6C328}" destId="{EC294009-1F25-42EC-8C57-789539FCF54B}" srcOrd="1" destOrd="0" presId="urn:microsoft.com/office/officeart/2005/8/layout/bProcess2"/>
    <dgm:cxn modelId="{42403933-CB26-4888-830B-C0CA0A5A3D0F}" type="presParOf" srcId="{CE8A6B90-C4CC-4F6F-88AE-7DF662C6C328}" destId="{0A6444FD-BA80-42A0-82FD-482F877C8FAB}" srcOrd="2" destOrd="0" presId="urn:microsoft.com/office/officeart/2005/8/layout/bProcess2"/>
    <dgm:cxn modelId="{AF54CE9C-4FD2-4AB5-BA62-BC26F1945E65}" type="presParOf" srcId="{0A6444FD-BA80-42A0-82FD-482F877C8FAB}" destId="{B6EE0485-B43D-47A6-ACDB-74A1E91D4045}" srcOrd="0" destOrd="0" presId="urn:microsoft.com/office/officeart/2005/8/layout/bProcess2"/>
    <dgm:cxn modelId="{20CB007D-9496-455C-B3D9-3B9F0135FDEA}" type="presParOf" srcId="{0A6444FD-BA80-42A0-82FD-482F877C8FAB}" destId="{5CCD11A0-FA47-44A6-AB13-3BE4A2FC4CDD}" srcOrd="1" destOrd="0" presId="urn:microsoft.com/office/officeart/2005/8/layout/bProcess2"/>
    <dgm:cxn modelId="{36F467E8-E1C7-4C69-96C6-BBD006FD0B13}" type="presParOf" srcId="{CE8A6B90-C4CC-4F6F-88AE-7DF662C6C328}" destId="{6B00EF0F-2E5B-4BC7-8FFC-7ACC67C3AC9C}" srcOrd="3" destOrd="0" presId="urn:microsoft.com/office/officeart/2005/8/layout/bProcess2"/>
    <dgm:cxn modelId="{3D06F80B-F707-4F19-9C98-5887A30A6E54}" type="presParOf" srcId="{CE8A6B90-C4CC-4F6F-88AE-7DF662C6C328}" destId="{8F3597CE-3F56-4473-965B-2F84A2B43AD1}" srcOrd="4" destOrd="0" presId="urn:microsoft.com/office/officeart/2005/8/layout/bProcess2"/>
    <dgm:cxn modelId="{7B185528-5502-4C33-B46F-05F1ACAF783C}" type="presParOf" srcId="{8F3597CE-3F56-4473-965B-2F84A2B43AD1}" destId="{CA103D3B-8103-46EC-91E7-E2E656C1433E}" srcOrd="0" destOrd="0" presId="urn:microsoft.com/office/officeart/2005/8/layout/bProcess2"/>
    <dgm:cxn modelId="{FD2D67B3-A8FB-46AF-B404-C06641D4EF2B}" type="presParOf" srcId="{8F3597CE-3F56-4473-965B-2F84A2B43AD1}" destId="{A2EB0E86-7AED-4CB3-8DC6-5DACC1750262}" srcOrd="1" destOrd="0" presId="urn:microsoft.com/office/officeart/2005/8/layout/bProcess2"/>
    <dgm:cxn modelId="{02649085-CEB5-48DD-AC70-5F4E2792FFB1}" type="presParOf" srcId="{CE8A6B90-C4CC-4F6F-88AE-7DF662C6C328}" destId="{903EA9DB-BF92-47A5-AACB-8BAD55623753}" srcOrd="5" destOrd="0" presId="urn:microsoft.com/office/officeart/2005/8/layout/bProcess2"/>
    <dgm:cxn modelId="{39034C7D-E628-4AAB-8D74-532246835114}" type="presParOf" srcId="{CE8A6B90-C4CC-4F6F-88AE-7DF662C6C328}" destId="{622C7AF2-E15A-49F4-87AA-9CEE818802D0}" srcOrd="6" destOrd="0" presId="urn:microsoft.com/office/officeart/2005/8/layout/bProcess2"/>
    <dgm:cxn modelId="{597C20FA-A1B7-462B-98C8-FD3AE0A99C76}" type="presParOf" srcId="{622C7AF2-E15A-49F4-87AA-9CEE818802D0}" destId="{A943276D-C2EF-4AF5-B032-E14AC969A64C}" srcOrd="0" destOrd="0" presId="urn:microsoft.com/office/officeart/2005/8/layout/bProcess2"/>
    <dgm:cxn modelId="{BA0F69F2-BAC9-40C7-BE9B-5CFD229C0099}" type="presParOf" srcId="{622C7AF2-E15A-49F4-87AA-9CEE818802D0}" destId="{4CC85727-3745-4758-87FD-905E9E7CF10B}" srcOrd="1" destOrd="0" presId="urn:microsoft.com/office/officeart/2005/8/layout/bProcess2"/>
    <dgm:cxn modelId="{596F229E-79A8-4D8A-82DE-5CB96212262F}" type="presParOf" srcId="{CE8A6B90-C4CC-4F6F-88AE-7DF662C6C328}" destId="{0073E533-DF5F-420F-9CB1-525C659251F5}" srcOrd="7" destOrd="0" presId="urn:microsoft.com/office/officeart/2005/8/layout/bProcess2"/>
    <dgm:cxn modelId="{EA4055D2-9454-4145-B08B-9F0FC66ACC40}" type="presParOf" srcId="{CE8A6B90-C4CC-4F6F-88AE-7DF662C6C328}" destId="{985F7A73-9790-48C3-964F-B83ED0485821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C0E4B-7CB7-46D4-93B7-C0E799FA4538}">
      <dsp:nvSpPr>
        <dsp:cNvPr id="0" name=""/>
        <dsp:cNvSpPr/>
      </dsp:nvSpPr>
      <dsp:spPr>
        <a:xfrm>
          <a:off x="1125" y="840327"/>
          <a:ext cx="2399329" cy="119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Рухи людини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262" y="875464"/>
        <a:ext cx="2329055" cy="1129390"/>
      </dsp:txXfrm>
    </dsp:sp>
    <dsp:sp modelId="{424FD6F4-E114-4189-8244-CA540AE10CF5}">
      <dsp:nvSpPr>
        <dsp:cNvPr id="0" name=""/>
        <dsp:cNvSpPr/>
      </dsp:nvSpPr>
      <dsp:spPr>
        <a:xfrm rot="19457599">
          <a:off x="2289363" y="1057771"/>
          <a:ext cx="1181913" cy="74970"/>
        </a:xfrm>
        <a:custGeom>
          <a:avLst/>
          <a:gdLst/>
          <a:ahLst/>
          <a:cxnLst/>
          <a:rect l="0" t="0" r="0" b="0"/>
          <a:pathLst>
            <a:path>
              <a:moveTo>
                <a:pt x="0" y="37485"/>
              </a:moveTo>
              <a:lnTo>
                <a:pt x="1181913" y="37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50772" y="1065708"/>
        <a:ext cx="59095" cy="59095"/>
      </dsp:txXfrm>
    </dsp:sp>
    <dsp:sp modelId="{03DE78AC-38AB-4E3B-9F73-90134BD29F26}">
      <dsp:nvSpPr>
        <dsp:cNvPr id="0" name=""/>
        <dsp:cNvSpPr/>
      </dsp:nvSpPr>
      <dsp:spPr>
        <a:xfrm>
          <a:off x="3360185" y="150520"/>
          <a:ext cx="2399329" cy="1199664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Мимовільні (рефлекторні)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95322" y="185657"/>
        <a:ext cx="2329055" cy="1129390"/>
      </dsp:txXfrm>
    </dsp:sp>
    <dsp:sp modelId="{C751C715-A431-426A-9907-85095414EE95}">
      <dsp:nvSpPr>
        <dsp:cNvPr id="0" name=""/>
        <dsp:cNvSpPr/>
      </dsp:nvSpPr>
      <dsp:spPr>
        <a:xfrm rot="2142401">
          <a:off x="2289363" y="1747578"/>
          <a:ext cx="1181913" cy="74970"/>
        </a:xfrm>
        <a:custGeom>
          <a:avLst/>
          <a:gdLst/>
          <a:ahLst/>
          <a:cxnLst/>
          <a:rect l="0" t="0" r="0" b="0"/>
          <a:pathLst>
            <a:path>
              <a:moveTo>
                <a:pt x="0" y="37485"/>
              </a:moveTo>
              <a:lnTo>
                <a:pt x="1181913" y="37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50772" y="1755515"/>
        <a:ext cx="59095" cy="59095"/>
      </dsp:txXfrm>
    </dsp:sp>
    <dsp:sp modelId="{737EB52A-FCB5-4515-AFBE-FB838A76B5BC}">
      <dsp:nvSpPr>
        <dsp:cNvPr id="0" name=""/>
        <dsp:cNvSpPr/>
      </dsp:nvSpPr>
      <dsp:spPr>
        <a:xfrm>
          <a:off x="3360185" y="1530134"/>
          <a:ext cx="2399329" cy="1199664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Довільні (контрольовані)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95322" y="1565271"/>
        <a:ext cx="2329055" cy="1129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A2B7C-228D-4EBF-BF41-13F9E536BCF3}">
      <dsp:nvSpPr>
        <dsp:cNvPr id="0" name=""/>
        <dsp:cNvSpPr/>
      </dsp:nvSpPr>
      <dsp:spPr>
        <a:xfrm rot="5400000">
          <a:off x="5245081" y="-2014096"/>
          <a:ext cx="1163611" cy="5484129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Локальні вправи </a:t>
          </a:r>
          <a:r>
            <a:rPr lang="uk-UA" sz="2000" kern="1200" dirty="0" smtClean="0"/>
            <a:t>– до 1/3 м'язів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Регіональні вправи </a:t>
          </a:r>
          <a:r>
            <a:rPr lang="uk-UA" sz="2000" kern="1200" dirty="0" smtClean="0"/>
            <a:t>– від 1/3 до 2/3 м'язів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Глобальні вправи </a:t>
          </a:r>
          <a:r>
            <a:rPr lang="uk-UA" sz="2000" kern="1200" dirty="0" smtClean="0"/>
            <a:t>– більше 1/3 м’язів </a:t>
          </a:r>
          <a:endParaRPr lang="ru-RU" sz="2000" kern="1200" dirty="0"/>
        </a:p>
      </dsp:txBody>
      <dsp:txXfrm rot="-5400000">
        <a:off x="3084823" y="202965"/>
        <a:ext cx="5427326" cy="1050005"/>
      </dsp:txXfrm>
    </dsp:sp>
    <dsp:sp modelId="{06926722-CAC9-4522-8058-9D972EDB9C3A}">
      <dsp:nvSpPr>
        <dsp:cNvPr id="0" name=""/>
        <dsp:cNvSpPr/>
      </dsp:nvSpPr>
      <dsp:spPr>
        <a:xfrm>
          <a:off x="0" y="710"/>
          <a:ext cx="3084822" cy="145451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 об'ємом м’язової  маси, що приймає участь у русі</a:t>
          </a:r>
          <a:endParaRPr lang="ru-RU" sz="2000" kern="1200" dirty="0"/>
        </a:p>
      </dsp:txBody>
      <dsp:txXfrm>
        <a:off x="71004" y="71714"/>
        <a:ext cx="2942814" cy="1312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A2B7C-228D-4EBF-BF41-13F9E536BCF3}">
      <dsp:nvSpPr>
        <dsp:cNvPr id="0" name=""/>
        <dsp:cNvSpPr/>
      </dsp:nvSpPr>
      <dsp:spPr>
        <a:xfrm rot="5400000">
          <a:off x="4983825" y="-1648983"/>
          <a:ext cx="1784054" cy="5530214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Статичні вправи </a:t>
          </a:r>
          <a:r>
            <a:rPr lang="uk-UA" sz="2000" kern="1200" dirty="0" smtClean="0"/>
            <a:t>– ізометричний режим скорочення м’язу (виконання статичної роботи); </a:t>
          </a: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Динамічні вправи </a:t>
          </a:r>
          <a:r>
            <a:rPr lang="uk-UA" sz="2000" kern="1200" dirty="0" smtClean="0"/>
            <a:t>– ауксотонічний режим скорочення м’язу (виконання динамічної роботи)</a:t>
          </a:r>
          <a:endParaRPr lang="ru-RU" sz="2000" kern="1200" dirty="0"/>
        </a:p>
      </dsp:txBody>
      <dsp:txXfrm rot="-5400000">
        <a:off x="3110745" y="311187"/>
        <a:ext cx="5443124" cy="1609874"/>
      </dsp:txXfrm>
    </dsp:sp>
    <dsp:sp modelId="{06926722-CAC9-4522-8058-9D972EDB9C3A}">
      <dsp:nvSpPr>
        <dsp:cNvPr id="0" name=""/>
        <dsp:cNvSpPr/>
      </dsp:nvSpPr>
      <dsp:spPr>
        <a:xfrm>
          <a:off x="0" y="0"/>
          <a:ext cx="3110745" cy="223006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 режимом м'язового скорочення </a:t>
          </a:r>
          <a:endParaRPr lang="ru-RU" sz="2000" kern="1200" dirty="0"/>
        </a:p>
      </dsp:txBody>
      <dsp:txXfrm>
        <a:off x="108863" y="108863"/>
        <a:ext cx="2893019" cy="2012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A2B7C-228D-4EBF-BF41-13F9E536BCF3}">
      <dsp:nvSpPr>
        <dsp:cNvPr id="0" name=""/>
        <dsp:cNvSpPr/>
      </dsp:nvSpPr>
      <dsp:spPr>
        <a:xfrm rot="5400000">
          <a:off x="5196856" y="-1839084"/>
          <a:ext cx="1553853" cy="5622384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Силові вправи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Швидкісно-силові вправи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на витривалість (аеробні)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Складнокоординаційні вправи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на гнучкість</a:t>
          </a:r>
          <a:endParaRPr lang="ru-RU" sz="2000" kern="1200" dirty="0"/>
        </a:p>
      </dsp:txBody>
      <dsp:txXfrm rot="-5400000">
        <a:off x="3162591" y="271034"/>
        <a:ext cx="5546531" cy="1402147"/>
      </dsp:txXfrm>
    </dsp:sp>
    <dsp:sp modelId="{06926722-CAC9-4522-8058-9D972EDB9C3A}">
      <dsp:nvSpPr>
        <dsp:cNvPr id="0" name=""/>
        <dsp:cNvSpPr/>
      </dsp:nvSpPr>
      <dsp:spPr>
        <a:xfrm>
          <a:off x="0" y="949"/>
          <a:ext cx="3162591" cy="194231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Відповідно до рухових якостей, які розвиваються при виконанні руху</a:t>
          </a:r>
          <a:endParaRPr lang="ru-RU" sz="2000" kern="1200" dirty="0"/>
        </a:p>
      </dsp:txBody>
      <dsp:txXfrm>
        <a:off x="94816" y="95765"/>
        <a:ext cx="2972959" cy="17526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EE02D-CAF1-4603-A0FB-9178C43728FC}">
      <dsp:nvSpPr>
        <dsp:cNvPr id="0" name=""/>
        <dsp:cNvSpPr/>
      </dsp:nvSpPr>
      <dsp:spPr>
        <a:xfrm rot="5400000">
          <a:off x="4659754" y="-1664749"/>
          <a:ext cx="1354956" cy="5023278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максимальної потужності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субмаксимальної потужності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великої потужності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помірної потужності</a:t>
          </a:r>
          <a:endParaRPr lang="ru-RU" sz="2000" kern="1200" dirty="0"/>
        </a:p>
      </dsp:txBody>
      <dsp:txXfrm rot="-5400000">
        <a:off x="2825594" y="235554"/>
        <a:ext cx="4957135" cy="1222670"/>
      </dsp:txXfrm>
    </dsp:sp>
    <dsp:sp modelId="{5465D0BB-9EEB-43B6-ADB9-A53E5B113B3B}">
      <dsp:nvSpPr>
        <dsp:cNvPr id="0" name=""/>
        <dsp:cNvSpPr/>
      </dsp:nvSpPr>
      <dsp:spPr>
        <a:xfrm>
          <a:off x="0" y="42"/>
          <a:ext cx="2825593" cy="169369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Циклічні вправи</a:t>
          </a:r>
          <a:endParaRPr lang="ru-RU" sz="2000" kern="1200" dirty="0"/>
        </a:p>
      </dsp:txBody>
      <dsp:txXfrm>
        <a:off x="82679" y="82721"/>
        <a:ext cx="2660235" cy="1528337"/>
      </dsp:txXfrm>
    </dsp:sp>
    <dsp:sp modelId="{86A1195A-8F40-4EB0-824E-762EE286080B}">
      <dsp:nvSpPr>
        <dsp:cNvPr id="0" name=""/>
        <dsp:cNvSpPr/>
      </dsp:nvSpPr>
      <dsp:spPr>
        <a:xfrm rot="5400000">
          <a:off x="4659754" y="113630"/>
          <a:ext cx="1354956" cy="5023278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Вибухові вправи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Стандартно-змінні вправи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Нестандартно-змінні вправи</a:t>
          </a:r>
          <a:endParaRPr lang="ru-RU" sz="2000" kern="1200" dirty="0"/>
        </a:p>
      </dsp:txBody>
      <dsp:txXfrm rot="-5400000">
        <a:off x="2825594" y="2013934"/>
        <a:ext cx="4957135" cy="1222670"/>
      </dsp:txXfrm>
    </dsp:sp>
    <dsp:sp modelId="{30EB538B-9F97-411A-B2FF-22D433261F5A}">
      <dsp:nvSpPr>
        <dsp:cNvPr id="0" name=""/>
        <dsp:cNvSpPr/>
      </dsp:nvSpPr>
      <dsp:spPr>
        <a:xfrm>
          <a:off x="0" y="1778422"/>
          <a:ext cx="2825593" cy="1693695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Ациклічні вправи</a:t>
          </a:r>
          <a:endParaRPr lang="ru-RU" sz="2000" kern="1200" dirty="0"/>
        </a:p>
      </dsp:txBody>
      <dsp:txXfrm>
        <a:off x="82679" y="1861101"/>
        <a:ext cx="2660235" cy="1528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E8901-BA70-41E9-9C52-6F763030BF1C}">
      <dsp:nvSpPr>
        <dsp:cNvPr id="0" name=""/>
        <dsp:cNvSpPr/>
      </dsp:nvSpPr>
      <dsp:spPr>
        <a:xfrm rot="5400000">
          <a:off x="5099381" y="-2021675"/>
          <a:ext cx="965357" cy="5253703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Вправи без предметів, з предметами, на снарядах;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Пасивні, активні, активно-пасивні.</a:t>
          </a:r>
          <a:endParaRPr lang="ru-RU" sz="2000" kern="1200" dirty="0"/>
        </a:p>
      </dsp:txBody>
      <dsp:txXfrm rot="-5400000">
        <a:off x="2955209" y="169622"/>
        <a:ext cx="5206578" cy="871107"/>
      </dsp:txXfrm>
    </dsp:sp>
    <dsp:sp modelId="{9E74FA86-5A5E-42CD-AEC7-407A37262CF0}">
      <dsp:nvSpPr>
        <dsp:cNvPr id="0" name=""/>
        <dsp:cNvSpPr/>
      </dsp:nvSpPr>
      <dsp:spPr>
        <a:xfrm>
          <a:off x="0" y="1828"/>
          <a:ext cx="2955208" cy="120669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Гімнастичні</a:t>
          </a:r>
          <a:endParaRPr lang="ru-RU" sz="2000" kern="1200" dirty="0"/>
        </a:p>
      </dsp:txBody>
      <dsp:txXfrm>
        <a:off x="58906" y="60734"/>
        <a:ext cx="2837396" cy="1088884"/>
      </dsp:txXfrm>
    </dsp:sp>
    <dsp:sp modelId="{F90D4AC4-6953-487D-BF7F-6D8E8397B9B0}">
      <dsp:nvSpPr>
        <dsp:cNvPr id="0" name=""/>
        <dsp:cNvSpPr/>
      </dsp:nvSpPr>
      <dsp:spPr>
        <a:xfrm rot="5400000">
          <a:off x="5099381" y="-754643"/>
          <a:ext cx="965357" cy="5253703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Циклічні;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Ациклічні;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Ігри.</a:t>
          </a:r>
          <a:endParaRPr lang="ru-RU" sz="2000" kern="1200" dirty="0"/>
        </a:p>
      </dsp:txBody>
      <dsp:txXfrm rot="-5400000">
        <a:off x="2955209" y="1436654"/>
        <a:ext cx="5206578" cy="871107"/>
      </dsp:txXfrm>
    </dsp:sp>
    <dsp:sp modelId="{D6BC9948-19E2-45FD-A919-D40A26B46674}">
      <dsp:nvSpPr>
        <dsp:cNvPr id="0" name=""/>
        <dsp:cNvSpPr/>
      </dsp:nvSpPr>
      <dsp:spPr>
        <a:xfrm>
          <a:off x="0" y="1268859"/>
          <a:ext cx="2955208" cy="1206696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Спортивно-прикладні</a:t>
          </a:r>
          <a:endParaRPr lang="ru-RU" sz="2000" kern="1200" dirty="0"/>
        </a:p>
      </dsp:txBody>
      <dsp:txXfrm>
        <a:off x="58906" y="1327765"/>
        <a:ext cx="2837396" cy="1088884"/>
      </dsp:txXfrm>
    </dsp:sp>
    <dsp:sp modelId="{EE5368DC-1BCC-46B3-A651-2FAA76052A49}">
      <dsp:nvSpPr>
        <dsp:cNvPr id="0" name=""/>
        <dsp:cNvSpPr/>
      </dsp:nvSpPr>
      <dsp:spPr>
        <a:xfrm rot="5400000">
          <a:off x="5099381" y="512387"/>
          <a:ext cx="965357" cy="5253703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Ідеомоторні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Посилка імпульсів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Дихальні вправи</a:t>
          </a:r>
          <a:endParaRPr lang="ru-RU" sz="2000" kern="1200" dirty="0"/>
        </a:p>
      </dsp:txBody>
      <dsp:txXfrm rot="-5400000">
        <a:off x="2955209" y="2703685"/>
        <a:ext cx="5206578" cy="871107"/>
      </dsp:txXfrm>
    </dsp:sp>
    <dsp:sp modelId="{21C076E9-ACBD-4AA0-A2B2-28B97751A3E9}">
      <dsp:nvSpPr>
        <dsp:cNvPr id="0" name=""/>
        <dsp:cNvSpPr/>
      </dsp:nvSpPr>
      <dsp:spPr>
        <a:xfrm>
          <a:off x="0" y="2535891"/>
          <a:ext cx="2955208" cy="1206696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Дихальні, уявні або імітаційні</a:t>
          </a:r>
          <a:endParaRPr lang="ru-RU" sz="2000" kern="1200" dirty="0"/>
        </a:p>
      </dsp:txBody>
      <dsp:txXfrm>
        <a:off x="58906" y="2594797"/>
        <a:ext cx="2837396" cy="1088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E0A52-59B3-4CB1-A5E2-D4422CDCA694}">
      <dsp:nvSpPr>
        <dsp:cNvPr id="0" name=""/>
        <dsp:cNvSpPr/>
      </dsp:nvSpPr>
      <dsp:spPr>
        <a:xfrm>
          <a:off x="0" y="504058"/>
          <a:ext cx="2788696" cy="17534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Источник </a:t>
          </a:r>
          <a:r>
            <a:rPr lang="ru-RU" sz="1800" kern="1200" dirty="0" err="1" smtClean="0"/>
            <a:t>афферентации</a:t>
          </a:r>
          <a:r>
            <a:rPr lang="ru-RU" sz="1800" kern="1200" dirty="0" smtClean="0"/>
            <a:t> </a:t>
          </a:r>
          <a:r>
            <a:rPr lang="ru-RU" sz="1500" kern="1200" dirty="0" smtClean="0"/>
            <a:t>(</a:t>
          </a:r>
          <a:r>
            <a:rPr lang="ru-RU" sz="1500" kern="1200" dirty="0" err="1" smtClean="0"/>
            <a:t>проприо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интеро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экстеро-рецепторы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408395" y="760841"/>
        <a:ext cx="1971906" cy="1239856"/>
      </dsp:txXfrm>
    </dsp:sp>
    <dsp:sp modelId="{EC294009-1F25-42EC-8C57-789539FCF54B}">
      <dsp:nvSpPr>
        <dsp:cNvPr id="0" name=""/>
        <dsp:cNvSpPr/>
      </dsp:nvSpPr>
      <dsp:spPr>
        <a:xfrm rot="9518041">
          <a:off x="1695929" y="2501485"/>
          <a:ext cx="382989" cy="279334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D11A0-FA47-44A6-AB13-3BE4A2FC4CDD}">
      <dsp:nvSpPr>
        <dsp:cNvPr id="0" name=""/>
        <dsp:cNvSpPr/>
      </dsp:nvSpPr>
      <dsp:spPr>
        <a:xfrm>
          <a:off x="1179476" y="3004112"/>
          <a:ext cx="2361603" cy="16914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Кора головного мозга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(центр возбуждения)</a:t>
          </a:r>
          <a:endParaRPr lang="ru-RU" sz="1500" kern="1200" dirty="0"/>
        </a:p>
      </dsp:txBody>
      <dsp:txXfrm>
        <a:off x="1525325" y="3251822"/>
        <a:ext cx="1669905" cy="1196048"/>
      </dsp:txXfrm>
    </dsp:sp>
    <dsp:sp modelId="{6B00EF0F-2E5B-4BC7-8FFC-7ACC67C3AC9C}">
      <dsp:nvSpPr>
        <dsp:cNvPr id="0" name=""/>
        <dsp:cNvSpPr/>
      </dsp:nvSpPr>
      <dsp:spPr>
        <a:xfrm rot="5363662">
          <a:off x="3798479" y="3692952"/>
          <a:ext cx="382989" cy="279334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EB0E86-7AED-4CB3-8DC6-5DACC1750262}">
      <dsp:nvSpPr>
        <dsp:cNvPr id="0" name=""/>
        <dsp:cNvSpPr/>
      </dsp:nvSpPr>
      <dsp:spPr>
        <a:xfrm>
          <a:off x="4423028" y="2782955"/>
          <a:ext cx="2876525" cy="20597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Подкорковые центры вегетативной нервной системы, сенситивные центры</a:t>
          </a:r>
          <a:endParaRPr lang="ru-RU" sz="1800" kern="1200" dirty="0"/>
        </a:p>
      </dsp:txBody>
      <dsp:txXfrm>
        <a:off x="4844285" y="3084601"/>
        <a:ext cx="2034011" cy="1456474"/>
      </dsp:txXfrm>
    </dsp:sp>
    <dsp:sp modelId="{903EA9DB-BF92-47A5-AACB-8BAD55623753}">
      <dsp:nvSpPr>
        <dsp:cNvPr id="0" name=""/>
        <dsp:cNvSpPr/>
      </dsp:nvSpPr>
      <dsp:spPr>
        <a:xfrm rot="2035125">
          <a:off x="6445232" y="2520016"/>
          <a:ext cx="382989" cy="279334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85727-3745-4758-87FD-905E9E7CF10B}">
      <dsp:nvSpPr>
        <dsp:cNvPr id="0" name=""/>
        <dsp:cNvSpPr/>
      </dsp:nvSpPr>
      <dsp:spPr>
        <a:xfrm>
          <a:off x="6179140" y="792089"/>
          <a:ext cx="2245795" cy="17564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Эффекторы</a:t>
          </a:r>
          <a:r>
            <a:rPr lang="ru-RU" sz="1500" kern="1200" dirty="0" smtClean="0"/>
            <a:t> (мышцы, внутренние органы)</a:t>
          </a:r>
          <a:endParaRPr lang="ru-RU" sz="1500" kern="1200" dirty="0"/>
        </a:p>
      </dsp:txBody>
      <dsp:txXfrm>
        <a:off x="6508029" y="1049309"/>
        <a:ext cx="1588017" cy="1241971"/>
      </dsp:txXfrm>
    </dsp:sp>
    <dsp:sp modelId="{0073E533-DF5F-420F-9CB1-525C659251F5}">
      <dsp:nvSpPr>
        <dsp:cNvPr id="0" name=""/>
        <dsp:cNvSpPr/>
      </dsp:nvSpPr>
      <dsp:spPr>
        <a:xfrm rot="12220788">
          <a:off x="5215861" y="1092967"/>
          <a:ext cx="877630" cy="182927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5F7A73-9790-48C3-964F-B83ED0485821}">
      <dsp:nvSpPr>
        <dsp:cNvPr id="0" name=""/>
        <dsp:cNvSpPr/>
      </dsp:nvSpPr>
      <dsp:spPr>
        <a:xfrm>
          <a:off x="3456389" y="0"/>
          <a:ext cx="1654479" cy="15601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Обратная связь</a:t>
          </a:r>
          <a:endParaRPr lang="ru-RU" sz="2100" kern="1200" dirty="0"/>
        </a:p>
      </dsp:txBody>
      <dsp:txXfrm>
        <a:off x="3698682" y="228475"/>
        <a:ext cx="1169893" cy="110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F6516-F8A6-4DC8-8311-56BE695E5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59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B321-F48A-4499-AAB3-39213E4EB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742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1543-3B69-42B2-B4F1-7A96CBC02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473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D3F5-D999-49C6-AA3D-CBB20DCB6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590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9999">
              <a:schemeClr val="accent6">
                <a:lumMod val="20000"/>
                <a:lumOff val="80000"/>
              </a:schemeClr>
            </a:gs>
            <a:gs pos="77000">
              <a:schemeClr val="accent6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jpeg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hyperlink" Target="http://www.google.com.ua/url?sa=i&amp;rct=j&amp;q=&amp;esrc=s&amp;source=images&amp;cd=&amp;cad=rja&amp;uact=8&amp;docid=RYQixr6DLxn32M&amp;tbnid=VyNUobVxfGnLmM:&amp;ved=0CAUQjRw&amp;url=http://aucklandradiationoncology.co.nz/blog/2014/03/yoga-boosts-quality-of-life-and-helps-reduce-radiation-therapy-side-effects&amp;ei=h_8CVNW2PIjhasD4gugB&amp;psig=AFQjCNHbYqjgS-_RMAQSuI8dtfVkxsG3AA&amp;ust=1409568807789445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8.jpeg"/><Relationship Id="rId5" Type="http://schemas.openxmlformats.org/officeDocument/2006/relationships/image" Target="../media/image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diagramData" Target="../diagrams/data2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diagramDrawing" Target="../diagrams/drawing2.xml"/><Relationship Id="rId5" Type="http://schemas.openxmlformats.org/officeDocument/2006/relationships/image" Target="../media/image4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9.jpeg"/><Relationship Id="rId5" Type="http://schemas.openxmlformats.org/officeDocument/2006/relationships/image" Target="../media/image5.jpeg"/><Relationship Id="rId10" Type="http://schemas.microsoft.com/office/2007/relationships/diagramDrawing" Target="../diagrams/drawing3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diagramLayout" Target="../diagrams/layout4.xml"/><Relationship Id="rId12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32.jpeg"/><Relationship Id="rId5" Type="http://schemas.openxmlformats.org/officeDocument/2006/relationships/image" Target="../media/image5.jpeg"/><Relationship Id="rId10" Type="http://schemas.microsoft.com/office/2007/relationships/diagramDrawing" Target="../diagrams/drawing4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5.jpeg"/><Relationship Id="rId10" Type="http://schemas.microsoft.com/office/2007/relationships/diagramDrawing" Target="../diagrams/drawing5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5.jpeg"/><Relationship Id="rId10" Type="http://schemas.microsoft.com/office/2007/relationships/diagramDrawing" Target="../diagrams/drawing6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0" name="Прямая соединительная линия 1059"/>
          <p:cNvCxnSpPr/>
          <p:nvPr/>
        </p:nvCxnSpPr>
        <p:spPr>
          <a:xfrm>
            <a:off x="7380312" y="1556792"/>
            <a:ext cx="72008" cy="417646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Прямая соединительная линия 1061"/>
          <p:cNvCxnSpPr/>
          <p:nvPr/>
        </p:nvCxnSpPr>
        <p:spPr>
          <a:xfrm flipH="1">
            <a:off x="7452320" y="3789040"/>
            <a:ext cx="216024" cy="19442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>
            <a:off x="4572000" y="1556792"/>
            <a:ext cx="144016" cy="417646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/>
          <p:nvPr/>
        </p:nvCxnSpPr>
        <p:spPr>
          <a:xfrm flipV="1">
            <a:off x="4716016" y="3681028"/>
            <a:ext cx="144016" cy="205222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3573016"/>
            <a:ext cx="3923928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923928" y="3356992"/>
            <a:ext cx="72008" cy="21602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95936" y="3356992"/>
            <a:ext cx="216024" cy="43204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211960" y="3465004"/>
            <a:ext cx="72008" cy="32403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83968" y="3465004"/>
            <a:ext cx="72008" cy="32403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355976" y="3573016"/>
            <a:ext cx="72008" cy="21602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427984" y="1556792"/>
            <a:ext cx="144016" cy="230425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единительная линия 1031"/>
          <p:cNvCxnSpPr/>
          <p:nvPr/>
        </p:nvCxnSpPr>
        <p:spPr>
          <a:xfrm>
            <a:off x="4860032" y="3645024"/>
            <a:ext cx="144016" cy="3600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/>
          <p:nvPr/>
        </p:nvCxnSpPr>
        <p:spPr>
          <a:xfrm flipV="1">
            <a:off x="5004048" y="2708920"/>
            <a:ext cx="504056" cy="129614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5508104" y="2708920"/>
            <a:ext cx="216024" cy="15841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/>
          <p:nvPr/>
        </p:nvCxnSpPr>
        <p:spPr>
          <a:xfrm flipV="1">
            <a:off x="5724128" y="3573016"/>
            <a:ext cx="360040" cy="72008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/>
          <p:nvPr/>
        </p:nvCxnSpPr>
        <p:spPr>
          <a:xfrm>
            <a:off x="6084168" y="3573016"/>
            <a:ext cx="64807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/>
          <p:nvPr/>
        </p:nvCxnSpPr>
        <p:spPr>
          <a:xfrm flipV="1">
            <a:off x="6732240" y="3356992"/>
            <a:ext cx="72008" cy="21602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единительная линия 1043"/>
          <p:cNvCxnSpPr/>
          <p:nvPr/>
        </p:nvCxnSpPr>
        <p:spPr>
          <a:xfrm>
            <a:off x="6804248" y="3356992"/>
            <a:ext cx="216024" cy="43204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единительная линия 1047"/>
          <p:cNvCxnSpPr/>
          <p:nvPr/>
        </p:nvCxnSpPr>
        <p:spPr>
          <a:xfrm>
            <a:off x="7020272" y="3501008"/>
            <a:ext cx="0" cy="32403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единительная линия 1051"/>
          <p:cNvCxnSpPr/>
          <p:nvPr/>
        </p:nvCxnSpPr>
        <p:spPr>
          <a:xfrm>
            <a:off x="7020272" y="3465004"/>
            <a:ext cx="72008" cy="3600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Прямая соединительная линия 1053"/>
          <p:cNvCxnSpPr/>
          <p:nvPr/>
        </p:nvCxnSpPr>
        <p:spPr>
          <a:xfrm flipV="1">
            <a:off x="7092280" y="3573016"/>
            <a:ext cx="72008" cy="21602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Прямая соединительная линия 1055"/>
          <p:cNvCxnSpPr/>
          <p:nvPr/>
        </p:nvCxnSpPr>
        <p:spPr>
          <a:xfrm>
            <a:off x="7164288" y="3573016"/>
            <a:ext cx="72008" cy="3600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Прямая соединительная линия 1057"/>
          <p:cNvCxnSpPr/>
          <p:nvPr/>
        </p:nvCxnSpPr>
        <p:spPr>
          <a:xfrm flipH="1">
            <a:off x="7236296" y="1556792"/>
            <a:ext cx="144016" cy="237626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Прямая соединительная линия 1070"/>
          <p:cNvCxnSpPr/>
          <p:nvPr/>
        </p:nvCxnSpPr>
        <p:spPr>
          <a:xfrm>
            <a:off x="7668344" y="3789040"/>
            <a:ext cx="144016" cy="1440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Прямая соединительная линия 1072"/>
          <p:cNvCxnSpPr/>
          <p:nvPr/>
        </p:nvCxnSpPr>
        <p:spPr>
          <a:xfrm flipV="1">
            <a:off x="7812360" y="2708920"/>
            <a:ext cx="504056" cy="122413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Прямая соединительная линия 1074"/>
          <p:cNvCxnSpPr/>
          <p:nvPr/>
        </p:nvCxnSpPr>
        <p:spPr>
          <a:xfrm>
            <a:off x="8316416" y="2708920"/>
            <a:ext cx="216024" cy="158417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Прямая соединительная линия 1076"/>
          <p:cNvCxnSpPr/>
          <p:nvPr/>
        </p:nvCxnSpPr>
        <p:spPr>
          <a:xfrm flipV="1">
            <a:off x="8532440" y="3573016"/>
            <a:ext cx="360040" cy="72008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Прямая соединительная линия 1078"/>
          <p:cNvCxnSpPr/>
          <p:nvPr/>
        </p:nvCxnSpPr>
        <p:spPr>
          <a:xfrm>
            <a:off x="8892480" y="3573016"/>
            <a:ext cx="25152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3"/>
            <a:ext cx="7920880" cy="3600400"/>
          </a:xfrm>
          <a:ln w="38100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Фізіологічні аспекти рухової </a:t>
            </a:r>
            <a:r>
              <a:rPr lang="uk-UA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АКТИВНОСТІ людини</a:t>
            </a:r>
            <a:br>
              <a:rPr lang="uk-UA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49542" y="188640"/>
            <a:ext cx="8388932" cy="84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Кафедра: </a:t>
            </a:r>
            <a:r>
              <a:rPr lang="uk-UA" sz="1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фізіології, імунології і біохімії з курсом цивільного захисту та медицини</a:t>
            </a:r>
            <a:endParaRPr lang="uk-UA" sz="16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6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288" y="188913"/>
            <a:ext cx="80645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уровня соматического здоровья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декадам жизни (экспресс-оценка, балл)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11188" y="4149725"/>
            <a:ext cx="8027987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180975" algn="just" eaLnBrk="0" hangingPunct="0">
              <a:defRPr/>
            </a:pPr>
            <a:r>
              <a:rPr lang="ru-RU" sz="16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Таблица демонстрирует типовую динамику уровня здоровья, определяемую по системе экспресс-оценки, по десятилетним циклам. Заметно, во-первых, закономерное снижение уровня соматического здоровья с возрастом и, во-вторых, выход средней оценки уровня здоровья за пределы "безопасной зоны" (12 баллов) уже в четвертой декаде жизни. </a:t>
            </a:r>
            <a:endParaRPr lang="ru-RU" sz="160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 indent="180975" algn="just" eaLnBrk="0" hangingPunct="0">
              <a:defRPr/>
            </a:pPr>
            <a:r>
              <a:rPr lang="ru-RU" sz="16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При соблюдении принципов здорового образа жизни индивид может находиться в "безопасной" зоне соматического</a:t>
            </a:r>
            <a:r>
              <a:rPr lang="ru-RU" sz="16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u="sng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здоровья до конца шестой декады жизни.</a:t>
            </a:r>
            <a:endParaRPr lang="ru-RU" sz="1600" u="sng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188" y="1196975"/>
          <a:ext cx="7993062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41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6033">
                <a:tc rowSpan="3">
                  <a:txBody>
                    <a:bodyPr/>
                    <a:lstStyle/>
                    <a:p>
                      <a:r>
                        <a:rPr lang="ru-RU" sz="1400" b="1" dirty="0" smtClean="0"/>
                        <a:t>Возраст, годы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ru-RU" sz="1400" b="1" dirty="0" smtClean="0"/>
                        <a:t>Уровень здоровья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/>
                        <a:t>Мужчины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/>
                        <a:t>Женщины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Макс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Мин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Х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Макс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Мин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Х</a:t>
                      </a:r>
                      <a:endParaRPr lang="ru-RU" sz="1400" b="1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20-30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12,5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11,3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31-40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9,2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41-50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8,7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51-60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6,7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61-70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71-80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2,5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91442" marR="9144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47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86800" cy="102711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>Физическая культура и ведение здорового образа жизни: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обеспечивают практическое решение вопросов по сохранению и укреплению здоровья человека;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способствуют физическому развитию, расширению физических возможностей;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влияют практически на все стороны жизнедеятельности человека: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  <a:cs typeface="Arial" charset="0"/>
              </a:rPr>
              <a:t>развивают духовно-нравственные качества личности;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  <a:cs typeface="Arial" charset="0"/>
              </a:rPr>
              <a:t>усиливают мотивацию ее саморазвития;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  <a:cs typeface="Arial" charset="0"/>
              </a:rPr>
              <a:t>осуществляют социальную адаптацию;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  <a:cs typeface="Arial" charset="0"/>
              </a:rPr>
              <a:t>помогают адекватно реагировать на стрессовые факторы окружающей среды;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  <a:cs typeface="Arial" charset="0"/>
              </a:rPr>
              <a:t>обеспечивают сохранение и укрепление здоровья на протяжении всей жизни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9058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0350"/>
            <a:ext cx="8686800" cy="1223963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/>
                <a:latin typeface="Arial" pitchFamily="34" charset="0"/>
                <a:cs typeface="Arial" pitchFamily="34" charset="0"/>
              </a:rPr>
              <a:t>Активный отдых должен решать следующие задачи: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4163"/>
            <a:ext cx="8812212" cy="5114925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обеспечение биологической нормы здоровья (допустимые величины для сохранения крепкого здоровья и высокой работоспособности: минимальный расход физической энергии 1800-2000 ккал/день, максимальный в среднем 4500 ккал/день);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снятие диспропорции между недостаточной физической активностью и чрезмерными умственным и психическим напряжениями с помощью переключения на качественно иной вид деятельности;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увеличение "запаса прочности" по сравнению с "обычной" нормой расходования сил за счет оздоровительной физической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35573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relax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032250"/>
            <a:ext cx="5348287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068638"/>
            <a:ext cx="7777162" cy="2016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Недостаточная активная деятельность человека (гипокинезия) – характерная черта нашего времени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404813"/>
            <a:ext cx="8640762" cy="2447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«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гиперкинезия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чрезмерная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двигательная активность;</a:t>
            </a:r>
            <a:endParaRPr lang="ru-RU" sz="24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«гипокинезия» -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д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ефицит движения;</a:t>
            </a:r>
            <a:endParaRPr lang="ru-RU" sz="24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«гиподинамия» -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н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арушение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функций организма (опорно-двигательного аппарата, кровообращения, дыхания, пищеварения) при ограничении двигательной активности, снижении силы сокращения мышц</a:t>
            </a:r>
            <a:endParaRPr lang="ru-RU" sz="24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868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>Последствия гипокинезии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1557338"/>
            <a:ext cx="8686800" cy="5111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200" dirty="0">
                <a:latin typeface="Arial" charset="0"/>
                <a:cs typeface="Arial" charset="0"/>
              </a:rPr>
              <a:t>Нарушение слаженности в работе мышечного аппарата и внутренних органов вследствие снижения интенсивности </a:t>
            </a:r>
            <a:r>
              <a:rPr lang="ru-RU" sz="2200" dirty="0" err="1">
                <a:latin typeface="Arial" charset="0"/>
                <a:cs typeface="Arial" charset="0"/>
              </a:rPr>
              <a:t>проприоцептивной</a:t>
            </a:r>
            <a:r>
              <a:rPr lang="ru-RU" sz="2200" dirty="0">
                <a:latin typeface="Arial" charset="0"/>
                <a:cs typeface="Arial" charset="0"/>
              </a:rPr>
              <a:t> </a:t>
            </a:r>
            <a:r>
              <a:rPr lang="ru-RU" sz="2200" dirty="0" err="1">
                <a:latin typeface="Arial" charset="0"/>
                <a:cs typeface="Arial" charset="0"/>
              </a:rPr>
              <a:t>импульсации</a:t>
            </a:r>
            <a:r>
              <a:rPr lang="ru-RU" sz="2200" dirty="0">
                <a:latin typeface="Arial" charset="0"/>
                <a:cs typeface="Arial" charset="0"/>
              </a:rPr>
              <a:t> из скелетных мышц в центральный аппарат нейрогуморальной регуляции (ствол мозга, </a:t>
            </a:r>
            <a:r>
              <a:rPr lang="ru-RU" sz="2200" dirty="0" err="1">
                <a:latin typeface="Arial" charset="0"/>
                <a:cs typeface="Arial" charset="0"/>
              </a:rPr>
              <a:t>п</a:t>
            </a:r>
            <a:r>
              <a:rPr lang="ru-RU" sz="2200" dirty="0">
                <a:latin typeface="Arial" charset="0"/>
                <a:cs typeface="Arial" charset="0"/>
              </a:rPr>
              <a:t>/к ядра, кора). При гипокинезии изменяется структура скелетных мышц и </a:t>
            </a:r>
            <a:r>
              <a:rPr lang="ru-RU" sz="2200" dirty="0" err="1">
                <a:latin typeface="Arial" charset="0"/>
                <a:cs typeface="Arial" charset="0"/>
              </a:rPr>
              <a:t>поперечно-полосатых</a:t>
            </a:r>
            <a:r>
              <a:rPr lang="ru-RU" sz="2200" dirty="0">
                <a:latin typeface="Arial" charset="0"/>
                <a:cs typeface="Arial" charset="0"/>
              </a:rPr>
              <a:t> мышц миокарда. Падает иммунологическая активность, устойчивость организма к перегреванию, охлаждению, недостатку кислорода. </a:t>
            </a:r>
          </a:p>
          <a:p>
            <a:pPr algn="just">
              <a:defRPr/>
            </a:pPr>
            <a:endParaRPr lang="ru-RU" sz="220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200" dirty="0">
                <a:latin typeface="Arial" charset="0"/>
                <a:cs typeface="Arial" charset="0"/>
              </a:rPr>
              <a:t>При длительной гипокинезии происходит снижение мышечной массы сердца в результате снижения скорости реакции синтеза белка, снижение систолического и повышение </a:t>
            </a:r>
            <a:r>
              <a:rPr lang="ru-RU" sz="2200" dirty="0" err="1">
                <a:latin typeface="Arial" charset="0"/>
                <a:cs typeface="Arial" charset="0"/>
              </a:rPr>
              <a:t>диастолического</a:t>
            </a:r>
            <a:r>
              <a:rPr lang="ru-RU" sz="2200" dirty="0">
                <a:latin typeface="Arial" charset="0"/>
                <a:cs typeface="Arial" charset="0"/>
              </a:rPr>
              <a:t> давления, нарушаются процессы регуляции кровообращения. Возникают серьезные деструктивные процессы в сосудах, развивается </a:t>
            </a:r>
            <a:r>
              <a:rPr lang="ru-RU" sz="2200" b="1" dirty="0">
                <a:latin typeface="Arial" charset="0"/>
                <a:cs typeface="Arial" charset="0"/>
              </a:rPr>
              <a:t>гиподинамия. </a:t>
            </a:r>
          </a:p>
        </p:txBody>
      </p:sp>
    </p:spTree>
    <p:extLst>
      <p:ext uri="{BB962C8B-B14F-4D97-AF65-F5344CB8AC3E}">
        <p14:creationId xmlns:p14="http://schemas.microsoft.com/office/powerpoint/2010/main" val="35662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68362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Клиническая гиподинамия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268413"/>
            <a:ext cx="8208962" cy="5329237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/>
          <a:p>
            <a:pPr algn="just">
              <a:lnSpc>
                <a:spcPct val="110000"/>
              </a:lnSpc>
              <a:defRPr/>
            </a:pPr>
            <a:r>
              <a:rPr lang="ru-RU" sz="2400" b="1" dirty="0">
                <a:latin typeface="Arial" charset="0"/>
              </a:rPr>
              <a:t>включает в себя несколько этапов, обуславливающих степень включения компенсаторных механизмов в зависимости от меры снижения нагрузки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ru-RU" sz="2400" dirty="0">
                <a:latin typeface="Arial" charset="0"/>
              </a:rPr>
              <a:t>первоначальное отсутствие достаточной двигательной нагрузки вызывает 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стимуляцию адаптационных систем организма и перестройку его на новый уровень функционирования. </a:t>
            </a:r>
            <a:r>
              <a:rPr lang="ru-RU" sz="2400" dirty="0">
                <a:latin typeface="Arial" charset="0"/>
              </a:rPr>
              <a:t>Внешне не отражается на функциональном состоянии организма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ru-RU" sz="2400" dirty="0">
                <a:latin typeface="Arial" charset="0"/>
              </a:rPr>
              <a:t>дальнейшее ограничение двигательной активности способствует возникновению серьезных функциональных изменений и способствует 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возникновению </a:t>
            </a:r>
            <a:r>
              <a:rPr lang="ru-RU" sz="2400" dirty="0" err="1">
                <a:solidFill>
                  <a:srgbClr val="FF0000"/>
                </a:solidFill>
                <a:latin typeface="Arial" charset="0"/>
              </a:rPr>
              <a:t>предпатологического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 состояния</a:t>
            </a:r>
            <a:r>
              <a:rPr lang="ru-RU" sz="2400" dirty="0">
                <a:latin typeface="Arial" charset="0"/>
              </a:rPr>
              <a:t>. Характеризуется: снижением неспецифической </a:t>
            </a:r>
            <a:r>
              <a:rPr lang="ru-RU" sz="2400" dirty="0" err="1">
                <a:latin typeface="Arial" charset="0"/>
              </a:rPr>
              <a:t>резистентности</a:t>
            </a:r>
            <a:r>
              <a:rPr lang="ru-RU" sz="2400" dirty="0">
                <a:latin typeface="Arial" charset="0"/>
              </a:rPr>
              <a:t> организма, быстрой утомляемостью, отставанием в выполнении физических навыков, изменении в физическом развитии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ru-RU" sz="2400" dirty="0">
                <a:latin typeface="Arial" charset="0"/>
              </a:rPr>
              <a:t>в ряде случаев развитие «астенического синдрома» - комплекса расстройств, затрагивающих метаболизм локомоторного аппарата, деятельность ЦНС, вегетативных функций и обменных процессов в организме (укладываются в понятие </a:t>
            </a:r>
            <a:r>
              <a:rPr lang="ru-RU" sz="2400" dirty="0" err="1">
                <a:solidFill>
                  <a:srgbClr val="FF0000"/>
                </a:solidFill>
                <a:latin typeface="Arial" charset="0"/>
              </a:rPr>
              <a:t>гипокинезическая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 болезнь</a:t>
            </a:r>
            <a:r>
              <a:rPr lang="ru-RU" sz="2400" dirty="0">
                <a:latin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854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88913"/>
            <a:ext cx="34305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5329238" cy="12588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effectLst/>
                <a:latin typeface="Arial" pitchFamily="34" charset="0"/>
                <a:cs typeface="Arial" pitchFamily="34" charset="0"/>
              </a:rPr>
              <a:t>Профилактика </a:t>
            </a:r>
            <a:br>
              <a:rPr lang="ru-RU" sz="400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effectLst/>
                <a:latin typeface="Arial" pitchFamily="34" charset="0"/>
                <a:cs typeface="Arial" pitchFamily="34" charset="0"/>
              </a:rPr>
              <a:t>гиподинамии: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0" y="2327275"/>
            <a:ext cx="824388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четкое выполнение гигиенических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рекомендаций по режиму дня 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(УГГ, ПГ), </a:t>
            </a:r>
            <a:r>
              <a:rPr lang="ru-RU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снижение статистической </a:t>
            </a:r>
            <a:br>
              <a:rPr lang="ru-RU" sz="240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компоненты </a:t>
            </a:r>
            <a:r>
              <a:rPr lang="ru-RU" sz="2400" smtClean="0">
                <a:latin typeface="Arial" charset="0"/>
                <a:cs typeface="Arial" charset="0"/>
              </a:rPr>
              <a:t>в свободное время;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внедрение </a:t>
            </a:r>
            <a:r>
              <a:rPr lang="ru-RU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внеурочных форм физического воспитания</a:t>
            </a:r>
            <a:r>
              <a:rPr lang="ru-RU" sz="2400" smtClean="0">
                <a:latin typeface="Arial" charset="0"/>
                <a:cs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увеличение доли динамической компоненты </a:t>
            </a:r>
            <a:r>
              <a:rPr lang="ru-RU" sz="2400" smtClean="0">
                <a:latin typeface="Arial" charset="0"/>
                <a:cs typeface="Arial" charset="0"/>
              </a:rPr>
              <a:t>в формах физического воспитания и на академических занятиях и трудовом процессе;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пропаганда здорового образа жизни</a:t>
            </a:r>
            <a:r>
              <a:rPr lang="ru-RU" sz="2400" smtClean="0">
                <a:latin typeface="Arial" charset="0"/>
                <a:cs typeface="Arial" charset="0"/>
              </a:rPr>
              <a:t>, привлечение к спортивной жизни и физкультурно-оздоровительным мероприятиям. </a:t>
            </a:r>
          </a:p>
        </p:txBody>
      </p:sp>
    </p:spTree>
    <p:extLst>
      <p:ext uri="{BB962C8B-B14F-4D97-AF65-F5344CB8AC3E}">
        <p14:creationId xmlns:p14="http://schemas.microsoft.com/office/powerpoint/2010/main" val="9641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755650" y="709613"/>
            <a:ext cx="5327650" cy="5264150"/>
          </a:xfrm>
          <a:prstGeom prst="rect">
            <a:avLst/>
          </a:prstGeom>
          <a:gradFill rotWithShape="1">
            <a:gsLst>
              <a:gs pos="0">
                <a:schemeClr val="bg2">
                  <a:alpha val="5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800" i="1">
                <a:latin typeface="Arial" charset="0"/>
              </a:rPr>
              <a:t>«Самое главное в режиме сохранения здоровья есть занятия физическими упражнениями, а затем режим пищи и режим сна. Умеренно и своевременно занимающиеся не нуждаются ни в каком лечении, направленным на устранение болезни» </a:t>
            </a:r>
          </a:p>
          <a:p>
            <a:endParaRPr lang="ru-RU" sz="2800" i="1">
              <a:latin typeface="Arial" charset="0"/>
            </a:endParaRPr>
          </a:p>
          <a:p>
            <a:pPr algn="r"/>
            <a:r>
              <a:rPr lang="ru-RU" sz="2800">
                <a:latin typeface="Arial" charset="0"/>
              </a:rPr>
              <a:t>Авиценна (980- 1037)</a:t>
            </a:r>
          </a:p>
        </p:txBody>
      </p:sp>
      <p:pic>
        <p:nvPicPr>
          <p:cNvPr id="37891" name="Picture 3" descr="7513201010121048029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92150"/>
            <a:ext cx="25939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4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424862" cy="15113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/>
                <a:latin typeface="Arial" pitchFamily="34" charset="0"/>
                <a:cs typeface="Arial" pitchFamily="34" charset="0"/>
              </a:rPr>
              <a:t>Ведущие принципы оздоровительно-тренировочных занятий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:</a:t>
            </a:r>
            <a:b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Принцип трех «</a:t>
            </a:r>
            <a:r>
              <a:rPr lang="ru-RU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»</a:t>
            </a:r>
            <a:endParaRPr lang="ru-RU" sz="28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205038"/>
            <a:ext cx="8229600" cy="33337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</a:t>
            </a:r>
            <a:r>
              <a:rPr lang="ru-RU" sz="2800" b="1" smtClean="0">
                <a:latin typeface="Arial" charset="0"/>
                <a:cs typeface="Arial" charset="0"/>
              </a:rPr>
              <a:t>оследовательность (от простого к сложному)</a:t>
            </a:r>
          </a:p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</a:t>
            </a:r>
            <a:r>
              <a:rPr lang="ru-RU" sz="2800" b="1" smtClean="0">
                <a:latin typeface="Arial" charset="0"/>
                <a:cs typeface="Arial" charset="0"/>
              </a:rPr>
              <a:t>остепенность (наращиваем нагрузку)</a:t>
            </a:r>
          </a:p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</a:t>
            </a:r>
            <a:r>
              <a:rPr lang="ru-RU" sz="2800" b="1" smtClean="0">
                <a:latin typeface="Arial" charset="0"/>
                <a:cs typeface="Arial" charset="0"/>
              </a:rPr>
              <a:t>остоянство (ежедневные занятия дают наибольшую скорость роста тренировочного эффекта)</a:t>
            </a:r>
          </a:p>
        </p:txBody>
      </p:sp>
    </p:spTree>
    <p:extLst>
      <p:ext uri="{BB962C8B-B14F-4D97-AF65-F5344CB8AC3E}">
        <p14:creationId xmlns:p14="http://schemas.microsoft.com/office/powerpoint/2010/main" val="30841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440160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Фізіологія рухової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активності – </a:t>
            </a:r>
            <a:b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dirty="0" smtClean="0"/>
              <a:t>розділ загальної </a:t>
            </a:r>
            <a:r>
              <a:rPr lang="uk-UA" sz="2000" dirty="0"/>
              <a:t>фізіології, що </a:t>
            </a:r>
            <a:r>
              <a:rPr lang="uk-UA" sz="2000" dirty="0" smtClean="0"/>
              <a:t>вивчає фізіологічні механізми забезпечення м’язової діяльності та її вплив на фізичні можливості людини.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68144" y="5815428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97839"/>
            <a:ext cx="806489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</a:rPr>
              <a:t>Об'єктом</a:t>
            </a:r>
            <a:r>
              <a:rPr lang="uk-UA" sz="2000" dirty="0" smtClean="0">
                <a:solidFill>
                  <a:srgbClr val="FF0000"/>
                </a:solidFill>
              </a:rPr>
              <a:t> вивчення фізіології рухової активності є рухова (м'язова) діяльність (довільні рухи) людини </a:t>
            </a:r>
          </a:p>
          <a:p>
            <a:pPr algn="just"/>
            <a:endParaRPr lang="uk-UA" sz="2000" dirty="0" smtClean="0">
              <a:solidFill>
                <a:srgbClr val="FF0000"/>
              </a:solidFill>
            </a:endParaRPr>
          </a:p>
          <a:p>
            <a:pPr algn="just"/>
            <a:r>
              <a:rPr lang="uk-UA" dirty="0" smtClean="0"/>
              <a:t>Рухова активність потребує збільшення фізіологічної </a:t>
            </a:r>
            <a:r>
              <a:rPr lang="uk-UA" dirty="0"/>
              <a:t>активність </a:t>
            </a:r>
            <a:r>
              <a:rPr lang="uk-UA" dirty="0" smtClean="0"/>
              <a:t>м’язів і систем, які забезпечують їх потреби у харчових речовинах, кисні, і виведенні </a:t>
            </a:r>
            <a:r>
              <a:rPr lang="uk-UA" dirty="0"/>
              <a:t>продуктів обміну. </a:t>
            </a:r>
            <a:endParaRPr lang="uk-UA" dirty="0" smtClean="0"/>
          </a:p>
          <a:p>
            <a:pPr algn="just"/>
            <a:endParaRPr lang="uk-UA" sz="800" dirty="0"/>
          </a:p>
          <a:p>
            <a:pPr algn="just"/>
            <a:r>
              <a:rPr lang="uk-UA" dirty="0" smtClean="0"/>
              <a:t>Систематична рухова активність є важливим фактором для оптимального росту і розвитку організму, адаптації до умов навколишнього середовища, здоров’я, тощо. Ці </a:t>
            </a:r>
            <a:r>
              <a:rPr lang="uk-UA" dirty="0"/>
              <a:t>ключові питання </a:t>
            </a:r>
            <a:r>
              <a:rPr lang="uk-UA" dirty="0" smtClean="0"/>
              <a:t>і досліджує наша дисципліна.</a:t>
            </a:r>
          </a:p>
          <a:p>
            <a:pPr algn="just"/>
            <a:endParaRPr lang="uk-UA" dirty="0"/>
          </a:p>
          <a:p>
            <a:pPr algn="just"/>
            <a:r>
              <a:rPr lang="uk-UA" sz="2000" dirty="0" smtClean="0">
                <a:solidFill>
                  <a:srgbClr val="FF0000"/>
                </a:solidFill>
              </a:rPr>
              <a:t>Тому </a:t>
            </a:r>
            <a:r>
              <a:rPr lang="uk-UA" sz="2000" b="1" dirty="0" smtClean="0">
                <a:solidFill>
                  <a:srgbClr val="FF0000"/>
                </a:solidFill>
              </a:rPr>
              <a:t>предметом</a:t>
            </a:r>
            <a:r>
              <a:rPr lang="uk-UA" sz="2000" dirty="0" smtClean="0">
                <a:solidFill>
                  <a:srgbClr val="FF0000"/>
                </a:solidFill>
              </a:rPr>
              <a:t> вивчення фізіології рухової активності є фізіологічне забезпечення і вплив </a:t>
            </a:r>
            <a:r>
              <a:rPr lang="uk-UA" sz="2000" dirty="0">
                <a:solidFill>
                  <a:srgbClr val="FF0000"/>
                </a:solidFill>
              </a:rPr>
              <a:t>м’язової </a:t>
            </a:r>
            <a:r>
              <a:rPr lang="uk-UA" sz="2000" dirty="0" smtClean="0">
                <a:solidFill>
                  <a:srgbClr val="FF0000"/>
                </a:solidFill>
              </a:rPr>
              <a:t>діяльності на адаптаційні зміни в організмі людини.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 ДО РОЗГЛЯДУ: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316835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000" dirty="0" smtClean="0"/>
              <a:t>Рухова активність, її фізіологічний зміст. Фізіологічні </a:t>
            </a:r>
            <a:r>
              <a:rPr lang="uk-UA" sz="2000" dirty="0"/>
              <a:t>класифікації </a:t>
            </a:r>
            <a:r>
              <a:rPr lang="uk-UA" sz="2000" dirty="0" smtClean="0"/>
              <a:t>рухів і фізичних вправ.</a:t>
            </a:r>
            <a:endParaRPr lang="uk-UA" sz="2000" dirty="0"/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Рухова система людини – система забезпечення рухової активності.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Рівні </a:t>
            </a:r>
            <a:r>
              <a:rPr lang="uk-UA" sz="2000" dirty="0"/>
              <a:t>організації скелетного м’язу: </a:t>
            </a:r>
            <a:endParaRPr lang="uk-UA" sz="2000" dirty="0" smtClean="0"/>
          </a:p>
          <a:p>
            <a:pPr marL="901700"/>
            <a:r>
              <a:rPr lang="uk-UA" sz="2000" dirty="0" smtClean="0"/>
              <a:t>окремий м’яз;</a:t>
            </a:r>
          </a:p>
          <a:p>
            <a:pPr marL="901700"/>
            <a:r>
              <a:rPr lang="uk-UA" sz="2000" dirty="0" smtClean="0"/>
              <a:t>рухові </a:t>
            </a:r>
            <a:r>
              <a:rPr lang="uk-UA" sz="2000" dirty="0"/>
              <a:t>(нейромоторні) </a:t>
            </a:r>
            <a:r>
              <a:rPr lang="uk-UA" sz="2000" dirty="0" smtClean="0"/>
              <a:t>одиниці; </a:t>
            </a:r>
          </a:p>
          <a:p>
            <a:pPr marL="901700"/>
            <a:r>
              <a:rPr lang="uk-UA" sz="2000" dirty="0" smtClean="0"/>
              <a:t>м'язові клітини; </a:t>
            </a:r>
          </a:p>
          <a:p>
            <a:pPr marL="901700"/>
            <a:r>
              <a:rPr lang="uk-UA" sz="2000" dirty="0" smtClean="0"/>
              <a:t>міофібріли </a:t>
            </a:r>
            <a:r>
              <a:rPr lang="uk-UA" sz="2000" dirty="0"/>
              <a:t>і </a:t>
            </a:r>
            <a:r>
              <a:rPr lang="uk-UA" sz="2000" dirty="0" smtClean="0"/>
              <a:t>саркомір.</a:t>
            </a:r>
          </a:p>
        </p:txBody>
      </p:sp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976924" y="5805264"/>
            <a:ext cx="1008112" cy="93610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9901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ЛІТЕРАТУРА:</a:t>
            </a:r>
          </a:p>
          <a:p>
            <a:pPr algn="just"/>
            <a:endParaRPr lang="uk-UA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000" dirty="0" smtClean="0"/>
              <a:t>Для вивчення цієї теми Ви можете використовувати будь-які джерела (книжки, Інтернет) з фізіології скелетних м'язів.</a:t>
            </a:r>
          </a:p>
          <a:p>
            <a:pPr algn="just"/>
            <a:endParaRPr lang="uk-UA" sz="2000" dirty="0"/>
          </a:p>
          <a:p>
            <a:pPr algn="just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391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88832" cy="864096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Рухова активність (діяльність) людини: рухи та фізичні вправи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5198" y="3692639"/>
            <a:ext cx="8064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</a:rPr>
              <a:t>Рухова діяльність об'єднує різноманітні рухи людини, що складають основу поведінки </a:t>
            </a:r>
            <a:endParaRPr lang="uk-UA" sz="2000" dirty="0" smtClean="0">
              <a:solidFill>
                <a:srgbClr val="FF0000"/>
              </a:solidFill>
            </a:endParaRPr>
          </a:p>
          <a:p>
            <a:pPr algn="just"/>
            <a:endParaRPr lang="uk-UA" sz="800" dirty="0" smtClean="0"/>
          </a:p>
          <a:p>
            <a:pPr algn="just"/>
            <a:r>
              <a:rPr lang="uk-UA" dirty="0" smtClean="0"/>
              <a:t>Рух </a:t>
            </a:r>
            <a:r>
              <a:rPr lang="uk-UA" dirty="0"/>
              <a:t>– це результат скорочення скелетних м'язів, які забезпечують переміщення окремих частин і всього тіла у просторі і часі. Під час скорочення м'язи розвивають необхідне </a:t>
            </a:r>
            <a:r>
              <a:rPr lang="uk-UA" dirty="0" smtClean="0"/>
              <a:t>напруження.</a:t>
            </a:r>
          </a:p>
          <a:p>
            <a:pPr algn="just"/>
            <a:endParaRPr lang="uk-UA" sz="800" dirty="0" smtClean="0"/>
          </a:p>
          <a:p>
            <a:pPr algn="just"/>
            <a:r>
              <a:rPr lang="uk-UA" sz="2000" dirty="0" smtClean="0"/>
              <a:t>Рух </a:t>
            </a:r>
            <a:r>
              <a:rPr lang="uk-UA" sz="2000" dirty="0"/>
              <a:t>– це головний прояв адаптаційної реакції організму на зміни навколишнього </a:t>
            </a:r>
            <a:r>
              <a:rPr lang="uk-UA" sz="2000" dirty="0" smtClean="0"/>
              <a:t>середовища.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10995497"/>
              </p:ext>
            </p:extLst>
          </p:nvPr>
        </p:nvGraphicFramePr>
        <p:xfrm>
          <a:off x="2753741" y="755255"/>
          <a:ext cx="576064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2" name="Picture 4" descr="http://effektnaya.ru/wp-content/uploads/2011/11/fizicheskie-uprazhneniy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4394"/>
            <a:ext cx="2592288" cy="23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88832" cy="864096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Рухова активність (діяльність) людини: рухи та фізичні вправи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5198" y="390982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Окрему категорію рухів складають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фізичні вправи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endParaRPr lang="uk-UA" sz="800" dirty="0" smtClean="0"/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Фізичні вправи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– рухові </a:t>
            </a:r>
            <a:r>
              <a:rPr lang="uk-UA" dirty="0">
                <a:solidFill>
                  <a:srgbClr val="FF0000"/>
                </a:solidFill>
              </a:rPr>
              <a:t>дії та їх комплекси, систематизовані у цілях фізичного </a:t>
            </a:r>
            <a:r>
              <a:rPr lang="uk-UA" dirty="0" smtClean="0">
                <a:solidFill>
                  <a:srgbClr val="FF0000"/>
                </a:solidFill>
              </a:rPr>
              <a:t>розвитку, спортивної або прикладної підготовки, оздоровлення і розвитку організму.</a:t>
            </a:r>
          </a:p>
          <a:p>
            <a:pPr algn="just"/>
            <a:endParaRPr lang="uk-UA" sz="800" dirty="0"/>
          </a:p>
          <a:p>
            <a:pPr algn="just"/>
            <a:r>
              <a:rPr lang="uk-UA" dirty="0" smtClean="0"/>
              <a:t>Характеристиками фізичних вправ є: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об'єм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інтенсивність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тривалість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періодичність</a:t>
            </a:r>
          </a:p>
        </p:txBody>
      </p:sp>
      <p:pic>
        <p:nvPicPr>
          <p:cNvPr id="4100" name="Picture 4" descr="http://medinfoworld.ru/wp-content/uploads/2013/12/day2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7" y="1187971"/>
            <a:ext cx="6402333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encrypted-tbn3.gstatic.com/images?q=tbn:ANd9GcQWY6P5o58iA_zjMpadwSyFOo696HXGiqxXyyC52cRVFU3WE2i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95" y="979421"/>
            <a:ext cx="1190667" cy="7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012032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ФІЗІОЛОГІЧНА КЛАСИФІКАЦІЯ РУХІВ І ФІЗИЧНИХ ВПРАВ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7584" y="2635746"/>
            <a:ext cx="7560840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0" lang="uk-UA" altLang="ru-RU" sz="2400" i="1" dirty="0">
                <a:solidFill>
                  <a:srgbClr val="FF0000"/>
                </a:solidFill>
              </a:rPr>
              <a:t> </a:t>
            </a:r>
            <a:r>
              <a:rPr kumimoji="0" lang="uk-UA" alt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чому полягає необхідність класифікації рухів і фізичних вправ?</a:t>
            </a:r>
          </a:p>
          <a:p>
            <a:pPr eaLnBrk="1" hangingPunct="1"/>
            <a:endParaRPr kumimoji="0" lang="uk-UA" altLang="ru-RU" sz="1400" i="1" dirty="0" smtClean="0"/>
          </a:p>
          <a:p>
            <a:pPr marL="342900" indent="-342900" algn="just" eaLnBrk="1" hangingPunct="1">
              <a:buAutoNum type="arabicPeriod"/>
            </a:pPr>
            <a:r>
              <a:rPr kumimoji="0" lang="uk-UA" altLang="ru-RU" b="1" i="1" dirty="0" smtClean="0"/>
              <a:t>Вирішення загальних завдань пізнання – </a:t>
            </a:r>
          </a:p>
          <a:p>
            <a:pPr algn="just" eaLnBrk="1" hangingPunct="1"/>
            <a:r>
              <a:rPr kumimoji="0" lang="uk-UA" altLang="ru-RU" dirty="0" smtClean="0"/>
              <a:t>виділення вправ</a:t>
            </a:r>
            <a:r>
              <a:rPr kumimoji="0" lang="uk-UA" altLang="ru-RU" dirty="0"/>
              <a:t>,</a:t>
            </a:r>
            <a:r>
              <a:rPr kumimoji="0" lang="uk-UA" altLang="ru-RU" dirty="0" smtClean="0"/>
              <a:t> тотожність яких створює умови для узагальнення </a:t>
            </a:r>
            <a:r>
              <a:rPr kumimoji="0" lang="uk-UA" altLang="ru-RU" dirty="0"/>
              <a:t>ї</a:t>
            </a:r>
            <a:r>
              <a:rPr kumimoji="0" lang="uk-UA" altLang="ru-RU" dirty="0" smtClean="0"/>
              <a:t>х впливу на організм людини.</a:t>
            </a:r>
          </a:p>
          <a:p>
            <a:pPr algn="just" eaLnBrk="1" hangingPunct="1"/>
            <a:endParaRPr kumimoji="0" lang="uk-UA" altLang="ru-RU" sz="800" dirty="0" smtClean="0"/>
          </a:p>
          <a:p>
            <a:pPr marL="342900" indent="-342900" eaLnBrk="1" hangingPunct="1">
              <a:buFont typeface="+mj-lt"/>
              <a:buAutoNum type="arabicPeriod" startAt="2"/>
            </a:pPr>
            <a:r>
              <a:rPr kumimoji="0" lang="uk-UA" altLang="ru-RU" b="1" i="1" dirty="0" smtClean="0"/>
              <a:t>Вирішення прикладних завдань фізичного виховання, спорту, фітнесу, фізичної реабілітації – </a:t>
            </a:r>
          </a:p>
          <a:p>
            <a:pPr algn="just" eaLnBrk="1" hangingPunct="1"/>
            <a:r>
              <a:rPr kumimoji="0" lang="uk-UA" altLang="ru-RU" dirty="0" smtClean="0"/>
              <a:t>виявлення вправ, тотожних за принципами впливу на організм з метою коректного використання при побудові тренувальних або реабілітаційних програм.</a:t>
            </a:r>
            <a:endParaRPr kumimoji="0" lang="uk-UA" altLang="ru-RU" dirty="0"/>
          </a:p>
        </p:txBody>
      </p:sp>
      <p:pic>
        <p:nvPicPr>
          <p:cNvPr id="10" name="Picture 12" descr="n19n-s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1148491" cy="82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39564_biorndalen-win7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74761"/>
            <a:ext cx="1079501" cy="8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58" y="945714"/>
            <a:ext cx="1080294" cy="71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oly2004_cycling_trek_woman_krupeckaite_grankovskay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104378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4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72" y="938615"/>
            <a:ext cx="954882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98" y="1410246"/>
            <a:ext cx="6905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929070" cy="104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wheelchair_rac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39" y="1556792"/>
            <a:ext cx="1381109" cy="93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0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88" y="908720"/>
            <a:ext cx="1099048" cy="92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55675"/>
            <a:ext cx="9175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5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0.gstatic.com/images?q=tbn:ANd9GcTmeTwyADLSjE1WeFNJxn8yZLsRE6KKvF6_aldVYdHczBcIQAKc9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92" y="2708920"/>
            <a:ext cx="2279968" cy="18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Загальнобіологічні класифікації фізичних вправ: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21930873"/>
              </p:ext>
            </p:extLst>
          </p:nvPr>
        </p:nvGraphicFramePr>
        <p:xfrm>
          <a:off x="323528" y="1052736"/>
          <a:ext cx="8568952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s://encrypted-tbn3.gstatic.com/images?q=tbn:ANd9GcTFdAcoNYDa-QdVhlkqt5OBc4MGDB5czVy4hLm9yGVIT4uIWr0m2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0" y="3356992"/>
            <a:ext cx="3333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QUkT70LLCIVWRYD_yH4jxOkDNIN7NF92334AvEzBe4aZwQgJH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68" y="2492896"/>
            <a:ext cx="2602207" cy="18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8691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Кількість м’язів при виконанні вправи суттєво впливає на енергетичний запит та визначає напругу на організм людини під час виконання руху.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8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Загальнобіологічні класифікації фізичних вправ: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08629248"/>
              </p:ext>
            </p:extLst>
          </p:nvPr>
        </p:nvGraphicFramePr>
        <p:xfrm>
          <a:off x="251520" y="980728"/>
          <a:ext cx="864096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15893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Режим роботи м’язів при виконанні вправи суттєво впливає реакцію кардіореспіраторної системи та метаболічні реакції організму.</a:t>
            </a:r>
            <a:endParaRPr lang="ru-RU" dirty="0"/>
          </a:p>
        </p:txBody>
      </p:sp>
      <p:pic>
        <p:nvPicPr>
          <p:cNvPr id="3076" name="Picture 4" descr="http://stroiniashka.ru/statii/eshe_str/poh/51/m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9924" y="3229443"/>
            <a:ext cx="1428140" cy="19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itbreak.ru/images/articles/fitnes/TRX/petli-trx-uprajneniy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1" y="3312426"/>
            <a:ext cx="2853073" cy="18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roforientator.info/wp-content/uploads/2013/04/6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48514"/>
            <a:ext cx="2664296" cy="17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Загальнобіологічні класифікації фізичних вправ: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32122036"/>
              </p:ext>
            </p:extLst>
          </p:nvPr>
        </p:nvGraphicFramePr>
        <p:xfrm>
          <a:off x="179512" y="1052736"/>
          <a:ext cx="878497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15893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Такі вправи мають велику кількість розбіжностей. Класифікація визначає їх використання при побудові тренувального процесу.</a:t>
            </a:r>
            <a:endParaRPr lang="ru-RU" dirty="0"/>
          </a:p>
        </p:txBody>
      </p:sp>
      <p:pic>
        <p:nvPicPr>
          <p:cNvPr id="14338" name="Picture 2" descr="http://www.ua.all.biz/img/ua/service_catalog/155356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37" y="3286725"/>
            <a:ext cx="2436126" cy="17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xvatit.com/uploads/posts/2015-08/1440569493_ypr-1024x64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3" y="3500253"/>
            <a:ext cx="2376264" cy="16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4e4evica.ru/wp-content/uploads/2013/03/spina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97447"/>
            <a:ext cx="2889581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3146400"/>
              </p:ext>
            </p:extLst>
          </p:nvPr>
        </p:nvGraphicFramePr>
        <p:xfrm>
          <a:off x="539552" y="1052736"/>
          <a:ext cx="7848872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8914" y="4835767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Вказана класифікація об'єднує всі види спорту в групи за ключовими характеристиками змагальної діяльності, а також дає можливість раціонально використовувати різні тренувальні вправи при побудові системи підготовки у фітнесі.  </a:t>
            </a:r>
            <a:endParaRPr lang="ru-RU" dirty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«Спортивна» класифікація фізичних вправ: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5805264"/>
            <a:ext cx="1008112" cy="93610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фізичних вправ у фізичній реабілітації: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73780222"/>
              </p:ext>
            </p:extLst>
          </p:nvPr>
        </p:nvGraphicFramePr>
        <p:xfrm>
          <a:off x="467544" y="1124744"/>
          <a:ext cx="820891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8914" y="4892967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Дана класифікація об'єднує засоби лікувальної фізичної культури за ключовими характеристиками діяльності, дає можливість раціонально використовувати різні вправи при побудові реабілітаційних програм.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2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3"/>
            <a:ext cx="8291512" cy="1224111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Рухова система людини  </a:t>
            </a:r>
            <a:r>
              <a:rPr lang="uk-UA" alt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– </a:t>
            </a:r>
            <a:br>
              <a:rPr lang="uk-UA" alt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r>
              <a:rPr lang="uk-UA" alt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функціональна система, що забезпечує рухову діяльність людини відповідно до рухових завдань</a:t>
            </a:r>
            <a:endParaRPr lang="uk-UA" altLang="ru-RU" sz="2000" b="1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19" name="Picture 14" descr="skele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73238"/>
            <a:ext cx="1582737" cy="29702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5" descr="__________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9163"/>
            <a:ext cx="19685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2267744" y="2103814"/>
            <a:ext cx="662463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1062038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584325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2106613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628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latin typeface="Times New Roman" pitchFamily="18" charset="0"/>
              </a:rPr>
              <a:t>В забезпеченні рухової діяльності приймають участь:</a:t>
            </a:r>
          </a:p>
          <a:p>
            <a:pPr algn="ctr" eaLnBrk="1" hangingPunct="1"/>
            <a:endParaRPr lang="uk-UA" altLang="ru-RU" b="1" dirty="0" smtClean="0">
              <a:latin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uk-UA" altLang="ru-RU" b="1" dirty="0" smtClean="0">
                <a:latin typeface="Times New Roman" pitchFamily="18" charset="0"/>
              </a:rPr>
              <a:t>скелет – «</a:t>
            </a:r>
            <a:r>
              <a:rPr lang="uk-UA" altLang="ru-RU" dirty="0" smtClean="0">
                <a:latin typeface="Times New Roman" pitchFamily="18" charset="0"/>
              </a:rPr>
              <a:t>пасивна» частина, що забезпечує опору та передачу зусилля у якості важелів</a:t>
            </a:r>
            <a:r>
              <a:rPr lang="uk-UA" altLang="ru-RU" b="1" dirty="0" smtClean="0">
                <a:latin typeface="Times New Roman" pitchFamily="18" charset="0"/>
              </a:rPr>
              <a:t>; </a:t>
            </a:r>
          </a:p>
          <a:p>
            <a:pPr algn="just" eaLnBrk="1" hangingPunct="1">
              <a:buFontTx/>
              <a:buChar char="•"/>
            </a:pPr>
            <a:endParaRPr lang="uk-UA" altLang="ru-RU" sz="800" b="1" dirty="0" smtClean="0">
              <a:latin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uk-UA" altLang="ru-RU" b="1" dirty="0" smtClean="0">
                <a:latin typeface="Times New Roman" pitchFamily="18" charset="0"/>
              </a:rPr>
              <a:t>м'язова система – «</a:t>
            </a:r>
            <a:r>
              <a:rPr lang="uk-UA" altLang="ru-RU" dirty="0" smtClean="0">
                <a:latin typeface="Times New Roman" pitchFamily="18" charset="0"/>
              </a:rPr>
              <a:t>активна» частина, що виконують рухову діяльність за рахунок перетворення хімічної енергії АТФ у механічну енергію руху; </a:t>
            </a:r>
          </a:p>
          <a:p>
            <a:pPr algn="just" eaLnBrk="1" hangingPunct="1">
              <a:buFontTx/>
              <a:buChar char="•"/>
            </a:pPr>
            <a:endParaRPr lang="uk-UA" altLang="ru-RU" sz="800" b="1" dirty="0" smtClean="0">
              <a:latin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uk-UA" altLang="ru-RU" b="1" dirty="0" err="1" smtClean="0">
                <a:latin typeface="Times New Roman" pitchFamily="18" charset="0"/>
              </a:rPr>
              <a:t>соматосенсорна</a:t>
            </a:r>
            <a:r>
              <a:rPr lang="uk-UA" altLang="ru-RU" b="1" dirty="0" smtClean="0">
                <a:latin typeface="Times New Roman" pitchFamily="18" charset="0"/>
              </a:rPr>
              <a:t> система – </a:t>
            </a:r>
            <a:r>
              <a:rPr lang="uk-UA" altLang="ru-RU" dirty="0" smtClean="0">
                <a:latin typeface="Times New Roman" pitchFamily="18" charset="0"/>
              </a:rPr>
              <a:t>«керівна» частина»</a:t>
            </a:r>
            <a:r>
              <a:rPr lang="uk-UA" altLang="ru-RU" b="1" dirty="0" smtClean="0">
                <a:latin typeface="Times New Roman" pitchFamily="18" charset="0"/>
              </a:rPr>
              <a:t>, </a:t>
            </a:r>
            <a:r>
              <a:rPr lang="uk-UA" altLang="ru-RU" dirty="0" smtClean="0">
                <a:latin typeface="Times New Roman" pitchFamily="18" charset="0"/>
              </a:rPr>
              <a:t>чутливі елементи (</a:t>
            </a:r>
            <a:r>
              <a:rPr lang="uk-UA" altLang="ru-RU" dirty="0" err="1" smtClean="0">
                <a:latin typeface="Times New Roman" pitchFamily="18" charset="0"/>
              </a:rPr>
              <a:t>пропріорецептори</a:t>
            </a:r>
            <a:r>
              <a:rPr lang="uk-UA" altLang="ru-RU" dirty="0" smtClean="0">
                <a:latin typeface="Times New Roman" pitchFamily="18" charset="0"/>
              </a:rPr>
              <a:t>, рецептори шкіри, тощо) та рухові центри ЦНС, що забезпечують координацію рухів;</a:t>
            </a:r>
          </a:p>
          <a:p>
            <a:pPr algn="just" eaLnBrk="1" hangingPunct="1">
              <a:buFontTx/>
              <a:buChar char="•"/>
            </a:pPr>
            <a:endParaRPr lang="uk-UA" altLang="ru-RU" dirty="0">
              <a:latin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uk-UA" altLang="ru-RU" b="1" dirty="0" smtClean="0">
                <a:latin typeface="Times New Roman" pitchFamily="18" charset="0"/>
              </a:rPr>
              <a:t>вегетативні системи (дихання, кровообігу, ендокринна, травлення, виділення, статева) – </a:t>
            </a:r>
            <a:r>
              <a:rPr lang="uk-UA" altLang="ru-RU" dirty="0" smtClean="0">
                <a:latin typeface="Times New Roman" pitchFamily="18" charset="0"/>
              </a:rPr>
              <a:t>системи, які «забезпечують» гомеостаз м’язів і компенсацію енерговитрат при м’язовій діяльності. </a:t>
            </a:r>
            <a:endParaRPr lang="uk-UA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939" y="260648"/>
            <a:ext cx="8147248" cy="129614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Функції рухової системи – </a:t>
            </a:r>
            <a:br>
              <a:rPr lang="uk-UA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uk-UA" alt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забезпечення рухової активності людини,  відповідно до наявних завдань</a:t>
            </a:r>
            <a: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поведінки</a:t>
            </a:r>
            <a:endParaRPr lang="uk-UA" altLang="ru-RU" sz="2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23850" y="2277194"/>
            <a:ext cx="3457575" cy="42481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8445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2538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60525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8513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57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29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401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973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uk-UA" altLang="ru-RU" sz="1800" b="1" dirty="0" smtClean="0"/>
              <a:t>Функції рухової системи: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uk-UA" altLang="ru-RU" sz="1800" b="1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забезпечення пози (положення тіла);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1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переміщення тіла в просторі (рухи і локомоції);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1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переміщення окремих частин тіла відносно одне одного;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терморегуляція</a:t>
            </a:r>
            <a:endParaRPr lang="uk-UA" altLang="ru-RU" sz="1800" dirty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00563" y="2277194"/>
            <a:ext cx="4392612" cy="42481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9080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16038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724025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32013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892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464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036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608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uk-UA" altLang="ru-RU" sz="1800" b="1" dirty="0" smtClean="0"/>
              <a:t>Фізіологічне значення: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uk-UA" altLang="ru-RU" sz="1800" b="1" dirty="0" smtClean="0"/>
          </a:p>
          <a:p>
            <a:pPr algn="just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досягнення оптимальних умов для діяльності внутрішніх органів в умовах гравітації;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algn="just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забезпечення усіх біологічних потреб (від пошуку їжі до забезпечення оптимуму росту і розвитку);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algn="just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«маніпулювання простором» (робота оператора приладів, мова, письмо та ін.)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endParaRPr lang="uk-UA" altLang="ru-RU" sz="800" dirty="0" smtClean="0"/>
          </a:p>
          <a:p>
            <a:pPr algn="just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uk-UA" altLang="ru-RU" sz="1800" dirty="0" smtClean="0"/>
              <a:t> забезпечення температурного гомеостазу.</a:t>
            </a:r>
            <a:endParaRPr lang="uk-UA" altLang="ru-RU" sz="1800" dirty="0"/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3779838" y="2926481"/>
            <a:ext cx="649287" cy="360363"/>
          </a:xfrm>
          <a:custGeom>
            <a:avLst/>
            <a:gdLst>
              <a:gd name="T0" fmla="*/ 14637965 w 21600"/>
              <a:gd name="T1" fmla="*/ 0 h 21600"/>
              <a:gd name="T2" fmla="*/ 0 w 21600"/>
              <a:gd name="T3" fmla="*/ 3006061 h 21600"/>
              <a:gd name="T4" fmla="*/ 14637965 w 21600"/>
              <a:gd name="T5" fmla="*/ 6012106 h 21600"/>
              <a:gd name="T6" fmla="*/ 19517297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198" name="AutoShape 10"/>
          <p:cNvSpPr>
            <a:spLocks noChangeArrowheads="1"/>
          </p:cNvSpPr>
          <p:nvPr/>
        </p:nvSpPr>
        <p:spPr bwMode="auto">
          <a:xfrm>
            <a:off x="3779838" y="4005981"/>
            <a:ext cx="649287" cy="360363"/>
          </a:xfrm>
          <a:custGeom>
            <a:avLst/>
            <a:gdLst>
              <a:gd name="T0" fmla="*/ 14637965 w 21600"/>
              <a:gd name="T1" fmla="*/ 0 h 21600"/>
              <a:gd name="T2" fmla="*/ 0 w 21600"/>
              <a:gd name="T3" fmla="*/ 3006061 h 21600"/>
              <a:gd name="T4" fmla="*/ 14637965 w 21600"/>
              <a:gd name="T5" fmla="*/ 6012106 h 21600"/>
              <a:gd name="T6" fmla="*/ 19517297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3779838" y="4798193"/>
            <a:ext cx="649287" cy="360363"/>
          </a:xfrm>
          <a:custGeom>
            <a:avLst/>
            <a:gdLst>
              <a:gd name="T0" fmla="*/ 14637965 w 21600"/>
              <a:gd name="T1" fmla="*/ 0 h 21600"/>
              <a:gd name="T2" fmla="*/ 0 w 21600"/>
              <a:gd name="T3" fmla="*/ 3006061 h 21600"/>
              <a:gd name="T4" fmla="*/ 14637965 w 21600"/>
              <a:gd name="T5" fmla="*/ 6012106 h 21600"/>
              <a:gd name="T6" fmla="*/ 19517297 w 21600"/>
              <a:gd name="T7" fmla="*/ 30060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8200" name="AutoShape 12"/>
          <p:cNvSpPr>
            <a:spLocks noChangeArrowheads="1"/>
          </p:cNvSpPr>
          <p:nvPr/>
        </p:nvSpPr>
        <p:spPr bwMode="auto">
          <a:xfrm>
            <a:off x="3779838" y="5806305"/>
            <a:ext cx="649287" cy="360362"/>
          </a:xfrm>
          <a:custGeom>
            <a:avLst/>
            <a:gdLst>
              <a:gd name="T0" fmla="*/ 14637965 w 21600"/>
              <a:gd name="T1" fmla="*/ 0 h 21600"/>
              <a:gd name="T2" fmla="*/ 0 w 21600"/>
              <a:gd name="T3" fmla="*/ 3006036 h 21600"/>
              <a:gd name="T4" fmla="*/ 14637965 w 21600"/>
              <a:gd name="T5" fmla="*/ 6012073 h 21600"/>
              <a:gd name="T6" fmla="*/ 19517297 w 21600"/>
              <a:gd name="T7" fmla="*/ 300603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6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 організації скелетного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м’язу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picture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979372"/>
            <a:ext cx="5472609" cy="5689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323528" y="989112"/>
            <a:ext cx="2880320" cy="1935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800" b="1" dirty="0" smtClean="0"/>
              <a:t>1</a:t>
            </a:r>
            <a:r>
              <a:rPr lang="uk-UA" sz="1800" dirty="0" smtClean="0"/>
              <a:t>. </a:t>
            </a:r>
            <a:r>
              <a:rPr lang="uk-UA" sz="1800" b="1" dirty="0" smtClean="0"/>
              <a:t>Органний</a:t>
            </a:r>
            <a:r>
              <a:rPr lang="uk-UA" sz="1800" dirty="0" smtClean="0"/>
              <a:t> – кожний м'яз є окремим органом, ізольований від інших оболонкою.</a:t>
            </a:r>
          </a:p>
          <a:p>
            <a:pPr algn="l"/>
            <a:endParaRPr lang="uk-UA" sz="1800" dirty="0"/>
          </a:p>
          <a:p>
            <a:pPr algn="l"/>
            <a:r>
              <a:rPr lang="uk-UA" sz="1800" b="1" dirty="0" smtClean="0"/>
              <a:t>2</a:t>
            </a:r>
            <a:r>
              <a:rPr lang="uk-UA" sz="1800" dirty="0" smtClean="0"/>
              <a:t>. </a:t>
            </a:r>
            <a:r>
              <a:rPr lang="uk-UA" sz="1800" b="1" dirty="0" smtClean="0"/>
              <a:t>Тканинний</a:t>
            </a:r>
            <a:r>
              <a:rPr lang="uk-UA" sz="1800" dirty="0" smtClean="0"/>
              <a:t> – м'яз складається з рухових одиниць, тобто груп м'язових клітин, поєднаних в пучки.</a:t>
            </a:r>
          </a:p>
          <a:p>
            <a:pPr algn="l"/>
            <a:endParaRPr lang="uk-UA" sz="1800" dirty="0"/>
          </a:p>
          <a:p>
            <a:pPr algn="l"/>
            <a:r>
              <a:rPr lang="uk-UA" sz="1800" b="1" dirty="0" smtClean="0"/>
              <a:t>3. Клітинний </a:t>
            </a:r>
            <a:r>
              <a:rPr lang="uk-UA" sz="1800" dirty="0" smtClean="0"/>
              <a:t>– м'яз складається з м'язових клітин, ізольованих одна від одної.</a:t>
            </a:r>
          </a:p>
          <a:p>
            <a:pPr algn="l"/>
            <a:endParaRPr lang="uk-UA" sz="1800" dirty="0"/>
          </a:p>
          <a:p>
            <a:pPr algn="l"/>
            <a:r>
              <a:rPr lang="uk-UA" sz="1800" b="1" dirty="0" smtClean="0"/>
              <a:t>4</a:t>
            </a:r>
            <a:r>
              <a:rPr lang="uk-UA" sz="1800" dirty="0" smtClean="0"/>
              <a:t>. </a:t>
            </a:r>
            <a:r>
              <a:rPr lang="uk-UA" sz="1800" b="1" dirty="0" smtClean="0"/>
              <a:t>Субклітинний </a:t>
            </a:r>
            <a:r>
              <a:rPr lang="uk-UA" sz="1800" dirty="0" smtClean="0"/>
              <a:t>– кожна клітина містить скорочувальні білки і органели.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632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880320" cy="410445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Скелетний м'яз – окремий орган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3" y="4169498"/>
            <a:ext cx="2880319" cy="2571870"/>
          </a:xfrm>
          <a:prstGeom prst="rect">
            <a:avLst/>
          </a:prstGeom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39553" y="1124744"/>
            <a:ext cx="504056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1062038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584325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2106613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628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Кожний скелетний м’яз розглядається як окремий орган, що забезпечую рух в окремому суглобі, або групі суглобів.</a:t>
            </a: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Особливості органної будови:</a:t>
            </a:r>
          </a:p>
          <a:p>
            <a:pPr indent="0" algn="just" eaLnBrk="1" hangingPunct="1"/>
            <a:endParaRPr lang="uk-UA" altLang="ru-RU" sz="800" dirty="0" smtClean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>
                <a:latin typeface="Times New Roman" pitchFamily="18" charset="0"/>
              </a:rPr>
              <a:t>м</a:t>
            </a:r>
            <a:r>
              <a:rPr lang="uk-UA" altLang="ru-RU" dirty="0" smtClean="0">
                <a:latin typeface="Times New Roman" pitchFamily="18" charset="0"/>
              </a:rPr>
              <a:t>’язи «вміщені» в оболонки, що складають його пластичний скелет, зумовлюють їх форму і ізолюють м'яз від інших. Зовнішня оболонка м’язу – </a:t>
            </a:r>
            <a:r>
              <a:rPr lang="uk-UA" altLang="ru-RU" b="1" dirty="0" smtClean="0">
                <a:latin typeface="Times New Roman" pitchFamily="18" charset="0"/>
              </a:rPr>
              <a:t>єпімізій</a:t>
            </a:r>
            <a:r>
              <a:rPr lang="uk-UA" altLang="ru-RU" dirty="0" smtClean="0">
                <a:latin typeface="Times New Roman" pitchFamily="18" charset="0"/>
              </a:rPr>
              <a:t>.</a:t>
            </a:r>
          </a:p>
          <a:p>
            <a:pPr indent="0" algn="just" eaLnBrk="1" hangingPunct="1"/>
            <a:endParaRPr lang="uk-UA" altLang="ru-RU" sz="800" dirty="0" smtClean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кінцівки м’язів представлені сухожиллями, якими вони прикріплюються до кісток.</a:t>
            </a: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  <a:p>
            <a:pPr indent="0" algn="just" eaLnBrk="1" hangingPunct="1"/>
            <a:endParaRPr lang="uk-UA" altLang="ru-RU" dirty="0" smtClean="0">
              <a:latin typeface="Times New Roman" pitchFamily="18" charset="0"/>
            </a:endParaRP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Рухова одиниця –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структурно-функціональна одиниця м’язу.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boldarev.ru/wp-content/uploads/2015/02/LDKUKCg1-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0" y="1045995"/>
            <a:ext cx="4164249" cy="43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9553" y="1124745"/>
            <a:ext cx="3960439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1062038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584325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2106613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628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Рухова одиниця </a:t>
            </a:r>
            <a:r>
              <a:rPr lang="uk-UA" altLang="ru-RU" dirty="0" smtClean="0">
                <a:latin typeface="Times New Roman" pitchFamily="18" charset="0"/>
              </a:rPr>
              <a:t>– група м'язових волокон, поєднані загальним нейроном.</a:t>
            </a: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  <a:p>
            <a:pPr indent="0" eaLnBrk="1" hangingPunct="1"/>
            <a:r>
              <a:rPr lang="uk-UA" altLang="ru-RU" dirty="0" smtClean="0">
                <a:latin typeface="Times New Roman" pitchFamily="18" charset="0"/>
              </a:rPr>
              <a:t>Функціональне значення рухових одиниць:</a:t>
            </a:r>
          </a:p>
          <a:p>
            <a:pPr indent="0" algn="just" eaLnBrk="1" hangingPunct="1"/>
            <a:endParaRPr lang="uk-UA" altLang="ru-RU" sz="800" dirty="0" smtClean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при збудженні загального нейрона, його м’язові волокна одночасно скорочуються, тобто скелетні м'язи працюють руховими одиницями, а не окремими волокнами.</a:t>
            </a:r>
          </a:p>
          <a:p>
            <a:pPr indent="0" algn="just" eaLnBrk="1" hangingPunct="1"/>
            <a:endParaRPr lang="uk-UA" altLang="ru-RU" dirty="0" smtClean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кількість рухових одиниць, що напружені і їх метаболічні особливості (аеробні або анаеробні) визначають ступень навантаження на гомеостаз і організм в цілому.</a:t>
            </a:r>
            <a:endParaRPr lang="uk-UA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46646"/>
            <a:ext cx="8219256" cy="562074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Різновиди рухових одиниць</a:t>
            </a:r>
            <a:endParaRPr lang="ru-RU" sz="2000" b="1" dirty="0"/>
          </a:p>
        </p:txBody>
      </p:sp>
      <p:pic>
        <p:nvPicPr>
          <p:cNvPr id="4098" name="Picture 2" descr="http://medbiol.ru/medbiol/phus_ner/images/33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93" y="1021272"/>
            <a:ext cx="4867695" cy="56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055633"/>
            <a:ext cx="37444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Головними ознаками рухових одиниць є поріг збудження і спротив втомі, за якими їх поділяють на:</a:t>
            </a:r>
          </a:p>
          <a:p>
            <a:endParaRPr lang="uk-UA" sz="800" dirty="0"/>
          </a:p>
          <a:p>
            <a:r>
              <a:rPr lang="en-US" b="1" dirty="0" smtClean="0"/>
              <a:t>FF (fast fatigable) </a:t>
            </a:r>
            <a:r>
              <a:rPr lang="en-US" dirty="0" smtClean="0"/>
              <a:t>– </a:t>
            </a:r>
            <a:r>
              <a:rPr lang="uk-UA" dirty="0" smtClean="0"/>
              <a:t>швидкі, які швидко втомлюються, вміщують м'язові волокна типу ІІб (швидкі, </a:t>
            </a:r>
            <a:r>
              <a:rPr lang="uk-UA" dirty="0" err="1" smtClean="0"/>
              <a:t>гліколітичні</a:t>
            </a:r>
            <a:r>
              <a:rPr lang="uk-UA" dirty="0" smtClean="0"/>
              <a:t>; білі)</a:t>
            </a:r>
          </a:p>
          <a:p>
            <a:endParaRPr lang="uk-UA" sz="800" dirty="0"/>
          </a:p>
          <a:p>
            <a:r>
              <a:rPr lang="en-US" b="1" dirty="0" smtClean="0"/>
              <a:t>FR (fast fatigue resistant)</a:t>
            </a:r>
            <a:r>
              <a:rPr lang="en-US" dirty="0" smtClean="0"/>
              <a:t> – </a:t>
            </a:r>
            <a:r>
              <a:rPr lang="uk-UA" dirty="0" smtClean="0"/>
              <a:t>швидкі, які мало втомлюються, вміщують м’язові волокна типу ІІа (швидкі, окисно-</a:t>
            </a:r>
            <a:r>
              <a:rPr lang="uk-UA" dirty="0" err="1" smtClean="0"/>
              <a:t>гліколітичні</a:t>
            </a:r>
            <a:r>
              <a:rPr lang="uk-UA" dirty="0" smtClean="0"/>
              <a:t>; проміжні)</a:t>
            </a:r>
          </a:p>
          <a:p>
            <a:endParaRPr lang="uk-UA" sz="800" dirty="0"/>
          </a:p>
          <a:p>
            <a:r>
              <a:rPr lang="en-US" b="1" dirty="0" smtClean="0"/>
              <a:t>S </a:t>
            </a:r>
            <a:r>
              <a:rPr lang="uk-UA" b="1" dirty="0" smtClean="0"/>
              <a:t>(</a:t>
            </a:r>
            <a:r>
              <a:rPr lang="en-US" b="1" dirty="0" smtClean="0"/>
              <a:t>slow) </a:t>
            </a:r>
            <a:r>
              <a:rPr lang="en-US" dirty="0" smtClean="0"/>
              <a:t>– </a:t>
            </a:r>
            <a:r>
              <a:rPr lang="uk-UA" dirty="0" smtClean="0"/>
              <a:t>повільні, вміщують м’язові волокна типу І (повільні, окисні; червоні)</a:t>
            </a:r>
          </a:p>
          <a:p>
            <a:endParaRPr lang="uk-UA" dirty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1503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028384" y="580526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264" y="5805264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805264"/>
            <a:ext cx="1008112" cy="93610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М'язова волокно –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структурна одиниця м’язу.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2" y="410270"/>
            <a:ext cx="3192984" cy="2010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2" y="4463256"/>
            <a:ext cx="3192985" cy="2276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3" y="2447652"/>
            <a:ext cx="3192984" cy="19894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275430" cy="2607704"/>
          </a:xfrm>
          <a:prstGeom prst="rect">
            <a:avLst/>
          </a:prstGeom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79512" y="3807038"/>
            <a:ext cx="563547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1062038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584325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2106613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628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0" eaLnBrk="1" hangingPunct="1"/>
            <a:r>
              <a:rPr lang="uk-UA" altLang="ru-RU" b="1" dirty="0" smtClean="0">
                <a:latin typeface="Times New Roman" pitchFamily="18" charset="0"/>
              </a:rPr>
              <a:t>М’язові волокна мають певні особливості будови і вміщують:</a:t>
            </a:r>
            <a:endParaRPr lang="uk-UA" altLang="ru-RU" dirty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оболонку</a:t>
            </a:r>
            <a:r>
              <a:rPr lang="uk-UA" altLang="ru-RU" dirty="0" smtClean="0">
                <a:latin typeface="Times New Roman" pitchFamily="18" charset="0"/>
              </a:rPr>
              <a:t> (</a:t>
            </a:r>
            <a:r>
              <a:rPr lang="uk-UA" altLang="ru-RU" dirty="0" err="1" smtClean="0">
                <a:latin typeface="Times New Roman" pitchFamily="18" charset="0"/>
              </a:rPr>
              <a:t>сарколему</a:t>
            </a:r>
            <a:r>
              <a:rPr lang="uk-UA" altLang="ru-RU" dirty="0" smtClean="0">
                <a:latin typeface="Times New Roman" pitchFamily="18" charset="0"/>
              </a:rPr>
              <a:t>);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міофібріли </a:t>
            </a:r>
            <a:r>
              <a:rPr lang="uk-UA" altLang="ru-RU" dirty="0" smtClean="0">
                <a:latin typeface="Times New Roman" pitchFamily="18" charset="0"/>
              </a:rPr>
              <a:t>(скорочувальні білки);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ядра і </a:t>
            </a:r>
            <a:r>
              <a:rPr lang="uk-UA" altLang="ru-RU" b="1" dirty="0" err="1" smtClean="0">
                <a:latin typeface="Times New Roman" pitchFamily="18" charset="0"/>
              </a:rPr>
              <a:t>рібосоми</a:t>
            </a:r>
            <a:r>
              <a:rPr lang="uk-UA" altLang="ru-RU" b="1" dirty="0" smtClean="0">
                <a:latin typeface="Times New Roman" pitchFamily="18" charset="0"/>
              </a:rPr>
              <a:t> </a:t>
            </a:r>
            <a:r>
              <a:rPr lang="uk-UA" altLang="ru-RU" dirty="0" smtClean="0">
                <a:latin typeface="Times New Roman" pitchFamily="18" charset="0"/>
              </a:rPr>
              <a:t>(зберігають ДНК, синтезують білки);</a:t>
            </a:r>
          </a:p>
          <a:p>
            <a:pPr indent="0" algn="just" eaLnBrk="1" hangingPunct="1"/>
            <a:r>
              <a:rPr lang="uk-UA" altLang="ru-RU" dirty="0">
                <a:latin typeface="Times New Roman" pitchFamily="18" charset="0"/>
              </a:rPr>
              <a:t>м</a:t>
            </a:r>
            <a:r>
              <a:rPr lang="uk-UA" altLang="ru-RU" dirty="0" smtClean="0">
                <a:latin typeface="Times New Roman" pitchFamily="18" charset="0"/>
              </a:rPr>
              <a:t>ітохондрії (відновлення запасів АТФ);</a:t>
            </a:r>
          </a:p>
          <a:p>
            <a:pPr indent="0" eaLnBrk="1" hangingPunct="1"/>
            <a:r>
              <a:rPr lang="uk-UA" altLang="ru-RU" b="1" dirty="0" err="1" smtClean="0">
                <a:latin typeface="Times New Roman" pitchFamily="18" charset="0"/>
              </a:rPr>
              <a:t>ретикулум</a:t>
            </a:r>
            <a:r>
              <a:rPr lang="uk-UA" altLang="ru-RU" b="1" dirty="0" smtClean="0">
                <a:latin typeface="Times New Roman" pitchFamily="18" charset="0"/>
              </a:rPr>
              <a:t> і Т-систему </a:t>
            </a:r>
            <a:r>
              <a:rPr lang="uk-UA" altLang="ru-RU" dirty="0" smtClean="0">
                <a:latin typeface="Times New Roman" pitchFamily="18" charset="0"/>
              </a:rPr>
              <a:t>(</a:t>
            </a:r>
            <a:r>
              <a:rPr lang="uk-UA" altLang="ru-RU" dirty="0" err="1" smtClean="0">
                <a:latin typeface="Times New Roman" pitchFamily="18" charset="0"/>
              </a:rPr>
              <a:t>трубочкі</a:t>
            </a:r>
            <a:r>
              <a:rPr lang="uk-UA" altLang="ru-RU" dirty="0" smtClean="0">
                <a:latin typeface="Times New Roman" pitchFamily="18" charset="0"/>
              </a:rPr>
              <a:t> в </a:t>
            </a:r>
            <a:r>
              <a:rPr lang="uk-UA" altLang="ru-RU" dirty="0" err="1" smtClean="0">
                <a:latin typeface="Times New Roman" pitchFamily="18" charset="0"/>
              </a:rPr>
              <a:t>якіх</a:t>
            </a:r>
            <a:r>
              <a:rPr lang="uk-UA" altLang="ru-RU" dirty="0" smtClean="0">
                <a:latin typeface="Times New Roman" pitchFamily="18" charset="0"/>
              </a:rPr>
              <a:t> зберігаються і транспортуються речовини);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саркоплазму</a:t>
            </a:r>
            <a:r>
              <a:rPr lang="uk-UA" altLang="ru-RU" dirty="0" smtClean="0">
                <a:latin typeface="Times New Roman" pitchFamily="18" charset="0"/>
              </a:rPr>
              <a:t> (рідина із вмістом енергетичних запасів, іонів, ферментів, тощо). </a:t>
            </a:r>
            <a:endParaRPr lang="uk-UA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Міофібріли –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скорочувальний апарат скелетних м’язів.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poradumo.pp.ua/uploads/posts/2015-12/funkcyi-gladkoyi-myazovoyi-tkanini-gladka-myazova-tkanina-budova_85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" y="1273263"/>
            <a:ext cx="3081738" cy="172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275856" y="1262832"/>
            <a:ext cx="563547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5113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1062038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584325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2106613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628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Міофібріли – </a:t>
            </a:r>
            <a:r>
              <a:rPr lang="uk-UA" altLang="ru-RU" dirty="0" smtClean="0">
                <a:latin typeface="Times New Roman" pitchFamily="18" charset="0"/>
              </a:rPr>
              <a:t>складні білкові «нитки», що забезпечують функцію скорочення м’язу за рахунок взаємодії міозину і актину.</a:t>
            </a: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Міофібріли вміщують: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міозин</a:t>
            </a:r>
            <a:r>
              <a:rPr lang="uk-UA" altLang="ru-RU" dirty="0" smtClean="0">
                <a:latin typeface="Times New Roman" pitchFamily="18" charset="0"/>
              </a:rPr>
              <a:t> – важкий білок, що за рахунок енергії АТФ забезпечує скорочення;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актин</a:t>
            </a:r>
            <a:r>
              <a:rPr lang="uk-UA" altLang="ru-RU" dirty="0" smtClean="0">
                <a:latin typeface="Times New Roman" pitchFamily="18" charset="0"/>
              </a:rPr>
              <a:t> – легкий глобулярний білок, який приймає участь у скороченні;</a:t>
            </a:r>
          </a:p>
          <a:p>
            <a:pPr indent="0" algn="just" eaLnBrk="1" hangingPunct="1"/>
            <a:r>
              <a:rPr lang="uk-UA" altLang="ru-RU" b="1" dirty="0" err="1" smtClean="0">
                <a:latin typeface="Times New Roman" pitchFamily="18" charset="0"/>
              </a:rPr>
              <a:t>тропонин</a:t>
            </a:r>
            <a:r>
              <a:rPr lang="uk-UA" altLang="ru-RU" dirty="0" smtClean="0">
                <a:latin typeface="Times New Roman" pitchFamily="18" charset="0"/>
              </a:rPr>
              <a:t> – білок, якій при наявності іонів Са</a:t>
            </a:r>
            <a:r>
              <a:rPr lang="uk-UA" altLang="ru-RU" baseline="30000" dirty="0" smtClean="0">
                <a:latin typeface="Times New Roman" pitchFamily="18" charset="0"/>
              </a:rPr>
              <a:t>2+</a:t>
            </a:r>
            <a:r>
              <a:rPr lang="uk-UA" altLang="ru-RU" dirty="0" smtClean="0">
                <a:latin typeface="Times New Roman" pitchFamily="18" charset="0"/>
              </a:rPr>
              <a:t> створює умови для скорочення м’язів;</a:t>
            </a:r>
          </a:p>
          <a:p>
            <a:pPr indent="0" algn="just" eaLnBrk="1" hangingPunct="1"/>
            <a:r>
              <a:rPr lang="uk-UA" altLang="ru-RU" b="1" dirty="0" err="1" smtClean="0">
                <a:latin typeface="Times New Roman" pitchFamily="18" charset="0"/>
              </a:rPr>
              <a:t>тропоміозин</a:t>
            </a:r>
            <a:r>
              <a:rPr lang="uk-UA" altLang="ru-RU" dirty="0" smtClean="0">
                <a:latin typeface="Times New Roman" pitchFamily="18" charset="0"/>
              </a:rPr>
              <a:t> – білок, що блокує можливість взаємодії </a:t>
            </a:r>
            <a:r>
              <a:rPr lang="uk-UA" altLang="ru-RU" dirty="0" err="1" smtClean="0">
                <a:latin typeface="Times New Roman" pitchFamily="18" charset="0"/>
              </a:rPr>
              <a:t>актина</a:t>
            </a:r>
            <a:r>
              <a:rPr lang="uk-UA" altLang="ru-RU" dirty="0" smtClean="0">
                <a:latin typeface="Times New Roman" pitchFamily="18" charset="0"/>
              </a:rPr>
              <a:t> і </a:t>
            </a:r>
            <a:r>
              <a:rPr lang="uk-UA" altLang="ru-RU" dirty="0" err="1" smtClean="0">
                <a:latin typeface="Times New Roman" pitchFamily="18" charset="0"/>
              </a:rPr>
              <a:t>міозина</a:t>
            </a:r>
            <a:r>
              <a:rPr lang="uk-UA" altLang="ru-RU" dirty="0" smtClean="0">
                <a:latin typeface="Times New Roman" pitchFamily="18" charset="0"/>
              </a:rPr>
              <a:t> в стані спокою;</a:t>
            </a:r>
          </a:p>
          <a:p>
            <a:pPr indent="0" algn="just" eaLnBrk="1" hangingPunct="1"/>
            <a:r>
              <a:rPr lang="uk-UA" altLang="ru-RU" b="1" dirty="0" smtClean="0">
                <a:latin typeface="Times New Roman" pitchFamily="18" charset="0"/>
              </a:rPr>
              <a:t>колаген</a:t>
            </a:r>
            <a:r>
              <a:rPr lang="uk-UA" altLang="ru-RU" dirty="0" smtClean="0">
                <a:latin typeface="Times New Roman" pitchFamily="18" charset="0"/>
              </a:rPr>
              <a:t>, </a:t>
            </a:r>
            <a:r>
              <a:rPr lang="uk-UA" altLang="ru-RU" b="1" dirty="0" err="1" smtClean="0">
                <a:latin typeface="Times New Roman" pitchFamily="18" charset="0"/>
              </a:rPr>
              <a:t>тітін</a:t>
            </a:r>
            <a:r>
              <a:rPr lang="uk-UA" altLang="ru-RU" b="1" dirty="0" smtClean="0">
                <a:latin typeface="Times New Roman" pitchFamily="18" charset="0"/>
              </a:rPr>
              <a:t> та ін</a:t>
            </a:r>
            <a:r>
              <a:rPr lang="uk-UA" altLang="ru-RU" dirty="0" smtClean="0">
                <a:latin typeface="Times New Roman" pitchFamily="18" charset="0"/>
              </a:rPr>
              <a:t>. – опорні білки.</a:t>
            </a:r>
          </a:p>
          <a:p>
            <a:pPr indent="0" algn="just" eaLnBrk="1" hangingPunct="1"/>
            <a:endParaRPr lang="uk-UA" altLang="ru-RU" dirty="0">
              <a:latin typeface="Times New Roman" pitchFamily="18" charset="0"/>
            </a:endParaRPr>
          </a:p>
          <a:p>
            <a:pPr indent="0" algn="just" eaLnBrk="1" hangingPunct="1"/>
            <a:r>
              <a:rPr lang="uk-UA" altLang="ru-RU" dirty="0" smtClean="0">
                <a:latin typeface="Times New Roman" pitchFamily="18" charset="0"/>
              </a:rPr>
              <a:t>Взаємодія вказаних білків на молекулярному рівні, при участі АТФ і </a:t>
            </a:r>
            <a:r>
              <a:rPr lang="uk-UA" altLang="ru-RU" dirty="0">
                <a:latin typeface="Times New Roman" pitchFamily="18" charset="0"/>
              </a:rPr>
              <a:t>іонів Са</a:t>
            </a:r>
            <a:r>
              <a:rPr lang="uk-UA" altLang="ru-RU" baseline="30000" dirty="0">
                <a:latin typeface="Times New Roman" pitchFamily="18" charset="0"/>
              </a:rPr>
              <a:t>2+</a:t>
            </a:r>
            <a:r>
              <a:rPr lang="uk-UA" altLang="ru-RU" dirty="0" smtClean="0">
                <a:latin typeface="Times New Roman" pitchFamily="18" charset="0"/>
              </a:rPr>
              <a:t> забезпечує скорочення скелетного м’язу і розвиток напруги (сили).</a:t>
            </a:r>
            <a:endParaRPr lang="uk-UA" altLang="ru-RU" dirty="0">
              <a:latin typeface="Times New Roman" pitchFamily="18" charset="0"/>
            </a:endParaRPr>
          </a:p>
        </p:txBody>
      </p:sp>
      <p:pic>
        <p:nvPicPr>
          <p:cNvPr id="2054" name="Picture 6" descr="http://nksport.ru/wp-content/uploads/2015/08/Muscle1x-480x2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9" y="3096933"/>
            <a:ext cx="3085383" cy="17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Саркомір –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структурна одиниця міофібріли; е моделлю для вивчення механізму м’язового скорочення.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://ua.convdocs.org/pars_docs/refs/6/5040/5040_html_7017a4d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5417"/>
            <a:ext cx="4968552" cy="55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443841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dirty="0" smtClean="0">
                <a:latin typeface="Times New Roman" pitchFamily="18" charset="0"/>
              </a:rPr>
              <a:t>Саркомір – </a:t>
            </a:r>
            <a:r>
              <a:rPr lang="uk-UA" altLang="ru-RU" dirty="0" smtClean="0">
                <a:latin typeface="Times New Roman" pitchFamily="18" charset="0"/>
              </a:rPr>
              <a:t>частина міофібріли, між двома </a:t>
            </a:r>
            <a:r>
              <a:rPr lang="en-US" altLang="ru-RU" dirty="0" smtClean="0">
                <a:latin typeface="Times New Roman" pitchFamily="18" charset="0"/>
              </a:rPr>
              <a:t>Z</a:t>
            </a:r>
            <a:r>
              <a:rPr lang="uk-UA" altLang="ru-RU" dirty="0" smtClean="0">
                <a:latin typeface="Times New Roman" pitchFamily="18" charset="0"/>
              </a:rPr>
              <a:t>-лініями </a:t>
            </a:r>
          </a:p>
          <a:p>
            <a:pPr algn="just"/>
            <a:endParaRPr lang="uk-UA" altLang="ru-RU" dirty="0">
              <a:latin typeface="Times New Roman" pitchFamily="18" charset="0"/>
            </a:endParaRPr>
          </a:p>
          <a:p>
            <a:pPr algn="just"/>
            <a:r>
              <a:rPr lang="uk-UA" altLang="ru-RU" dirty="0" smtClean="0">
                <a:latin typeface="Times New Roman" pitchFamily="18" charset="0"/>
              </a:rPr>
              <a:t>Саркомір є моделлю, на якій розглядають механізм скорочення скелетних м’язів.</a:t>
            </a:r>
          </a:p>
          <a:p>
            <a:pPr algn="just"/>
            <a:endParaRPr lang="uk-UA" altLang="ru-RU" dirty="0">
              <a:latin typeface="Times New Roman" pitchFamily="18" charset="0"/>
            </a:endParaRPr>
          </a:p>
          <a:p>
            <a:pPr algn="just"/>
            <a:r>
              <a:rPr lang="uk-UA" altLang="ru-RU" dirty="0" smtClean="0">
                <a:latin typeface="Times New Roman" pitchFamily="18" charset="0"/>
              </a:rPr>
              <a:t>Зважаючи, що при скороченні кожен саркомір зменшується приблизно в 2 рази, ми спостерігаємо зменшення загальної довжини м’язів.</a:t>
            </a:r>
            <a:endParaRPr lang="uk-UA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2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04813"/>
            <a:ext cx="8424863" cy="1477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Значительная роль в развитии ФК  и спорта отведена </a:t>
            </a:r>
            <a:r>
              <a:rPr lang="ru-RU" u="sng" dirty="0"/>
              <a:t>врачебно-физкультурной службе</a:t>
            </a:r>
            <a:r>
              <a:rPr lang="ru-RU" dirty="0"/>
              <a:t>, которая осуществляет медицинский контроль за лицами, занимающимися ФК и спортом, </a:t>
            </a:r>
            <a:r>
              <a:rPr lang="ru-RU" u="sng" dirty="0"/>
              <a:t>а также обеспечивает проведение мероприятий по первичной профилактике социально-значимых заболеваний, их лечению и реабилитации во вторичной и третичной профилактике.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2133600"/>
            <a:ext cx="5616575" cy="4400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/>
              <a:t>Реабилитация </a:t>
            </a:r>
            <a:r>
              <a:rPr lang="ru-RU" sz="2000" dirty="0"/>
              <a:t>(восстановление) - комплекс медицинских, педагогических, профессиональных и юридических мер, направленных на восстановление (или компенсацию) нарушенных функций организма и трудоспособности больных. </a:t>
            </a:r>
          </a:p>
          <a:p>
            <a:pPr algn="just">
              <a:defRPr/>
            </a:pPr>
            <a:r>
              <a:rPr lang="ru-RU" sz="2000" dirty="0"/>
              <a:t>В государственном масштабе - это система социально-экономических, профессиональных, педагогических, психологических и др. мероприятий, направленных на предупреждение развития патологических процессов в организме, на эффективное и ранее возвращение больных и инвалидов к общественно полезному труду и в обществе.</a:t>
            </a:r>
          </a:p>
        </p:txBody>
      </p:sp>
      <p:pic>
        <p:nvPicPr>
          <p:cNvPr id="22532" name="Picture 2" descr="https://im2-tub-ru.yandex.net/i?id=85108cbdc653e3080f18f8651ba47e75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133600"/>
            <a:ext cx="28257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euromednews.ru/wp-content/uploads/2013/10/Wa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92600"/>
            <a:ext cx="2830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0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413"/>
            <a:ext cx="9144000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>Двигательная активность -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44675"/>
            <a:ext cx="9144000" cy="1439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это генетически обусловленное в возрастном аспекте количество локомоций в единицу измерения (сутки, месяц, год)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38113"/>
            <a:ext cx="9144000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«Движение как таковое может по своему действию заменить любое лекарство, но все лечебные средства мира не могут заменить движения»</a:t>
            </a:r>
          </a:p>
          <a:p>
            <a:pPr algn="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Тассо Торквато (1544-1593)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141663"/>
            <a:ext cx="9144000" cy="2246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Двигательная активность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сочетание разнообразных двигательных действий, выполняемых в повседневной жизни, а также организованных или самостоятельных занятий физической культурой и спортом.</a:t>
            </a:r>
          </a:p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shade val="75000"/>
                  </a:schemeClr>
                </a:solidFill>
                <a:latin typeface="Arial" pitchFamily="34" charset="0"/>
                <a:cs typeface="Arial" pitchFamily="34" charset="0"/>
              </a:rPr>
              <a:t>Ежедневные занятия физическими упражнениями можно рассматривать как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тренировку</a:t>
            </a:r>
            <a:r>
              <a:rPr lang="ru-RU" sz="2000" dirty="0">
                <a:solidFill>
                  <a:schemeClr val="tx2">
                    <a:shade val="75000"/>
                  </a:schemeClr>
                </a:solidFill>
                <a:latin typeface="Arial" pitchFamily="34" charset="0"/>
                <a:cs typeface="Arial" pitchFamily="34" charset="0"/>
              </a:rPr>
              <a:t>, которая представляет собой формирование двигательных навыков и расширение функциональных возможностей организма.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5589588"/>
            <a:ext cx="9144000" cy="12684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Создав определенный режим двигательной активности, можно отчасти регулировать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морфо-функциональное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развитие организма, воздействовать на его устойчивость к факторам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23407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76250"/>
            <a:ext cx="8532813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u="sng" dirty="0">
                <a:solidFill>
                  <a:srgbClr val="002060"/>
                </a:solidFill>
              </a:rPr>
              <a:t>Цель реабилитации</a:t>
            </a:r>
            <a:r>
              <a:rPr lang="ru-RU" b="1" dirty="0">
                <a:solidFill>
                  <a:srgbClr val="002060"/>
                </a:solidFill>
              </a:rPr>
              <a:t> -  </a:t>
            </a:r>
            <a:r>
              <a:rPr lang="ru-RU" dirty="0"/>
              <a:t>оздоровление больного и оказание ему помощи в восстановлении или развитии профессиональных навыков с учетом перенесенной ими травмы, возвращение больного к активной жизни в обществе и к социально-полезному труду.</a:t>
            </a:r>
          </a:p>
          <a:p>
            <a:pPr algn="just">
              <a:defRPr/>
            </a:pPr>
            <a:endParaRPr lang="ru-RU" b="1" u="sng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b="1" u="sng" dirty="0">
                <a:solidFill>
                  <a:srgbClr val="002060"/>
                </a:solidFill>
              </a:rPr>
              <a:t>Компоненты реабилитации. </a:t>
            </a:r>
            <a:r>
              <a:rPr lang="ru-RU" dirty="0"/>
              <a:t>Реабилитация достигается сочетанным применением реабилитационных мероприятий -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медицинских, психологических, педагогических, социальных, трудовых, технических и правовых, </a:t>
            </a:r>
            <a:r>
              <a:rPr lang="ru-RU" dirty="0"/>
              <a:t>составляющих единый комплекс.</a:t>
            </a:r>
          </a:p>
        </p:txBody>
      </p:sp>
      <p:pic>
        <p:nvPicPr>
          <p:cNvPr id="23555" name="Picture 2" descr="http://artrozmed.ru/wp-content/uploads/2014/07/Uprazhn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33496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3851275" y="3141663"/>
            <a:ext cx="48974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</a:rPr>
              <a:t>Медицинские мероприятия т.е. медицинская реабилитация, </a:t>
            </a:r>
            <a:r>
              <a:rPr lang="ru-RU"/>
              <a:t>объединяют лечебные меры, направленные на восстановление здоровья. Используются средства, способствующие развитию компенсаторных и приспособительно-адаптационных процессов в организме, в т.ч. средствами ЛФК  - это ФУ и естественные природные факторы; массаж как в периоде лечения, так и в периоде диспансеризации (с целью вторичной и третичной профилактики).</a:t>
            </a:r>
          </a:p>
        </p:txBody>
      </p:sp>
    </p:spTree>
    <p:extLst>
      <p:ext uri="{BB962C8B-B14F-4D97-AF65-F5344CB8AC3E}">
        <p14:creationId xmlns:p14="http://schemas.microsoft.com/office/powerpoint/2010/main" val="34488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6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68313" y="1169988"/>
            <a:ext cx="8207375" cy="5016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Тренировка совершенствует регулирующее и координирующее влияние на ЦНС, на функции различных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органов и систем организма.</a:t>
            </a:r>
          </a:p>
          <a:p>
            <a:pPr algn="just" eaLnBrk="0" hangingPunct="0">
              <a:defRPr/>
            </a:pPr>
            <a:endParaRPr lang="ru-RU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defRPr/>
            </a:pP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Результатами тренировок является повышение функциональных способностей всего организма и усиление взаимодействий его органов и систем. </a:t>
            </a:r>
          </a:p>
          <a:p>
            <a:pPr algn="just" eaLnBrk="0" hangingPunct="0">
              <a:defRPr/>
            </a:pPr>
            <a:endParaRPr lang="ru-RU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defRPr/>
            </a:pP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Длительное, систематическое применение ФУ вызывает </a:t>
            </a:r>
            <a:r>
              <a:rPr lang="ru-RU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морфо-функциональную</a:t>
            </a: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адаптацию организма к нагрузкам, в конечном итоге приводит к устранению нарушений, возникающих в результате болезни или гиподинамии. </a:t>
            </a:r>
          </a:p>
          <a:p>
            <a:pPr algn="just" eaLnBrk="0" hangingPunct="0">
              <a:defRPr/>
            </a:pPr>
            <a:endParaRPr lang="ru-RU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defRPr/>
            </a:pP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Лечебное и оздоровительное действие ФУ (как средство ОФК, ЛФК) заключается прежде всего в том, что они помогают корректировать «извращенные» во время болезни </a:t>
            </a:r>
            <a:r>
              <a:rPr lang="ru-RU" sz="20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кортико-висцеральные</a:t>
            </a: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взаимодействия, способствуют подавлению патологических процессов.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476250"/>
            <a:ext cx="820737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 основе терапевтического дейс</a:t>
            </a: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твия ФУ лежит процесс тр</a:t>
            </a:r>
            <a:r>
              <a:rPr lang="ru-RU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енировки. </a:t>
            </a:r>
          </a:p>
        </p:txBody>
      </p:sp>
    </p:spTree>
    <p:extLst>
      <p:ext uri="{BB962C8B-B14F-4D97-AF65-F5344CB8AC3E}">
        <p14:creationId xmlns:p14="http://schemas.microsoft.com/office/powerpoint/2010/main" val="20271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6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404813"/>
            <a:ext cx="8064500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ФУ оказывает на организм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тонизирующее(стимулирующее), трофическое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нормализующее</a:t>
            </a:r>
            <a:r>
              <a:rPr lang="ru-RU" sz="2000" dirty="0"/>
              <a:t> действие.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4724400"/>
            <a:ext cx="8207375" cy="1939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/>
              <a:t>Тонизирующее действие ФУ выражается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стимуляции моторно-висцеральных рефлексов</a:t>
            </a:r>
            <a:r>
              <a:rPr lang="ru-RU" sz="2000" dirty="0"/>
              <a:t> (В.И. </a:t>
            </a:r>
            <a:r>
              <a:rPr lang="ru-RU" sz="2000" dirty="0" err="1"/>
              <a:t>Бельтюков</a:t>
            </a:r>
            <a:r>
              <a:rPr lang="ru-RU" sz="2000" dirty="0"/>
              <a:t>, М.Р. </a:t>
            </a:r>
            <a:r>
              <a:rPr lang="ru-RU" sz="2000" dirty="0" err="1"/>
              <a:t>Могендович</a:t>
            </a:r>
            <a:r>
              <a:rPr lang="ru-RU" sz="2000" dirty="0"/>
              <a:t>, 1947). Усиление афферентной </a:t>
            </a:r>
            <a:r>
              <a:rPr lang="ru-RU" sz="2000" dirty="0" err="1"/>
              <a:t>импульсации</a:t>
            </a:r>
            <a:r>
              <a:rPr lang="ru-RU" sz="2000" dirty="0"/>
              <a:t> проприорецепторов стимулирует клеточный метаболизм в нейронах двигательного анализатора, вследствие чего усиливается трофическое влияние ЦНС на скелетную мускулатуру и внутренние органы.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1557338"/>
            <a:ext cx="4816475" cy="522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Тонизирующее действие: </a:t>
            </a:r>
          </a:p>
        </p:txBody>
      </p:sp>
      <p:pic>
        <p:nvPicPr>
          <p:cNvPr id="29701" name="Picture 2" descr="http://medbe.ru/upload/medialibrary/c64/risvos_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249612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611188" y="2276475"/>
            <a:ext cx="4608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/>
              <a:t>При заболевании организм находится в особо неблагоприятных условиях как из-за нарушения функций, обусловленных патологическими процессами, так и вследствие вынужденной гипокинезии, ухудшающей состояние больного и способствующей прогрессированию болезни. </a:t>
            </a:r>
          </a:p>
        </p:txBody>
      </p:sp>
    </p:spTree>
    <p:extLst>
      <p:ext uri="{BB962C8B-B14F-4D97-AF65-F5344CB8AC3E}">
        <p14:creationId xmlns:p14="http://schemas.microsoft.com/office/powerpoint/2010/main" val="37429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2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26841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/>
              <a:t>	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И.П. Павлов отмечал, что двигательная деятельность служит важным сигнализирующим фактором центральной нервной системы</a:t>
            </a:r>
          </a:p>
        </p:txBody>
      </p:sp>
      <p:pic>
        <p:nvPicPr>
          <p:cNvPr id="30723" name="Picture 7" descr="portr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268413"/>
            <a:ext cx="2232025" cy="2881312"/>
          </a:xfrm>
        </p:spPr>
      </p:pic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2843213" y="1341438"/>
            <a:ext cx="5976937" cy="2554287"/>
          </a:xfrm>
          <a:prstGeom prst="rect">
            <a:avLst/>
          </a:prstGeom>
          <a:gradFill rotWithShape="1">
            <a:gsLst>
              <a:gs pos="0">
                <a:schemeClr val="bg2">
                  <a:alpha val="5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i="1"/>
              <a:t>"...к пяти наружным анализаторам мы должны прибавить в высшей степени тонкий анализатор - внутренний анализатор двигательного аппарата, сигнализирующий центральной нервной системе каждый момент движения, положение и напряжение всех частей тела, участвующих в движении"</a:t>
            </a:r>
          </a:p>
          <a:p>
            <a:pPr algn="r"/>
            <a:r>
              <a:rPr lang="ru-RU" sz="2000"/>
              <a:t>И.П. Павлов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11188" y="4149725"/>
            <a:ext cx="8208962" cy="2554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Движение обуславливает взаимосвязь функций костно-мышечной системы со всеми системами вегетативных процессов, протекающих в организме. Двигательная, чувствительная и вегетативная зоны коры образуют единую систему, посредством которой организуется работа нижележащих нервных центров (дыхания, кровообращения, обмена и т.п.) и осуществляется двигательная и вегетативная регуляция органов и систем</a:t>
            </a:r>
          </a:p>
          <a:p>
            <a:pPr algn="just"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649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3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107950" y="333375"/>
            <a:ext cx="8891588" cy="62642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dirty="0"/>
              <a:t>	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Под воздействием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физических (или других) факторов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импульсация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от рефлексогенной зоны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закодированном виде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д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оставляется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по чувствительным афферентным нервным волокнам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в центры мозга.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коре в результате этой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афферентации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формируется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центр возбуждения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который доминирующе воздействует на расположенные в коре другие корковые центры (зрения, слуха), активируя их деятельность.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От нервных центров передаются импульсы к рабочим органам (эффекторам)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в том числе к скелетным мышцам, коже, внутренним и эндокринным органам.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	Основные гуморальные (химические) изменения в мышцах, коже сходятся к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образованию биологически активных веществ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гистамина, ацетилхолина,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серотонина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различных свободных радикалов,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кининов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Эти вещества поступают в кровь,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вызывают изменения просвета капилляров, вязкость крови, изменяют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транскапиллярный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обмен, усиливают диффузию газов, метаболизм тканей.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Физиологический эффект складывается с одной стороны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сбалансированностью метаболических процессов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центрах коры головного мозга и узлах вегетативной  нервной системы, с другой стороны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улучшением кровообращения  в системе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микроциркуляции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регионально как в области воздействия (коже, мышцах и других прилежащих тканей), так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и в целом в большом круге кровообращения. </a:t>
            </a:r>
          </a:p>
        </p:txBody>
      </p:sp>
    </p:spTree>
    <p:extLst>
      <p:ext uri="{BB962C8B-B14F-4D97-AF65-F5344CB8AC3E}">
        <p14:creationId xmlns:p14="http://schemas.microsoft.com/office/powerpoint/2010/main" val="379232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4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113"/>
            <a:ext cx="6516688" cy="4492625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	</a:t>
            </a:r>
            <a:r>
              <a:rPr lang="ru-RU" sz="2000" b="1" smtClean="0">
                <a:latin typeface="Arial" charset="0"/>
                <a:cs typeface="Arial" charset="0"/>
              </a:rPr>
              <a:t>Отец медицины - древнегреческий ученый Гиппократ - прожил около 104 лет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	Он показал своим личным примером, что для продления жизни и сохранения высокой физической работоспособности необходимы: ежедневная гимнастика, свежий воздух и прогулки.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		</a:t>
            </a:r>
            <a:r>
              <a:rPr lang="ru-RU" sz="2400" b="1" smtClean="0">
                <a:latin typeface="Arial" charset="0"/>
                <a:cs typeface="Arial" charset="0"/>
              </a:rPr>
              <a:t>Ему же принадлежит введение в практическую медицину  термина </a:t>
            </a:r>
            <a:r>
              <a:rPr lang="ru-RU" sz="2400" b="1" u="sng" smtClean="0">
                <a:latin typeface="Arial" charset="0"/>
                <a:cs typeface="Arial" charset="0"/>
              </a:rPr>
              <a:t>«образ жизни»</a:t>
            </a:r>
          </a:p>
        </p:txBody>
      </p:sp>
      <p:sp>
        <p:nvSpPr>
          <p:cNvPr id="198662" name="Rectangle 6"/>
          <p:cNvSpPr>
            <a:spLocks noGrp="1" noChangeAspect="1" noChangeArrowheads="1"/>
          </p:cNvSpPr>
          <p:nvPr>
            <p:ph sz="quarter" idx="2"/>
          </p:nvPr>
        </p:nvSpPr>
        <p:spPr>
          <a:xfrm>
            <a:off x="430213" y="188913"/>
            <a:ext cx="8713787" cy="1692275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«Гимнастика, физические упражнения, ходьба должны прочно войти в быт каждого, кто хочет сохранить работоспособность, здоровье, полноценную и радостную жизнь»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Гиппократ (460-356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гг. до н.э.)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936750"/>
            <a:ext cx="2598737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65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534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8"/>
          <p:cNvSpPr>
            <a:spLocks noGrp="1" noChangeArrowheads="1"/>
          </p:cNvSpPr>
          <p:nvPr>
            <p:ph idx="1"/>
          </p:nvPr>
        </p:nvSpPr>
        <p:spPr>
          <a:xfrm>
            <a:off x="468313" y="5013325"/>
            <a:ext cx="8229600" cy="1146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" charset="0"/>
              </a:rPr>
              <a:t>Схематическое изображение моторно-висцеральных рефлексов по И.В. Муравову и М.Р. Могендовичу</a:t>
            </a:r>
          </a:p>
        </p:txBody>
      </p:sp>
    </p:spTree>
    <p:extLst>
      <p:ext uri="{BB962C8B-B14F-4D97-AF65-F5344CB8AC3E}">
        <p14:creationId xmlns:p14="http://schemas.microsoft.com/office/powerpoint/2010/main" val="34006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360363"/>
            <a:ext cx="9144000" cy="184467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Принцип обратной связи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был разработан учеными И.П. Павловым и П.К. Анохиным, Н.А.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Берштейном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Основанием для создания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концепции обратной связи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послужили научные работы А.Ф. Самойлова о "воспитании" нервной системы скелетной мускулатурой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филогенезе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468313" y="4581525"/>
            <a:ext cx="8135937" cy="1943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Под влиянием эфферентных импульсов нервной системы происходит сокращение скелетных мышц. Обратная информация (афферентная) от сокращающихся мышц изменяет ("воспитывает") функциональное состояние нервной системы. Таким образом, формируется определенная морфофункциональная доминанта в коре головного мозга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2425700"/>
            <a:ext cx="8135937" cy="1939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  <a:ea typeface="SimSun" pitchFamily="2" charset="-122"/>
                <a:cs typeface="Arial" pitchFamily="34" charset="0"/>
              </a:rPr>
              <a:t>	Мышцы составляют 40-50% тела человека. За время эволюционного развития функция мышечного движения подчинила себе строение, функции и всю жизнедеятельность других органов, систем организма. Поэтому он очень четко реагирует как на снижение двигательной активности, так и на тяжелые, непосильные физические нагрузки. </a:t>
            </a:r>
          </a:p>
        </p:txBody>
      </p:sp>
    </p:spTree>
    <p:extLst>
      <p:ext uri="{BB962C8B-B14F-4D97-AF65-F5344CB8AC3E}">
        <p14:creationId xmlns:p14="http://schemas.microsoft.com/office/powerpoint/2010/main" val="3865204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8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686800" cy="9620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Функциональная система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по П.К. Анохину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Двойная стрелка влево/вправо 7"/>
          <p:cNvSpPr/>
          <p:nvPr/>
        </p:nvSpPr>
        <p:spPr>
          <a:xfrm rot="18216469">
            <a:off x="2642394" y="3613944"/>
            <a:ext cx="1817688" cy="1651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 rot="20486450">
            <a:off x="5070475" y="3059113"/>
            <a:ext cx="165100" cy="1433512"/>
          </a:xfrm>
          <a:prstGeom prst="up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42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3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333375"/>
            <a:ext cx="8713787" cy="623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9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Согласно учению Л.А. Орбели, </a:t>
            </a:r>
            <a:r>
              <a:rPr lang="ru-RU" sz="1900" dirty="0">
                <a:latin typeface="+mn-lt"/>
              </a:rPr>
              <a:t>вегетативная нервная система совместно с эндокринной оказывает адаптационно-трофическое влияние на ткани, что изменяет интенсивность кровообращения и, соответственно, уровень обмена веществ, на чем и основывается принцип реабилитации. </a:t>
            </a:r>
          </a:p>
          <a:p>
            <a:pPr algn="just">
              <a:defRPr/>
            </a:pPr>
            <a:endParaRPr lang="ru-RU" sz="1900" dirty="0">
              <a:latin typeface="+mn-lt"/>
            </a:endParaRPr>
          </a:p>
          <a:p>
            <a:pPr algn="just">
              <a:defRPr/>
            </a:pPr>
            <a:r>
              <a:rPr lang="ru-RU" sz="1900" u="sng" dirty="0">
                <a:latin typeface="+mn-lt"/>
              </a:rPr>
              <a:t>В мышцах </a:t>
            </a:r>
            <a:r>
              <a:rPr lang="ru-RU" sz="1900" dirty="0">
                <a:latin typeface="+mn-lt"/>
              </a:rPr>
              <a:t>находится значительное количество </a:t>
            </a:r>
            <a:r>
              <a:rPr lang="ru-RU" sz="1900" u="sng" dirty="0">
                <a:latin typeface="+mn-lt"/>
              </a:rPr>
              <a:t>специфических рецепторов </a:t>
            </a:r>
            <a:r>
              <a:rPr lang="ru-RU" sz="1900" dirty="0">
                <a:latin typeface="+mn-lt"/>
              </a:rPr>
              <a:t>(проприорецепторов) расположенных также в сухожилиях, суставных сумках, </a:t>
            </a:r>
            <a:r>
              <a:rPr lang="ru-RU" sz="1900" dirty="0" err="1">
                <a:latin typeface="+mn-lt"/>
              </a:rPr>
              <a:t>апоневрических</a:t>
            </a:r>
            <a:r>
              <a:rPr lang="ru-RU" sz="1900" dirty="0">
                <a:latin typeface="+mn-lt"/>
              </a:rPr>
              <a:t> растяжениях</a:t>
            </a:r>
            <a:r>
              <a:rPr lang="ru-RU" sz="1900" u="sng" dirty="0">
                <a:latin typeface="+mn-lt"/>
              </a:rPr>
              <a:t>, которые возбуждаются при сокращении мышц. </a:t>
            </a:r>
          </a:p>
          <a:p>
            <a:pPr algn="just">
              <a:defRPr/>
            </a:pPr>
            <a:endParaRPr lang="ru-RU" sz="1900" dirty="0">
              <a:latin typeface="+mn-lt"/>
            </a:endParaRPr>
          </a:p>
          <a:p>
            <a:pPr algn="just">
              <a:defRPr/>
            </a:pPr>
            <a:r>
              <a:rPr lang="ru-RU" sz="1900" u="sng" dirty="0">
                <a:latin typeface="+mn-lt"/>
              </a:rPr>
              <a:t>Другая группа рецепторов </a:t>
            </a:r>
            <a:r>
              <a:rPr lang="ru-RU" sz="1900" dirty="0">
                <a:latin typeface="+mn-lt"/>
              </a:rPr>
              <a:t>реагирует на </a:t>
            </a:r>
            <a:r>
              <a:rPr lang="ru-RU" sz="1900" u="sng" dirty="0">
                <a:latin typeface="+mn-lt"/>
              </a:rPr>
              <a:t>изменение химизма тканей, содержания кислорода, углекислого газа, питательных веществ. </a:t>
            </a:r>
          </a:p>
          <a:p>
            <a:pPr algn="just">
              <a:defRPr/>
            </a:pPr>
            <a:endParaRPr lang="ru-RU" sz="1900" dirty="0">
              <a:latin typeface="+mn-lt"/>
            </a:endParaRPr>
          </a:p>
          <a:p>
            <a:pPr algn="just">
              <a:defRPr/>
            </a:pPr>
            <a:r>
              <a:rPr lang="ru-RU" sz="1900" dirty="0">
                <a:latin typeface="+mn-lt"/>
              </a:rPr>
              <a:t>Спинной и головной мозг </a:t>
            </a:r>
            <a:r>
              <a:rPr lang="ru-RU" sz="1900" u="sng" dirty="0">
                <a:latin typeface="+mn-lt"/>
              </a:rPr>
              <a:t>избирательно воспринимает эту информацию </a:t>
            </a:r>
            <a:r>
              <a:rPr lang="ru-RU" sz="1900" dirty="0">
                <a:latin typeface="+mn-lt"/>
              </a:rPr>
              <a:t>и </a:t>
            </a:r>
            <a:r>
              <a:rPr lang="ru-RU" sz="1900" dirty="0" err="1">
                <a:latin typeface="+mn-lt"/>
              </a:rPr>
              <a:t>эфферентно</a:t>
            </a:r>
            <a:r>
              <a:rPr lang="ru-RU" sz="1900" dirty="0">
                <a:latin typeface="+mn-lt"/>
              </a:rPr>
              <a:t> </a:t>
            </a:r>
            <a:r>
              <a:rPr lang="ru-RU" sz="1900" u="sng" dirty="0">
                <a:latin typeface="+mn-lt"/>
              </a:rPr>
              <a:t>посылает соответствующую информацию к железам внутренней секреции, внутренним органам, к работающим или находящимся в покое мышцам. </a:t>
            </a:r>
          </a:p>
          <a:p>
            <a:pPr algn="just">
              <a:defRPr/>
            </a:pPr>
            <a:endParaRPr lang="ru-RU" sz="1900" dirty="0">
              <a:latin typeface="+mn-lt"/>
            </a:endParaRPr>
          </a:p>
          <a:p>
            <a:pPr algn="just">
              <a:defRPr/>
            </a:pPr>
            <a:r>
              <a:rPr lang="ru-RU" sz="1900" dirty="0">
                <a:latin typeface="+mn-lt"/>
              </a:rPr>
              <a:t>В крови </a:t>
            </a:r>
            <a:r>
              <a:rPr lang="ru-RU" sz="1900" u="sng" dirty="0">
                <a:latin typeface="+mn-lt"/>
              </a:rPr>
              <a:t>повышается уровень </a:t>
            </a:r>
            <a:r>
              <a:rPr lang="ru-RU" sz="1900" u="sng" dirty="0" err="1">
                <a:latin typeface="+mn-lt"/>
              </a:rPr>
              <a:t>эндорфинов</a:t>
            </a:r>
            <a:r>
              <a:rPr lang="ru-RU" sz="1900" dirty="0">
                <a:latin typeface="+mn-lt"/>
              </a:rPr>
              <a:t>, которые создают человеку определенное </a:t>
            </a:r>
            <a:r>
              <a:rPr lang="ru-RU" sz="1900" u="sng" dirty="0">
                <a:latin typeface="+mn-lt"/>
              </a:rPr>
              <a:t>чувство «мышечной радости», </a:t>
            </a:r>
            <a:r>
              <a:rPr lang="ru-RU" sz="1900" dirty="0">
                <a:latin typeface="+mn-lt"/>
              </a:rPr>
              <a:t>без которой невозможно и гармоническое развитие молодого организма и интеллектуальная деятельность зрелого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920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3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333375"/>
            <a:ext cx="7775575" cy="5630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latin typeface="+mn-lt"/>
              </a:rPr>
              <a:t>Более раннее включение собственных адаптационных реакций организма в ответ на раздражители в виде ФУ во многом определяет быстроту оздоровления и полноту реабилитации. Важным проявлением оздоровительной тренировки является их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положительное воздействие на эмоциональную сферу больного. </a:t>
            </a:r>
            <a:r>
              <a:rPr lang="ru-RU" sz="2000" dirty="0">
                <a:latin typeface="+mn-lt"/>
              </a:rPr>
              <a:t>Вследствие </a:t>
            </a:r>
            <a:r>
              <a:rPr lang="ru-RU" sz="2000" dirty="0" err="1">
                <a:latin typeface="+mn-lt"/>
              </a:rPr>
              <a:t>афферентации</a:t>
            </a:r>
            <a:r>
              <a:rPr lang="ru-RU" sz="2000" dirty="0">
                <a:latin typeface="+mn-lt"/>
              </a:rPr>
              <a:t> на гипоталамус, последним выделяется значительное количество опиатов, способствующих формированию положительных эмоций, «растворению» отрицательной доминанты в коре головного мозга (Ухтомский А. А., 1923).</a:t>
            </a:r>
            <a:endParaRPr lang="en-US" sz="2000" dirty="0">
              <a:latin typeface="+mn-lt"/>
            </a:endParaRPr>
          </a:p>
          <a:p>
            <a:pPr algn="just">
              <a:defRPr/>
            </a:pPr>
            <a:endParaRPr lang="en-US" sz="2000" dirty="0">
              <a:latin typeface="+mn-lt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отношению к другим средствам стимулирующего или тонизирующего характера ФУ обладает преимуществами, заключающимися в их адекватности, универсальности, индивидуальности 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физиологичности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при правильной дозировке отсутствия их побочного действия, возможности длительного применения, которое практически не имеет ограничений, переходя из лечебного (чисто реабилитационного) в профилактическое и оздоровительное.</a:t>
            </a:r>
          </a:p>
        </p:txBody>
      </p:sp>
    </p:spTree>
    <p:extLst>
      <p:ext uri="{BB962C8B-B14F-4D97-AF65-F5344CB8AC3E}">
        <p14:creationId xmlns:p14="http://schemas.microsoft.com/office/powerpoint/2010/main" val="3433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2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403350" y="5805488"/>
            <a:ext cx="6481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Структурная схема двигательной активности</a:t>
            </a:r>
          </a:p>
          <a:p>
            <a:pPr algn="ctr"/>
            <a:r>
              <a:rPr lang="ru-RU" sz="2000">
                <a:latin typeface="Arial" charset="0"/>
              </a:rPr>
              <a:t>(М.А. Калмыков, Е.В. Харламов)</a:t>
            </a:r>
          </a:p>
        </p:txBody>
      </p:sp>
      <p:pic>
        <p:nvPicPr>
          <p:cNvPr id="24579" name="Picture 5" descr="C:\Users\hp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36"/>
          <a:stretch>
            <a:fillRect/>
          </a:stretch>
        </p:blipFill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7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323850" y="1125538"/>
            <a:ext cx="85693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/>
              <a:t>Трофическую функцию выполняют высшие вегетативные центры коры головного мозга и гипоталамус. Проприоцептивная импульсация, усиливающаяся при выполнении ФУ, стимулирует нервную трофику и восстанавливает нормальное соотношение между опорно-двигательным аппаратом и физиологическими системами организма (дыхательной, с.с.с. и др.). Активизирующая проприорецепция при изометрическом и изотоническом режиме работы изменяет функциональное состояние нервных центров, регулирующих работу внутренних органов. В процессе этой работы повышается доставка белков, обеспечивающих компенсацию затрат энергии на мышечную работу. </a:t>
            </a:r>
          </a:p>
          <a:p>
            <a:pPr algn="just"/>
            <a:endParaRPr lang="ru-RU"/>
          </a:p>
          <a:p>
            <a:pPr algn="just"/>
            <a:r>
              <a:rPr lang="ru-RU"/>
              <a:t>Трофическое действие ФУ проявляется в снижении мышечного напряжения, например, при остеохондрозе позвоночника, сколиозе и др. заболеваниях ОДА. При остеохондрозе позвоночника мышечное напряжение сопровождается мышечным ухудшением кровообращения и усилением компрессии нервно-сосудистых образований. Общеукрепляющие ФУ и комплексы ЛФК способствуют лечению и профилактике дегенеративно-дистрофических процессов в мышцах и тканях, окружающих позвоночник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333375"/>
            <a:ext cx="4535488" cy="522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Трофическое действие </a:t>
            </a:r>
          </a:p>
        </p:txBody>
      </p:sp>
    </p:spTree>
    <p:extLst>
      <p:ext uri="{BB962C8B-B14F-4D97-AF65-F5344CB8AC3E}">
        <p14:creationId xmlns:p14="http://schemas.microsoft.com/office/powerpoint/2010/main" val="20833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0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395288" y="14843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направлено на устранение патологических условнорефлекторных связей при патологии.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692150"/>
            <a:ext cx="4799012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err="1"/>
              <a:t>Нормализационное</a:t>
            </a:r>
            <a:r>
              <a:rPr lang="ru-RU" sz="2800" dirty="0"/>
              <a:t> действие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2636838"/>
            <a:ext cx="7777162" cy="3478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/>
              <a:t>Таким образом, профилактические и лечебные действия ФУ многообразны. </a:t>
            </a:r>
          </a:p>
          <a:p>
            <a:pPr algn="just">
              <a:defRPr/>
            </a:pPr>
            <a:endParaRPr lang="ru-RU" sz="2000" dirty="0"/>
          </a:p>
          <a:p>
            <a:pPr algn="just">
              <a:defRPr/>
            </a:pPr>
            <a:r>
              <a:rPr lang="ru-RU" sz="2000" u="sng" dirty="0"/>
              <a:t>В зависимости от уровня физической подготовленности, функционального состояния определенных систем организма, конкретной патологии, стадии заболевания, возраста и пола </a:t>
            </a:r>
            <a:r>
              <a:rPr lang="ru-RU" sz="2000" dirty="0"/>
              <a:t>человеку здоровому и больному можно подобрать </a:t>
            </a:r>
            <a:r>
              <a:rPr lang="ru-RU" sz="2000" u="sng" dirty="0"/>
              <a:t>определенное ФУ,</a:t>
            </a:r>
            <a:r>
              <a:rPr lang="ru-RU" sz="2000" dirty="0"/>
              <a:t> дозировку мышечной нагрузки, </a:t>
            </a:r>
            <a:r>
              <a:rPr lang="ru-RU" sz="2000" u="sng" dirty="0"/>
              <a:t>которые обеспечивают действие определенного морфофункционального механизма, необходимого для повышения уровней здоровья или реабилитации в восстановительном лечении.</a:t>
            </a:r>
          </a:p>
        </p:txBody>
      </p:sp>
    </p:spTree>
    <p:extLst>
      <p:ext uri="{BB962C8B-B14F-4D97-AF65-F5344CB8AC3E}">
        <p14:creationId xmlns:p14="http://schemas.microsoft.com/office/powerpoint/2010/main" val="30273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9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3924300" y="4149725"/>
            <a:ext cx="4968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Целью </a:t>
            </a:r>
            <a:r>
              <a:rPr lang="ru-RU" sz="2000" i="1" u="sng"/>
              <a:t>специальных упражнений </a:t>
            </a:r>
            <a:r>
              <a:rPr lang="ru-RU" sz="2000"/>
              <a:t>является избирательное действие на ту или иную часть опорно-двигательного аппарата (например, на стопу при плоскостопии, на реабилитацию в конечности после перелома и т.п.).</a:t>
            </a:r>
          </a:p>
        </p:txBody>
      </p:sp>
      <p:pic>
        <p:nvPicPr>
          <p:cNvPr id="39939" name="Picture 2" descr="http://yoga.jofo.ru/data/userfiles/562/images/614828-utro-gimnas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74332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850" y="333375"/>
            <a:ext cx="6840538" cy="1014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Физические упражнения подразделяются на: </a:t>
            </a:r>
          </a:p>
          <a:p>
            <a:pPr>
              <a:defRPr/>
            </a:pP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общеукрепляющие и специальные. </a:t>
            </a:r>
            <a:endParaRPr lang="ru-RU" sz="2000" dirty="0"/>
          </a:p>
        </p:txBody>
      </p:sp>
      <p:sp>
        <p:nvSpPr>
          <p:cNvPr id="39941" name="Прямоугольник 4"/>
          <p:cNvSpPr>
            <a:spLocks noChangeArrowheads="1"/>
          </p:cNvSpPr>
          <p:nvPr/>
        </p:nvSpPr>
        <p:spPr bwMode="auto">
          <a:xfrm>
            <a:off x="468313" y="1916113"/>
            <a:ext cx="4032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i="1" u="sng"/>
              <a:t>Общеукрепляющие упражнения </a:t>
            </a:r>
            <a:r>
              <a:rPr lang="ru-RU" sz="2000"/>
              <a:t>направлены на оздоровление и укрепление ФС всего организма. </a:t>
            </a:r>
          </a:p>
        </p:txBody>
      </p:sp>
      <p:pic>
        <p:nvPicPr>
          <p:cNvPr id="39942" name="Picture 4" descr="http://www.babyco.ru/media/image/ploskostopie/1-%283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34559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9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2916238" y="4508500"/>
            <a:ext cx="56880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/>
              <a:t>Степень напряжения мышц в этом случае дозируется за счет рычага\скорости перемещенного сегмента тела и степени напряжения. По </a:t>
            </a:r>
            <a:r>
              <a:rPr lang="ru-RU" u="sng"/>
              <a:t>степени  активности   динамические упражнения могут быть активными и пассивными, в зависимости от состояния больного,  а также создания адекватной нагрузки.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333375"/>
            <a:ext cx="8208963" cy="138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По характеру мышечного сокращения ФУ подразделяют на: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динамические и статические 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т.е. изотонические и изометрические. </a:t>
            </a:r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250825" y="1916113"/>
            <a:ext cx="468153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/>
              <a:t>При использовании динамических упражнений мышцы работают в изотоническом режиме. Происходит чередование периодов сокращения с периодами расслабления, т.е. приведение в действие определенных суставов (сгибание и разгибание, приведение и отведение, вращение). </a:t>
            </a:r>
          </a:p>
        </p:txBody>
      </p:sp>
      <p:pic>
        <p:nvPicPr>
          <p:cNvPr id="40965" name="Picture 2" descr="http://www.fitness.com/exercises/uploaded/1296460428__1130758_weis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33480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http://insultanet.ru/img/gl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25717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5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4963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u="sng"/>
              <a:t>Активные упражнения </a:t>
            </a:r>
            <a:r>
              <a:rPr lang="ru-RU"/>
              <a:t>выполняются </a:t>
            </a:r>
            <a:r>
              <a:rPr lang="ru-RU" u="sng"/>
              <a:t>самостоятельно</a:t>
            </a:r>
            <a:r>
              <a:rPr lang="ru-RU"/>
              <a:t> в обычных или затрудненных для сокращения условиях (в виде определенных комплексов).</a:t>
            </a:r>
          </a:p>
          <a:p>
            <a:endParaRPr lang="ru-RU"/>
          </a:p>
          <a:p>
            <a:r>
              <a:rPr lang="ru-RU" b="1"/>
              <a:t>Пассивные упражнения </a:t>
            </a:r>
            <a:r>
              <a:rPr lang="ru-RU"/>
              <a:t>выполняются </a:t>
            </a:r>
            <a:r>
              <a:rPr lang="ru-RU" u="sng"/>
              <a:t>с помощью инструктора </a:t>
            </a:r>
            <a:r>
              <a:rPr lang="ru-RU"/>
              <a:t>без волевого усилия больного, активное сокращение мышцы при этом отсутствует Пассивные упражнения назначают  для улучшения лимфооттока, предупреждения тугоподвижности в суставах. Пассивные упражнения стимулируют проявление активных движений, благодаря рефлекторной импульсации, возникающей в проприорецепторах при пассивном движении.</a:t>
            </a:r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323850" y="5084763"/>
            <a:ext cx="88201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Двигательные режимы следует различать отдельно для здоровых и больных людей. Для здоровых людей это спортивный и оздоровительный режим. Для больных в системе ЛФК различают постельный режим, полупостельный, свободный (щадящий № 1), тонизирующий (он же щадяще-тренирующий), тренирующий (№ 3).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113" y="2924175"/>
            <a:ext cx="5761037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Статические упражнения</a:t>
            </a:r>
            <a:r>
              <a:rPr lang="ru-RU" dirty="0"/>
              <a:t> характеризуются сокращением мышц, развитием напряжения без изменения длины мышц (изометрическое напряжение). Например, удержание руки или ноги в определенном положении, напряжении мышц под гипсовой повязкой, для профилактики снижения силы этих мышц и т.д.</a:t>
            </a:r>
          </a:p>
        </p:txBody>
      </p:sp>
      <p:pic>
        <p:nvPicPr>
          <p:cNvPr id="41989" name="Picture 2" descr="http://turnik.su/images/isome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27892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9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435975" cy="24479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>
                <a:effectLst/>
                <a:latin typeface="Arial" pitchFamily="34" charset="0"/>
                <a:cs typeface="Arial" pitchFamily="34" charset="0"/>
              </a:rPr>
              <a:t>Норма суточной двигательной активности </a:t>
            </a: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- та, которая полностью удовлетворяет биологическую потребность организма в движениях и соответствует функциональным возможностям 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997200"/>
            <a:ext cx="8424862" cy="33115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Основные критерии нормирования суточной двигательной активности: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динамика показателей роста, развития, состояния здоровья;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уровень функционального состояния основных органов, систем организма;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степень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резистентности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частота заболеваний;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уровень и степень гармоничности физического развития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Repin_SechenovI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60350"/>
            <a:ext cx="3095625" cy="4375150"/>
          </a:xfrm>
        </p:spPr>
      </p:pic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323850" y="4941888"/>
            <a:ext cx="8569325" cy="1476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«Всякая живая работающая система, как и ее отдельные элементы, должны отдыхать, восстанавливаться... А отдых таких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реактивнейших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систем, как корковые клетки, должен в особенности тщательно быть охраняем».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И.М.Сеченов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3850" y="260350"/>
            <a:ext cx="5832475" cy="2493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Напряжение,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создаваемое на протяжении рабочего дня,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может быть снято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короткий срок другим внешним раздражителем –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физическими упражнениями, которые помогают перенести возбуждение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одного участка коры головного мозга на другой, создавая этим самым отдых (торможение первого возбуждения)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3850" y="2816225"/>
            <a:ext cx="5832475" cy="18367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Опыты физиолога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И.М.Сеченова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показали, что наилучшим способом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восстанавливается работоспособность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условиях активного отдыха, когда деятельность, вызвавшая утомление, сменяется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покоем, а деятельностью другого характера!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00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0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250825" y="147638"/>
            <a:ext cx="5976938" cy="4894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7200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П.Ф. Лесгафт строил теорию физического образования на тесной связи между умственным и физическим развитием человека</a:t>
            </a:r>
          </a:p>
          <a:p>
            <a:pPr indent="457200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Он пропагандировал мысль, что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регулярная смена физических и умственных упражнений </a:t>
            </a:r>
            <a:r>
              <a:rPr lang="ru-RU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«является мощным фактором, снижающим утомление и повышающим работоспособность»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457200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П.Ф. Лесгафт был противником пассивного отдыха от умственных занятий</a:t>
            </a:r>
          </a:p>
        </p:txBody>
      </p:sp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179388" y="5229225"/>
            <a:ext cx="8713787" cy="1323975"/>
          </a:xfrm>
          <a:prstGeom prst="rect">
            <a:avLst/>
          </a:prstGeom>
          <a:gradFill rotWithShape="1">
            <a:gsLst>
              <a:gs pos="0">
                <a:schemeClr val="bg2">
                  <a:alpha val="5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i="1"/>
              <a:t>«… Если обычные функции дополнить специальными упражнениями, добавить физические нагрузки, то можно добиться совершенствования органов в заданном направлении».</a:t>
            </a:r>
          </a:p>
          <a:p>
            <a:pPr algn="r"/>
            <a:r>
              <a:rPr lang="ru-RU" sz="2000"/>
              <a:t>П.Ф. Лесгафт</a:t>
            </a:r>
          </a:p>
        </p:txBody>
      </p:sp>
      <p:pic>
        <p:nvPicPr>
          <p:cNvPr id="44036" name="Picture 7" descr="Lesga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88913"/>
            <a:ext cx="2843212" cy="3659187"/>
          </a:xfrm>
        </p:spPr>
      </p:pic>
    </p:spTree>
    <p:extLst>
      <p:ext uri="{BB962C8B-B14F-4D97-AF65-F5344CB8AC3E}">
        <p14:creationId xmlns:p14="http://schemas.microsoft.com/office/powerpoint/2010/main" val="283855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4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58750"/>
            <a:ext cx="8856663" cy="15414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Схема соотношения границ различной двигательной активности</a:t>
            </a:r>
          </a:p>
        </p:txBody>
      </p:sp>
      <p:pic>
        <p:nvPicPr>
          <p:cNvPr id="41987" name="Picture 7" descr="B1626p153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563" y="1773238"/>
            <a:ext cx="4446587" cy="2376487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50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773238"/>
            <a:ext cx="3970337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МНB - минимально необходимая величина;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МДВ - максимально допустимая величина;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I- патология;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II- гипокинезия – дефицит движения;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III- гигиеническая норма;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IV- гиперкинезия - чрезмерная двигательная активность;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V - патология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00563" y="4221163"/>
            <a:ext cx="4464050" cy="1223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МНB - минимально необходимая величина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минут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умеренной двигательной активности в неделю.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11188" y="5516563"/>
            <a:ext cx="8353425" cy="1081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Научно обоснованный объем двигательной активности для лиц студенческого возраста составляет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2,5 часа ежедневно!</a:t>
            </a:r>
            <a:endParaRPr lang="ru-RU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71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3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87788" y="3357563"/>
            <a:ext cx="5076825" cy="3170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При правильном и строгом соблюдаемом суточном режиме дня вырабатывается ритм функционирования организма, в результате чего человек в определенное время наиболее эффективно  выполняет конкретные виды работ. 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Рациональный суточный режим также позволяет лучше планировать время и успешнее трудиться.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333375"/>
            <a:ext cx="2481263" cy="46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C</a:t>
            </a:r>
            <a:r>
              <a:rPr lang="ru-RU" sz="2400" dirty="0"/>
              <a:t>уточный режим </a:t>
            </a:r>
          </a:p>
        </p:txBody>
      </p:sp>
      <p:pic>
        <p:nvPicPr>
          <p:cNvPr id="46084" name="Picture 2" descr="http://www.zdorovieinfo.ru/upload/contents/478/day_nigh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4479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850" y="981075"/>
            <a:ext cx="6048375" cy="2246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/>
              <a:t>Рациональный суточный режим создает оптимальные условия для деятельности и восстановления организма и способствует повышению спортивной работоспособности. </a:t>
            </a:r>
          </a:p>
          <a:p>
            <a:pPr algn="just">
              <a:defRPr/>
            </a:pPr>
            <a:r>
              <a:rPr lang="ru-RU" sz="2000" dirty="0"/>
              <a:t>В основе его лежит правильное чередование труда и отдыха. Суточный режим должен основываться на законах и биологических ритмах. </a:t>
            </a:r>
            <a:endParaRPr lang="en-US" sz="2000" dirty="0"/>
          </a:p>
        </p:txBody>
      </p:sp>
      <p:pic>
        <p:nvPicPr>
          <p:cNvPr id="46086" name="Picture 6" descr="http://www.variant.tomsk.ru/uploads/posts/2014-11/141484897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35655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13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4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1628775"/>
            <a:ext cx="8642350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Основные правила организации суточного режима: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Подъем в одно и то же время;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выполнение утренней гимнастики, закаливающих процедур;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прием пищи в одно и то же время, не менее 3 раз в день (лучше 4-5 раз);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самостоятельные занятия по учебным дисциплинам в одно и то же время, не реже трех-пяти раз в неделю по 1,5-2 часа, занятия физическими упражнениями или спортом с оптимальной физической нагрузкой;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975" y="692150"/>
            <a:ext cx="248126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C</a:t>
            </a:r>
            <a:r>
              <a:rPr lang="ru-RU" sz="2400" dirty="0"/>
              <a:t>уточный режим </a:t>
            </a:r>
          </a:p>
        </p:txBody>
      </p:sp>
      <p:pic>
        <p:nvPicPr>
          <p:cNvPr id="47108" name="Picture 2" descr="http://www.alfakmv.ru/upload/iblock/ab6/x1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16573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6600" y="4149725"/>
            <a:ext cx="5616575" cy="2554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Выполнение в паузах учебной деятельности (3-5 мин.) физических упражнений;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ежедневное пребывание на свежем воздухе с выполнением ходьбы и других физических упражнений (1,5-2 часа)-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/>
              <a:t> полноценный сон (не менее 8 часов) с засыпанием и пробуждением в одно и то же время.</a:t>
            </a:r>
          </a:p>
        </p:txBody>
      </p:sp>
      <p:pic>
        <p:nvPicPr>
          <p:cNvPr id="47110" name="Picture 2" descr="http://www.onbeauty.ru/images_news/news.pagepublication.office-fit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9130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666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58750"/>
            <a:ext cx="8856663" cy="15414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Схема соотношения границ различной двигательной активности</a:t>
            </a:r>
          </a:p>
        </p:txBody>
      </p:sp>
      <p:pic>
        <p:nvPicPr>
          <p:cNvPr id="41987" name="Picture 7" descr="B1626p153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563" y="1773238"/>
            <a:ext cx="4446587" cy="2376487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662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773238"/>
            <a:ext cx="3970337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МНB - минимально необходимая величина;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МДВ - максимально допустимая величина;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I- патология;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II- гипокинезия – дефицит движения;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III- гигиеническая норма;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IV- гиперкинезия - чрезмерная двигательная активность;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" charset="0"/>
                <a:cs typeface="Arial" charset="0"/>
              </a:rPr>
              <a:t>V - патология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00563" y="4221163"/>
            <a:ext cx="4464050" cy="1223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МНB - минимально необходимая величина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минут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умеренной двигательной активности в неделю.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11188" y="5516563"/>
            <a:ext cx="8353425" cy="1081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Научно обоснованный объем двигательной активности для лиц студенческого возраста составляет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2,5 часа ежедневно!</a:t>
            </a:r>
            <a:endParaRPr lang="ru-RU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6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4140200" y="1484313"/>
            <a:ext cx="482441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/>
              <a:t> высокий уровень общественной и профессиональной направленности личности, преданность делу, добросовестность, чувство коллективизма, товарищества, честности;</a:t>
            </a:r>
          </a:p>
          <a:p>
            <a:pPr>
              <a:buFont typeface="Wingdings" pitchFamily="2" charset="2"/>
              <a:buChar char="Ø"/>
            </a:pPr>
            <a:endParaRPr lang="ru-RU"/>
          </a:p>
          <a:p>
            <a:pPr>
              <a:buFont typeface="Wingdings" pitchFamily="2" charset="2"/>
              <a:buChar char="Ø"/>
            </a:pPr>
            <a:r>
              <a:rPr lang="ru-RU"/>
              <a:t>знания, навыки, умения и профессиональные привычки в использовании физкультуры в режиме труда и отдыха;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28040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Для успешной работы врача (независимо от специализации) необходимы следующие профессиональные качества:</a:t>
            </a:r>
          </a:p>
        </p:txBody>
      </p:sp>
      <p:sp>
        <p:nvSpPr>
          <p:cNvPr id="50180" name="Прямоугольник 5"/>
          <p:cNvSpPr>
            <a:spLocks noChangeArrowheads="1"/>
          </p:cNvSpPr>
          <p:nvPr/>
        </p:nvSpPr>
        <p:spPr bwMode="auto">
          <a:xfrm>
            <a:off x="323850" y="4365625"/>
            <a:ext cx="79200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/>
              <a:t>организаторские навыки и умения рационально сочетать работу и отдых;</a:t>
            </a:r>
          </a:p>
          <a:p>
            <a:pPr>
              <a:buFont typeface="Wingdings" pitchFamily="2" charset="2"/>
              <a:buChar char="Ø"/>
            </a:pPr>
            <a:endParaRPr lang="ru-RU"/>
          </a:p>
          <a:p>
            <a:pPr>
              <a:buFont typeface="Wingdings" pitchFamily="2" charset="2"/>
              <a:buChar char="Ø"/>
            </a:pPr>
            <a:r>
              <a:rPr lang="ru-RU"/>
              <a:t> высокая работоспособность, нормальное функционирование и надежность сердечнососудистой, дыхательной и мышечной систем, а также системы терморегуляции, зрительного, слухового и вестибулярного анализаторов;</a:t>
            </a:r>
          </a:p>
        </p:txBody>
      </p:sp>
      <p:pic>
        <p:nvPicPr>
          <p:cNvPr id="50181" name="Picture 2" descr="http://3.bp.blogspot.com/-lbWFFMXizBY/URsIJmUObdI/AAAAAAAABTE/HHULfpqcdxY/s1600/%D0%A7%D1%82%D0%BE_%D0%BC%D1%8B_%D1%80%D0%B0%D0%B7%D0%B2%D0%B8%D0%B2%D0%B0%D0%B5%D0%BC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6675"/>
            <a:ext cx="38893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3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850" y="4292600"/>
            <a:ext cx="51117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специальные психические качества: </a:t>
            </a:r>
            <a:r>
              <a:rPr lang="ru-RU" dirty="0"/>
              <a:t>наблюдательность, переключение и концентрация внимания, долговременная и оперативная память, мышление, эмоциональная устойчивость, инициативность, дисциплинированность, самообладание, смелость, решительность, стойкость.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28040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Для успешной работы врача (независимо от специализации) необходимы следующие профессиональные качества: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738" y="1196975"/>
            <a:ext cx="4824412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физические качества: </a:t>
            </a:r>
            <a:r>
              <a:rPr lang="ru-RU" dirty="0"/>
              <a:t>общая выносливость, быстрота реакции, ловкость и координация движений;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175" y="227647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специальные физические качества: </a:t>
            </a:r>
            <a:r>
              <a:rPr lang="ru-RU" dirty="0"/>
              <a:t>устойчивость к резким колебаниям температуры, устойчивость к различным воздушным потокам (ветрам, сквознякам) и запыленности;</a:t>
            </a:r>
          </a:p>
        </p:txBody>
      </p:sp>
      <p:pic>
        <p:nvPicPr>
          <p:cNvPr id="51206" name="Picture 2" descr="http://svopi.ru/uploads/posts/2016-02/145612740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08500"/>
            <a:ext cx="30686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6" descr="http://fs1.ppt4web.ru/images/9940/85996/640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17325" r="17314" b="27551"/>
          <a:stretch>
            <a:fillRect/>
          </a:stretch>
        </p:blipFill>
        <p:spPr bwMode="auto">
          <a:xfrm>
            <a:off x="323850" y="1412875"/>
            <a:ext cx="36655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9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1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1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3"/>
          <p:cNvSpPr>
            <a:spLocks noChangeArrowheads="1"/>
          </p:cNvSpPr>
          <p:nvPr/>
        </p:nvSpPr>
        <p:spPr bwMode="auto">
          <a:xfrm>
            <a:off x="179388" y="128588"/>
            <a:ext cx="86947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Прикладные психические качества врача и средства физической культуры для их развития</a:t>
            </a:r>
          </a:p>
          <a:p>
            <a:endParaRPr lang="ru-RU" b="1" u="sng">
              <a:solidFill>
                <a:srgbClr val="002060"/>
              </a:solidFill>
            </a:endParaRPr>
          </a:p>
          <a:p>
            <a:r>
              <a:rPr lang="ru-RU" b="1" u="sng">
                <a:solidFill>
                  <a:srgbClr val="002060"/>
                </a:solidFill>
              </a:rPr>
              <a:t>Внимание</a:t>
            </a:r>
          </a:p>
          <a:p>
            <a:endParaRPr lang="ru-RU" b="1" u="sng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/>
              <a:t>отдельные качества: </a:t>
            </a:r>
            <a:r>
              <a:rPr lang="ru-RU" u="sng"/>
              <a:t>объем и распределение, переключение, концентрация и устойчивость. </a:t>
            </a:r>
            <a:r>
              <a:rPr lang="ru-RU"/>
              <a:t>Они формируются при одновременном выполнении нескольких действий.</a:t>
            </a:r>
          </a:p>
          <a:p>
            <a:pPr>
              <a:buFontTx/>
              <a:buChar char="-"/>
            </a:pPr>
            <a:endParaRPr lang="ru-RU"/>
          </a:p>
          <a:p>
            <a:r>
              <a:rPr lang="ru-RU" u="sng"/>
              <a:t>Упражнения для развития внимания</a:t>
            </a:r>
          </a:p>
          <a:p>
            <a:pPr>
              <a:buFontTx/>
              <a:buChar char="-"/>
            </a:pPr>
            <a:r>
              <a:rPr lang="ru-RU"/>
              <a:t>бег в среднем и быстром темпе с одновременным выполнением заданий для рук и ног, бег под гору между деревьями, прыжки в длину и в высоту с разбега, метание легкоатлетических снарядов;</a:t>
            </a:r>
          </a:p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r>
              <a:rPr lang="ru-RU"/>
              <a:t>упражнения на координацию движений рук и ног, жонглирование двумя и более мячами, езда на велосипеде по шоссе или в лесу.</a:t>
            </a:r>
          </a:p>
        </p:txBody>
      </p:sp>
      <p:sp>
        <p:nvSpPr>
          <p:cNvPr id="56323" name="Прямоугольник 4"/>
          <p:cNvSpPr>
            <a:spLocks noChangeArrowheads="1"/>
          </p:cNvSpPr>
          <p:nvPr/>
        </p:nvSpPr>
        <p:spPr bwMode="auto">
          <a:xfrm>
            <a:off x="179388" y="4638675"/>
            <a:ext cx="48974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u="sng"/>
              <a:t>Переключение внимания</a:t>
            </a:r>
          </a:p>
          <a:p>
            <a:r>
              <a:rPr lang="ru-RU"/>
              <a:t>Упражнения на переключение внимания с объекта на объект, спортивные игры.</a:t>
            </a:r>
          </a:p>
          <a:p>
            <a:endParaRPr lang="ru-RU" u="sng"/>
          </a:p>
          <a:p>
            <a:r>
              <a:rPr lang="ru-RU" u="sng"/>
              <a:t>Концентрация внимания</a:t>
            </a:r>
          </a:p>
          <a:p>
            <a:r>
              <a:rPr lang="ru-RU"/>
              <a:t>Развивается путем воспитания и самовоспитания установки на внимание.</a:t>
            </a:r>
          </a:p>
        </p:txBody>
      </p:sp>
      <p:pic>
        <p:nvPicPr>
          <p:cNvPr id="56324" name="Picture 2" descr="http://cs633516.vk.me/v633516583/2e8cb/KeQRIYFzG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60900"/>
            <a:ext cx="3810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8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3"/>
          <p:cNvSpPr>
            <a:spLocks noChangeArrowheads="1"/>
          </p:cNvSpPr>
          <p:nvPr/>
        </p:nvSpPr>
        <p:spPr bwMode="auto">
          <a:xfrm>
            <a:off x="250825" y="188913"/>
            <a:ext cx="8694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Прикладные психические качества врача и средства физической культуры для их развития</a:t>
            </a:r>
          </a:p>
        </p:txBody>
      </p:sp>
      <p:pic>
        <p:nvPicPr>
          <p:cNvPr id="57347" name="Picture 2" descr="http://www.doskaurala.ru/orimg/96514-tennisniy_k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33766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Прямоугольник 4"/>
          <p:cNvSpPr>
            <a:spLocks noChangeArrowheads="1"/>
          </p:cNvSpPr>
          <p:nvPr/>
        </p:nvSpPr>
        <p:spPr bwMode="auto">
          <a:xfrm>
            <a:off x="250825" y="981075"/>
            <a:ext cx="51847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</a:rPr>
              <a:t>Оперативное мышление</a:t>
            </a:r>
          </a:p>
          <a:p>
            <a:pPr algn="just"/>
            <a:r>
              <a:rPr lang="ru-RU"/>
              <a:t>- упражнения на развитие внимания, памяти, наблюдательности, воли и других психических процессов;</a:t>
            </a:r>
          </a:p>
          <a:p>
            <a:pPr algn="just"/>
            <a:r>
              <a:rPr lang="ru-RU"/>
              <a:t>- бег под гору между деревьями;</a:t>
            </a:r>
          </a:p>
          <a:p>
            <a:pPr algn="just"/>
            <a:r>
              <a:rPr lang="ru-RU"/>
              <a:t>- езда на велосипеде, скоростной спуск на лыжах;</a:t>
            </a:r>
          </a:p>
          <a:p>
            <a:pPr algn="just"/>
            <a:r>
              <a:rPr lang="ru-RU"/>
              <a:t>- спортивные игры;</a:t>
            </a:r>
          </a:p>
          <a:p>
            <a:pPr algn="just"/>
            <a:r>
              <a:rPr lang="ru-RU"/>
              <a:t>- игра в бадминтон, волейбол, теннис;</a:t>
            </a:r>
          </a:p>
          <a:p>
            <a:pPr algn="just"/>
            <a:r>
              <a:rPr lang="ru-RU"/>
              <a:t>- ориентирование на местности;</a:t>
            </a:r>
          </a:p>
          <a:p>
            <a:pPr algn="just">
              <a:buFontTx/>
              <a:buChar char="-"/>
            </a:pPr>
            <a:r>
              <a:rPr lang="ru-RU"/>
              <a:t> игра в блиц-шахматы.</a:t>
            </a:r>
          </a:p>
        </p:txBody>
      </p:sp>
      <p:sp>
        <p:nvSpPr>
          <p:cNvPr id="57349" name="Прямоугольник 5"/>
          <p:cNvSpPr>
            <a:spLocks noChangeArrowheads="1"/>
          </p:cNvSpPr>
          <p:nvPr/>
        </p:nvSpPr>
        <p:spPr bwMode="auto">
          <a:xfrm>
            <a:off x="2555875" y="4292600"/>
            <a:ext cx="6264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</a:rPr>
              <a:t>Эмоциональная устойчивость</a:t>
            </a:r>
          </a:p>
          <a:p>
            <a:pPr algn="just"/>
            <a:r>
              <a:rPr lang="ru-RU"/>
              <a:t>- упражнения на развитие с элементами риска и опасности, с большой физической нагрузкой;</a:t>
            </a:r>
          </a:p>
          <a:p>
            <a:pPr algn="just"/>
            <a:r>
              <a:rPr lang="ru-RU"/>
              <a:t>- упражнения на гимнастических снарядах;</a:t>
            </a:r>
          </a:p>
          <a:p>
            <a:pPr algn="just"/>
            <a:r>
              <a:rPr lang="ru-RU"/>
              <a:t>- прыжки в глубину, на лыжах, в воду;</a:t>
            </a:r>
          </a:p>
          <a:p>
            <a:pPr algn="just"/>
            <a:r>
              <a:rPr lang="ru-RU"/>
              <a:t>- акробатические упражнения;</a:t>
            </a:r>
          </a:p>
          <a:p>
            <a:pPr algn="just"/>
            <a:r>
              <a:rPr lang="ru-RU"/>
              <a:t>- бег с горы по сложному маршруту, прыжки на батуте, занятия альпинизмом.</a:t>
            </a:r>
          </a:p>
        </p:txBody>
      </p:sp>
      <p:pic>
        <p:nvPicPr>
          <p:cNvPr id="57350" name="Picture 6" descr="http://worldofteacher.com/uploads/posts/2014-08/1409250233_upor-sognuvshis-na-kolenyah-i-rukah-nizhne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52950"/>
            <a:ext cx="223361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5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3"/>
          <p:cNvSpPr>
            <a:spLocks noChangeArrowheads="1"/>
          </p:cNvSpPr>
          <p:nvPr/>
        </p:nvSpPr>
        <p:spPr bwMode="auto">
          <a:xfrm>
            <a:off x="179388" y="5157788"/>
            <a:ext cx="8694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/>
              <a:t>- смелость и решительность достигается упражнениями преодоления чувства боязни и колебаний (бег под крутую гору, соскоки с гимнастических снарядов, прыжки в глубину, в воду), ходьба и бег с закрытыми глазами, упражнение на батуте, игра в регби.</a:t>
            </a:r>
          </a:p>
        </p:txBody>
      </p:sp>
      <p:sp>
        <p:nvSpPr>
          <p:cNvPr id="58371" name="Прямоугольник 2"/>
          <p:cNvSpPr>
            <a:spLocks noChangeArrowheads="1"/>
          </p:cNvSpPr>
          <p:nvPr/>
        </p:nvSpPr>
        <p:spPr bwMode="auto">
          <a:xfrm>
            <a:off x="323850" y="260350"/>
            <a:ext cx="835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Прикладные психические качества врача и средства физической культуры для их развития</a:t>
            </a:r>
          </a:p>
        </p:txBody>
      </p:sp>
      <p:pic>
        <p:nvPicPr>
          <p:cNvPr id="58372" name="Picture 2" descr="http://metako-ufa.ru/wp-content/uploads/2016/04/na-glavnuy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881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Прямоугольник 4"/>
          <p:cNvSpPr>
            <a:spLocks noChangeArrowheads="1"/>
          </p:cNvSpPr>
          <p:nvPr/>
        </p:nvSpPr>
        <p:spPr bwMode="auto">
          <a:xfrm>
            <a:off x="250825" y="3429000"/>
            <a:ext cx="8642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/>
              <a:t> инициативность формируется выполнением физических упражнений по личной инициативе, самостоятельное проведение занятий с группой, соревнование на лучший результат, самостоятельный выбор тактического плана выступления на соревнованиях, организация физкультурно-спортивных мероприятий в группе по личной инициативе;</a:t>
            </a:r>
          </a:p>
        </p:txBody>
      </p:sp>
      <p:sp>
        <p:nvSpPr>
          <p:cNvPr id="58374" name="Прямоугольник 5"/>
          <p:cNvSpPr>
            <a:spLocks noChangeArrowheads="1"/>
          </p:cNvSpPr>
          <p:nvPr/>
        </p:nvSpPr>
        <p:spPr bwMode="auto">
          <a:xfrm>
            <a:off x="3276600" y="1125538"/>
            <a:ext cx="54721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</a:rPr>
              <a:t>Волевые качества </a:t>
            </a:r>
            <a:r>
              <a:rPr lang="ru-RU"/>
              <a:t> </a:t>
            </a:r>
          </a:p>
          <a:p>
            <a:pPr algn="just"/>
            <a:endParaRPr lang="ru-RU"/>
          </a:p>
          <a:p>
            <a:pPr algn="just"/>
            <a:r>
              <a:rPr lang="ru-RU"/>
              <a:t>упражнения на развитие самообладания, выдержку, настойчивость, уверенность в своих силах тренируют физические упражнения, требующие определенных трудностей.</a:t>
            </a:r>
          </a:p>
        </p:txBody>
      </p:sp>
    </p:spTree>
    <p:extLst>
      <p:ext uri="{BB962C8B-B14F-4D97-AF65-F5344CB8AC3E}">
        <p14:creationId xmlns:p14="http://schemas.microsoft.com/office/powerpoint/2010/main" val="23751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95288" y="260350"/>
            <a:ext cx="8280400" cy="6248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80975" algn="just" eaLnBrk="0" hangingPunct="0"/>
            <a:r>
              <a:rPr lang="ru-RU" sz="2000">
                <a:latin typeface="Arial" charset="0"/>
                <a:cs typeface="Times New Roman" pitchFamily="18" charset="0"/>
              </a:rPr>
              <a:t>Считается, что развитие, рост и старение организмов — процесс приближения к конечному стационарному состоянию, сопровождаемый </a:t>
            </a:r>
            <a:r>
              <a:rPr lang="ru-RU" sz="2000" b="1">
                <a:latin typeface="Arial" charset="0"/>
                <a:cs typeface="Times New Roman" pitchFamily="18" charset="0"/>
              </a:rPr>
              <a:t>уменьшением </a:t>
            </a:r>
            <a:r>
              <a:rPr lang="ru-RU" sz="2000" b="1" i="1">
                <a:latin typeface="Arial" charset="0"/>
                <a:cs typeface="Times New Roman" pitchFamily="18" charset="0"/>
              </a:rPr>
              <a:t>удельной скорости теплопродукции</a:t>
            </a:r>
            <a:r>
              <a:rPr lang="ru-RU" sz="2000" b="1">
                <a:latin typeface="Arial" charset="0"/>
                <a:cs typeface="Times New Roman" pitchFamily="18" charset="0"/>
              </a:rPr>
              <a:t> (теория Пригожина—Виам). </a:t>
            </a:r>
          </a:p>
          <a:p>
            <a:pPr indent="180975" algn="just" eaLnBrk="0" hangingPunct="0"/>
            <a:endParaRPr lang="ru-RU" sz="2000" b="1">
              <a:latin typeface="Arial" charset="0"/>
              <a:cs typeface="Times New Roman" pitchFamily="18" charset="0"/>
            </a:endParaRPr>
          </a:p>
          <a:p>
            <a:pPr indent="180975" algn="just" eaLnBrk="0" hangingPunct="0"/>
            <a:r>
              <a:rPr lang="ru-RU" sz="2000">
                <a:latin typeface="Arial" charset="0"/>
                <a:cs typeface="Times New Roman" pitchFamily="18" charset="0"/>
              </a:rPr>
              <a:t>Таким образом, с определенного этапа онтогенеза происходит непрерывный </a:t>
            </a:r>
            <a:r>
              <a:rPr lang="ru-RU" sz="2000" i="1" u="sng">
                <a:latin typeface="Arial" charset="0"/>
                <a:cs typeface="Times New Roman" pitchFamily="18" charset="0"/>
              </a:rPr>
              <a:t>процесс "старения" биосистемы — снижение скорости теплопродукции. </a:t>
            </a:r>
            <a:r>
              <a:rPr lang="ru-RU" sz="2000">
                <a:latin typeface="Arial" charset="0"/>
                <a:cs typeface="Times New Roman" pitchFamily="18" charset="0"/>
              </a:rPr>
              <a:t>Скорость "старения" наибольшая на ранних стадиях развития, наименьшая — на конечных этапах онтогенеза. Достижение конечного стационарного состояния означает смерть. Начиная с 25 лет у человека снижение удельной скорости теплопродукции составляет 3,0—7,5 % на каждые 10 лет. В основе этого явления — изменение активности ферментов, концентрации митохондрий в клетках и т.д. А это значит, что индивиды движутся к своему стационарному состоянию с различной скоростью, в различном возрасте переходя границы "безопасного" уровня здоровья. </a:t>
            </a:r>
          </a:p>
          <a:p>
            <a:pPr indent="180975" algn="just" eaLnBrk="0" hangingPunct="0"/>
            <a:endParaRPr lang="ru-RU" sz="2000">
              <a:latin typeface="Arial" charset="0"/>
              <a:cs typeface="Times New Roman" pitchFamily="18" charset="0"/>
            </a:endParaRPr>
          </a:p>
          <a:p>
            <a:pPr indent="180975" algn="just" eaLnBrk="0" hangingPunct="0"/>
            <a:r>
              <a:rPr lang="ru-RU" sz="2000">
                <a:latin typeface="Arial" charset="0"/>
                <a:cs typeface="Times New Roman" pitchFamily="18" charset="0"/>
              </a:rPr>
              <a:t>С этих позиций находит свое подтверждение тезис о "нормальных" болезнях старости (В. М. Дильман, 1988).</a:t>
            </a:r>
            <a:endParaRPr lang="ru-RU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07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9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7772400" cy="1323975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4000" smtClean="0">
                <a:solidFill>
                  <a:srgbClr val="C00000"/>
                </a:solidFill>
              </a:rPr>
              <a:t/>
            </a:r>
            <a:br>
              <a:rPr lang="ru-RU" sz="4000" smtClean="0">
                <a:solidFill>
                  <a:srgbClr val="C00000"/>
                </a:solidFill>
              </a:rPr>
            </a:br>
            <a:r>
              <a:rPr lang="ru-RU" sz="4000" smtClean="0">
                <a:solidFill>
                  <a:srgbClr val="C00000"/>
                </a:solidFill>
              </a:rPr>
              <a:t>Благодарю за внимание ! </a:t>
            </a:r>
            <a:br>
              <a:rPr lang="ru-RU" sz="4000" smtClean="0">
                <a:solidFill>
                  <a:srgbClr val="C00000"/>
                </a:solidFill>
              </a:rPr>
            </a:br>
            <a:endParaRPr lang="ru-RU" sz="4000" smtClean="0">
              <a:solidFill>
                <a:srgbClr val="C00000"/>
              </a:solidFill>
            </a:endParaRPr>
          </a:p>
        </p:txBody>
      </p:sp>
      <p:pic>
        <p:nvPicPr>
          <p:cNvPr id="59395" name="Содержимое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989138"/>
            <a:ext cx="3994150" cy="4114800"/>
          </a:xfrm>
        </p:spPr>
      </p:pic>
    </p:spTree>
    <p:extLst>
      <p:ext uri="{BB962C8B-B14F-4D97-AF65-F5344CB8AC3E}">
        <p14:creationId xmlns:p14="http://schemas.microsoft.com/office/powerpoint/2010/main" val="56021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8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2">
      <a:majorFont>
        <a:latin typeface="Georgi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4679</Words>
  <Application>Microsoft Office PowerPoint</Application>
  <PresentationFormat>Экран (4:3)</PresentationFormat>
  <Paragraphs>475</Paragraphs>
  <Slides>92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101" baseType="lpstr">
      <vt:lpstr>SimSun</vt:lpstr>
      <vt:lpstr>Arial</vt:lpstr>
      <vt:lpstr>Arial Unicode MS</vt:lpstr>
      <vt:lpstr>Georgia</vt:lpstr>
      <vt:lpstr>Times New Roman</vt:lpstr>
      <vt:lpstr>Verdana</vt:lpstr>
      <vt:lpstr>Wingdings</vt:lpstr>
      <vt:lpstr>Wingdings 2</vt:lpstr>
      <vt:lpstr>Тема Office</vt:lpstr>
      <vt:lpstr>Фізіологічні аспекти рухової АКТИВНОСТІ людини  </vt:lpstr>
      <vt:lpstr>ПИТАННЯ ДО РОЗГЛЯДУ:</vt:lpstr>
      <vt:lpstr>Презентация PowerPoint</vt:lpstr>
      <vt:lpstr>Двигательная активность - </vt:lpstr>
      <vt:lpstr>Презентация PowerPoint</vt:lpstr>
      <vt:lpstr>Презентация PowerPoint</vt:lpstr>
      <vt:lpstr>Норма суточной двигательной активности - та, которая полностью удовлетворяет биологическую потребность организма в движениях и соответствует функциональным возможностям </vt:lpstr>
      <vt:lpstr>Схема соотношения границ различной двигательной активности</vt:lpstr>
      <vt:lpstr>Презентация PowerPoint</vt:lpstr>
      <vt:lpstr>Презентация PowerPoint</vt:lpstr>
      <vt:lpstr>Физическая культура и ведение здорового образа жизни:</vt:lpstr>
      <vt:lpstr>Активный отдых должен решать следующие задачи:</vt:lpstr>
      <vt:lpstr>Недостаточная активная деятельность человека (гипокинезия) – характерная черта нашего времени</vt:lpstr>
      <vt:lpstr>Последствия гипокинезии</vt:lpstr>
      <vt:lpstr>Клиническая гиподинамия</vt:lpstr>
      <vt:lpstr>Профилактика  гиподинамии:</vt:lpstr>
      <vt:lpstr>Презентация PowerPoint</vt:lpstr>
      <vt:lpstr>Ведущие принципы оздоровительно-тренировочных занятий: Принцип трех «П»</vt:lpstr>
      <vt:lpstr>Фізіологія рухової активності –  розділ загальної фізіології, що вивчає фізіологічні механізми забезпечення м’язової діяльності та її вплив на фізичні можливості людини.</vt:lpstr>
      <vt:lpstr>Рухова активність (діяльність) людини: рухи та фізичні вправи</vt:lpstr>
      <vt:lpstr>Рухова активність (діяльність) людини: рухи та фізичні вправи</vt:lpstr>
      <vt:lpstr>ФІЗІОЛОГІЧНА КЛАСИФІКАЦІЯ РУХІВ І ФІЗИЧНИХ ВПРАВ</vt:lpstr>
      <vt:lpstr>Загальнобіологічні класифікації фізичних вправ:</vt:lpstr>
      <vt:lpstr>Загальнобіологічні класифікації фізичних вправ:</vt:lpstr>
      <vt:lpstr>Загальнобіологічні класифікації фізичних вправ:</vt:lpstr>
      <vt:lpstr>Презентация PowerPoint</vt:lpstr>
      <vt:lpstr>Класифікація фізичних вправ у фізичній реабілітації:</vt:lpstr>
      <vt:lpstr>Рухова система людини  –  функціональна система, що забезпечує рухову діяльність людини відповідно до рухових завдань</vt:lpstr>
      <vt:lpstr>Функції рухової системи –  забезпечення рухової активності людини,  відповідно до наявних завдань поведінки</vt:lpstr>
      <vt:lpstr>Рівні організації скелетного м’язу</vt:lpstr>
      <vt:lpstr>Скелетний м'яз – окремий орган</vt:lpstr>
      <vt:lpstr>Рухова одиниця –  основна структурно-функціональна одиниця м’язу.</vt:lpstr>
      <vt:lpstr>Різновиди рухових одиниць</vt:lpstr>
      <vt:lpstr>М'язова волокно –  основна структурна одиниця м’язу.</vt:lpstr>
      <vt:lpstr>Міофібріли –  скорочувальний апарат скелетних м’язів.</vt:lpstr>
      <vt:lpstr>Саркомір –  основна структурна одиниця міофібріли; е моделлю для вивчення механізму м’язового скорочення.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Функциональная система  по П.К. Анохину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соотношения границ различной двигательной активности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Благодарю за внимание !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Kropta_Ru</dc:creator>
  <cp:lastModifiedBy>Пользователь</cp:lastModifiedBy>
  <cp:revision>97</cp:revision>
  <dcterms:created xsi:type="dcterms:W3CDTF">2015-01-09T10:35:05Z</dcterms:created>
  <dcterms:modified xsi:type="dcterms:W3CDTF">2022-05-11T12:58:22Z</dcterms:modified>
</cp:coreProperties>
</file>