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7" r:id="rId5"/>
    <p:sldId id="278" r:id="rId6"/>
    <p:sldId id="279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-10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E6E30-70C8-4DDA-BEB0-C39C72CE2CC6}" type="datetimeFigureOut">
              <a:rPr lang="ru-RU"/>
              <a:pPr>
                <a:defRPr/>
              </a:pPr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280B0-A3E9-42AF-959D-BF0B5BC5D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70DF2-6B9F-4AF9-99BC-5952B3FB484F}" type="datetimeFigureOut">
              <a:rPr lang="ru-RU"/>
              <a:pPr>
                <a:defRPr/>
              </a:pPr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4A35-9DE4-4C46-8A90-F8A7B17DDF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A807B-8B7D-4A0F-BD64-25B913C1C15C}" type="datetimeFigureOut">
              <a:rPr lang="ru-RU"/>
              <a:pPr>
                <a:defRPr/>
              </a:pPr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D9C00-25E8-4267-9789-7D221FCE5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6A562-B6B7-4EDF-A524-AAFD076CA7B8}" type="datetimeFigureOut">
              <a:rPr lang="ru-RU"/>
              <a:pPr>
                <a:defRPr/>
              </a:pPr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A7C68-32A5-45FD-A7A4-07E6A22C96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E77D4-CC27-4212-9CDB-437060AB7302}" type="datetimeFigureOut">
              <a:rPr lang="ru-RU"/>
              <a:pPr>
                <a:defRPr/>
              </a:pPr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D21F4-5A95-40D3-9211-43D4D947A3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84A90-E66B-4FD0-9CD7-D28678144E94}" type="datetimeFigureOut">
              <a:rPr lang="ru-RU"/>
              <a:pPr>
                <a:defRPr/>
              </a:pPr>
              <a:t>22.04.2020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9D9DC-FDA4-4805-8CF5-5045CB3ADE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335F1-843F-402A-9AFC-DB3A140341C4}" type="datetimeFigureOut">
              <a:rPr lang="ru-RU"/>
              <a:pPr>
                <a:defRPr/>
              </a:pPr>
              <a:t>22.04.2020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3B508-5775-4638-BF94-BF3793BC50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AC230-C2FB-4352-95E0-5EA525EF5355}" type="datetimeFigureOut">
              <a:rPr lang="ru-RU"/>
              <a:pPr>
                <a:defRPr/>
              </a:pPr>
              <a:t>22.04.2020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FC990-B875-4B44-AF2B-6F9046368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EF5C5-B613-4CC8-AFA4-A35C7BB1ADB8}" type="datetimeFigureOut">
              <a:rPr lang="ru-RU"/>
              <a:pPr>
                <a:defRPr/>
              </a:pPr>
              <a:t>22.04.2020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6CCF-D520-40E2-8B9C-FC758FA4BB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0316E-F3AD-4DDE-8272-BFD8FCD8AD4C}" type="datetimeFigureOut">
              <a:rPr lang="ru-RU"/>
              <a:pPr>
                <a:defRPr/>
              </a:pPr>
              <a:t>22.04.2020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7DCCB-807F-4E69-AF07-D4438D1A9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528F5-85CC-4472-89D0-145FB29C2376}" type="datetimeFigureOut">
              <a:rPr lang="ru-RU"/>
              <a:pPr>
                <a:defRPr/>
              </a:pPr>
              <a:t>22.04.2020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B5DC2-0283-42A8-9A43-CE4B1A4CE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DC3E6"/>
            </a:gs>
            <a:gs pos="13000">
              <a:srgbClr val="9DC3E6"/>
            </a:gs>
            <a:gs pos="35001">
              <a:srgbClr val="9DC3E6"/>
            </a:gs>
            <a:gs pos="53000">
              <a:srgbClr val="BDD7EE"/>
            </a:gs>
            <a:gs pos="73000">
              <a:srgbClr val="BDD7EE"/>
            </a:gs>
            <a:gs pos="100000">
              <a:srgbClr val="9DC3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929FB7-9076-4139-9F14-AE6ED0D24D9F}" type="datetimeFigureOut">
              <a:rPr lang="ru-RU"/>
              <a:pPr>
                <a:defRPr/>
              </a:pPr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29874C-9A4A-4074-9C2E-836E8DC41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4163" y="1311275"/>
            <a:ext cx="9144000" cy="3230563"/>
          </a:xfrm>
        </p:spPr>
        <p:txBody>
          <a:bodyPr/>
          <a:lstStyle/>
          <a:p>
            <a:r>
              <a:rPr lang="uk-UA" sz="7200" b="1" smtClean="0">
                <a:latin typeface="Times New Roman" pitchFamily="18" charset="0"/>
                <a:cs typeface="Times New Roman" pitchFamily="18" charset="0"/>
              </a:rPr>
              <a:t>Охорона навколишнього середовища</a:t>
            </a:r>
            <a:endParaRPr lang="ru-RU" sz="72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25" y="2335213"/>
            <a:ext cx="5021263" cy="10810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 безпека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6525" y="3370263"/>
            <a:ext cx="5881688" cy="3365500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стан при якому не порушується екологічна комфортність життя, реалізується здатність протистояти загрозам життю, здоров'ю всіх живих істот і, в першу чергу, людині, включаючи її благополуччя, права на безпечне середовища життя, джерела життєзабезпечення, природні ресурси.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sz="half" idx="1"/>
          </p:nvPr>
        </p:nvSpPr>
        <p:spPr>
          <a:xfrm>
            <a:off x="6523038" y="414338"/>
            <a:ext cx="5668962" cy="2082800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uk-UA" smtClean="0">
                <a:latin typeface="Times New Roman" pitchFamily="18" charset="0"/>
                <a:cs typeface="Times New Roman" pitchFamily="18" charset="0"/>
              </a:rPr>
              <a:t>це сукупність дій, станів і процесів, які прямо чи побічно не призводять до життєво важливих збитків, що наносяться НПС, окремим людям та людству.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2" name="Объект 2"/>
          <p:cNvSpPr>
            <a:spLocks noGrp="1"/>
          </p:cNvSpPr>
          <p:nvPr>
            <p:ph sz="half" idx="1"/>
          </p:nvPr>
        </p:nvSpPr>
        <p:spPr>
          <a:xfrm>
            <a:off x="836613" y="566738"/>
            <a:ext cx="5181600" cy="1768475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uk-UA" smtClean="0">
                <a:latin typeface="Times New Roman" pitchFamily="18" charset="0"/>
                <a:cs typeface="Times New Roman" pitchFamily="18" charset="0"/>
              </a:rPr>
              <a:t>це такий стан НПС, коли гарантується запобігання погіршенню екологічної ситуації та здоров'я людини.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sz="half" idx="1"/>
          </p:nvPr>
        </p:nvSpPr>
        <p:spPr>
          <a:xfrm>
            <a:off x="6523038" y="3416300"/>
            <a:ext cx="5500687" cy="2957513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сукупність дій і комплексів відповідних заходів процесів, що забезпечують екологічний баланс на планеті і в різних її регіонах на рівні, до якого людина може адоптуватися фізично, соціально-економічно, політично без значних збитків.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273050" y="350838"/>
            <a:ext cx="11918950" cy="1325562"/>
          </a:xfrm>
        </p:spPr>
        <p:txBody>
          <a:bodyPr/>
          <a:lstStyle/>
          <a:p>
            <a:pPr algn="just"/>
            <a:r>
              <a:rPr lang="uk-UA" sz="4200" smtClean="0">
                <a:latin typeface="Times New Roman" pitchFamily="18" charset="0"/>
                <a:cs typeface="Times New Roman" pitchFamily="18" charset="0"/>
              </a:rPr>
              <a:t>Правові заходи забезпечення екологічної безпеки</a:t>
            </a:r>
            <a:endParaRPr lang="ru-RU" sz="4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273050" y="1825625"/>
            <a:ext cx="6045200" cy="3551238"/>
          </a:xfrm>
        </p:spPr>
        <p:txBody>
          <a:bodyPr/>
          <a:lstStyle/>
          <a:p>
            <a:pPr algn="just"/>
            <a:r>
              <a:rPr lang="uk-UA" sz="3600" smtClean="0">
                <a:latin typeface="Times New Roman" pitchFamily="18" charset="0"/>
                <a:cs typeface="Times New Roman" pitchFamily="18" charset="0"/>
              </a:rPr>
              <a:t>організаційно-превентивні;</a:t>
            </a:r>
          </a:p>
          <a:p>
            <a:pPr algn="just"/>
            <a:r>
              <a:rPr lang="uk-UA" sz="3600" smtClean="0">
                <a:latin typeface="Times New Roman" pitchFamily="18" charset="0"/>
                <a:cs typeface="Times New Roman" pitchFamily="18" charset="0"/>
              </a:rPr>
              <a:t>регулятивно-стимулюючі;</a:t>
            </a:r>
          </a:p>
          <a:p>
            <a:pPr algn="just"/>
            <a:r>
              <a:rPr lang="uk-UA" sz="3600" smtClean="0">
                <a:latin typeface="Times New Roman" pitchFamily="18" charset="0"/>
                <a:cs typeface="Times New Roman" pitchFamily="18" charset="0"/>
              </a:rPr>
              <a:t>розпорядчо-виконавчі;</a:t>
            </a:r>
          </a:p>
          <a:p>
            <a:pPr algn="just"/>
            <a:r>
              <a:rPr lang="uk-UA" sz="3600" smtClean="0">
                <a:latin typeface="Times New Roman" pitchFamily="18" charset="0"/>
                <a:cs typeface="Times New Roman" pitchFamily="18" charset="0"/>
              </a:rPr>
              <a:t>охоронно-відновлюванні;</a:t>
            </a:r>
          </a:p>
          <a:p>
            <a:pPr algn="just"/>
            <a:r>
              <a:rPr lang="uk-UA" sz="3600" smtClean="0">
                <a:latin typeface="Times New Roman" pitchFamily="18" charset="0"/>
                <a:cs typeface="Times New Roman" pitchFamily="18" charset="0"/>
              </a:rPr>
              <a:t>забезпечувальні.</a:t>
            </a:r>
            <a:endParaRPr lang="ru-RU" sz="36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473" y="1473957"/>
            <a:ext cx="5964106" cy="5172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88"/>
          </a:xfrm>
        </p:spPr>
        <p:txBody>
          <a:bodyPr/>
          <a:lstStyle/>
          <a:p>
            <a:pPr algn="just"/>
            <a:r>
              <a:rPr lang="uk-UA" sz="3600" i="1" smtClean="0">
                <a:latin typeface="Times New Roman" pitchFamily="18" charset="0"/>
                <a:cs typeface="Times New Roman" pitchFamily="18" charset="0"/>
              </a:rPr>
              <a:t>Організаційно-превентивні заходи </a:t>
            </a:r>
            <a:r>
              <a:rPr lang="uk-UA" sz="3600" smtClean="0">
                <a:latin typeface="Times New Roman" pitchFamily="18" charset="0"/>
                <a:cs typeface="Times New Roman" pitchFamily="18" charset="0"/>
              </a:rPr>
              <a:t>спрямованні на виявлення екологічно небезпечних для НПС та здоров'я людини територій, зон, об'єктів і видів діяльності.</a:t>
            </a:r>
            <a:endParaRPr lang="ru-RU" sz="36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8150" y="2303463"/>
            <a:ext cx="5657850" cy="3319462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даних заходів належать</a:t>
            </a:r>
            <a:r>
              <a:rPr lang="ru-RU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обліково-установчі;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реєстраційні;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експертно-оцінювальні;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інформаційно-прогностичні.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690689"/>
            <a:ext cx="5811032" cy="4823157"/>
          </a:xfrm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ъект 2"/>
          <p:cNvSpPr>
            <a:spLocks noGrp="1"/>
          </p:cNvSpPr>
          <p:nvPr>
            <p:ph sz="half" idx="1"/>
          </p:nvPr>
        </p:nvSpPr>
        <p:spPr>
          <a:xfrm>
            <a:off x="279400" y="284163"/>
            <a:ext cx="5181600" cy="2800350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Обліково-установчі заходи</a:t>
            </a:r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 передбачають виявлення, інвентаризацію, класифікацію небезпечних зон, об'єктів, територій і джерел</a:t>
            </a:r>
            <a:endParaRPr lang="ru-RU" sz="320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73888" y="3370263"/>
            <a:ext cx="5076825" cy="3487737"/>
          </a:xfrm>
        </p:spPr>
        <p:txBody>
          <a:bodyPr rtlCol="0">
            <a:noAutofit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Реєстраційні заходи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включають паспортизацію екологічно небезпечних об'єктів, сертифікацію, підтвердження відповідності, ліцензування, реєстрацію екологічно небезпечних джерел тощо.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55" y="2756377"/>
            <a:ext cx="5772149" cy="3843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005" y="0"/>
            <a:ext cx="4686493" cy="3276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6525" y="846138"/>
            <a:ext cx="6019800" cy="5486400"/>
          </a:xfrm>
        </p:spPr>
        <p:txBody>
          <a:bodyPr rtlCol="0">
            <a:noAutofit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експертно-оцінювальних заходів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проведення оцінки впливу на довкілля і комплексів, що являють екологічну небезпеку для навколишнього природного середовища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 населення, запровадження попередньої оцінки екологічного впливу цих об'єктів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відкритих громадських слухань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населенням проектів екологічно небезпечної діяльності, що їх передбачають реалізувати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10400" y="3833813"/>
            <a:ext cx="5181600" cy="2881312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інформаційно-прогностичних заходів </a:t>
            </a: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належать прогнозування, планування, моніторинг, інформування та інші заходи, що розглядаються як функції управління в галузі екології.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3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856" y="73004"/>
            <a:ext cx="5704764" cy="376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141413" y="120650"/>
            <a:ext cx="10515600" cy="1325563"/>
          </a:xfrm>
        </p:spPr>
        <p:txBody>
          <a:bodyPr/>
          <a:lstStyle/>
          <a:p>
            <a:pPr algn="ctr"/>
            <a:r>
              <a:rPr lang="uk-UA" b="1" smtClean="0">
                <a:latin typeface="Times New Roman" pitchFamily="18" charset="0"/>
                <a:cs typeface="Times New Roman" pitchFamily="18" charset="0"/>
              </a:rPr>
              <a:t>Регулятивно-стимулюючі заходи</a:t>
            </a:r>
          </a:p>
        </p:txBody>
      </p:sp>
      <p:sp>
        <p:nvSpPr>
          <p:cNvPr id="27650" name="Объект 2"/>
          <p:cNvSpPr>
            <a:spLocks noGrp="1"/>
          </p:cNvSpPr>
          <p:nvPr>
            <p:ph sz="half" idx="1"/>
          </p:nvPr>
        </p:nvSpPr>
        <p:spPr>
          <a:xfrm>
            <a:off x="204788" y="1593850"/>
            <a:ext cx="4521200" cy="3114675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uk-UA" smtClean="0">
                <a:latin typeface="Times New Roman" pitchFamily="18" charset="0"/>
                <a:cs typeface="Times New Roman" pitchFamily="18" charset="0"/>
              </a:rPr>
              <a:t>Це система юридичних норм і правил, спрямованих на регулювання відносин, забезпечення дотримання пріоритетів, нормативів, стандартів, лімітів та інших вимог у галузі екологічної безпеки</a:t>
            </a:r>
          </a:p>
        </p:txBody>
      </p:sp>
      <p:sp>
        <p:nvSpPr>
          <p:cNvPr id="27651" name="Объект 3"/>
          <p:cNvSpPr>
            <a:spLocks noGrp="1"/>
          </p:cNvSpPr>
          <p:nvPr>
            <p:ph sz="half" idx="2"/>
          </p:nvPr>
        </p:nvSpPr>
        <p:spPr>
          <a:xfrm>
            <a:off x="4652963" y="3946525"/>
            <a:ext cx="7458075" cy="29114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Екологічні стандарти;</a:t>
            </a:r>
          </a:p>
          <a:p>
            <a:pPr marL="0" indent="0">
              <a:buFont typeface="Arial" charset="0"/>
              <a:buNone/>
            </a:pP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Екологічні нормативи;</a:t>
            </a:r>
          </a:p>
          <a:p>
            <a:pPr marL="0" indent="0">
              <a:buFont typeface="Arial" charset="0"/>
              <a:buNone/>
            </a:pP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Екологічні ліміти;</a:t>
            </a:r>
          </a:p>
          <a:p>
            <a:pPr marL="0" indent="0">
              <a:buFont typeface="Arial" charset="0"/>
              <a:buNone/>
            </a:pP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Правила проектування та експлуатації небезпечних об'єктів;</a:t>
            </a:r>
          </a:p>
          <a:p>
            <a:pPr marL="0" indent="0">
              <a:buFont typeface="Arial" charset="0"/>
              <a:buNone/>
            </a:pP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Поводження з екологічно небезпечними речовинами та джерелами;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630" y="1196849"/>
            <a:ext cx="4319823" cy="25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838200" y="138113"/>
            <a:ext cx="10515600" cy="1325562"/>
          </a:xfrm>
        </p:spPr>
        <p:txBody>
          <a:bodyPr/>
          <a:lstStyle/>
          <a:p>
            <a:pPr algn="ctr"/>
            <a:r>
              <a:rPr lang="uk-UA" b="1" smtClean="0">
                <a:latin typeface="Times New Roman" pitchFamily="18" charset="0"/>
                <a:cs typeface="Times New Roman" pitchFamily="18" charset="0"/>
              </a:rPr>
              <a:t>Розпорядчо-виконавчі заходи</a:t>
            </a:r>
          </a:p>
        </p:txBody>
      </p:sp>
      <p:sp>
        <p:nvSpPr>
          <p:cNvPr id="28674" name="Объект 2"/>
          <p:cNvSpPr>
            <a:spLocks noGrp="1"/>
          </p:cNvSpPr>
          <p:nvPr>
            <p:ph sz="half" idx="1"/>
          </p:nvPr>
        </p:nvSpPr>
        <p:spPr>
          <a:xfrm>
            <a:off x="0" y="1463675"/>
            <a:ext cx="6172200" cy="5507038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uk-UA" sz="2600" i="1" smtClean="0">
                <a:latin typeface="Times New Roman" pitchFamily="18" charset="0"/>
                <a:cs typeface="Times New Roman" pitchFamily="18" charset="0"/>
              </a:rPr>
              <a:t>Полягають у реалізації </a:t>
            </a:r>
            <a:r>
              <a:rPr lang="uk-UA" sz="2600" smtClean="0">
                <a:latin typeface="Times New Roman" pitchFamily="18" charset="0"/>
                <a:cs typeface="Times New Roman" pitchFamily="18" charset="0"/>
              </a:rPr>
              <a:t>певних функцій у сфері забезпечення екологічної безпеки з боку спеціально уповноважених органів.</a:t>
            </a:r>
          </a:p>
          <a:p>
            <a:pPr marL="0" indent="0" algn="just">
              <a:buFont typeface="Arial" charset="0"/>
              <a:buNone/>
            </a:pPr>
            <a:r>
              <a:rPr lang="uk-UA" sz="2600" smtClean="0">
                <a:latin typeface="Times New Roman" pitchFamily="18" charset="0"/>
                <a:cs typeface="Times New Roman" pitchFamily="18" charset="0"/>
              </a:rPr>
              <a:t>Найбільш важливі положення в цій сфері закріплені в Конституції України, згідно з якою на виконавчі органи, включаючи Президента України, покладений обов'язок у здійсненні політики в галузі екологічної безпеки. Президент України зобов'язаний вживати заходів до забезпечення національної безпеки, в тому числі й екологічної, оскільки вона є її складовою частиною.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24650" y="1300163"/>
            <a:ext cx="5181600" cy="3108325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Однією з основних у цій галузі є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контрольно-наглядова функція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 органів, яка спрямована на догляд і перевірку дотримування підприємствами, установами, організаціями і громадянами вимог екологічного законодавства і застосування заходів попередження екологічних правопорушень.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816" y="4381014"/>
            <a:ext cx="5151421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10515600" cy="976312"/>
          </a:xfrm>
        </p:spPr>
        <p:txBody>
          <a:bodyPr/>
          <a:lstStyle/>
          <a:p>
            <a:pPr algn="ctr"/>
            <a:r>
              <a:rPr lang="uk-UA" b="1" smtClean="0">
                <a:latin typeface="Times New Roman" pitchFamily="18" charset="0"/>
                <a:cs typeface="Times New Roman" pitchFamily="18" charset="0"/>
              </a:rPr>
              <a:t>Охоронно-відновлювальні заходи</a:t>
            </a:r>
          </a:p>
        </p:txBody>
      </p:sp>
      <p:sp>
        <p:nvSpPr>
          <p:cNvPr id="29698" name="Объект 2"/>
          <p:cNvSpPr>
            <a:spLocks noGrp="1"/>
          </p:cNvSpPr>
          <p:nvPr>
            <p:ph sz="half" idx="1"/>
          </p:nvPr>
        </p:nvSpPr>
        <p:spPr>
          <a:xfrm>
            <a:off x="180975" y="4402138"/>
            <a:ext cx="5803900" cy="2762250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Ці заходи спрямовані на локалізацію проявів екологічної небезпеки, здійснення ліквідаційних робіт, визначення правового режиму територій відповідно до рівня екологічного ризику, встановлення статусу осіб, які потерпіли від наслідків екологічної небезпеки.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517650"/>
            <a:ext cx="6019800" cy="4351338"/>
          </a:xfrm>
        </p:spPr>
        <p:txBody>
          <a:bodyPr rtlCol="0">
            <a:normAutofit fontScale="85000" lnSpcReduction="10000"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передбачають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встановлення, наприклад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правового режиму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 надзвичайної екологічної ситуації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надзвичайних ситуацій природного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техногенного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характеру передбачає проведення комплексу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заходів, які містять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аварійно-рятувальні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інші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невідкладні роботи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здійснюються в разі виникнення надзвичайної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 і спрямовані на припинення дії небезпечних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факторів, рятування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та збереження здоров'я людей, локалізацію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 надзвичайної ситуації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17" y="805758"/>
            <a:ext cx="4340477" cy="359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263"/>
          </a:xfrm>
        </p:spPr>
        <p:txBody>
          <a:bodyPr/>
          <a:lstStyle/>
          <a:p>
            <a:pPr algn="ctr"/>
            <a:r>
              <a:rPr lang="uk-UA" b="1" smtClean="0">
                <a:latin typeface="Times New Roman" pitchFamily="18" charset="0"/>
                <a:cs typeface="Times New Roman" pitchFamily="18" charset="0"/>
              </a:rPr>
              <a:t>Забезпечувальні заходи</a:t>
            </a:r>
            <a:endParaRPr lang="uk-UA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Объект 2"/>
          <p:cNvSpPr>
            <a:spLocks noGrp="1"/>
          </p:cNvSpPr>
          <p:nvPr>
            <p:ph sz="half" idx="1"/>
          </p:nvPr>
        </p:nvSpPr>
        <p:spPr>
          <a:xfrm>
            <a:off x="244475" y="1825625"/>
            <a:ext cx="6065838" cy="4351338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uk-UA" smtClean="0">
                <a:latin typeface="Times New Roman" pitchFamily="18" charset="0"/>
                <a:cs typeface="Times New Roman" pitchFamily="18" charset="0"/>
              </a:rPr>
              <a:t>Спрямовані на попередження екологічних правопорушень в галузі забезпечення екологічної безпеки, захист права людини на безпечне для життя і здоров'я довкілля та пов'язані з ним інші екологічні права, а також застосування до винних осіб засобів державно-правового примусу в разі порушення вимог і норм екологічної безпеки.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26873" y="1825625"/>
            <a:ext cx="5134531" cy="3850898"/>
          </a:xfrm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107950" y="365125"/>
            <a:ext cx="11977688" cy="1325563"/>
          </a:xfrm>
        </p:spPr>
        <p:txBody>
          <a:bodyPr/>
          <a:lstStyle/>
          <a:p>
            <a:pPr algn="just"/>
            <a:r>
              <a:rPr lang="uk-UA" smtClean="0">
                <a:latin typeface="Times New Roman" pitchFamily="18" charset="0"/>
                <a:cs typeface="Times New Roman" pitchFamily="18" charset="0"/>
              </a:rPr>
              <a:t>Відповідальність за правопорушення в галузі екологічної безпеки</a:t>
            </a:r>
          </a:p>
        </p:txBody>
      </p:sp>
      <p:sp>
        <p:nvSpPr>
          <p:cNvPr id="31746" name="Объект 2"/>
          <p:cNvSpPr>
            <a:spLocks noGrp="1"/>
          </p:cNvSpPr>
          <p:nvPr>
            <p:ph idx="1"/>
          </p:nvPr>
        </p:nvSpPr>
        <p:spPr>
          <a:xfrm>
            <a:off x="331788" y="2462213"/>
            <a:ext cx="5697537" cy="3135312"/>
          </a:xfrm>
        </p:spPr>
        <p:txBody>
          <a:bodyPr/>
          <a:lstStyle/>
          <a:p>
            <a:pPr algn="just"/>
            <a:r>
              <a:rPr lang="uk-UA" smtClean="0">
                <a:latin typeface="Times New Roman" pitchFamily="18" charset="0"/>
                <a:cs typeface="Times New Roman" pitchFamily="18" charset="0"/>
              </a:rPr>
              <a:t>юридична відповідальність;</a:t>
            </a:r>
          </a:p>
          <a:p>
            <a:pPr algn="just"/>
            <a:r>
              <a:rPr lang="uk-UA" smtClean="0">
                <a:latin typeface="Times New Roman" pitchFamily="18" charset="0"/>
                <a:cs typeface="Times New Roman" pitchFamily="18" charset="0"/>
              </a:rPr>
              <a:t>адміністративна відповідальність;</a:t>
            </a:r>
          </a:p>
          <a:p>
            <a:pPr algn="just"/>
            <a:r>
              <a:rPr lang="uk-UA" smtClean="0">
                <a:latin typeface="Times New Roman" pitchFamily="18" charset="0"/>
                <a:cs typeface="Times New Roman" pitchFamily="18" charset="0"/>
              </a:rPr>
              <a:t>кримінальна відповідальність;</a:t>
            </a:r>
          </a:p>
          <a:p>
            <a:pPr algn="just"/>
            <a:r>
              <a:rPr lang="uk-UA" smtClean="0">
                <a:latin typeface="Times New Roman" pitchFamily="18" charset="0"/>
                <a:cs typeface="Times New Roman" pitchFamily="18" charset="0"/>
              </a:rPr>
              <a:t>цивільно-правова відповідальність.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531" y="1690688"/>
            <a:ext cx="5863704" cy="4212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Объект 2"/>
          <p:cNvSpPr>
            <a:spLocks noGrp="1"/>
          </p:cNvSpPr>
          <p:nvPr>
            <p:ph idx="1"/>
          </p:nvPr>
        </p:nvSpPr>
        <p:spPr>
          <a:xfrm>
            <a:off x="155575" y="0"/>
            <a:ext cx="7486650" cy="6858000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Охорона навколишнього середовища </a:t>
            </a:r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– це система заходів щодо раціонального використання природних ресурсів, збереження особливо цінних та унікальних природних комплексів і забезпечення екологічної безпеки.</a:t>
            </a:r>
          </a:p>
          <a:p>
            <a:pPr marL="0" indent="0" algn="just">
              <a:buFont typeface="Arial" charset="0"/>
              <a:buNone/>
            </a:pPr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Охорона навколишнього середовища </a:t>
            </a:r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– це сукупність державних, адміністративних, правових, економічних, політичних і соціальних  заходів, спрямованих на раціональне використання, відтворення і збереження природних ресурсів землі, обмеження негативного впливу людської діяльності на навколишнє середовище. 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212" y="204716"/>
            <a:ext cx="4644788" cy="638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6088" y="163513"/>
            <a:ext cx="7961312" cy="6873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Юридична відповідальність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33425"/>
            <a:ext cx="12192000" cy="6124575"/>
          </a:xfrm>
        </p:spPr>
        <p:txBody>
          <a:bodyPr rtlCol="0">
            <a:noAutofit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Види </a:t>
            </a:r>
            <a:r>
              <a:rPr lang="uk-UA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правопорушень</a:t>
            </a:r>
            <a:r>
              <a:rPr lang="uk-UA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прав громадян на екологічно безпечне навколишнє природне середовище; </a:t>
            </a:r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 екологічної безпеки; </a:t>
            </a:r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екологічних вимог при проектуванні, розміщенні, будівництві, реконструкції, введенні в дію, експлуатації та ліквідації підприємств, споруд, пересувних засобів та інших об'єктів; </a:t>
            </a:r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допущення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наднормативних, аварійних, залпових викидів і скидів забруднюючих речовин та інших шкідливих впливів на навколишнє природне середовище; </a:t>
            </a:r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невжиття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 щодо попередження та ліквідації екологічних наслідків аварій та іншого шкідливого впливу на навколишнє природне середовище; </a:t>
            </a:r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природоохоронних вимог при зберіганні, транспортуванні, використанні, знешкодженні та захороненні хімічних засобів захисту рослин, мінеральних добрив, токсичних та радіоактивних речовин, виробничих, побутових та інших видів відходів тощо.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63500"/>
            <a:ext cx="8218488" cy="5524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Адміністративна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2450"/>
            <a:ext cx="12192000" cy="6305550"/>
          </a:xfrm>
        </p:spPr>
        <p:txBody>
          <a:bodyPr rtlCol="0">
            <a:noAutofit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Адміністративна </a:t>
            </a:r>
            <a:r>
              <a:rPr lang="uk-UA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 </a:t>
            </a:r>
            <a:r>
              <a:rPr lang="uk-UA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настає: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 режиму радіаційної безпеки в місцевостях, що зазнали радіоактивного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забруднення;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порядку здійснення викиду забруднюючих речовин в атмосферу або впливу на неї фізичних та біологічних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факторів;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порядку здійснення діяльності, спрямованої на штучні зміни стану атмосфери та атмосферних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явищ;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 щодо поводження з відходами під час їх збирання, перевезення, зберігання, оброблення, утилізації, знешкодження, видалення або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захоронення;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приховування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перекручення або відмову від надання повної та достовірної інформації за запитами посадових осіб та зверненнями громадян та їх об'єднань щодо безпеки утворення відходів та поводження з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ними;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змішування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 захоронення відходів, для утилізації яких в Україні існує відповідна технологія, без спеціального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дозволу;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невиконання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 екологічної безпеки у процесі впровадження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відкритті,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винаходів, корисних моделей, промислових зразків, раціоналізаторських пропозицій, нової техніки, технологій і систем, речовин і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матеріалів;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приховування перевищення встановлених лімітів на обсяги утворення та розміщення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відходів;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вимог законодавчих та інших нормативних актів з безпечного ведення робіт у галузях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промисловості;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і норм ядерної та радіаційної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безпеки;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вимог законодавства, будівельних норм, державних стандартів і правил під час </a:t>
            </a:r>
            <a:r>
              <a:rPr 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будівництва.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742950" y="76200"/>
            <a:ext cx="10610850" cy="828675"/>
          </a:xfrm>
        </p:spPr>
        <p:txBody>
          <a:bodyPr/>
          <a:lstStyle/>
          <a:p>
            <a:pPr algn="ctr"/>
            <a:r>
              <a:rPr lang="uk-UA" b="1" smtClean="0">
                <a:latin typeface="Times New Roman" pitchFamily="18" charset="0"/>
                <a:cs typeface="Times New Roman" pitchFamily="18" charset="0"/>
              </a:rPr>
              <a:t>Кримінальна відповідальність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925" y="904875"/>
            <a:ext cx="11698288" cy="5821363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порушення: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екологічної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безпеки;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невжиття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 щодо ліквідації наслідків екологічного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забруднення;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приховування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 перекручення відомостей про екологічний стан або захворюваність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населення;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проектування чи експлуатацію споруд без систем захисту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довкілля;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безпеки під час використання робіт з підвищеною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небезпекою;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правил ядерної або радіаційної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безпеки; 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правил, що стосуються безпечного використання промислової продукції або безпечної експлуатації будівель 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споруд;</a:t>
            </a: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заготівлю, перероблення або збут радіоактивно забруднених продуктів харчування чи іншої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продукції, тощо.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1338263" y="0"/>
            <a:ext cx="9515475" cy="1325563"/>
          </a:xfrm>
        </p:spPr>
        <p:txBody>
          <a:bodyPr/>
          <a:lstStyle/>
          <a:p>
            <a:pPr algn="ctr"/>
            <a:r>
              <a:rPr lang="uk-UA" b="1" smtClean="0">
                <a:latin typeface="Times New Roman" pitchFamily="18" charset="0"/>
                <a:cs typeface="Times New Roman" pitchFamily="18" charset="0"/>
              </a:rPr>
              <a:t>Цивільно-правова відповідальність </a:t>
            </a:r>
          </a:p>
        </p:txBody>
      </p:sp>
      <p:sp>
        <p:nvSpPr>
          <p:cNvPr id="35842" name="Объект 2"/>
          <p:cNvSpPr>
            <a:spLocks noGrp="1"/>
          </p:cNvSpPr>
          <p:nvPr>
            <p:ph idx="1"/>
          </p:nvPr>
        </p:nvSpPr>
        <p:spPr>
          <a:xfrm>
            <a:off x="298450" y="1255713"/>
            <a:ext cx="11725275" cy="519906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Незалежно від притягнення винних осіб до адміністративної або кримінальної відповідальності вони повинні нести </a:t>
            </a:r>
            <a:r>
              <a:rPr lang="uk-UA" sz="3200" i="1" smtClean="0">
                <a:latin typeface="Times New Roman" pitchFamily="18" charset="0"/>
                <a:cs typeface="Times New Roman" pitchFamily="18" charset="0"/>
              </a:rPr>
              <a:t>цивільно-правову відповідальність </a:t>
            </a:r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у разі заподіяння шкоди навколишньому природному середовищу або здоров'ю громадян. </a:t>
            </a:r>
          </a:p>
          <a:p>
            <a:pPr marL="0" indent="0" algn="just">
              <a:buFont typeface="Arial" charset="0"/>
              <a:buNone/>
            </a:pPr>
            <a:endParaRPr lang="uk-UA" sz="32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charset="0"/>
              <a:buNone/>
            </a:pPr>
            <a:r>
              <a:rPr lang="uk-UA" sz="3200" i="1" smtClean="0">
                <a:latin typeface="Times New Roman" pitchFamily="18" charset="0"/>
                <a:cs typeface="Times New Roman" pitchFamily="18" charset="0"/>
              </a:rPr>
              <a:t>Цивільно-правова відповідальність передбачає </a:t>
            </a:r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обов'язок юридичних та фізичних осіб відшкодувати шкоду, заподіяну ними внаслідок порушення нормативів, вимог та норм екологічної безпеки, тобто покладає на винних осіб майнові або інші зобов'язання.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1487488" y="257175"/>
            <a:ext cx="8843962" cy="1325563"/>
          </a:xfrm>
        </p:spPr>
        <p:txBody>
          <a:bodyPr/>
          <a:lstStyle/>
          <a:p>
            <a:pPr algn="ctr"/>
            <a:r>
              <a:rPr lang="uk-UA" b="1" smtClean="0">
                <a:latin typeface="Times New Roman" pitchFamily="18" charset="0"/>
                <a:cs typeface="Times New Roman" pitchFamily="18" charset="0"/>
              </a:rPr>
              <a:t>Об'єкти охорони навколишнього природного середовища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Объект 2"/>
          <p:cNvSpPr>
            <a:spLocks noGrp="1"/>
          </p:cNvSpPr>
          <p:nvPr>
            <p:ph sz="half" idx="1"/>
          </p:nvPr>
        </p:nvSpPr>
        <p:spPr>
          <a:xfrm>
            <a:off x="190500" y="1920875"/>
            <a:ext cx="6156325" cy="4643438"/>
          </a:xfrm>
        </p:spPr>
        <p:txBody>
          <a:bodyPr/>
          <a:lstStyle/>
          <a:p>
            <a:pPr algn="just"/>
            <a:r>
              <a:rPr lang="uk-UA" sz="3000" smtClean="0">
                <a:latin typeface="Times New Roman" pitchFamily="18" charset="0"/>
                <a:cs typeface="Times New Roman" pitchFamily="18" charset="0"/>
              </a:rPr>
              <a:t>навколишнє природне середовище як сукупність природних і природно-соціальних умов та процесів, природні ресурси, як залучені в господарський обіг, ландшафти та інші природні комплекси;</a:t>
            </a:r>
          </a:p>
          <a:p>
            <a:pPr algn="just"/>
            <a:r>
              <a:rPr lang="uk-UA" sz="3000" smtClean="0">
                <a:latin typeface="Times New Roman" pitchFamily="18" charset="0"/>
                <a:cs typeface="Times New Roman" pitchFamily="18" charset="0"/>
              </a:rPr>
              <a:t>території та об'єкти природно-заповідного фонду України;</a:t>
            </a:r>
          </a:p>
          <a:p>
            <a:pPr algn="just"/>
            <a:r>
              <a:rPr lang="uk-UA" sz="3000" smtClean="0">
                <a:latin typeface="Times New Roman" pitchFamily="18" charset="0"/>
                <a:cs typeface="Times New Roman" pitchFamily="18" charset="0"/>
              </a:rPr>
              <a:t>здоров'я і життя людей.</a:t>
            </a:r>
            <a:endParaRPr lang="ru-RU" sz="30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221" y="1583140"/>
            <a:ext cx="5363569" cy="4749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ъект 2"/>
          <p:cNvSpPr>
            <a:spLocks noGrp="1"/>
          </p:cNvSpPr>
          <p:nvPr>
            <p:ph sz="half" idx="1"/>
          </p:nvPr>
        </p:nvSpPr>
        <p:spPr>
          <a:xfrm>
            <a:off x="627063" y="920750"/>
            <a:ext cx="5435600" cy="2565400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Мета охорони довкілля </a:t>
            </a:r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– протидія негативним змінам у довкіллі, які мали місце в минулому, відбуваються зараз або можуть бути.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62819" y="214342"/>
            <a:ext cx="6129181" cy="3828935"/>
          </a:xfrm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5" y="3485584"/>
            <a:ext cx="5709734" cy="325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0488" y="198438"/>
            <a:ext cx="11987212" cy="3070225"/>
          </a:xfrm>
        </p:spPr>
        <p:txBody>
          <a:bodyPr rtlCol="0">
            <a:noAutofit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охорони довкілля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перетворилася в глобальну проблему, пов'язана головним чином зі зростанням антропогенного впливу. Це зумовлено демографічним вибухом, урбанізацією, що прискорюється, і розвитком гірничих розробок і комунікацій, забрудненням довкілля відходами, надмірним навантаженням на орні землі, пасовища, ліси, водойми. У результаті гірничо-технічної діяльності у світі порушено не менше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15-20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га земель, з них 59% площі використано під різні гірничі виробки, 38%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відвали пустої породи або відходів збагачення,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3% -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 осідання, провалів та інших порушень поверхні, пов'язаних з підземними розробками. Інколи порушення правил ведення гірничих робіт чи масштабна аварія призводить до катастрофічних незворотних наслідків.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068" y="3281949"/>
            <a:ext cx="8845235" cy="357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ъект 2"/>
          <p:cNvSpPr>
            <a:spLocks noGrp="1"/>
          </p:cNvSpPr>
          <p:nvPr>
            <p:ph sz="half" idx="1"/>
          </p:nvPr>
        </p:nvSpPr>
        <p:spPr>
          <a:xfrm>
            <a:off x="222250" y="714375"/>
            <a:ext cx="6784975" cy="5903913"/>
          </a:xfrm>
        </p:spPr>
        <p:txBody>
          <a:bodyPr/>
          <a:lstStyle/>
          <a:p>
            <a:pPr algn="just"/>
            <a:endParaRPr lang="uk-UA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Обмеження викидів в атмосферу та гідросферу з метою поліпшення загальної екологічної обстановки.</a:t>
            </a:r>
          </a:p>
          <a:p>
            <a:pPr algn="just"/>
            <a:r>
              <a:rPr lang="uk-UA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Створення заповідників, заказників і національних парків з метою збереження природних комплексів.</a:t>
            </a:r>
          </a:p>
          <a:p>
            <a:pPr algn="just"/>
            <a:r>
              <a:rPr lang="uk-UA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Обмеження вилову риби, полювання з метою збереження певних видів.</a:t>
            </a:r>
          </a:p>
          <a:p>
            <a:pPr algn="just"/>
            <a:r>
              <a:rPr lang="uk-UA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Обмеження несанкціонованого викидання сміття. Використання методів екологічної логістики для тотального очищення від несанкціонованого засмічення території регіону.</a:t>
            </a:r>
          </a:p>
          <a:p>
            <a:pPr algn="just"/>
            <a:endParaRPr lang="uk-UA" sz="60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Прямоугольник 4"/>
          <p:cNvSpPr>
            <a:spLocks noChangeArrowheads="1"/>
          </p:cNvSpPr>
          <p:nvPr/>
        </p:nvSpPr>
        <p:spPr bwMode="auto">
          <a:xfrm>
            <a:off x="1289050" y="130175"/>
            <a:ext cx="9172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uk-UA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Заходами, спрямованими на охорону довкілля є: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381" y="982023"/>
            <a:ext cx="5090027" cy="5368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101600" y="0"/>
            <a:ext cx="11988800" cy="873125"/>
          </a:xfrm>
        </p:spPr>
        <p:txBody>
          <a:bodyPr/>
          <a:lstStyle/>
          <a:p>
            <a:pPr algn="ctr"/>
            <a:r>
              <a:rPr lang="uk-UA" sz="3600" b="1" smtClean="0">
                <a:latin typeface="Times New Roman" pitchFamily="18" charset="0"/>
                <a:cs typeface="Times New Roman" pitchFamily="18" charset="0"/>
              </a:rPr>
              <a:t>Основні принципи охорони навколишнього середовища:</a:t>
            </a:r>
            <a:endParaRPr lang="ru-RU" sz="36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Объект 2"/>
          <p:cNvSpPr>
            <a:spLocks noGrp="1"/>
          </p:cNvSpPr>
          <p:nvPr>
            <p:ph idx="1"/>
          </p:nvPr>
        </p:nvSpPr>
        <p:spPr>
          <a:xfrm>
            <a:off x="258763" y="873125"/>
            <a:ext cx="11696700" cy="5773738"/>
          </a:xfrm>
        </p:spPr>
        <p:txBody>
          <a:bodyPr/>
          <a:lstStyle/>
          <a:p>
            <a:pPr algn="just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пріоритетність вимог екологічної безпеки, обов'язковість дотримання екологічних стандартів, нормативів та лімітів використання природних ресурсів при здійсненні господарської, управлінської та іншої діяльності;</a:t>
            </a:r>
          </a:p>
          <a:p>
            <a:pPr algn="just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гарантування екологічно безпечного середовища для життя і здоров'я людей;</a:t>
            </a:r>
          </a:p>
          <a:p>
            <a:pPr algn="just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запобіжний характер заходів щодо охорони навколишнього природного середовища;</a:t>
            </a:r>
          </a:p>
          <a:p>
            <a:pPr algn="just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екологізація матеріального виробництва на основі комплексності рішень у питаннях охорони НПС, використання та відтворення відновлюваних ресурсів, широкого впровадження новітніх технологій;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2"/>
          <p:cNvSpPr>
            <a:spLocks noGrp="1"/>
          </p:cNvSpPr>
          <p:nvPr>
            <p:ph idx="1"/>
          </p:nvPr>
        </p:nvSpPr>
        <p:spPr>
          <a:xfrm>
            <a:off x="109538" y="150813"/>
            <a:ext cx="11887200" cy="6496050"/>
          </a:xfrm>
        </p:spPr>
        <p:txBody>
          <a:bodyPr/>
          <a:lstStyle/>
          <a:p>
            <a:pPr algn="just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наукове обґрунтування та узгодження екологічних, економічних та соціальних інтересів суспільства на основі поєднання міждисциплінарних знань екологічних, соціальних, природничих і технічних наук та прогнозування стану НПС;</a:t>
            </a:r>
          </a:p>
          <a:p>
            <a:pPr algn="just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гласність і демократизм при прийнятті рішень, реалізація яких впливає на стан НПС, формування у населення екологічного світогляду;</a:t>
            </a:r>
          </a:p>
          <a:p>
            <a:pPr algn="just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наукове обґрунтування впливу господарської та іншої діяльності на НПС;</a:t>
            </a:r>
          </a:p>
          <a:p>
            <a:pPr algn="just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безоплатність загального та платність спеціального використання природних ресурсів для господарської діяльності;</a:t>
            </a:r>
          </a:p>
          <a:p>
            <a:pPr algn="just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компенсація шкоди, заподіяної порушенням законодавства про охоронну НПС;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2"/>
          <p:cNvSpPr txBox="1"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uk-UA" sz="3200">
                <a:latin typeface="Times New Roman" pitchFamily="18" charset="0"/>
                <a:cs typeface="Times New Roman" pitchFamily="18" charset="0"/>
              </a:rPr>
              <a:t>вирішення питань охорони НПС та використання природних ресурсів з урахуванням ступеня антропогенної зміненості територій, сукупної дії факторів, що негативно впливають на екологічну обстановку;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uk-UA" sz="3200">
                <a:latin typeface="Times New Roman" pitchFamily="18" charset="0"/>
                <a:cs typeface="Times New Roman" pitchFamily="18" charset="0"/>
              </a:rPr>
              <a:t>збереження просторової та видової різноманітності і цілісності природних об'єктів і комплексів;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uk-UA" sz="3200">
                <a:latin typeface="Times New Roman" pitchFamily="18" charset="0"/>
                <a:cs typeface="Times New Roman" pitchFamily="18" charset="0"/>
              </a:rPr>
              <a:t>обов'язковість надання висновків оцінки впливу на довкілля;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uk-UA" sz="3200">
                <a:latin typeface="Times New Roman" pitchFamily="18" charset="0"/>
                <a:cs typeface="Times New Roman" pitchFamily="18" charset="0"/>
              </a:rPr>
              <a:t>поєднання заходів стимулювання і відповідальності у справі охорони НПС;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uk-UA" sz="3200">
                <a:latin typeface="Times New Roman" pitchFamily="18" charset="0"/>
                <a:cs typeface="Times New Roman" pitchFamily="18" charset="0"/>
              </a:rPr>
              <a:t>вирішення проблем охорони НПС на основі широкого міждержавного співробітництва;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uk-UA" sz="3200">
                <a:latin typeface="Times New Roman" pitchFamily="18" charset="0"/>
                <a:cs typeface="Times New Roman" pitchFamily="18" charset="0"/>
              </a:rPr>
              <a:t>встановлення екологічного податку,  збору за спеціальне використання води, лісових ресурсів, надр та інше відповідно до Податкового кодексу України.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1390</Words>
  <Application>Microsoft Office PowerPoint</Application>
  <PresentationFormat>Произвольный</PresentationFormat>
  <Paragraphs>109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Calibri</vt:lpstr>
      <vt:lpstr>Arial</vt:lpstr>
      <vt:lpstr>Calibri Light</vt:lpstr>
      <vt:lpstr>Times New Roman</vt:lpstr>
      <vt:lpstr>Тема Office</vt:lpstr>
      <vt:lpstr>Охорона навколишнього середовища</vt:lpstr>
      <vt:lpstr>Слайд 2</vt:lpstr>
      <vt:lpstr>Об'єкти охорони навколишнього природного середовища</vt:lpstr>
      <vt:lpstr>Слайд 4</vt:lpstr>
      <vt:lpstr>Слайд 5</vt:lpstr>
      <vt:lpstr>Слайд 6</vt:lpstr>
      <vt:lpstr>Основні принципи охорони навколишнього середовища:</vt:lpstr>
      <vt:lpstr>Слайд 8</vt:lpstr>
      <vt:lpstr>Слайд 9</vt:lpstr>
      <vt:lpstr>Екологічна безпека</vt:lpstr>
      <vt:lpstr>Правові заходи забезпечення екологічної безпеки</vt:lpstr>
      <vt:lpstr>Організаційно-превентивні заходи спрямованні на виявлення екологічно небезпечних для НПС та здоров'я людини територій, зон, об'єктів і видів діяльності.</vt:lpstr>
      <vt:lpstr>Слайд 13</vt:lpstr>
      <vt:lpstr>Слайд 14</vt:lpstr>
      <vt:lpstr>Регулятивно-стимулюючі заходи</vt:lpstr>
      <vt:lpstr>Розпорядчо-виконавчі заходи</vt:lpstr>
      <vt:lpstr>Охоронно-відновлювальні заходи</vt:lpstr>
      <vt:lpstr>Забезпечувальні заходи</vt:lpstr>
      <vt:lpstr>Відповідальність за правопорушення в галузі екологічної безпеки</vt:lpstr>
      <vt:lpstr>Юридична відповідальність</vt:lpstr>
      <vt:lpstr>Адміністративна відповідальність</vt:lpstr>
      <vt:lpstr>Кримінальна відповідальність</vt:lpstr>
      <vt:lpstr>Цивільно-правова відповідальність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Охоронна навколишнього середовища</dc:title>
  <dc:creator>Пользователь Windows</dc:creator>
  <cp:lastModifiedBy>Microsoft Office</cp:lastModifiedBy>
  <cp:revision>29</cp:revision>
  <dcterms:created xsi:type="dcterms:W3CDTF">2019-10-15T16:49:29Z</dcterms:created>
  <dcterms:modified xsi:type="dcterms:W3CDTF">2020-04-22T01:26:54Z</dcterms:modified>
</cp:coreProperties>
</file>