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9" r:id="rId4"/>
    <p:sldId id="260" r:id="rId5"/>
    <p:sldId id="261" r:id="rId6"/>
    <p:sldId id="262" r:id="rId7"/>
    <p:sldId id="263" r:id="rId8"/>
    <p:sldId id="273" r:id="rId9"/>
    <p:sldId id="258" r:id="rId10"/>
    <p:sldId id="264" r:id="rId11"/>
    <p:sldId id="265" r:id="rId12"/>
    <p:sldId id="266" r:id="rId13"/>
    <p:sldId id="267" r:id="rId14"/>
    <p:sldId id="268" r:id="rId15"/>
    <p:sldId id="269" r:id="rId16"/>
    <p:sldId id="270" r:id="rId17"/>
    <p:sldId id="271" r:id="rId18"/>
    <p:sldId id="272"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27.01.2023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27.01.2023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27.01.2023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SceDmiBEES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ello.uos.de/field.php/Semantics/Semantic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052736"/>
            <a:ext cx="7416824" cy="1754326"/>
          </a:xfrm>
          <a:prstGeom prst="rect">
            <a:avLst/>
          </a:prstGeom>
          <a:noFill/>
        </p:spPr>
        <p:txBody>
          <a:bodyPr wrap="square" rtlCol="0">
            <a:spAutoFit/>
          </a:bodyPr>
          <a:lstStyle/>
          <a:p>
            <a:r>
              <a:rPr lang="en-US" sz="5400" dirty="0"/>
              <a:t>Basic grammar notions. Parts of speech</a:t>
            </a:r>
            <a:r>
              <a:rPr lang="ru-RU" sz="5400" dirty="0"/>
              <a:t>.</a:t>
            </a:r>
          </a:p>
        </p:txBody>
      </p:sp>
    </p:spTree>
    <p:extLst>
      <p:ext uri="{BB962C8B-B14F-4D97-AF65-F5344CB8AC3E}">
        <p14:creationId xmlns:p14="http://schemas.microsoft.com/office/powerpoint/2010/main" val="274142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4345"/>
            <a:ext cx="7560840" cy="6124754"/>
          </a:xfrm>
          <a:prstGeom prst="rect">
            <a:avLst/>
          </a:prstGeom>
        </p:spPr>
        <p:txBody>
          <a:bodyPr wrap="square">
            <a:spAutoFit/>
          </a:bodyPr>
          <a:lstStyle/>
          <a:p>
            <a:pPr algn="ctr"/>
            <a:r>
              <a:rPr lang="en-US" sz="2800" b="1" dirty="0">
                <a:solidFill>
                  <a:srgbClr val="444444"/>
                </a:solidFill>
                <a:latin typeface="Tahoma"/>
              </a:rPr>
              <a:t> </a:t>
            </a:r>
            <a:r>
              <a:rPr lang="en-US" sz="2800" b="1" dirty="0">
                <a:solidFill>
                  <a:schemeClr val="accent2">
                    <a:lumMod val="75000"/>
                  </a:schemeClr>
                </a:solidFill>
              </a:rPr>
              <a:t>NOUN</a:t>
            </a:r>
            <a:endParaRPr lang="en-US" sz="2800" dirty="0">
              <a:solidFill>
                <a:schemeClr val="accent2">
                  <a:lumMod val="75000"/>
                </a:schemeClr>
              </a:solidFill>
            </a:endParaRPr>
          </a:p>
          <a:p>
            <a:pPr>
              <a:buFont typeface="Arial"/>
              <a:buChar char="•"/>
            </a:pPr>
            <a:r>
              <a:rPr lang="en-US" sz="2800" b="1" i="1" dirty="0">
                <a:solidFill>
                  <a:srgbClr val="444444"/>
                </a:solidFill>
              </a:rPr>
              <a:t>A noun is the name of a person, place, thing, or idea.</a:t>
            </a:r>
            <a:endParaRPr lang="en-US" sz="2800" i="1" dirty="0">
              <a:solidFill>
                <a:srgbClr val="444444"/>
              </a:solidFill>
            </a:endParaRPr>
          </a:p>
          <a:p>
            <a:endParaRPr lang="ru-RU" sz="2800" dirty="0" smtClean="0">
              <a:solidFill>
                <a:srgbClr val="444444"/>
              </a:solidFill>
            </a:endParaRPr>
          </a:p>
          <a:p>
            <a:r>
              <a:rPr lang="en-US" sz="2800" dirty="0" smtClean="0">
                <a:solidFill>
                  <a:srgbClr val="444444"/>
                </a:solidFill>
              </a:rPr>
              <a:t>A </a:t>
            </a:r>
            <a:r>
              <a:rPr lang="en-US" sz="2800" dirty="0">
                <a:solidFill>
                  <a:srgbClr val="444444"/>
                </a:solidFill>
              </a:rPr>
              <a:t>noun is a word for a person, place, thing, or idea. Nouns are often used with an article (</a:t>
            </a:r>
            <a:r>
              <a:rPr lang="en-US" sz="2800" i="1" dirty="0">
                <a:solidFill>
                  <a:schemeClr val="accent6">
                    <a:lumMod val="75000"/>
                  </a:schemeClr>
                </a:solidFill>
              </a:rPr>
              <a:t>the, a, an</a:t>
            </a:r>
            <a:r>
              <a:rPr lang="en-US" sz="2800" dirty="0">
                <a:solidFill>
                  <a:srgbClr val="444444"/>
                </a:solidFill>
              </a:rPr>
              <a:t>), but not always. Proper nouns always start with a capital letter; common nouns do not. Nouns can be singular or plural, concrete or abstract. Nouns show possession by adding </a:t>
            </a:r>
            <a:r>
              <a:rPr lang="en-US" sz="2800" i="1" dirty="0">
                <a:solidFill>
                  <a:schemeClr val="accent6">
                    <a:lumMod val="75000"/>
                  </a:schemeClr>
                </a:solidFill>
              </a:rPr>
              <a:t>'s</a:t>
            </a:r>
            <a:r>
              <a:rPr lang="en-US" sz="2800" dirty="0" smtClean="0">
                <a:solidFill>
                  <a:srgbClr val="444444"/>
                </a:solidFill>
              </a:rPr>
              <a:t>.</a:t>
            </a:r>
            <a:endParaRPr lang="ru-RU" sz="2800" dirty="0" smtClean="0">
              <a:solidFill>
                <a:srgbClr val="444444"/>
              </a:solidFill>
            </a:endParaRPr>
          </a:p>
          <a:p>
            <a:endParaRPr lang="ru-RU" sz="2800" dirty="0">
              <a:solidFill>
                <a:srgbClr val="444444"/>
              </a:solidFill>
            </a:endParaRPr>
          </a:p>
          <a:p>
            <a:r>
              <a:rPr lang="en-US" sz="2800" dirty="0" smtClean="0">
                <a:solidFill>
                  <a:srgbClr val="444444"/>
                </a:solidFill>
              </a:rPr>
              <a:t> </a:t>
            </a:r>
            <a:r>
              <a:rPr lang="en-US" sz="2800" i="1" dirty="0" smtClean="0">
                <a:solidFill>
                  <a:srgbClr val="444444"/>
                </a:solidFill>
              </a:rPr>
              <a:t>The </a:t>
            </a:r>
            <a:r>
              <a:rPr lang="en-US" sz="2800" i="1" dirty="0">
                <a:solidFill>
                  <a:srgbClr val="444444"/>
                </a:solidFill>
              </a:rPr>
              <a:t>young </a:t>
            </a:r>
            <a:r>
              <a:rPr lang="en-US" sz="2800" b="1" i="1" u="sng" dirty="0">
                <a:solidFill>
                  <a:srgbClr val="444444"/>
                </a:solidFill>
              </a:rPr>
              <a:t>girl</a:t>
            </a:r>
            <a:r>
              <a:rPr lang="en-US" sz="2800" i="1" dirty="0">
                <a:solidFill>
                  <a:srgbClr val="444444"/>
                </a:solidFill>
              </a:rPr>
              <a:t> brought me a very long </a:t>
            </a:r>
            <a:r>
              <a:rPr lang="en-US" sz="2800" b="1" i="1" u="sng" dirty="0">
                <a:solidFill>
                  <a:srgbClr val="444444"/>
                </a:solidFill>
              </a:rPr>
              <a:t>letter</a:t>
            </a:r>
            <a:r>
              <a:rPr lang="en-US" sz="2800" i="1" dirty="0">
                <a:solidFill>
                  <a:srgbClr val="444444"/>
                </a:solidFill>
              </a:rPr>
              <a:t> from the </a:t>
            </a:r>
            <a:r>
              <a:rPr lang="en-US" sz="2800" b="1" i="1" u="sng" dirty="0">
                <a:solidFill>
                  <a:srgbClr val="444444"/>
                </a:solidFill>
              </a:rPr>
              <a:t>teacher</a:t>
            </a:r>
            <a:r>
              <a:rPr lang="en-US" sz="2800" i="1" dirty="0">
                <a:solidFill>
                  <a:srgbClr val="444444"/>
                </a:solidFill>
              </a:rPr>
              <a:t>, and then she quickly disappeared. Oh my</a:t>
            </a:r>
            <a:r>
              <a:rPr lang="en-US" sz="2800" i="1" dirty="0" smtClean="0">
                <a:solidFill>
                  <a:srgbClr val="444444"/>
                </a:solidFill>
              </a:rPr>
              <a:t>!</a:t>
            </a:r>
            <a:endParaRPr lang="en-US" sz="2800" dirty="0">
              <a:solidFill>
                <a:srgbClr val="444444"/>
              </a:solidFill>
            </a:endParaRPr>
          </a:p>
        </p:txBody>
      </p:sp>
    </p:spTree>
    <p:extLst>
      <p:ext uri="{BB962C8B-B14F-4D97-AF65-F5344CB8AC3E}">
        <p14:creationId xmlns:p14="http://schemas.microsoft.com/office/powerpoint/2010/main" val="42310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8"/>
            <a:ext cx="7560840" cy="6093976"/>
          </a:xfrm>
          <a:prstGeom prst="rect">
            <a:avLst/>
          </a:prstGeom>
        </p:spPr>
        <p:txBody>
          <a:bodyPr wrap="square">
            <a:spAutoFit/>
          </a:bodyPr>
          <a:lstStyle/>
          <a:p>
            <a:pPr algn="ctr"/>
            <a:r>
              <a:rPr lang="en-US" sz="2600" b="1" dirty="0">
                <a:solidFill>
                  <a:schemeClr val="accent2"/>
                </a:solidFill>
                <a:latin typeface="Tahoma"/>
              </a:rPr>
              <a:t> </a:t>
            </a:r>
            <a:r>
              <a:rPr lang="en-US" sz="2600" b="1" dirty="0">
                <a:solidFill>
                  <a:schemeClr val="accent2"/>
                </a:solidFill>
              </a:rPr>
              <a:t>PRONOUN</a:t>
            </a:r>
            <a:endParaRPr lang="en-US" sz="2600" dirty="0">
              <a:solidFill>
                <a:schemeClr val="accent2"/>
              </a:solidFill>
            </a:endParaRPr>
          </a:p>
          <a:p>
            <a:pPr>
              <a:buFont typeface="Arial"/>
              <a:buChar char="•"/>
            </a:pPr>
            <a:r>
              <a:rPr lang="en-US" sz="2600" b="1" dirty="0">
                <a:solidFill>
                  <a:srgbClr val="444444"/>
                </a:solidFill>
              </a:rPr>
              <a:t>A pronoun is a word used in place of a noun.</a:t>
            </a:r>
            <a:endParaRPr lang="en-US" sz="2600" dirty="0">
              <a:solidFill>
                <a:srgbClr val="444444"/>
              </a:solidFill>
            </a:endParaRPr>
          </a:p>
          <a:p>
            <a:endParaRPr lang="ru-RU" sz="2600" dirty="0" smtClean="0">
              <a:solidFill>
                <a:srgbClr val="444444"/>
              </a:solidFill>
            </a:endParaRPr>
          </a:p>
          <a:p>
            <a:r>
              <a:rPr lang="en-US" sz="2600" dirty="0" smtClean="0">
                <a:solidFill>
                  <a:srgbClr val="444444"/>
                </a:solidFill>
              </a:rPr>
              <a:t>A </a:t>
            </a:r>
            <a:r>
              <a:rPr lang="en-US" sz="2600" dirty="0">
                <a:solidFill>
                  <a:srgbClr val="444444"/>
                </a:solidFill>
              </a:rPr>
              <a:t>pronoun is a word used in place of a noun. A pronoun is usually substituted for a specific noun, which is called its antecedent. </a:t>
            </a:r>
            <a:r>
              <a:rPr lang="en-US" sz="2600" dirty="0" smtClean="0">
                <a:solidFill>
                  <a:srgbClr val="444444"/>
                </a:solidFill>
              </a:rPr>
              <a:t>Pronouns </a:t>
            </a:r>
            <a:r>
              <a:rPr lang="en-US" sz="2600" dirty="0">
                <a:solidFill>
                  <a:srgbClr val="444444"/>
                </a:solidFill>
              </a:rPr>
              <a:t>are further defined by type: </a:t>
            </a:r>
            <a:r>
              <a:rPr lang="en-US" sz="2600" i="1" dirty="0">
                <a:solidFill>
                  <a:schemeClr val="accent6">
                    <a:lumMod val="75000"/>
                  </a:schemeClr>
                </a:solidFill>
              </a:rPr>
              <a:t>personal pronouns </a:t>
            </a:r>
            <a:r>
              <a:rPr lang="en-US" sz="2600" dirty="0">
                <a:solidFill>
                  <a:srgbClr val="444444"/>
                </a:solidFill>
              </a:rPr>
              <a:t>refer to specific persons or things; </a:t>
            </a:r>
            <a:r>
              <a:rPr lang="en-US" sz="2600" i="1" dirty="0">
                <a:solidFill>
                  <a:schemeClr val="accent6">
                    <a:lumMod val="75000"/>
                  </a:schemeClr>
                </a:solidFill>
              </a:rPr>
              <a:t>possessive pronouns </a:t>
            </a:r>
            <a:r>
              <a:rPr lang="en-US" sz="2600" dirty="0">
                <a:solidFill>
                  <a:srgbClr val="444444"/>
                </a:solidFill>
              </a:rPr>
              <a:t>indicate ownership; </a:t>
            </a:r>
            <a:r>
              <a:rPr lang="en-US" sz="2600" i="1" dirty="0">
                <a:solidFill>
                  <a:schemeClr val="accent6">
                    <a:lumMod val="75000"/>
                  </a:schemeClr>
                </a:solidFill>
              </a:rPr>
              <a:t>reflexive pronouns </a:t>
            </a:r>
            <a:r>
              <a:rPr lang="en-US" sz="2600" dirty="0">
                <a:solidFill>
                  <a:srgbClr val="444444"/>
                </a:solidFill>
              </a:rPr>
              <a:t>are used to emphasize another noun or pronoun; </a:t>
            </a:r>
            <a:r>
              <a:rPr lang="en-US" sz="2600" i="1" dirty="0">
                <a:solidFill>
                  <a:schemeClr val="accent6">
                    <a:lumMod val="75000"/>
                  </a:schemeClr>
                </a:solidFill>
              </a:rPr>
              <a:t>relative pronouns </a:t>
            </a:r>
            <a:r>
              <a:rPr lang="en-US" sz="2600" dirty="0">
                <a:solidFill>
                  <a:srgbClr val="444444"/>
                </a:solidFill>
              </a:rPr>
              <a:t>introduce a subordinate clause; and </a:t>
            </a:r>
            <a:r>
              <a:rPr lang="en-US" sz="2600" i="1" dirty="0">
                <a:solidFill>
                  <a:schemeClr val="accent6">
                    <a:lumMod val="75000"/>
                  </a:schemeClr>
                </a:solidFill>
              </a:rPr>
              <a:t>demonstrative pronouns </a:t>
            </a:r>
            <a:r>
              <a:rPr lang="en-US" sz="2600" dirty="0">
                <a:solidFill>
                  <a:srgbClr val="444444"/>
                </a:solidFill>
              </a:rPr>
              <a:t>identify, point to, or refer to nouns</a:t>
            </a:r>
            <a:r>
              <a:rPr lang="en-US" sz="2600" dirty="0" smtClean="0">
                <a:solidFill>
                  <a:srgbClr val="444444"/>
                </a:solidFill>
              </a:rPr>
              <a:t>.</a:t>
            </a:r>
            <a:endParaRPr lang="ru-RU" sz="2600" dirty="0" smtClean="0">
              <a:solidFill>
                <a:srgbClr val="444444"/>
              </a:solidFill>
            </a:endParaRPr>
          </a:p>
          <a:p>
            <a:endParaRPr lang="en-US" sz="2600" dirty="0">
              <a:solidFill>
                <a:srgbClr val="444444"/>
              </a:solidFill>
            </a:endParaRPr>
          </a:p>
          <a:p>
            <a:r>
              <a:rPr lang="en-US" sz="2600" i="1" dirty="0">
                <a:solidFill>
                  <a:srgbClr val="444444"/>
                </a:solidFill>
              </a:rPr>
              <a:t>The young girl brought </a:t>
            </a:r>
            <a:r>
              <a:rPr lang="en-US" sz="2600" b="1" i="1" u="sng" dirty="0">
                <a:solidFill>
                  <a:srgbClr val="444444"/>
                </a:solidFill>
              </a:rPr>
              <a:t>me</a:t>
            </a:r>
            <a:r>
              <a:rPr lang="en-US" sz="2600" i="1" dirty="0">
                <a:solidFill>
                  <a:srgbClr val="444444"/>
                </a:solidFill>
              </a:rPr>
              <a:t> a very long letter from the teacher, and then </a:t>
            </a:r>
            <a:r>
              <a:rPr lang="en-US" sz="2600" b="1" i="1" u="sng" dirty="0">
                <a:solidFill>
                  <a:srgbClr val="444444"/>
                </a:solidFill>
              </a:rPr>
              <a:t>she</a:t>
            </a:r>
            <a:r>
              <a:rPr lang="en-US" sz="2600" i="1" dirty="0">
                <a:solidFill>
                  <a:srgbClr val="444444"/>
                </a:solidFill>
              </a:rPr>
              <a:t> quickly disappeared. Oh my</a:t>
            </a:r>
            <a:r>
              <a:rPr lang="en-US" sz="2600" i="1" dirty="0" smtClean="0">
                <a:solidFill>
                  <a:srgbClr val="444444"/>
                </a:solidFill>
              </a:rPr>
              <a:t>!</a:t>
            </a:r>
            <a:endParaRPr lang="en-US" sz="2600" dirty="0">
              <a:solidFill>
                <a:srgbClr val="444444"/>
              </a:solidFill>
            </a:endParaRPr>
          </a:p>
        </p:txBody>
      </p:sp>
    </p:spTree>
    <p:extLst>
      <p:ext uri="{BB962C8B-B14F-4D97-AF65-F5344CB8AC3E}">
        <p14:creationId xmlns:p14="http://schemas.microsoft.com/office/powerpoint/2010/main" val="38199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7560840" cy="6124754"/>
          </a:xfrm>
          <a:prstGeom prst="rect">
            <a:avLst/>
          </a:prstGeom>
        </p:spPr>
        <p:txBody>
          <a:bodyPr wrap="square">
            <a:spAutoFit/>
          </a:bodyPr>
          <a:lstStyle/>
          <a:p>
            <a:pPr algn="ctr"/>
            <a:r>
              <a:rPr lang="en-US" sz="2800" b="1" dirty="0" smtClean="0">
                <a:solidFill>
                  <a:schemeClr val="accent2"/>
                </a:solidFill>
                <a:latin typeface="Times New Roman" pitchFamily="18" charset="0"/>
                <a:cs typeface="Times New Roman" pitchFamily="18" charset="0"/>
              </a:rPr>
              <a:t>VERB</a:t>
            </a:r>
            <a:endParaRPr lang="en-US" sz="2800" dirty="0">
              <a:solidFill>
                <a:schemeClr val="accent2"/>
              </a:solidFill>
              <a:latin typeface="Times New Roman" pitchFamily="18" charset="0"/>
              <a:cs typeface="Times New Roman" pitchFamily="18" charset="0"/>
            </a:endParaRPr>
          </a:p>
          <a:p>
            <a:pPr>
              <a:buFont typeface="Arial"/>
              <a:buChar char="•"/>
            </a:pPr>
            <a:r>
              <a:rPr lang="en-US" sz="2800" b="1" dirty="0">
                <a:solidFill>
                  <a:srgbClr val="444444"/>
                </a:solidFill>
                <a:latin typeface="Times New Roman" pitchFamily="18" charset="0"/>
                <a:cs typeface="Times New Roman" pitchFamily="18" charset="0"/>
              </a:rPr>
              <a:t>A verb expresses action or being.</a:t>
            </a:r>
            <a:endParaRPr lang="en-US" sz="2800" dirty="0">
              <a:solidFill>
                <a:srgbClr val="444444"/>
              </a:solidFill>
              <a:latin typeface="Times New Roman" pitchFamily="18" charset="0"/>
              <a:cs typeface="Times New Roman" pitchFamily="18" charset="0"/>
            </a:endParaRPr>
          </a:p>
          <a:p>
            <a:endParaRPr lang="ru-RU" sz="2800" dirty="0" smtClean="0">
              <a:solidFill>
                <a:srgbClr val="444444"/>
              </a:solidFill>
              <a:latin typeface="Times New Roman" pitchFamily="18" charset="0"/>
              <a:cs typeface="Times New Roman" pitchFamily="18" charset="0"/>
            </a:endParaRPr>
          </a:p>
          <a:p>
            <a:r>
              <a:rPr lang="en-US" sz="2800" dirty="0" smtClean="0">
                <a:solidFill>
                  <a:srgbClr val="444444"/>
                </a:solidFill>
                <a:latin typeface="Times New Roman" pitchFamily="18" charset="0"/>
                <a:cs typeface="Times New Roman" pitchFamily="18" charset="0"/>
              </a:rPr>
              <a:t>The </a:t>
            </a:r>
            <a:r>
              <a:rPr lang="en-US" sz="2800" dirty="0">
                <a:solidFill>
                  <a:srgbClr val="444444"/>
                </a:solidFill>
                <a:latin typeface="Times New Roman" pitchFamily="18" charset="0"/>
                <a:cs typeface="Times New Roman" pitchFamily="18" charset="0"/>
              </a:rPr>
              <a:t>verb in a sentence expresses action or being. There is a main verb and sometimes one or more helping verbs. ("</a:t>
            </a:r>
            <a:r>
              <a:rPr lang="en-US" sz="2800" i="1" dirty="0">
                <a:solidFill>
                  <a:srgbClr val="444444"/>
                </a:solidFill>
                <a:latin typeface="Times New Roman" pitchFamily="18" charset="0"/>
                <a:cs typeface="Times New Roman" pitchFamily="18" charset="0"/>
              </a:rPr>
              <a:t>She can sing."</a:t>
            </a:r>
            <a:r>
              <a:rPr lang="en-US" sz="2800" dirty="0">
                <a:solidFill>
                  <a:srgbClr val="444444"/>
                </a:solidFill>
                <a:latin typeface="Times New Roman" pitchFamily="18" charset="0"/>
                <a:cs typeface="Times New Roman" pitchFamily="18" charset="0"/>
              </a:rPr>
              <a:t> </a:t>
            </a:r>
            <a:r>
              <a:rPr lang="en-US" sz="2800" i="1" dirty="0">
                <a:solidFill>
                  <a:srgbClr val="444444"/>
                </a:solidFill>
                <a:latin typeface="Times New Roman" pitchFamily="18" charset="0"/>
                <a:cs typeface="Times New Roman" pitchFamily="18" charset="0"/>
              </a:rPr>
              <a:t>Sing</a:t>
            </a:r>
            <a:r>
              <a:rPr lang="en-US" sz="2800" dirty="0">
                <a:solidFill>
                  <a:srgbClr val="444444"/>
                </a:solidFill>
                <a:latin typeface="Times New Roman" pitchFamily="18" charset="0"/>
                <a:cs typeface="Times New Roman" pitchFamily="18" charset="0"/>
              </a:rPr>
              <a:t> is the main verb; </a:t>
            </a:r>
            <a:r>
              <a:rPr lang="en-US" sz="2800" i="1" dirty="0">
                <a:solidFill>
                  <a:srgbClr val="444444"/>
                </a:solidFill>
                <a:latin typeface="Times New Roman" pitchFamily="18" charset="0"/>
                <a:cs typeface="Times New Roman" pitchFamily="18" charset="0"/>
              </a:rPr>
              <a:t>can</a:t>
            </a:r>
            <a:r>
              <a:rPr lang="en-US" sz="2800" dirty="0">
                <a:solidFill>
                  <a:srgbClr val="444444"/>
                </a:solidFill>
                <a:latin typeface="Times New Roman" pitchFamily="18" charset="0"/>
                <a:cs typeface="Times New Roman" pitchFamily="18" charset="0"/>
              </a:rPr>
              <a:t> is the helping verb.) A verb must agree with its subject </a:t>
            </a:r>
            <a:r>
              <a:rPr lang="en-US" sz="2800" i="1" dirty="0">
                <a:solidFill>
                  <a:schemeClr val="accent6">
                    <a:lumMod val="75000"/>
                  </a:schemeClr>
                </a:solidFill>
                <a:latin typeface="Times New Roman" pitchFamily="18" charset="0"/>
                <a:cs typeface="Times New Roman" pitchFamily="18" charset="0"/>
              </a:rPr>
              <a:t>in number </a:t>
            </a:r>
            <a:r>
              <a:rPr lang="en-US" sz="2800" dirty="0">
                <a:solidFill>
                  <a:srgbClr val="444444"/>
                </a:solidFill>
                <a:latin typeface="Times New Roman" pitchFamily="18" charset="0"/>
                <a:cs typeface="Times New Roman" pitchFamily="18" charset="0"/>
              </a:rPr>
              <a:t>(both are singular or both are plural). Verbs also take different </a:t>
            </a:r>
            <a:r>
              <a:rPr lang="en-US" sz="2800" i="1" dirty="0">
                <a:solidFill>
                  <a:schemeClr val="accent6">
                    <a:lumMod val="75000"/>
                  </a:schemeClr>
                </a:solidFill>
                <a:latin typeface="Times New Roman" pitchFamily="18" charset="0"/>
                <a:cs typeface="Times New Roman" pitchFamily="18" charset="0"/>
              </a:rPr>
              <a:t>forms to express tense</a:t>
            </a:r>
            <a:r>
              <a:rPr lang="en-US" sz="2800" dirty="0" smtClean="0">
                <a:solidFill>
                  <a:srgbClr val="444444"/>
                </a:solidFill>
                <a:latin typeface="Times New Roman" pitchFamily="18" charset="0"/>
                <a:cs typeface="Times New Roman" pitchFamily="18" charset="0"/>
              </a:rPr>
              <a:t>.</a:t>
            </a:r>
            <a:endParaRPr lang="ru-RU" sz="2800" dirty="0" smtClean="0">
              <a:solidFill>
                <a:srgbClr val="444444"/>
              </a:solidFill>
              <a:latin typeface="Times New Roman" pitchFamily="18" charset="0"/>
              <a:cs typeface="Times New Roman" pitchFamily="18" charset="0"/>
            </a:endParaRPr>
          </a:p>
          <a:p>
            <a:endParaRPr lang="en-US" sz="2800" dirty="0">
              <a:solidFill>
                <a:srgbClr val="444444"/>
              </a:solidFill>
              <a:latin typeface="Times New Roman" pitchFamily="18" charset="0"/>
              <a:cs typeface="Times New Roman" pitchFamily="18" charset="0"/>
            </a:endParaRPr>
          </a:p>
          <a:p>
            <a:r>
              <a:rPr lang="en-US" sz="2800" i="1" dirty="0">
                <a:solidFill>
                  <a:srgbClr val="444444"/>
                </a:solidFill>
                <a:latin typeface="Times New Roman" pitchFamily="18" charset="0"/>
                <a:cs typeface="Times New Roman" pitchFamily="18" charset="0"/>
              </a:rPr>
              <a:t>The young girl </a:t>
            </a:r>
            <a:r>
              <a:rPr lang="en-US" sz="2800" b="1" i="1" u="sng" dirty="0">
                <a:solidFill>
                  <a:srgbClr val="444444"/>
                </a:solidFill>
                <a:latin typeface="Times New Roman" pitchFamily="18" charset="0"/>
                <a:cs typeface="Times New Roman" pitchFamily="18" charset="0"/>
              </a:rPr>
              <a:t>brought</a:t>
            </a:r>
            <a:r>
              <a:rPr lang="en-US" sz="2800" i="1" dirty="0">
                <a:solidFill>
                  <a:srgbClr val="444444"/>
                </a:solidFill>
                <a:latin typeface="Times New Roman" pitchFamily="18" charset="0"/>
                <a:cs typeface="Times New Roman" pitchFamily="18" charset="0"/>
              </a:rPr>
              <a:t> me a very long letter from the teacher, and then she quickly </a:t>
            </a:r>
            <a:r>
              <a:rPr lang="en-US" sz="2800" b="1" i="1" u="sng" dirty="0">
                <a:solidFill>
                  <a:srgbClr val="444444"/>
                </a:solidFill>
                <a:latin typeface="Times New Roman" pitchFamily="18" charset="0"/>
                <a:cs typeface="Times New Roman" pitchFamily="18" charset="0"/>
              </a:rPr>
              <a:t>disappeared</a:t>
            </a:r>
            <a:r>
              <a:rPr lang="en-US" sz="2800" i="1" dirty="0">
                <a:solidFill>
                  <a:srgbClr val="444444"/>
                </a:solidFill>
                <a:latin typeface="Times New Roman" pitchFamily="18" charset="0"/>
                <a:cs typeface="Times New Roman" pitchFamily="18" charset="0"/>
              </a:rPr>
              <a:t>. Oh my</a:t>
            </a:r>
            <a:r>
              <a:rPr lang="en-US" sz="2800" i="1" dirty="0" smtClean="0">
                <a:solidFill>
                  <a:srgbClr val="444444"/>
                </a:solidFill>
                <a:latin typeface="Times New Roman" pitchFamily="18" charset="0"/>
                <a:cs typeface="Times New Roman" pitchFamily="18" charset="0"/>
              </a:rPr>
              <a:t>!</a:t>
            </a:r>
            <a:endParaRPr lang="en-US" sz="2800" dirty="0">
              <a:solidFill>
                <a:srgbClr val="444444"/>
              </a:solidFill>
              <a:latin typeface="Times New Roman" pitchFamily="18" charset="0"/>
              <a:cs typeface="Times New Roman" pitchFamily="18" charset="0"/>
            </a:endParaRPr>
          </a:p>
        </p:txBody>
      </p:sp>
    </p:spTree>
    <p:extLst>
      <p:ext uri="{BB962C8B-B14F-4D97-AF65-F5344CB8AC3E}">
        <p14:creationId xmlns:p14="http://schemas.microsoft.com/office/powerpoint/2010/main" val="211344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7560840" cy="6093976"/>
          </a:xfrm>
          <a:prstGeom prst="rect">
            <a:avLst/>
          </a:prstGeom>
        </p:spPr>
        <p:txBody>
          <a:bodyPr wrap="square">
            <a:spAutoFit/>
          </a:bodyPr>
          <a:lstStyle/>
          <a:p>
            <a:pPr algn="ctr"/>
            <a:r>
              <a:rPr lang="en-US" sz="3000" b="1" dirty="0">
                <a:solidFill>
                  <a:schemeClr val="accent2"/>
                </a:solidFill>
                <a:latin typeface="Times New Roman" pitchFamily="18" charset="0"/>
                <a:cs typeface="Times New Roman" pitchFamily="18" charset="0"/>
              </a:rPr>
              <a:t>ADJECTIVE</a:t>
            </a:r>
            <a:endParaRPr lang="en-US" sz="3000" dirty="0">
              <a:solidFill>
                <a:schemeClr val="accent2"/>
              </a:solidFill>
              <a:latin typeface="Times New Roman" pitchFamily="18" charset="0"/>
              <a:cs typeface="Times New Roman" pitchFamily="18" charset="0"/>
            </a:endParaRPr>
          </a:p>
          <a:p>
            <a:pPr>
              <a:buFont typeface="Arial"/>
              <a:buChar char="•"/>
            </a:pPr>
            <a:r>
              <a:rPr lang="en-US" sz="3000" b="1" dirty="0">
                <a:solidFill>
                  <a:srgbClr val="444444"/>
                </a:solidFill>
                <a:latin typeface="Times New Roman" pitchFamily="18" charset="0"/>
                <a:cs typeface="Times New Roman" pitchFamily="18" charset="0"/>
              </a:rPr>
              <a:t>An adjective modifies or describes a noun or pronoun.</a:t>
            </a:r>
            <a:endParaRPr lang="en-US" sz="3000" dirty="0">
              <a:solidFill>
                <a:srgbClr val="444444"/>
              </a:solidFill>
              <a:latin typeface="Times New Roman" pitchFamily="18" charset="0"/>
              <a:cs typeface="Times New Roman" pitchFamily="18" charset="0"/>
            </a:endParaRPr>
          </a:p>
          <a:p>
            <a:endParaRPr lang="ru-RU" sz="3000" i="1" dirty="0" smtClean="0">
              <a:solidFill>
                <a:srgbClr val="444444"/>
              </a:solidFill>
              <a:latin typeface="Times New Roman" pitchFamily="18" charset="0"/>
              <a:cs typeface="Times New Roman" pitchFamily="18" charset="0"/>
            </a:endParaRPr>
          </a:p>
          <a:p>
            <a:r>
              <a:rPr lang="en-US" sz="3000" dirty="0" smtClean="0">
                <a:solidFill>
                  <a:srgbClr val="444444"/>
                </a:solidFill>
                <a:latin typeface="Times New Roman" pitchFamily="18" charset="0"/>
                <a:cs typeface="Times New Roman" pitchFamily="18" charset="0"/>
              </a:rPr>
              <a:t>An </a:t>
            </a:r>
            <a:r>
              <a:rPr lang="en-US" sz="3000" i="1" dirty="0">
                <a:solidFill>
                  <a:schemeClr val="accent4"/>
                </a:solidFill>
                <a:latin typeface="Times New Roman" pitchFamily="18" charset="0"/>
                <a:cs typeface="Times New Roman" pitchFamily="18" charset="0"/>
              </a:rPr>
              <a:t>adjective</a:t>
            </a:r>
            <a:r>
              <a:rPr lang="en-US" sz="3000" dirty="0">
                <a:solidFill>
                  <a:srgbClr val="444444"/>
                </a:solidFill>
                <a:latin typeface="Times New Roman" pitchFamily="18" charset="0"/>
                <a:cs typeface="Times New Roman" pitchFamily="18" charset="0"/>
              </a:rPr>
              <a:t> is a word used to modify or describe a noun or a pronoun. It usually answers the question of which one, what kind, or how many. (Articles [</a:t>
            </a:r>
            <a:r>
              <a:rPr lang="en-US" sz="3000" i="1" dirty="0">
                <a:solidFill>
                  <a:schemeClr val="accent4"/>
                </a:solidFill>
                <a:latin typeface="Times New Roman" pitchFamily="18" charset="0"/>
                <a:cs typeface="Times New Roman" pitchFamily="18" charset="0"/>
              </a:rPr>
              <a:t>a, an, the</a:t>
            </a:r>
            <a:r>
              <a:rPr lang="en-US" sz="3000" dirty="0">
                <a:solidFill>
                  <a:srgbClr val="444444"/>
                </a:solidFill>
                <a:latin typeface="Times New Roman" pitchFamily="18" charset="0"/>
                <a:cs typeface="Times New Roman" pitchFamily="18" charset="0"/>
              </a:rPr>
              <a:t>] are usually classified as adjectives</a:t>
            </a:r>
            <a:r>
              <a:rPr lang="en-US" sz="3000" dirty="0" smtClean="0">
                <a:solidFill>
                  <a:srgbClr val="444444"/>
                </a:solidFill>
                <a:latin typeface="Times New Roman" pitchFamily="18" charset="0"/>
                <a:cs typeface="Times New Roman" pitchFamily="18" charset="0"/>
              </a:rPr>
              <a:t>.)</a:t>
            </a:r>
            <a:endParaRPr lang="ru-RU" sz="3000" dirty="0" smtClean="0">
              <a:solidFill>
                <a:srgbClr val="444444"/>
              </a:solidFill>
              <a:latin typeface="Times New Roman" pitchFamily="18" charset="0"/>
              <a:cs typeface="Times New Roman" pitchFamily="18" charset="0"/>
            </a:endParaRPr>
          </a:p>
          <a:p>
            <a:endParaRPr lang="en-US" sz="3000" dirty="0">
              <a:solidFill>
                <a:srgbClr val="444444"/>
              </a:solidFill>
              <a:latin typeface="Times New Roman" pitchFamily="18" charset="0"/>
              <a:cs typeface="Times New Roman" pitchFamily="18" charset="0"/>
            </a:endParaRPr>
          </a:p>
          <a:p>
            <a:r>
              <a:rPr lang="en-US" sz="3000" i="1" dirty="0">
                <a:solidFill>
                  <a:srgbClr val="444444"/>
                </a:solidFill>
                <a:latin typeface="Times New Roman" pitchFamily="18" charset="0"/>
                <a:cs typeface="Times New Roman" pitchFamily="18" charset="0"/>
              </a:rPr>
              <a:t>The </a:t>
            </a:r>
            <a:r>
              <a:rPr lang="en-US" sz="3000" b="1" i="1" u="sng" dirty="0">
                <a:solidFill>
                  <a:srgbClr val="444444"/>
                </a:solidFill>
                <a:latin typeface="Times New Roman" pitchFamily="18" charset="0"/>
                <a:cs typeface="Times New Roman" pitchFamily="18" charset="0"/>
              </a:rPr>
              <a:t>young</a:t>
            </a:r>
            <a:r>
              <a:rPr lang="en-US" sz="3000" i="1" dirty="0">
                <a:solidFill>
                  <a:srgbClr val="444444"/>
                </a:solidFill>
                <a:latin typeface="Times New Roman" pitchFamily="18" charset="0"/>
                <a:cs typeface="Times New Roman" pitchFamily="18" charset="0"/>
              </a:rPr>
              <a:t> girl brought me a very </a:t>
            </a:r>
            <a:r>
              <a:rPr lang="en-US" sz="3000" b="1" i="1" u="sng" dirty="0">
                <a:solidFill>
                  <a:srgbClr val="444444"/>
                </a:solidFill>
                <a:latin typeface="Times New Roman" pitchFamily="18" charset="0"/>
                <a:cs typeface="Times New Roman" pitchFamily="18" charset="0"/>
              </a:rPr>
              <a:t>long</a:t>
            </a:r>
            <a:r>
              <a:rPr lang="en-US" sz="3000" i="1" dirty="0">
                <a:solidFill>
                  <a:srgbClr val="444444"/>
                </a:solidFill>
                <a:latin typeface="Times New Roman" pitchFamily="18" charset="0"/>
                <a:cs typeface="Times New Roman" pitchFamily="18" charset="0"/>
              </a:rPr>
              <a:t> letter from the teacher, and then she quickly disappeared. </a:t>
            </a:r>
            <a:endParaRPr lang="en-US" sz="3000" dirty="0">
              <a:solidFill>
                <a:srgbClr val="444444"/>
              </a:solidFill>
              <a:latin typeface="Times New Roman" pitchFamily="18" charset="0"/>
              <a:cs typeface="Times New Roman" pitchFamily="18" charset="0"/>
            </a:endParaRPr>
          </a:p>
        </p:txBody>
      </p:sp>
    </p:spTree>
    <p:extLst>
      <p:ext uri="{BB962C8B-B14F-4D97-AF65-F5344CB8AC3E}">
        <p14:creationId xmlns:p14="http://schemas.microsoft.com/office/powerpoint/2010/main" val="35822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560840" cy="6093976"/>
          </a:xfrm>
          <a:prstGeom prst="rect">
            <a:avLst/>
          </a:prstGeom>
        </p:spPr>
        <p:txBody>
          <a:bodyPr wrap="square">
            <a:spAutoFit/>
          </a:bodyPr>
          <a:lstStyle/>
          <a:p>
            <a:pPr algn="ctr"/>
            <a:r>
              <a:rPr lang="en-US" sz="3000" b="1" dirty="0" smtClean="0">
                <a:solidFill>
                  <a:schemeClr val="accent2"/>
                </a:solidFill>
                <a:latin typeface="Times New Roman" pitchFamily="18" charset="0"/>
                <a:cs typeface="Times New Roman" pitchFamily="18" charset="0"/>
              </a:rPr>
              <a:t>ADVERB</a:t>
            </a:r>
            <a:endParaRPr lang="en-US" sz="3000" dirty="0">
              <a:solidFill>
                <a:schemeClr val="accent2"/>
              </a:solidFill>
              <a:latin typeface="Times New Roman" pitchFamily="18" charset="0"/>
              <a:cs typeface="Times New Roman" pitchFamily="18" charset="0"/>
            </a:endParaRPr>
          </a:p>
          <a:p>
            <a:pPr>
              <a:buFont typeface="Arial"/>
              <a:buChar char="•"/>
            </a:pPr>
            <a:r>
              <a:rPr lang="en-US" sz="3000" b="1" dirty="0">
                <a:solidFill>
                  <a:srgbClr val="444444"/>
                </a:solidFill>
                <a:latin typeface="Times New Roman" pitchFamily="18" charset="0"/>
                <a:cs typeface="Times New Roman" pitchFamily="18" charset="0"/>
              </a:rPr>
              <a:t>An adverb modifies or describes a verb, an adjective, or another adverb.</a:t>
            </a:r>
            <a:endParaRPr lang="en-US" sz="3000" dirty="0">
              <a:solidFill>
                <a:srgbClr val="444444"/>
              </a:solidFill>
              <a:latin typeface="Times New Roman" pitchFamily="18" charset="0"/>
              <a:cs typeface="Times New Roman" pitchFamily="18" charset="0"/>
            </a:endParaRPr>
          </a:p>
          <a:p>
            <a:endParaRPr lang="ru-RU" sz="3000" dirty="0">
              <a:solidFill>
                <a:srgbClr val="444444"/>
              </a:solidFill>
              <a:latin typeface="Times New Roman" pitchFamily="18" charset="0"/>
              <a:cs typeface="Times New Roman" pitchFamily="18" charset="0"/>
            </a:endParaRPr>
          </a:p>
          <a:p>
            <a:r>
              <a:rPr lang="en-US" sz="3000" dirty="0" smtClean="0">
                <a:solidFill>
                  <a:srgbClr val="444444"/>
                </a:solidFill>
                <a:latin typeface="Times New Roman" pitchFamily="18" charset="0"/>
                <a:cs typeface="Times New Roman" pitchFamily="18" charset="0"/>
              </a:rPr>
              <a:t>An </a:t>
            </a:r>
            <a:r>
              <a:rPr lang="en-US" sz="3000" i="1" dirty="0">
                <a:solidFill>
                  <a:schemeClr val="accent4">
                    <a:lumMod val="75000"/>
                  </a:schemeClr>
                </a:solidFill>
                <a:latin typeface="Times New Roman" pitchFamily="18" charset="0"/>
                <a:cs typeface="Times New Roman" pitchFamily="18" charset="0"/>
              </a:rPr>
              <a:t>adverb</a:t>
            </a:r>
            <a:r>
              <a:rPr lang="en-US" sz="3000" dirty="0">
                <a:solidFill>
                  <a:srgbClr val="444444"/>
                </a:solidFill>
                <a:latin typeface="Times New Roman" pitchFamily="18" charset="0"/>
                <a:cs typeface="Times New Roman" pitchFamily="18" charset="0"/>
              </a:rPr>
              <a:t> describes or modifies a verb, an adjective, or another adverb, but never a noun. It usually answers the questions of when, where, how, why, under what conditions, or to what degree. Adverbs often end in </a:t>
            </a:r>
            <a:r>
              <a:rPr lang="en-US" sz="3000" i="1" dirty="0">
                <a:solidFill>
                  <a:schemeClr val="accent4">
                    <a:lumMod val="75000"/>
                  </a:schemeClr>
                </a:solidFill>
                <a:latin typeface="Times New Roman" pitchFamily="18" charset="0"/>
                <a:cs typeface="Times New Roman" pitchFamily="18" charset="0"/>
              </a:rPr>
              <a:t>-</a:t>
            </a:r>
            <a:r>
              <a:rPr lang="en-US" sz="3000" i="1" dirty="0" err="1">
                <a:solidFill>
                  <a:schemeClr val="accent4">
                    <a:lumMod val="75000"/>
                  </a:schemeClr>
                </a:solidFill>
                <a:latin typeface="Times New Roman" pitchFamily="18" charset="0"/>
                <a:cs typeface="Times New Roman" pitchFamily="18" charset="0"/>
              </a:rPr>
              <a:t>ly</a:t>
            </a:r>
            <a:r>
              <a:rPr lang="en-US" sz="3000" dirty="0" smtClean="0">
                <a:solidFill>
                  <a:srgbClr val="444444"/>
                </a:solidFill>
                <a:latin typeface="Times New Roman" pitchFamily="18" charset="0"/>
                <a:cs typeface="Times New Roman" pitchFamily="18" charset="0"/>
              </a:rPr>
              <a:t>.</a:t>
            </a:r>
            <a:endParaRPr lang="ru-RU" sz="3000" dirty="0">
              <a:solidFill>
                <a:srgbClr val="444444"/>
              </a:solidFill>
              <a:latin typeface="Times New Roman" pitchFamily="18" charset="0"/>
              <a:cs typeface="Times New Roman" pitchFamily="18" charset="0"/>
            </a:endParaRPr>
          </a:p>
          <a:p>
            <a:endParaRPr lang="en-US" sz="3000" dirty="0">
              <a:solidFill>
                <a:srgbClr val="444444"/>
              </a:solidFill>
              <a:latin typeface="Times New Roman" pitchFamily="18" charset="0"/>
              <a:cs typeface="Times New Roman" pitchFamily="18" charset="0"/>
            </a:endParaRPr>
          </a:p>
          <a:p>
            <a:r>
              <a:rPr lang="en-US" sz="3000" i="1" dirty="0">
                <a:solidFill>
                  <a:srgbClr val="444444"/>
                </a:solidFill>
                <a:latin typeface="Times New Roman" pitchFamily="18" charset="0"/>
                <a:cs typeface="Times New Roman" pitchFamily="18" charset="0"/>
              </a:rPr>
              <a:t>The young girl brought me a </a:t>
            </a:r>
            <a:r>
              <a:rPr lang="en-US" sz="3000" b="1" i="1" u="sng" dirty="0">
                <a:solidFill>
                  <a:srgbClr val="444444"/>
                </a:solidFill>
                <a:latin typeface="Times New Roman" pitchFamily="18" charset="0"/>
                <a:cs typeface="Times New Roman" pitchFamily="18" charset="0"/>
              </a:rPr>
              <a:t>very</a:t>
            </a:r>
            <a:r>
              <a:rPr lang="en-US" sz="3000" i="1" dirty="0">
                <a:solidFill>
                  <a:srgbClr val="444444"/>
                </a:solidFill>
                <a:latin typeface="Times New Roman" pitchFamily="18" charset="0"/>
                <a:cs typeface="Times New Roman" pitchFamily="18" charset="0"/>
              </a:rPr>
              <a:t> long letter from the </a:t>
            </a:r>
            <a:r>
              <a:rPr lang="en-US" sz="3000" i="1" dirty="0" smtClean="0">
                <a:solidFill>
                  <a:srgbClr val="444444"/>
                </a:solidFill>
                <a:latin typeface="Times New Roman" pitchFamily="18" charset="0"/>
                <a:cs typeface="Times New Roman" pitchFamily="18" charset="0"/>
              </a:rPr>
              <a:t>teacher,</a:t>
            </a:r>
            <a:r>
              <a:rPr lang="ru-RU" sz="3000" i="1" dirty="0" smtClean="0">
                <a:solidFill>
                  <a:srgbClr val="444444"/>
                </a:solidFill>
                <a:latin typeface="Times New Roman" pitchFamily="18" charset="0"/>
                <a:cs typeface="Times New Roman" pitchFamily="18" charset="0"/>
              </a:rPr>
              <a:t> </a:t>
            </a:r>
            <a:r>
              <a:rPr lang="en-US" sz="3000" i="1" dirty="0" smtClean="0">
                <a:solidFill>
                  <a:srgbClr val="444444"/>
                </a:solidFill>
                <a:latin typeface="Times New Roman" pitchFamily="18" charset="0"/>
                <a:cs typeface="Times New Roman" pitchFamily="18" charset="0"/>
              </a:rPr>
              <a:t>and</a:t>
            </a:r>
            <a:r>
              <a:rPr lang="en-US" sz="3000" i="1" dirty="0">
                <a:solidFill>
                  <a:srgbClr val="444444"/>
                </a:solidFill>
                <a:latin typeface="Times New Roman" pitchFamily="18" charset="0"/>
                <a:cs typeface="Times New Roman" pitchFamily="18" charset="0"/>
              </a:rPr>
              <a:t> </a:t>
            </a:r>
            <a:r>
              <a:rPr lang="en-US" sz="3000" b="1" i="1" u="sng" dirty="0">
                <a:solidFill>
                  <a:srgbClr val="444444"/>
                </a:solidFill>
                <a:latin typeface="Times New Roman" pitchFamily="18" charset="0"/>
                <a:cs typeface="Times New Roman" pitchFamily="18" charset="0"/>
              </a:rPr>
              <a:t>then</a:t>
            </a:r>
            <a:r>
              <a:rPr lang="en-US" sz="3000" i="1" dirty="0">
                <a:solidFill>
                  <a:srgbClr val="444444"/>
                </a:solidFill>
                <a:latin typeface="Times New Roman" pitchFamily="18" charset="0"/>
                <a:cs typeface="Times New Roman" pitchFamily="18" charset="0"/>
              </a:rPr>
              <a:t> she </a:t>
            </a:r>
            <a:r>
              <a:rPr lang="en-US" sz="3000" b="1" i="1" u="sng" dirty="0">
                <a:solidFill>
                  <a:srgbClr val="444444"/>
                </a:solidFill>
                <a:latin typeface="Times New Roman" pitchFamily="18" charset="0"/>
                <a:cs typeface="Times New Roman" pitchFamily="18" charset="0"/>
              </a:rPr>
              <a:t>quickly</a:t>
            </a:r>
            <a:r>
              <a:rPr lang="en-US" sz="3000" i="1" dirty="0">
                <a:solidFill>
                  <a:srgbClr val="444444"/>
                </a:solidFill>
                <a:latin typeface="Times New Roman" pitchFamily="18" charset="0"/>
                <a:cs typeface="Times New Roman" pitchFamily="18" charset="0"/>
              </a:rPr>
              <a:t> disappeared. </a:t>
            </a:r>
            <a:endParaRPr lang="en-US" sz="3000" dirty="0">
              <a:solidFill>
                <a:srgbClr val="444444"/>
              </a:solidFill>
              <a:latin typeface="Times New Roman" pitchFamily="18" charset="0"/>
              <a:cs typeface="Times New Roman" pitchFamily="18" charset="0"/>
            </a:endParaRPr>
          </a:p>
        </p:txBody>
      </p:sp>
    </p:spTree>
    <p:extLst>
      <p:ext uri="{BB962C8B-B14F-4D97-AF65-F5344CB8AC3E}">
        <p14:creationId xmlns:p14="http://schemas.microsoft.com/office/powerpoint/2010/main" val="5509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893" y="548680"/>
            <a:ext cx="7560840" cy="6555641"/>
          </a:xfrm>
          <a:prstGeom prst="rect">
            <a:avLst/>
          </a:prstGeom>
        </p:spPr>
        <p:txBody>
          <a:bodyPr wrap="square">
            <a:spAutoFit/>
          </a:bodyPr>
          <a:lstStyle/>
          <a:p>
            <a:pPr algn="ctr"/>
            <a:r>
              <a:rPr lang="en-US" sz="2700" b="1" dirty="0">
                <a:solidFill>
                  <a:schemeClr val="accent2"/>
                </a:solidFill>
                <a:latin typeface="Times New Roman" pitchFamily="18" charset="0"/>
                <a:cs typeface="Times New Roman" pitchFamily="18" charset="0"/>
              </a:rPr>
              <a:t>PREPOSITION</a:t>
            </a:r>
            <a:endParaRPr lang="en-US" sz="2700" dirty="0">
              <a:solidFill>
                <a:schemeClr val="accent2"/>
              </a:solidFill>
              <a:latin typeface="Times New Roman" pitchFamily="18" charset="0"/>
              <a:cs typeface="Times New Roman" pitchFamily="18" charset="0"/>
            </a:endParaRPr>
          </a:p>
          <a:p>
            <a:pPr>
              <a:buFont typeface="Arial"/>
              <a:buChar char="•"/>
            </a:pPr>
            <a:r>
              <a:rPr lang="en-US" sz="2700" b="1" dirty="0">
                <a:solidFill>
                  <a:srgbClr val="444444"/>
                </a:solidFill>
                <a:latin typeface="Times New Roman" pitchFamily="18" charset="0"/>
                <a:cs typeface="Times New Roman" pitchFamily="18" charset="0"/>
              </a:rPr>
              <a:t>A preposition is a word placed before a noun or pronoun to form a phrase modifying another word in the sentence.</a:t>
            </a:r>
            <a:endParaRPr lang="en-US" sz="2700" dirty="0">
              <a:solidFill>
                <a:srgbClr val="444444"/>
              </a:solidFill>
              <a:latin typeface="Times New Roman" pitchFamily="18" charset="0"/>
              <a:cs typeface="Times New Roman" pitchFamily="18" charset="0"/>
            </a:endParaRPr>
          </a:p>
          <a:p>
            <a:endParaRPr lang="ru-RU" sz="2700" dirty="0" smtClean="0">
              <a:solidFill>
                <a:srgbClr val="444444"/>
              </a:solidFill>
              <a:latin typeface="Times New Roman" pitchFamily="18" charset="0"/>
              <a:cs typeface="Times New Roman" pitchFamily="18" charset="0"/>
            </a:endParaRPr>
          </a:p>
          <a:p>
            <a:r>
              <a:rPr lang="en-US" sz="2700" dirty="0" smtClean="0">
                <a:solidFill>
                  <a:srgbClr val="444444"/>
                </a:solidFill>
                <a:latin typeface="Times New Roman" pitchFamily="18" charset="0"/>
                <a:cs typeface="Times New Roman" pitchFamily="18" charset="0"/>
              </a:rPr>
              <a:t>A </a:t>
            </a:r>
            <a:r>
              <a:rPr lang="en-US" sz="2700" i="1" dirty="0">
                <a:solidFill>
                  <a:schemeClr val="bg2">
                    <a:lumMod val="50000"/>
                  </a:schemeClr>
                </a:solidFill>
                <a:latin typeface="Times New Roman" pitchFamily="18" charset="0"/>
                <a:cs typeface="Times New Roman" pitchFamily="18" charset="0"/>
              </a:rPr>
              <a:t>preposition</a:t>
            </a:r>
            <a:r>
              <a:rPr lang="en-US" sz="2700" dirty="0">
                <a:solidFill>
                  <a:srgbClr val="444444"/>
                </a:solidFill>
                <a:latin typeface="Times New Roman" pitchFamily="18" charset="0"/>
                <a:cs typeface="Times New Roman" pitchFamily="18" charset="0"/>
              </a:rPr>
              <a:t> is a word placed before a noun or pronoun to form a phrase modifying another word in the sentence. Therefore a preposition is always part of a prepositional phrase. The prepositional phrase almost always functions as an adjective or as an adverb. </a:t>
            </a:r>
            <a:endParaRPr lang="ru-RU" sz="2700" dirty="0" smtClean="0">
              <a:solidFill>
                <a:srgbClr val="444444"/>
              </a:solidFill>
              <a:latin typeface="Times New Roman" pitchFamily="18" charset="0"/>
              <a:cs typeface="Times New Roman" pitchFamily="18" charset="0"/>
            </a:endParaRPr>
          </a:p>
          <a:p>
            <a:endParaRPr lang="en-US" sz="2700" dirty="0">
              <a:solidFill>
                <a:srgbClr val="444444"/>
              </a:solidFill>
              <a:latin typeface="Times New Roman" pitchFamily="18" charset="0"/>
              <a:cs typeface="Times New Roman" pitchFamily="18" charset="0"/>
            </a:endParaRPr>
          </a:p>
          <a:p>
            <a:r>
              <a:rPr lang="en-US" sz="2700" i="1" dirty="0">
                <a:solidFill>
                  <a:srgbClr val="444444"/>
                </a:solidFill>
                <a:latin typeface="Times New Roman" pitchFamily="18" charset="0"/>
                <a:cs typeface="Times New Roman" pitchFamily="18" charset="0"/>
              </a:rPr>
              <a:t>The young girl brought me a very long letter </a:t>
            </a:r>
            <a:r>
              <a:rPr lang="en-US" sz="2700" b="1" i="1" u="sng" dirty="0">
                <a:solidFill>
                  <a:srgbClr val="444444"/>
                </a:solidFill>
                <a:latin typeface="Times New Roman" pitchFamily="18" charset="0"/>
                <a:cs typeface="Times New Roman" pitchFamily="18" charset="0"/>
              </a:rPr>
              <a:t>from</a:t>
            </a:r>
            <a:r>
              <a:rPr lang="en-US" sz="2700" b="1" i="1" dirty="0">
                <a:solidFill>
                  <a:srgbClr val="444444"/>
                </a:solidFill>
                <a:latin typeface="Times New Roman" pitchFamily="18" charset="0"/>
                <a:cs typeface="Times New Roman" pitchFamily="18" charset="0"/>
              </a:rPr>
              <a:t> the teacher</a:t>
            </a:r>
            <a:r>
              <a:rPr lang="en-US" sz="2700" i="1" dirty="0">
                <a:solidFill>
                  <a:srgbClr val="444444"/>
                </a:solidFill>
                <a:latin typeface="Times New Roman" pitchFamily="18" charset="0"/>
                <a:cs typeface="Times New Roman" pitchFamily="18" charset="0"/>
              </a:rPr>
              <a:t>, and then she quickly disappeared. </a:t>
            </a:r>
            <a:endParaRPr lang="en-US" sz="2700" dirty="0">
              <a:solidFill>
                <a:srgbClr val="444444"/>
              </a:solidFill>
              <a:latin typeface="Times New Roman" pitchFamily="18" charset="0"/>
              <a:cs typeface="Times New Roman" pitchFamily="18" charset="0"/>
            </a:endParaRPr>
          </a:p>
        </p:txBody>
      </p:sp>
    </p:spTree>
    <p:extLst>
      <p:ext uri="{BB962C8B-B14F-4D97-AF65-F5344CB8AC3E}">
        <p14:creationId xmlns:p14="http://schemas.microsoft.com/office/powerpoint/2010/main" val="62897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7560840" cy="5693866"/>
          </a:xfrm>
          <a:prstGeom prst="rect">
            <a:avLst/>
          </a:prstGeom>
        </p:spPr>
        <p:txBody>
          <a:bodyPr wrap="square">
            <a:spAutoFit/>
          </a:bodyPr>
          <a:lstStyle/>
          <a:p>
            <a:pPr algn="ctr"/>
            <a:r>
              <a:rPr lang="en-US" sz="2800" b="1" dirty="0" smtClean="0">
                <a:solidFill>
                  <a:schemeClr val="accent2"/>
                </a:solidFill>
                <a:latin typeface="Times New Roman" pitchFamily="18" charset="0"/>
                <a:cs typeface="Times New Roman" pitchFamily="18" charset="0"/>
              </a:rPr>
              <a:t>CONJUNCTION</a:t>
            </a:r>
            <a:endParaRPr lang="en-US" sz="2800" dirty="0">
              <a:solidFill>
                <a:schemeClr val="accent2"/>
              </a:solidFill>
              <a:latin typeface="Times New Roman" pitchFamily="18" charset="0"/>
              <a:cs typeface="Times New Roman" pitchFamily="18" charset="0"/>
            </a:endParaRPr>
          </a:p>
          <a:p>
            <a:pPr>
              <a:buFont typeface="Arial"/>
              <a:buChar char="•"/>
            </a:pPr>
            <a:r>
              <a:rPr lang="en-US" sz="2800" b="1" dirty="0">
                <a:solidFill>
                  <a:srgbClr val="444444"/>
                </a:solidFill>
                <a:latin typeface="Times New Roman" pitchFamily="18" charset="0"/>
                <a:cs typeface="Times New Roman" pitchFamily="18" charset="0"/>
              </a:rPr>
              <a:t>A conjunction joins words, phrases, or clauses.</a:t>
            </a:r>
            <a:endParaRPr lang="en-US" sz="2800" dirty="0">
              <a:solidFill>
                <a:srgbClr val="444444"/>
              </a:solidFill>
              <a:latin typeface="Times New Roman" pitchFamily="18" charset="0"/>
              <a:cs typeface="Times New Roman" pitchFamily="18" charset="0"/>
            </a:endParaRPr>
          </a:p>
          <a:p>
            <a:endParaRPr lang="ru-RU" sz="2800" dirty="0">
              <a:solidFill>
                <a:srgbClr val="444444"/>
              </a:solidFill>
              <a:latin typeface="Times New Roman" pitchFamily="18" charset="0"/>
              <a:cs typeface="Times New Roman" pitchFamily="18" charset="0"/>
            </a:endParaRPr>
          </a:p>
          <a:p>
            <a:r>
              <a:rPr lang="en-US" sz="2800" dirty="0" smtClean="0">
                <a:solidFill>
                  <a:srgbClr val="444444"/>
                </a:solidFill>
                <a:latin typeface="Times New Roman" pitchFamily="18" charset="0"/>
                <a:cs typeface="Times New Roman" pitchFamily="18" charset="0"/>
              </a:rPr>
              <a:t>A </a:t>
            </a:r>
            <a:r>
              <a:rPr lang="en-US" sz="2800" i="1" dirty="0">
                <a:solidFill>
                  <a:schemeClr val="accent4"/>
                </a:solidFill>
                <a:latin typeface="Times New Roman" pitchFamily="18" charset="0"/>
                <a:cs typeface="Times New Roman" pitchFamily="18" charset="0"/>
              </a:rPr>
              <a:t>conjunction</a:t>
            </a:r>
            <a:r>
              <a:rPr lang="en-US" sz="2800" dirty="0">
                <a:solidFill>
                  <a:srgbClr val="444444"/>
                </a:solidFill>
                <a:latin typeface="Times New Roman" pitchFamily="18" charset="0"/>
                <a:cs typeface="Times New Roman" pitchFamily="18" charset="0"/>
              </a:rPr>
              <a:t> joins words, phrases, or clauses, and indicates the relationship between the elements joined. Coordinating conjunctions connect grammatically equal elements: </a:t>
            </a:r>
            <a:r>
              <a:rPr lang="en-US" sz="2800" i="1" dirty="0">
                <a:solidFill>
                  <a:srgbClr val="444444"/>
                </a:solidFill>
                <a:latin typeface="Times New Roman" pitchFamily="18" charset="0"/>
                <a:cs typeface="Times New Roman" pitchFamily="18" charset="0"/>
              </a:rPr>
              <a:t>and, but, or, nor, for, so, yet.</a:t>
            </a:r>
            <a:r>
              <a:rPr lang="en-US" sz="2800" dirty="0">
                <a:solidFill>
                  <a:srgbClr val="444444"/>
                </a:solidFill>
                <a:latin typeface="Times New Roman" pitchFamily="18" charset="0"/>
                <a:cs typeface="Times New Roman" pitchFamily="18" charset="0"/>
              </a:rPr>
              <a:t> Subordinating conjunctions connect clauses that are not equal: </a:t>
            </a:r>
            <a:r>
              <a:rPr lang="en-US" sz="2800" i="1" dirty="0">
                <a:solidFill>
                  <a:srgbClr val="444444"/>
                </a:solidFill>
                <a:latin typeface="Times New Roman" pitchFamily="18" charset="0"/>
                <a:cs typeface="Times New Roman" pitchFamily="18" charset="0"/>
              </a:rPr>
              <a:t>because, although, while, since, etc. </a:t>
            </a:r>
            <a:endParaRPr lang="ru-RU" sz="2800" i="1" dirty="0" smtClean="0">
              <a:solidFill>
                <a:srgbClr val="444444"/>
              </a:solidFill>
              <a:latin typeface="Times New Roman" pitchFamily="18" charset="0"/>
              <a:cs typeface="Times New Roman" pitchFamily="18" charset="0"/>
            </a:endParaRPr>
          </a:p>
          <a:p>
            <a:endParaRPr lang="en-US" sz="2800" dirty="0">
              <a:solidFill>
                <a:srgbClr val="444444"/>
              </a:solidFill>
              <a:latin typeface="Times New Roman" pitchFamily="18" charset="0"/>
              <a:cs typeface="Times New Roman" pitchFamily="18" charset="0"/>
            </a:endParaRPr>
          </a:p>
          <a:p>
            <a:r>
              <a:rPr lang="en-US" sz="2800" i="1" dirty="0">
                <a:solidFill>
                  <a:srgbClr val="444444"/>
                </a:solidFill>
                <a:latin typeface="Times New Roman" pitchFamily="18" charset="0"/>
                <a:cs typeface="Times New Roman" pitchFamily="18" charset="0"/>
              </a:rPr>
              <a:t>The young girl brought me a very long letter from the teacher, </a:t>
            </a:r>
            <a:r>
              <a:rPr lang="en-US" sz="2800" b="1" i="1" u="sng" dirty="0">
                <a:solidFill>
                  <a:srgbClr val="444444"/>
                </a:solidFill>
                <a:latin typeface="Times New Roman" pitchFamily="18" charset="0"/>
                <a:cs typeface="Times New Roman" pitchFamily="18" charset="0"/>
              </a:rPr>
              <a:t>and</a:t>
            </a:r>
            <a:r>
              <a:rPr lang="en-US" sz="2800" i="1" dirty="0">
                <a:solidFill>
                  <a:srgbClr val="444444"/>
                </a:solidFill>
                <a:latin typeface="Times New Roman" pitchFamily="18" charset="0"/>
                <a:cs typeface="Times New Roman" pitchFamily="18" charset="0"/>
              </a:rPr>
              <a:t> then she quickly disappeared. </a:t>
            </a:r>
            <a:endParaRPr lang="en-US" sz="2800" b="0" i="0" dirty="0">
              <a:solidFill>
                <a:srgbClr val="44444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6742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632848" cy="5170646"/>
          </a:xfrm>
          <a:prstGeom prst="rect">
            <a:avLst/>
          </a:prstGeom>
        </p:spPr>
        <p:txBody>
          <a:bodyPr wrap="square">
            <a:spAutoFit/>
          </a:bodyPr>
          <a:lstStyle/>
          <a:p>
            <a:pPr algn="ctr"/>
            <a:r>
              <a:rPr lang="en-US" sz="3000" b="1" dirty="0">
                <a:solidFill>
                  <a:schemeClr val="accent2"/>
                </a:solidFill>
                <a:latin typeface="Times New Roman" pitchFamily="18" charset="0"/>
                <a:cs typeface="Times New Roman" pitchFamily="18" charset="0"/>
              </a:rPr>
              <a:t>INTERJECTION</a:t>
            </a:r>
            <a:endParaRPr lang="en-US" sz="3000" dirty="0">
              <a:solidFill>
                <a:schemeClr val="accent2"/>
              </a:solidFill>
              <a:latin typeface="Times New Roman" pitchFamily="18" charset="0"/>
              <a:cs typeface="Times New Roman" pitchFamily="18" charset="0"/>
            </a:endParaRPr>
          </a:p>
          <a:p>
            <a:pPr>
              <a:buFont typeface="Arial"/>
              <a:buChar char="•"/>
            </a:pPr>
            <a:r>
              <a:rPr lang="en-US" sz="3000" b="1" dirty="0">
                <a:solidFill>
                  <a:srgbClr val="444444"/>
                </a:solidFill>
                <a:latin typeface="Times New Roman" pitchFamily="18" charset="0"/>
                <a:cs typeface="Times New Roman" pitchFamily="18" charset="0"/>
              </a:rPr>
              <a:t>An interjection is a word used to express emotion.</a:t>
            </a:r>
            <a:endParaRPr lang="en-US" sz="3000" dirty="0">
              <a:solidFill>
                <a:srgbClr val="444444"/>
              </a:solidFill>
              <a:latin typeface="Times New Roman" pitchFamily="18" charset="0"/>
              <a:cs typeface="Times New Roman" pitchFamily="18" charset="0"/>
            </a:endParaRPr>
          </a:p>
          <a:p>
            <a:endParaRPr lang="ru-RU" sz="3000" i="1" dirty="0" smtClean="0">
              <a:solidFill>
                <a:srgbClr val="444444"/>
              </a:solidFill>
              <a:latin typeface="Times New Roman" pitchFamily="18" charset="0"/>
              <a:cs typeface="Times New Roman" pitchFamily="18" charset="0"/>
            </a:endParaRPr>
          </a:p>
          <a:p>
            <a:r>
              <a:rPr lang="en-US" sz="3000" dirty="0" smtClean="0">
                <a:solidFill>
                  <a:srgbClr val="444444"/>
                </a:solidFill>
                <a:latin typeface="Times New Roman" pitchFamily="18" charset="0"/>
                <a:cs typeface="Times New Roman" pitchFamily="18" charset="0"/>
              </a:rPr>
              <a:t>An </a:t>
            </a:r>
            <a:r>
              <a:rPr lang="en-US" sz="3000" i="1" dirty="0">
                <a:solidFill>
                  <a:schemeClr val="accent4"/>
                </a:solidFill>
                <a:latin typeface="Times New Roman" pitchFamily="18" charset="0"/>
                <a:cs typeface="Times New Roman" pitchFamily="18" charset="0"/>
              </a:rPr>
              <a:t>interjection</a:t>
            </a:r>
            <a:r>
              <a:rPr lang="en-US" sz="3000" dirty="0">
                <a:solidFill>
                  <a:schemeClr val="accent4"/>
                </a:solidFill>
                <a:latin typeface="Times New Roman" pitchFamily="18" charset="0"/>
                <a:cs typeface="Times New Roman" pitchFamily="18" charset="0"/>
              </a:rPr>
              <a:t> </a:t>
            </a:r>
            <a:r>
              <a:rPr lang="en-US" sz="3000" dirty="0">
                <a:solidFill>
                  <a:srgbClr val="444444"/>
                </a:solidFill>
                <a:latin typeface="Times New Roman" pitchFamily="18" charset="0"/>
                <a:cs typeface="Times New Roman" pitchFamily="18" charset="0"/>
              </a:rPr>
              <a:t>is a word used to express emotion. It is often followed by an exclamation point</a:t>
            </a:r>
            <a:r>
              <a:rPr lang="en-US" sz="3000" dirty="0" smtClean="0">
                <a:solidFill>
                  <a:srgbClr val="444444"/>
                </a:solidFill>
                <a:latin typeface="Times New Roman" pitchFamily="18" charset="0"/>
                <a:cs typeface="Times New Roman" pitchFamily="18" charset="0"/>
              </a:rPr>
              <a:t>.</a:t>
            </a:r>
            <a:endParaRPr lang="ru-RU" sz="3000" dirty="0" smtClean="0">
              <a:solidFill>
                <a:srgbClr val="444444"/>
              </a:solidFill>
              <a:latin typeface="Times New Roman" pitchFamily="18" charset="0"/>
              <a:cs typeface="Times New Roman" pitchFamily="18" charset="0"/>
            </a:endParaRPr>
          </a:p>
          <a:p>
            <a:endParaRPr lang="en-US" sz="3000" dirty="0">
              <a:solidFill>
                <a:srgbClr val="444444"/>
              </a:solidFill>
              <a:latin typeface="Times New Roman" pitchFamily="18" charset="0"/>
              <a:cs typeface="Times New Roman" pitchFamily="18" charset="0"/>
            </a:endParaRPr>
          </a:p>
          <a:p>
            <a:r>
              <a:rPr lang="en-US" sz="3000" i="1" dirty="0">
                <a:solidFill>
                  <a:srgbClr val="444444"/>
                </a:solidFill>
                <a:latin typeface="Times New Roman" pitchFamily="18" charset="0"/>
                <a:cs typeface="Times New Roman" pitchFamily="18" charset="0"/>
              </a:rPr>
              <a:t>The young girl brought me a very long letter from the teacher, and then she quickly disappeared. </a:t>
            </a:r>
            <a:r>
              <a:rPr lang="en-US" sz="3000" b="1" i="1" u="sng" dirty="0">
                <a:solidFill>
                  <a:srgbClr val="444444"/>
                </a:solidFill>
                <a:latin typeface="Times New Roman" pitchFamily="18" charset="0"/>
                <a:cs typeface="Times New Roman" pitchFamily="18" charset="0"/>
              </a:rPr>
              <a:t>Oh my</a:t>
            </a:r>
            <a:r>
              <a:rPr lang="en-US" sz="3000" i="1" dirty="0">
                <a:solidFill>
                  <a:srgbClr val="444444"/>
                </a:solidFill>
                <a:latin typeface="Times New Roman" pitchFamily="18" charset="0"/>
                <a:cs typeface="Times New Roman" pitchFamily="18" charset="0"/>
              </a:rPr>
              <a:t>!</a:t>
            </a:r>
            <a:endParaRPr lang="en-US" sz="3000" b="0" i="0" dirty="0">
              <a:solidFill>
                <a:srgbClr val="44444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394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88832" cy="56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9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420888"/>
            <a:ext cx="7200800" cy="1015663"/>
          </a:xfrm>
          <a:prstGeom prst="rect">
            <a:avLst/>
          </a:prstGeom>
        </p:spPr>
        <p:txBody>
          <a:bodyPr wrap="square">
            <a:spAutoFit/>
          </a:bodyPr>
          <a:lstStyle/>
          <a:p>
            <a:r>
              <a:rPr lang="en-US" sz="3000" b="1" dirty="0">
                <a:solidFill>
                  <a:schemeClr val="accent4"/>
                </a:solidFill>
                <a:hlinkClick r:id="rId2"/>
              </a:rPr>
              <a:t>https://www.youtube.com/watch?v=SceDmiBEESI</a:t>
            </a:r>
            <a:endParaRPr lang="ru-RU" sz="3000" b="1" dirty="0">
              <a:solidFill>
                <a:schemeClr val="accent4"/>
              </a:solidFill>
            </a:endParaRPr>
          </a:p>
        </p:txBody>
      </p:sp>
    </p:spTree>
    <p:extLst>
      <p:ext uri="{BB962C8B-B14F-4D97-AF65-F5344CB8AC3E}">
        <p14:creationId xmlns:p14="http://schemas.microsoft.com/office/powerpoint/2010/main" val="19559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66843"/>
            <a:ext cx="7776864" cy="4247317"/>
          </a:xfrm>
          <a:prstGeom prst="rect">
            <a:avLst/>
          </a:prstGeom>
        </p:spPr>
        <p:txBody>
          <a:bodyPr wrap="square">
            <a:spAutoFit/>
          </a:bodyPr>
          <a:lstStyle/>
          <a:p>
            <a:pPr algn="ctr"/>
            <a:r>
              <a:rPr lang="en-US" sz="3000" b="1" dirty="0">
                <a:solidFill>
                  <a:schemeClr val="accent6">
                    <a:lumMod val="50000"/>
                  </a:schemeClr>
                </a:solidFill>
              </a:rPr>
              <a:t>Parts of </a:t>
            </a:r>
            <a:r>
              <a:rPr lang="en-US" sz="3000" b="1" dirty="0" smtClean="0">
                <a:solidFill>
                  <a:schemeClr val="accent6">
                    <a:lumMod val="50000"/>
                  </a:schemeClr>
                </a:solidFill>
              </a:rPr>
              <a:t>Speech</a:t>
            </a:r>
            <a:endParaRPr lang="en-US" sz="3000" dirty="0">
              <a:solidFill>
                <a:srgbClr val="444444"/>
              </a:solidFill>
            </a:endParaRPr>
          </a:p>
          <a:p>
            <a:pPr algn="just"/>
            <a:r>
              <a:rPr lang="en-US" sz="3000" dirty="0">
                <a:solidFill>
                  <a:srgbClr val="444444"/>
                </a:solidFill>
              </a:rPr>
              <a:t>In a very similar vein, linguists </a:t>
            </a:r>
            <a:r>
              <a:rPr lang="en-US" sz="3000" b="1" i="1" dirty="0">
                <a:solidFill>
                  <a:schemeClr val="bg2">
                    <a:lumMod val="50000"/>
                  </a:schemeClr>
                </a:solidFill>
              </a:rPr>
              <a:t>classify words </a:t>
            </a:r>
            <a:r>
              <a:rPr lang="en-US" sz="3000" dirty="0">
                <a:solidFill>
                  <a:srgbClr val="444444"/>
                </a:solidFill>
              </a:rPr>
              <a:t>on the basis of certain features these words have in common. The classes that we use are called </a:t>
            </a:r>
            <a:r>
              <a:rPr lang="en-US" sz="3000" b="1" i="1" dirty="0">
                <a:solidFill>
                  <a:schemeClr val="bg2">
                    <a:lumMod val="50000"/>
                  </a:schemeClr>
                </a:solidFill>
              </a:rPr>
              <a:t>Parts of Speech</a:t>
            </a:r>
            <a:r>
              <a:rPr lang="en-US" sz="3000" dirty="0">
                <a:solidFill>
                  <a:srgbClr val="444444"/>
                </a:solidFill>
              </a:rPr>
              <a:t> (or </a:t>
            </a:r>
            <a:r>
              <a:rPr lang="en-US" sz="3000" i="1" dirty="0">
                <a:solidFill>
                  <a:srgbClr val="444444"/>
                </a:solidFill>
              </a:rPr>
              <a:t>lexical categories</a:t>
            </a:r>
            <a:r>
              <a:rPr lang="en-US" sz="3000" dirty="0">
                <a:solidFill>
                  <a:srgbClr val="444444"/>
                </a:solidFill>
              </a:rPr>
              <a:t>, or </a:t>
            </a:r>
            <a:r>
              <a:rPr lang="en-US" sz="3000" i="1" dirty="0">
                <a:solidFill>
                  <a:srgbClr val="444444"/>
                </a:solidFill>
              </a:rPr>
              <a:t>word classes</a:t>
            </a:r>
            <a:r>
              <a:rPr lang="en-US" sz="3000" dirty="0">
                <a:solidFill>
                  <a:srgbClr val="444444"/>
                </a:solidFill>
              </a:rPr>
              <a:t>). </a:t>
            </a:r>
            <a:endParaRPr lang="ru-RU" sz="3000" dirty="0" smtClean="0">
              <a:solidFill>
                <a:srgbClr val="444444"/>
              </a:solidFill>
            </a:endParaRPr>
          </a:p>
          <a:p>
            <a:pPr algn="just"/>
            <a:endParaRPr lang="ru-RU" sz="3000" dirty="0">
              <a:solidFill>
                <a:srgbClr val="444444"/>
              </a:solidFill>
            </a:endParaRPr>
          </a:p>
          <a:p>
            <a:pPr algn="just"/>
            <a:r>
              <a:rPr lang="en-US" sz="3000" dirty="0" smtClean="0">
                <a:solidFill>
                  <a:srgbClr val="444444"/>
                </a:solidFill>
              </a:rPr>
              <a:t>In </a:t>
            </a:r>
            <a:r>
              <a:rPr lang="en-US" sz="3000" dirty="0">
                <a:solidFill>
                  <a:srgbClr val="444444"/>
                </a:solidFill>
              </a:rPr>
              <a:t>every sentence, every syntactic word has a part of speech.</a:t>
            </a:r>
            <a:endParaRPr lang="en-US" sz="3000" b="0" i="0" dirty="0">
              <a:solidFill>
                <a:srgbClr val="444444"/>
              </a:solidFill>
              <a:effectLst/>
            </a:endParaRPr>
          </a:p>
        </p:txBody>
      </p:sp>
    </p:spTree>
    <p:extLst>
      <p:ext uri="{BB962C8B-B14F-4D97-AF65-F5344CB8AC3E}">
        <p14:creationId xmlns:p14="http://schemas.microsoft.com/office/powerpoint/2010/main" val="19416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043549"/>
            <a:ext cx="7560840" cy="4339650"/>
          </a:xfrm>
          <a:prstGeom prst="rect">
            <a:avLst/>
          </a:prstGeom>
        </p:spPr>
        <p:txBody>
          <a:bodyPr wrap="square">
            <a:spAutoFit/>
          </a:bodyPr>
          <a:lstStyle/>
          <a:p>
            <a:pPr algn="ctr"/>
            <a:r>
              <a:rPr lang="en-US" sz="3000" b="1" dirty="0">
                <a:solidFill>
                  <a:schemeClr val="accent4">
                    <a:lumMod val="75000"/>
                  </a:schemeClr>
                </a:solidFill>
              </a:rPr>
              <a:t>Semantic Criteria</a:t>
            </a:r>
          </a:p>
          <a:p>
            <a:pPr algn="just"/>
            <a:r>
              <a:rPr lang="en-US" sz="3000" dirty="0" smtClean="0">
                <a:solidFill>
                  <a:srgbClr val="444444"/>
                </a:solidFill>
              </a:rPr>
              <a:t>As </a:t>
            </a:r>
            <a:r>
              <a:rPr lang="en-US" sz="3000" dirty="0">
                <a:solidFill>
                  <a:srgbClr val="444444"/>
                </a:solidFill>
              </a:rPr>
              <a:t>a first approximation we can say that verbs refer to events. In other words, a verb's </a:t>
            </a:r>
            <a:r>
              <a:rPr lang="en-US" sz="3000" b="1" i="1" dirty="0">
                <a:solidFill>
                  <a:srgbClr val="444444"/>
                </a:solidFill>
              </a:rPr>
              <a:t>meaning</a:t>
            </a:r>
            <a:r>
              <a:rPr lang="en-US" sz="3000" dirty="0">
                <a:solidFill>
                  <a:srgbClr val="444444"/>
                </a:solidFill>
              </a:rPr>
              <a:t> has to do with events. </a:t>
            </a:r>
            <a:endParaRPr lang="ru-RU" sz="3000" dirty="0" smtClean="0">
              <a:solidFill>
                <a:srgbClr val="444444"/>
              </a:solidFill>
            </a:endParaRPr>
          </a:p>
          <a:p>
            <a:pPr algn="just"/>
            <a:endParaRPr lang="ru-RU" sz="3000" dirty="0">
              <a:solidFill>
                <a:srgbClr val="444444"/>
              </a:solidFill>
            </a:endParaRPr>
          </a:p>
          <a:p>
            <a:pPr algn="just"/>
            <a:r>
              <a:rPr lang="en-US" sz="3000" dirty="0" smtClean="0">
                <a:solidFill>
                  <a:srgbClr val="444444"/>
                </a:solidFill>
              </a:rPr>
              <a:t>Correspondingly</a:t>
            </a:r>
            <a:r>
              <a:rPr lang="en-US" sz="3000" dirty="0">
                <a:solidFill>
                  <a:srgbClr val="444444"/>
                </a:solidFill>
              </a:rPr>
              <a:t>, we can say that a </a:t>
            </a:r>
            <a:r>
              <a:rPr lang="en-US" sz="3000" b="1" i="1" dirty="0">
                <a:solidFill>
                  <a:srgbClr val="444444"/>
                </a:solidFill>
              </a:rPr>
              <a:t>noun</a:t>
            </a:r>
            <a:r>
              <a:rPr lang="en-US" sz="3000" dirty="0">
                <a:solidFill>
                  <a:srgbClr val="444444"/>
                </a:solidFill>
              </a:rPr>
              <a:t> denotes an entity, </a:t>
            </a:r>
            <a:r>
              <a:rPr lang="en-US" sz="3000" b="1" i="1" dirty="0">
                <a:solidFill>
                  <a:srgbClr val="444444"/>
                </a:solidFill>
              </a:rPr>
              <a:t>adverbs</a:t>
            </a:r>
            <a:r>
              <a:rPr lang="en-US" sz="3000" dirty="0">
                <a:solidFill>
                  <a:srgbClr val="444444"/>
                </a:solidFill>
              </a:rPr>
              <a:t> modify events and so on. </a:t>
            </a:r>
            <a:endParaRPr lang="ru-RU" sz="3000" dirty="0" smtClean="0">
              <a:solidFill>
                <a:srgbClr val="444444"/>
              </a:solidFill>
            </a:endParaRPr>
          </a:p>
          <a:p>
            <a:r>
              <a:rPr lang="en-US" dirty="0"/>
              <a:t/>
            </a:r>
            <a:br>
              <a:rPr lang="en-US" dirty="0"/>
            </a:br>
            <a:endParaRPr lang="ru-RU" dirty="0"/>
          </a:p>
        </p:txBody>
      </p:sp>
    </p:spTree>
    <p:extLst>
      <p:ext uri="{BB962C8B-B14F-4D97-AF65-F5344CB8AC3E}">
        <p14:creationId xmlns:p14="http://schemas.microsoft.com/office/powerpoint/2010/main" val="4589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9"/>
            <a:ext cx="7632848" cy="5170646"/>
          </a:xfrm>
          <a:prstGeom prst="rect">
            <a:avLst/>
          </a:prstGeom>
        </p:spPr>
        <p:txBody>
          <a:bodyPr wrap="square">
            <a:spAutoFit/>
          </a:bodyPr>
          <a:lstStyle/>
          <a:p>
            <a:pPr algn="ctr"/>
            <a:r>
              <a:rPr lang="en-US" sz="3000" b="1" dirty="0">
                <a:solidFill>
                  <a:schemeClr val="accent4">
                    <a:lumMod val="75000"/>
                  </a:schemeClr>
                </a:solidFill>
              </a:rPr>
              <a:t>Morphological Criteria</a:t>
            </a:r>
          </a:p>
          <a:p>
            <a:pPr algn="just"/>
            <a:r>
              <a:rPr lang="en-US" sz="3000" dirty="0">
                <a:solidFill>
                  <a:srgbClr val="444444"/>
                </a:solidFill>
              </a:rPr>
              <a:t>Approaching the classification of words by their</a:t>
            </a:r>
            <a:r>
              <a:rPr lang="en-US" sz="3000" dirty="0">
                <a:solidFill>
                  <a:schemeClr val="accent6">
                    <a:lumMod val="75000"/>
                  </a:schemeClr>
                </a:solidFill>
              </a:rPr>
              <a:t> </a:t>
            </a:r>
            <a:r>
              <a:rPr lang="en-US" sz="3000" dirty="0">
                <a:solidFill>
                  <a:schemeClr val="accent6">
                    <a:lumMod val="75000"/>
                  </a:schemeClr>
                </a:solidFill>
                <a:hlinkClick r:id="rId2"/>
              </a:rPr>
              <a:t>semantics</a:t>
            </a:r>
            <a:r>
              <a:rPr lang="en-US" sz="3000" dirty="0">
                <a:solidFill>
                  <a:srgbClr val="444444"/>
                </a:solidFill>
              </a:rPr>
              <a:t> is fine, but doing so exclusively has certain shortcomings. </a:t>
            </a:r>
            <a:endParaRPr lang="ru-RU" sz="3000" dirty="0" smtClean="0">
              <a:solidFill>
                <a:srgbClr val="444444"/>
              </a:solidFill>
            </a:endParaRPr>
          </a:p>
          <a:p>
            <a:pPr algn="just"/>
            <a:endParaRPr lang="ru-RU" sz="3000" dirty="0">
              <a:solidFill>
                <a:srgbClr val="444444"/>
              </a:solidFill>
            </a:endParaRPr>
          </a:p>
          <a:p>
            <a:pPr algn="just"/>
            <a:r>
              <a:rPr lang="en-US" sz="3000" dirty="0" smtClean="0">
                <a:solidFill>
                  <a:srgbClr val="444444"/>
                </a:solidFill>
              </a:rPr>
              <a:t>It </a:t>
            </a:r>
            <a:r>
              <a:rPr lang="en-US" sz="3000" dirty="0">
                <a:solidFill>
                  <a:srgbClr val="444444"/>
                </a:solidFill>
              </a:rPr>
              <a:t>will be hard to define the word exclusively on the basis of semantic criteria. Luckily, another approach is at hand. Consider the word </a:t>
            </a:r>
            <a:r>
              <a:rPr lang="en-US" sz="3000" i="1" dirty="0">
                <a:solidFill>
                  <a:srgbClr val="444444"/>
                </a:solidFill>
              </a:rPr>
              <a:t>jump</a:t>
            </a:r>
            <a:r>
              <a:rPr lang="en-US" sz="3000" dirty="0">
                <a:solidFill>
                  <a:srgbClr val="444444"/>
                </a:solidFill>
              </a:rPr>
              <a:t>. We know that, in English, a tense affix </a:t>
            </a:r>
            <a:r>
              <a:rPr lang="en-US" sz="3000" dirty="0">
                <a:solidFill>
                  <a:schemeClr val="bg2">
                    <a:lumMod val="25000"/>
                  </a:schemeClr>
                </a:solidFill>
              </a:rPr>
              <a:t>(-</a:t>
            </a:r>
            <a:r>
              <a:rPr lang="en-US" sz="3000" dirty="0" err="1">
                <a:solidFill>
                  <a:schemeClr val="bg2">
                    <a:lumMod val="25000"/>
                  </a:schemeClr>
                </a:solidFill>
              </a:rPr>
              <a:t>ed</a:t>
            </a:r>
            <a:r>
              <a:rPr lang="en-US" sz="3000" dirty="0">
                <a:solidFill>
                  <a:schemeClr val="bg2">
                    <a:lumMod val="25000"/>
                  </a:schemeClr>
                </a:solidFill>
              </a:rPr>
              <a:t>)</a:t>
            </a:r>
            <a:r>
              <a:rPr lang="en-US" sz="3000" dirty="0">
                <a:solidFill>
                  <a:srgbClr val="444444"/>
                </a:solidFill>
              </a:rPr>
              <a:t> and a third-person singular </a:t>
            </a:r>
            <a:r>
              <a:rPr lang="en-US" sz="3000" dirty="0">
                <a:solidFill>
                  <a:schemeClr val="bg2">
                    <a:lumMod val="25000"/>
                  </a:schemeClr>
                </a:solidFill>
              </a:rPr>
              <a:t>(-s)</a:t>
            </a:r>
            <a:r>
              <a:rPr lang="en-US" sz="3000" dirty="0">
                <a:solidFill>
                  <a:srgbClr val="444444"/>
                </a:solidFill>
              </a:rPr>
              <a:t> affix can be attached to verbs. </a:t>
            </a:r>
            <a:endParaRPr lang="en-US" sz="3000" b="0" i="0" dirty="0">
              <a:solidFill>
                <a:srgbClr val="444444"/>
              </a:solidFill>
              <a:effectLst/>
            </a:endParaRPr>
          </a:p>
        </p:txBody>
      </p:sp>
    </p:spTree>
    <p:extLst>
      <p:ext uri="{BB962C8B-B14F-4D97-AF65-F5344CB8AC3E}">
        <p14:creationId xmlns:p14="http://schemas.microsoft.com/office/powerpoint/2010/main" val="21545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9"/>
            <a:ext cx="7488831" cy="6093976"/>
          </a:xfrm>
          <a:prstGeom prst="rect">
            <a:avLst/>
          </a:prstGeom>
        </p:spPr>
        <p:txBody>
          <a:bodyPr wrap="square">
            <a:spAutoFit/>
          </a:bodyPr>
          <a:lstStyle/>
          <a:p>
            <a:pPr lvl="0" algn="just"/>
            <a:r>
              <a:rPr lang="en-US" sz="3000" dirty="0">
                <a:solidFill>
                  <a:srgbClr val="444444"/>
                </a:solidFill>
              </a:rPr>
              <a:t>Hence we derive</a:t>
            </a:r>
            <a:r>
              <a:rPr lang="en-US" sz="3000" dirty="0" smtClean="0">
                <a:solidFill>
                  <a:srgbClr val="444444"/>
                </a:solidFill>
              </a:rPr>
              <a:t>:</a:t>
            </a:r>
            <a:endParaRPr lang="ru-RU" sz="3000" dirty="0" smtClean="0">
              <a:solidFill>
                <a:srgbClr val="444444"/>
              </a:solidFill>
            </a:endParaRPr>
          </a:p>
          <a:p>
            <a:pPr lvl="0" algn="just"/>
            <a:r>
              <a:rPr lang="en-US" sz="3000" i="1" dirty="0">
                <a:solidFill>
                  <a:srgbClr val="444444"/>
                </a:solidFill>
              </a:rPr>
              <a:t>jump - </a:t>
            </a:r>
            <a:r>
              <a:rPr lang="en-US" sz="3000" i="1" dirty="0" err="1">
                <a:solidFill>
                  <a:schemeClr val="accent2"/>
                </a:solidFill>
              </a:rPr>
              <a:t>ed</a:t>
            </a:r>
            <a:endParaRPr lang="en-US" sz="3000" i="1" dirty="0">
              <a:solidFill>
                <a:schemeClr val="accent2"/>
              </a:solidFill>
            </a:endParaRPr>
          </a:p>
          <a:p>
            <a:pPr lvl="0" algn="just"/>
            <a:r>
              <a:rPr lang="en-US" sz="3000" i="1" dirty="0" smtClean="0">
                <a:solidFill>
                  <a:srgbClr val="444444"/>
                </a:solidFill>
              </a:rPr>
              <a:t>jump – </a:t>
            </a:r>
            <a:r>
              <a:rPr lang="en-US" sz="3000" i="1" dirty="0" smtClean="0">
                <a:solidFill>
                  <a:schemeClr val="accent2"/>
                </a:solidFill>
              </a:rPr>
              <a:t>s</a:t>
            </a:r>
            <a:endParaRPr lang="ru-RU" sz="3000" i="1" dirty="0" smtClean="0">
              <a:solidFill>
                <a:schemeClr val="accent2"/>
              </a:solidFill>
            </a:endParaRPr>
          </a:p>
          <a:p>
            <a:pPr lvl="0" algn="just"/>
            <a:endParaRPr lang="ru-RU" sz="3000" dirty="0">
              <a:solidFill>
                <a:srgbClr val="444444"/>
              </a:solidFill>
            </a:endParaRPr>
          </a:p>
          <a:p>
            <a:pPr lvl="0" algn="just"/>
            <a:r>
              <a:rPr lang="en-US" sz="3000" dirty="0">
                <a:solidFill>
                  <a:srgbClr val="444444"/>
                </a:solidFill>
              </a:rPr>
              <a:t>So we might generally say what makes a verb a verb is the fact that they take agreement and tense morphemes. </a:t>
            </a:r>
            <a:endParaRPr lang="ru-RU" sz="3000" dirty="0" smtClean="0">
              <a:solidFill>
                <a:srgbClr val="444444"/>
              </a:solidFill>
            </a:endParaRPr>
          </a:p>
          <a:p>
            <a:pPr lvl="0" algn="just"/>
            <a:endParaRPr lang="ru-RU" sz="3000" dirty="0">
              <a:solidFill>
                <a:srgbClr val="444444"/>
              </a:solidFill>
            </a:endParaRPr>
          </a:p>
          <a:p>
            <a:pPr lvl="0" algn="just"/>
            <a:r>
              <a:rPr lang="en-US" sz="3000" dirty="0" smtClean="0">
                <a:solidFill>
                  <a:srgbClr val="444444"/>
                </a:solidFill>
              </a:rPr>
              <a:t>Looking </a:t>
            </a:r>
            <a:r>
              <a:rPr lang="en-US" sz="3000" dirty="0">
                <a:solidFill>
                  <a:srgbClr val="444444"/>
                </a:solidFill>
              </a:rPr>
              <a:t>at the </a:t>
            </a:r>
            <a:r>
              <a:rPr lang="en-US" sz="3000" i="1" dirty="0">
                <a:solidFill>
                  <a:srgbClr val="444444"/>
                </a:solidFill>
              </a:rPr>
              <a:t>"shape of a word"</a:t>
            </a:r>
            <a:r>
              <a:rPr lang="en-US" sz="3000" dirty="0">
                <a:solidFill>
                  <a:srgbClr val="444444"/>
                </a:solidFill>
              </a:rPr>
              <a:t> to determine the class the word belongs to can be called a morphological criterion.</a:t>
            </a:r>
          </a:p>
          <a:p>
            <a:pPr lvl="0" algn="just"/>
            <a:endParaRPr lang="en-US" sz="3000" dirty="0">
              <a:solidFill>
                <a:srgbClr val="444444"/>
              </a:solidFill>
            </a:endParaRPr>
          </a:p>
          <a:p>
            <a:pPr lvl="0" algn="just"/>
            <a:endParaRPr lang="en-US" sz="3000" dirty="0">
              <a:solidFill>
                <a:srgbClr val="444444"/>
              </a:solidFill>
            </a:endParaRPr>
          </a:p>
        </p:txBody>
      </p:sp>
    </p:spTree>
    <p:extLst>
      <p:ext uri="{BB962C8B-B14F-4D97-AF65-F5344CB8AC3E}">
        <p14:creationId xmlns:p14="http://schemas.microsoft.com/office/powerpoint/2010/main" val="19324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3"/>
            <a:ext cx="7488832" cy="2862322"/>
          </a:xfrm>
          <a:prstGeom prst="rect">
            <a:avLst/>
          </a:prstGeom>
        </p:spPr>
        <p:txBody>
          <a:bodyPr wrap="square">
            <a:spAutoFit/>
          </a:bodyPr>
          <a:lstStyle/>
          <a:p>
            <a:pPr algn="ctr"/>
            <a:r>
              <a:rPr lang="en-US" sz="3000" b="1" dirty="0">
                <a:solidFill>
                  <a:schemeClr val="accent6">
                    <a:lumMod val="75000"/>
                  </a:schemeClr>
                </a:solidFill>
              </a:rPr>
              <a:t>Two Basic Subtypes of Word Classes</a:t>
            </a:r>
          </a:p>
          <a:p>
            <a:pPr algn="just"/>
            <a:r>
              <a:rPr lang="en-US" sz="3000" dirty="0">
                <a:solidFill>
                  <a:srgbClr val="444444"/>
                </a:solidFill>
              </a:rPr>
              <a:t>In linguistics, a basic distinction is made between words that are more lexical, such as nouns and verbs, and words that are more functional or </a:t>
            </a:r>
            <a:r>
              <a:rPr lang="en-US" sz="3000" b="1" i="1" dirty="0">
                <a:solidFill>
                  <a:schemeClr val="accent2">
                    <a:lumMod val="75000"/>
                  </a:schemeClr>
                </a:solidFill>
              </a:rPr>
              <a:t>"grammatical"</a:t>
            </a:r>
            <a:r>
              <a:rPr lang="en-US" sz="3000" dirty="0">
                <a:solidFill>
                  <a:srgbClr val="444444"/>
                </a:solidFill>
              </a:rPr>
              <a:t>, such as determiners or conjunctions.</a:t>
            </a:r>
            <a:endParaRPr lang="en-US" sz="3000" b="0" i="0" dirty="0">
              <a:solidFill>
                <a:srgbClr val="444444"/>
              </a:solidFill>
              <a:effectLst/>
            </a:endParaRPr>
          </a:p>
        </p:txBody>
      </p:sp>
    </p:spTree>
    <p:extLst>
      <p:ext uri="{BB962C8B-B14F-4D97-AF65-F5344CB8AC3E}">
        <p14:creationId xmlns:p14="http://schemas.microsoft.com/office/powerpoint/2010/main" val="1672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7"/>
            <a:ext cx="7488832" cy="5170646"/>
          </a:xfrm>
          <a:prstGeom prst="rect">
            <a:avLst/>
          </a:prstGeom>
        </p:spPr>
        <p:txBody>
          <a:bodyPr wrap="square">
            <a:spAutoFit/>
          </a:bodyPr>
          <a:lstStyle/>
          <a:p>
            <a:pPr algn="ctr"/>
            <a:r>
              <a:rPr lang="en-US" sz="3000" b="1" dirty="0">
                <a:solidFill>
                  <a:schemeClr val="accent2">
                    <a:lumMod val="75000"/>
                  </a:schemeClr>
                </a:solidFill>
              </a:rPr>
              <a:t>THE EIGHT PARTS OF SPEECH</a:t>
            </a:r>
            <a:endParaRPr lang="en-US" sz="3000" dirty="0">
              <a:solidFill>
                <a:schemeClr val="accent2">
                  <a:lumMod val="75000"/>
                </a:schemeClr>
              </a:solidFill>
            </a:endParaRPr>
          </a:p>
          <a:p>
            <a:r>
              <a:rPr lang="en-US" sz="3000" dirty="0">
                <a:solidFill>
                  <a:srgbClr val="444444"/>
                </a:solidFill>
              </a:rPr>
              <a:t>There are eight parts of speech in the English language: </a:t>
            </a:r>
            <a:r>
              <a:rPr lang="en-US" sz="3000" b="1" i="1" dirty="0">
                <a:solidFill>
                  <a:srgbClr val="444444"/>
                </a:solidFill>
              </a:rPr>
              <a:t>noun, pronoun, verb, adjective, adverb, preposition, conjunction, and interjection</a:t>
            </a:r>
            <a:r>
              <a:rPr lang="en-US" sz="3000" dirty="0">
                <a:solidFill>
                  <a:srgbClr val="444444"/>
                </a:solidFill>
              </a:rPr>
              <a:t>. </a:t>
            </a:r>
            <a:endParaRPr lang="ru-RU" sz="3000" dirty="0" smtClean="0">
              <a:solidFill>
                <a:srgbClr val="444444"/>
              </a:solidFill>
            </a:endParaRPr>
          </a:p>
          <a:p>
            <a:endParaRPr lang="ru-RU" sz="3000" dirty="0">
              <a:solidFill>
                <a:srgbClr val="444444"/>
              </a:solidFill>
            </a:endParaRPr>
          </a:p>
          <a:p>
            <a:r>
              <a:rPr lang="en-US" sz="3000" dirty="0" smtClean="0">
                <a:solidFill>
                  <a:srgbClr val="444444"/>
                </a:solidFill>
              </a:rPr>
              <a:t>The </a:t>
            </a:r>
            <a:r>
              <a:rPr lang="en-US" sz="3000" dirty="0">
                <a:solidFill>
                  <a:srgbClr val="444444"/>
                </a:solidFill>
              </a:rPr>
              <a:t>part of speech indicates how the word functions in meaning as well as grammatically within the sentence. An individual word can function as more than one part of speech when used in different circumstances. </a:t>
            </a:r>
            <a:endParaRPr lang="en-US" sz="3000" b="0" i="0" dirty="0">
              <a:solidFill>
                <a:srgbClr val="444444"/>
              </a:solidFill>
              <a:effectLst/>
            </a:endParaRPr>
          </a:p>
        </p:txBody>
      </p:sp>
    </p:spTree>
    <p:extLst>
      <p:ext uri="{BB962C8B-B14F-4D97-AF65-F5344CB8AC3E}">
        <p14:creationId xmlns:p14="http://schemas.microsoft.com/office/powerpoint/2010/main" val="40951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560840" cy="567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7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623154" cy="428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83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41</TotalTime>
  <Words>381</Words>
  <Application>Microsoft Office PowerPoint</Application>
  <PresentationFormat>Экран (4:3)</PresentationFormat>
  <Paragraphs>76</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Impact</vt:lpstr>
      <vt:lpstr>Tahoma</vt:lpstr>
      <vt:lpstr>Times New Roman</vt: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grammar notions. Parts of speech</dc:title>
  <dc:creator>юрий</dc:creator>
  <cp:lastModifiedBy>Пользователь</cp:lastModifiedBy>
  <cp:revision>7</cp:revision>
  <dcterms:created xsi:type="dcterms:W3CDTF">2020-06-18T09:37:41Z</dcterms:created>
  <dcterms:modified xsi:type="dcterms:W3CDTF">2023-01-27T17:38:52Z</dcterms:modified>
</cp:coreProperties>
</file>