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72" r:id="rId3"/>
    <p:sldId id="271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70" r:id="rId12"/>
    <p:sldId id="266" r:id="rId13"/>
    <p:sldId id="267" r:id="rId14"/>
    <p:sldId id="268" r:id="rId15"/>
    <p:sldId id="273" r:id="rId16"/>
    <p:sldId id="274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DE79B2-0EC8-41C7-9497-7FCF6BCD95A6}" type="doc">
      <dgm:prSet loTypeId="urn:microsoft.com/office/officeart/2005/8/layout/target1" loCatId="relationship" qsTypeId="urn:microsoft.com/office/officeart/2005/8/quickstyle/simple1" qsCatId="simple" csTypeId="urn:microsoft.com/office/officeart/2005/8/colors/colorful1#41" csCatId="colorful" phldr="1"/>
      <dgm:spPr/>
      <dgm:t>
        <a:bodyPr/>
        <a:lstStyle/>
        <a:p>
          <a:endParaRPr lang="en-US"/>
        </a:p>
      </dgm:t>
    </dgm:pt>
    <dgm:pt modelId="{4F64771B-CF72-4946-B02E-2DA45BDDE204}">
      <dgm:prSet phldrT="[Text]"/>
      <dgm:spPr/>
      <dgm:t>
        <a:bodyPr/>
        <a:lstStyle/>
        <a:p>
          <a:r>
            <a:rPr lang="ru-RU" dirty="0" err="1"/>
            <a:t>Хозарська</a:t>
          </a:r>
          <a:r>
            <a:rPr lang="ru-RU" dirty="0"/>
            <a:t> </a:t>
          </a:r>
          <a:r>
            <a:rPr lang="ru-RU" dirty="0" err="1"/>
            <a:t>полеміка</a:t>
          </a:r>
          <a:r>
            <a:rPr lang="ru-RU" dirty="0"/>
            <a:t>:  </a:t>
          </a:r>
          <a:r>
            <a:rPr lang="ru-RU" dirty="0" err="1"/>
            <a:t>учасники</a:t>
          </a:r>
          <a:r>
            <a:rPr lang="ru-RU" dirty="0"/>
            <a:t> (</a:t>
          </a:r>
          <a:r>
            <a:rPr lang="en-US" dirty="0"/>
            <a:t>VII </a:t>
          </a:r>
          <a:r>
            <a:rPr lang="uk-UA" dirty="0" err="1"/>
            <a:t>ст</a:t>
          </a:r>
          <a:r>
            <a:rPr lang="ru-RU" dirty="0"/>
            <a:t>.)</a:t>
          </a:r>
          <a:endParaRPr lang="en-US" dirty="0"/>
        </a:p>
      </dgm:t>
    </dgm:pt>
    <dgm:pt modelId="{9E97E82A-E7DC-438A-865F-B1647175FBCF}" type="parTrans" cxnId="{B82D4275-378A-4D20-B76B-F32649052952}">
      <dgm:prSet/>
      <dgm:spPr/>
      <dgm:t>
        <a:bodyPr/>
        <a:lstStyle/>
        <a:p>
          <a:endParaRPr lang="en-US"/>
        </a:p>
      </dgm:t>
    </dgm:pt>
    <dgm:pt modelId="{9F3B0C51-8911-432A-8985-8849BD7AD463}" type="sibTrans" cxnId="{B82D4275-378A-4D20-B76B-F32649052952}">
      <dgm:prSet/>
      <dgm:spPr/>
      <dgm:t>
        <a:bodyPr/>
        <a:lstStyle/>
        <a:p>
          <a:endParaRPr lang="en-US"/>
        </a:p>
      </dgm:t>
    </dgm:pt>
    <dgm:pt modelId="{8E9F6D46-734A-4B8F-A443-E3E400208899}">
      <dgm:prSet phldrT="[Text]"/>
      <dgm:spPr/>
      <dgm:t>
        <a:bodyPr/>
        <a:lstStyle/>
        <a:p>
          <a:r>
            <a:rPr lang="ru-RU" dirty="0" err="1"/>
            <a:t>Перші</a:t>
          </a:r>
          <a:r>
            <a:rPr lang="ru-RU" dirty="0"/>
            <a:t> </a:t>
          </a:r>
          <a:r>
            <a:rPr lang="ru-RU" dirty="0" err="1"/>
            <a:t>хроністи</a:t>
          </a:r>
          <a:r>
            <a:rPr lang="ru-RU" dirty="0"/>
            <a:t> (</a:t>
          </a:r>
          <a:r>
            <a:rPr lang="en-US" dirty="0"/>
            <a:t>VII </a:t>
          </a:r>
          <a:r>
            <a:rPr lang="uk-UA" dirty="0" err="1"/>
            <a:t>ст</a:t>
          </a:r>
          <a:r>
            <a:rPr lang="ru-RU" dirty="0"/>
            <a:t>.) </a:t>
          </a:r>
          <a:endParaRPr lang="en-US" dirty="0"/>
        </a:p>
      </dgm:t>
    </dgm:pt>
    <dgm:pt modelId="{2218AB8F-A3B9-4A64-8A1E-21088F216C81}" type="parTrans" cxnId="{E54EB030-AE2C-4AAE-AB30-EA633291A926}">
      <dgm:prSet/>
      <dgm:spPr/>
      <dgm:t>
        <a:bodyPr/>
        <a:lstStyle/>
        <a:p>
          <a:endParaRPr lang="en-US"/>
        </a:p>
      </dgm:t>
    </dgm:pt>
    <dgm:pt modelId="{E7A9351A-7BD1-47EA-8F55-B0285F417F3F}" type="sibTrans" cxnId="{E54EB030-AE2C-4AAE-AB30-EA633291A926}">
      <dgm:prSet/>
      <dgm:spPr/>
      <dgm:t>
        <a:bodyPr/>
        <a:lstStyle/>
        <a:p>
          <a:endParaRPr lang="en-US"/>
        </a:p>
      </dgm:t>
    </dgm:pt>
    <dgm:pt modelId="{7E161B7D-55A1-43CB-B3D2-9DCFF94D0A3C}">
      <dgm:prSet phldrT="[Text]"/>
      <dgm:spPr/>
      <dgm:t>
        <a:bodyPr/>
        <a:lstStyle/>
        <a:p>
          <a:r>
            <a:rPr lang="ru-RU" dirty="0" err="1"/>
            <a:t>Укладачі</a:t>
          </a:r>
          <a:r>
            <a:rPr lang="ru-RU" dirty="0"/>
            <a:t> словника (</a:t>
          </a:r>
          <a:r>
            <a:rPr lang="en-US" dirty="0"/>
            <a:t>XVII </a:t>
          </a:r>
          <a:r>
            <a:rPr lang="uk-UA" dirty="0" err="1"/>
            <a:t>ст</a:t>
          </a:r>
          <a:r>
            <a:rPr lang="ru-RU" dirty="0"/>
            <a:t>.)</a:t>
          </a:r>
          <a:endParaRPr lang="en-US" dirty="0"/>
        </a:p>
      </dgm:t>
    </dgm:pt>
    <dgm:pt modelId="{4FBBE569-AA33-49AB-802E-BAFE1CABB94C}" type="parTrans" cxnId="{BD4E2850-5608-406D-8C72-B31DEC4CA167}">
      <dgm:prSet/>
      <dgm:spPr/>
      <dgm:t>
        <a:bodyPr/>
        <a:lstStyle/>
        <a:p>
          <a:endParaRPr lang="en-US"/>
        </a:p>
      </dgm:t>
    </dgm:pt>
    <dgm:pt modelId="{2EAC89D2-FE6C-4B33-8C22-6428F2AB215B}" type="sibTrans" cxnId="{BD4E2850-5608-406D-8C72-B31DEC4CA167}">
      <dgm:prSet/>
      <dgm:spPr/>
      <dgm:t>
        <a:bodyPr/>
        <a:lstStyle/>
        <a:p>
          <a:endParaRPr lang="en-US"/>
        </a:p>
      </dgm:t>
    </dgm:pt>
    <dgm:pt modelId="{19E9FDAB-CD72-41AC-A5C4-AAD2A92D5A42}">
      <dgm:prSet phldrT="[Text]"/>
      <dgm:spPr/>
      <dgm:t>
        <a:bodyPr/>
        <a:lstStyle/>
        <a:p>
          <a:r>
            <a:rPr lang="ru-RU" dirty="0" err="1"/>
            <a:t>Дослідники</a:t>
          </a:r>
          <a:r>
            <a:rPr lang="ru-RU" dirty="0"/>
            <a:t> </a:t>
          </a:r>
        </a:p>
        <a:p>
          <a:r>
            <a:rPr lang="ru-RU" dirty="0"/>
            <a:t>(</a:t>
          </a:r>
          <a:r>
            <a:rPr lang="en-US" dirty="0"/>
            <a:t>XX </a:t>
          </a:r>
          <a:r>
            <a:rPr lang="ru-RU" dirty="0"/>
            <a:t>в.)</a:t>
          </a:r>
          <a:endParaRPr lang="en-US" dirty="0"/>
        </a:p>
      </dgm:t>
    </dgm:pt>
    <dgm:pt modelId="{9871D828-1EDE-4BE4-BC1E-F815E1580D79}" type="parTrans" cxnId="{4E98D1E6-141D-4F29-8E43-453411F24308}">
      <dgm:prSet/>
      <dgm:spPr/>
      <dgm:t>
        <a:bodyPr/>
        <a:lstStyle/>
        <a:p>
          <a:endParaRPr lang="en-US"/>
        </a:p>
      </dgm:t>
    </dgm:pt>
    <dgm:pt modelId="{F73725A4-E42F-4E69-8CE2-F75DFB30783F}" type="sibTrans" cxnId="{4E98D1E6-141D-4F29-8E43-453411F24308}">
      <dgm:prSet/>
      <dgm:spPr/>
      <dgm:t>
        <a:bodyPr/>
        <a:lstStyle/>
        <a:p>
          <a:endParaRPr lang="en-US"/>
        </a:p>
      </dgm:t>
    </dgm:pt>
    <dgm:pt modelId="{8424804F-F34A-4B73-A02B-ADC7E1126DE1}" type="pres">
      <dgm:prSet presAssocID="{4DDE79B2-0EC8-41C7-9497-7FCF6BCD95A6}" presName="composite" presStyleCnt="0">
        <dgm:presLayoutVars>
          <dgm:chMax val="5"/>
          <dgm:dir/>
          <dgm:resizeHandles val="exact"/>
        </dgm:presLayoutVars>
      </dgm:prSet>
      <dgm:spPr/>
    </dgm:pt>
    <dgm:pt modelId="{D98F1D3E-EE70-4ED4-9417-194F63742736}" type="pres">
      <dgm:prSet presAssocID="{4F64771B-CF72-4946-B02E-2DA45BDDE204}" presName="circle1" presStyleLbl="lnNode1" presStyleIdx="0" presStyleCnt="4"/>
      <dgm:spPr/>
    </dgm:pt>
    <dgm:pt modelId="{E1B3B082-16AD-4E36-AC75-F314206B43F8}" type="pres">
      <dgm:prSet presAssocID="{4F64771B-CF72-4946-B02E-2DA45BDDE204}" presName="text1" presStyleLbl="revTx" presStyleIdx="0" presStyleCnt="4" custScaleX="181387">
        <dgm:presLayoutVars>
          <dgm:bulletEnabled val="1"/>
        </dgm:presLayoutVars>
      </dgm:prSet>
      <dgm:spPr/>
    </dgm:pt>
    <dgm:pt modelId="{F7883BB9-6F7E-45DA-B31A-46151AD028FC}" type="pres">
      <dgm:prSet presAssocID="{4F64771B-CF72-4946-B02E-2DA45BDDE204}" presName="line1" presStyleLbl="callout" presStyleIdx="0" presStyleCnt="8"/>
      <dgm:spPr/>
    </dgm:pt>
    <dgm:pt modelId="{0266FC30-8F2D-43C9-976E-06DF56B9B19F}" type="pres">
      <dgm:prSet presAssocID="{4F64771B-CF72-4946-B02E-2DA45BDDE204}" presName="d1" presStyleLbl="callout" presStyleIdx="1" presStyleCnt="8"/>
      <dgm:spPr/>
    </dgm:pt>
    <dgm:pt modelId="{B51914DD-7BE4-4BA1-B0CB-79575D102086}" type="pres">
      <dgm:prSet presAssocID="{8E9F6D46-734A-4B8F-A443-E3E400208899}" presName="circle2" presStyleLbl="lnNode1" presStyleIdx="1" presStyleCnt="4"/>
      <dgm:spPr/>
    </dgm:pt>
    <dgm:pt modelId="{38FD61F6-B670-4BA8-9959-49DED3599339}" type="pres">
      <dgm:prSet presAssocID="{8E9F6D46-734A-4B8F-A443-E3E400208899}" presName="text2" presStyleLbl="revTx" presStyleIdx="1" presStyleCnt="4" custScaleX="186989">
        <dgm:presLayoutVars>
          <dgm:bulletEnabled val="1"/>
        </dgm:presLayoutVars>
      </dgm:prSet>
      <dgm:spPr/>
    </dgm:pt>
    <dgm:pt modelId="{0CCB791D-F4F9-4C5C-AA60-9E97EAB1BB7A}" type="pres">
      <dgm:prSet presAssocID="{8E9F6D46-734A-4B8F-A443-E3E400208899}" presName="line2" presStyleLbl="callout" presStyleIdx="2" presStyleCnt="8"/>
      <dgm:spPr/>
    </dgm:pt>
    <dgm:pt modelId="{FA576D3F-3D37-4F3F-9E87-9C12F8015B47}" type="pres">
      <dgm:prSet presAssocID="{8E9F6D46-734A-4B8F-A443-E3E400208899}" presName="d2" presStyleLbl="callout" presStyleIdx="3" presStyleCnt="8"/>
      <dgm:spPr/>
    </dgm:pt>
    <dgm:pt modelId="{2FE45A58-446F-4F28-A5F5-F1916510FF5B}" type="pres">
      <dgm:prSet presAssocID="{7E161B7D-55A1-43CB-B3D2-9DCFF94D0A3C}" presName="circle3" presStyleLbl="lnNode1" presStyleIdx="2" presStyleCnt="4"/>
      <dgm:spPr/>
    </dgm:pt>
    <dgm:pt modelId="{B9D1C93F-464C-4571-86CB-C6685356B363}" type="pres">
      <dgm:prSet presAssocID="{7E161B7D-55A1-43CB-B3D2-9DCFF94D0A3C}" presName="text3" presStyleLbl="revTx" presStyleIdx="2" presStyleCnt="4" custScaleX="149115">
        <dgm:presLayoutVars>
          <dgm:bulletEnabled val="1"/>
        </dgm:presLayoutVars>
      </dgm:prSet>
      <dgm:spPr/>
    </dgm:pt>
    <dgm:pt modelId="{DB2B418B-68FD-4A8E-A71D-648E4A829173}" type="pres">
      <dgm:prSet presAssocID="{7E161B7D-55A1-43CB-B3D2-9DCFF94D0A3C}" presName="line3" presStyleLbl="callout" presStyleIdx="4" presStyleCnt="8"/>
      <dgm:spPr/>
    </dgm:pt>
    <dgm:pt modelId="{6E33C63E-40FF-48E3-8B18-ABA7654E97F5}" type="pres">
      <dgm:prSet presAssocID="{7E161B7D-55A1-43CB-B3D2-9DCFF94D0A3C}" presName="d3" presStyleLbl="callout" presStyleIdx="5" presStyleCnt="8"/>
      <dgm:spPr/>
    </dgm:pt>
    <dgm:pt modelId="{BD74278E-C1A7-476D-BEDF-846298B5E12C}" type="pres">
      <dgm:prSet presAssocID="{19E9FDAB-CD72-41AC-A5C4-AAD2A92D5A42}" presName="circle4" presStyleLbl="lnNode1" presStyleIdx="3" presStyleCnt="4"/>
      <dgm:spPr/>
    </dgm:pt>
    <dgm:pt modelId="{3C3493DE-9D8B-48DC-9E83-AC5A3B2F1D4B}" type="pres">
      <dgm:prSet presAssocID="{19E9FDAB-CD72-41AC-A5C4-AAD2A92D5A42}" presName="text4" presStyleLbl="revTx" presStyleIdx="3" presStyleCnt="4" custScaleX="135557">
        <dgm:presLayoutVars>
          <dgm:bulletEnabled val="1"/>
        </dgm:presLayoutVars>
      </dgm:prSet>
      <dgm:spPr/>
    </dgm:pt>
    <dgm:pt modelId="{05EA48C4-7923-49B3-AA63-77C36CB056B2}" type="pres">
      <dgm:prSet presAssocID="{19E9FDAB-CD72-41AC-A5C4-AAD2A92D5A42}" presName="line4" presStyleLbl="callout" presStyleIdx="6" presStyleCnt="8"/>
      <dgm:spPr/>
    </dgm:pt>
    <dgm:pt modelId="{FFE727A5-E9CD-4CA8-AA5E-DCC3E22CCC2D}" type="pres">
      <dgm:prSet presAssocID="{19E9FDAB-CD72-41AC-A5C4-AAD2A92D5A42}" presName="d4" presStyleLbl="callout" presStyleIdx="7" presStyleCnt="8"/>
      <dgm:spPr/>
    </dgm:pt>
  </dgm:ptLst>
  <dgm:cxnLst>
    <dgm:cxn modelId="{8FDCAF21-7EA2-4B20-A8C1-A98C6B812F8A}" type="presOf" srcId="{19E9FDAB-CD72-41AC-A5C4-AAD2A92D5A42}" destId="{3C3493DE-9D8B-48DC-9E83-AC5A3B2F1D4B}" srcOrd="0" destOrd="0" presId="urn:microsoft.com/office/officeart/2005/8/layout/target1"/>
    <dgm:cxn modelId="{E54EB030-AE2C-4AAE-AB30-EA633291A926}" srcId="{4DDE79B2-0EC8-41C7-9497-7FCF6BCD95A6}" destId="{8E9F6D46-734A-4B8F-A443-E3E400208899}" srcOrd="1" destOrd="0" parTransId="{2218AB8F-A3B9-4A64-8A1E-21088F216C81}" sibTransId="{E7A9351A-7BD1-47EA-8F55-B0285F417F3F}"/>
    <dgm:cxn modelId="{8FDBE23E-E7C8-485E-AC7E-F4E15A4AA88B}" type="presOf" srcId="{8E9F6D46-734A-4B8F-A443-E3E400208899}" destId="{38FD61F6-B670-4BA8-9959-49DED3599339}" srcOrd="0" destOrd="0" presId="urn:microsoft.com/office/officeart/2005/8/layout/target1"/>
    <dgm:cxn modelId="{BD4E2850-5608-406D-8C72-B31DEC4CA167}" srcId="{4DDE79B2-0EC8-41C7-9497-7FCF6BCD95A6}" destId="{7E161B7D-55A1-43CB-B3D2-9DCFF94D0A3C}" srcOrd="2" destOrd="0" parTransId="{4FBBE569-AA33-49AB-802E-BAFE1CABB94C}" sibTransId="{2EAC89D2-FE6C-4B33-8C22-6428F2AB215B}"/>
    <dgm:cxn modelId="{B82D4275-378A-4D20-B76B-F32649052952}" srcId="{4DDE79B2-0EC8-41C7-9497-7FCF6BCD95A6}" destId="{4F64771B-CF72-4946-B02E-2DA45BDDE204}" srcOrd="0" destOrd="0" parTransId="{9E97E82A-E7DC-438A-865F-B1647175FBCF}" sibTransId="{9F3B0C51-8911-432A-8985-8849BD7AD463}"/>
    <dgm:cxn modelId="{AE2053A3-8B67-4179-9841-0FD8AC979195}" type="presOf" srcId="{4F64771B-CF72-4946-B02E-2DA45BDDE204}" destId="{E1B3B082-16AD-4E36-AC75-F314206B43F8}" srcOrd="0" destOrd="0" presId="urn:microsoft.com/office/officeart/2005/8/layout/target1"/>
    <dgm:cxn modelId="{A3F376BC-9B43-4D8C-A6AC-0C9C23754AE4}" type="presOf" srcId="{4DDE79B2-0EC8-41C7-9497-7FCF6BCD95A6}" destId="{8424804F-F34A-4B73-A02B-ADC7E1126DE1}" srcOrd="0" destOrd="0" presId="urn:microsoft.com/office/officeart/2005/8/layout/target1"/>
    <dgm:cxn modelId="{4E98D1E6-141D-4F29-8E43-453411F24308}" srcId="{4DDE79B2-0EC8-41C7-9497-7FCF6BCD95A6}" destId="{19E9FDAB-CD72-41AC-A5C4-AAD2A92D5A42}" srcOrd="3" destOrd="0" parTransId="{9871D828-1EDE-4BE4-BC1E-F815E1580D79}" sibTransId="{F73725A4-E42F-4E69-8CE2-F75DFB30783F}"/>
    <dgm:cxn modelId="{99950CF9-6626-4A0D-8752-CDEEA050E147}" type="presOf" srcId="{7E161B7D-55A1-43CB-B3D2-9DCFF94D0A3C}" destId="{B9D1C93F-464C-4571-86CB-C6685356B363}" srcOrd="0" destOrd="0" presId="urn:microsoft.com/office/officeart/2005/8/layout/target1"/>
    <dgm:cxn modelId="{44758325-C8BD-45AD-9C85-41A81BC0EF48}" type="presParOf" srcId="{8424804F-F34A-4B73-A02B-ADC7E1126DE1}" destId="{D98F1D3E-EE70-4ED4-9417-194F63742736}" srcOrd="0" destOrd="0" presId="urn:microsoft.com/office/officeart/2005/8/layout/target1"/>
    <dgm:cxn modelId="{89AC3D4A-0665-4751-8478-4053F99E3B27}" type="presParOf" srcId="{8424804F-F34A-4B73-A02B-ADC7E1126DE1}" destId="{E1B3B082-16AD-4E36-AC75-F314206B43F8}" srcOrd="1" destOrd="0" presId="urn:microsoft.com/office/officeart/2005/8/layout/target1"/>
    <dgm:cxn modelId="{63384331-CC92-41B7-A9B0-ACB4E99C096C}" type="presParOf" srcId="{8424804F-F34A-4B73-A02B-ADC7E1126DE1}" destId="{F7883BB9-6F7E-45DA-B31A-46151AD028FC}" srcOrd="2" destOrd="0" presId="urn:microsoft.com/office/officeart/2005/8/layout/target1"/>
    <dgm:cxn modelId="{6E8F27E7-7F49-41A2-AC80-EE29DEE7066C}" type="presParOf" srcId="{8424804F-F34A-4B73-A02B-ADC7E1126DE1}" destId="{0266FC30-8F2D-43C9-976E-06DF56B9B19F}" srcOrd="3" destOrd="0" presId="urn:microsoft.com/office/officeart/2005/8/layout/target1"/>
    <dgm:cxn modelId="{2120B988-0741-4D36-B50C-69855004F2B2}" type="presParOf" srcId="{8424804F-F34A-4B73-A02B-ADC7E1126DE1}" destId="{B51914DD-7BE4-4BA1-B0CB-79575D102086}" srcOrd="4" destOrd="0" presId="urn:microsoft.com/office/officeart/2005/8/layout/target1"/>
    <dgm:cxn modelId="{AEE1C67B-1441-4E3A-AEDA-4195926EB380}" type="presParOf" srcId="{8424804F-F34A-4B73-A02B-ADC7E1126DE1}" destId="{38FD61F6-B670-4BA8-9959-49DED3599339}" srcOrd="5" destOrd="0" presId="urn:microsoft.com/office/officeart/2005/8/layout/target1"/>
    <dgm:cxn modelId="{6DA60263-4FF9-4B7C-8794-1569A0573E61}" type="presParOf" srcId="{8424804F-F34A-4B73-A02B-ADC7E1126DE1}" destId="{0CCB791D-F4F9-4C5C-AA60-9E97EAB1BB7A}" srcOrd="6" destOrd="0" presId="urn:microsoft.com/office/officeart/2005/8/layout/target1"/>
    <dgm:cxn modelId="{40F3B01D-2E84-4AD5-95BC-D89686E84461}" type="presParOf" srcId="{8424804F-F34A-4B73-A02B-ADC7E1126DE1}" destId="{FA576D3F-3D37-4F3F-9E87-9C12F8015B47}" srcOrd="7" destOrd="0" presId="urn:microsoft.com/office/officeart/2005/8/layout/target1"/>
    <dgm:cxn modelId="{1BED8649-D789-4A7D-8E4A-55A33CED5A3A}" type="presParOf" srcId="{8424804F-F34A-4B73-A02B-ADC7E1126DE1}" destId="{2FE45A58-446F-4F28-A5F5-F1916510FF5B}" srcOrd="8" destOrd="0" presId="urn:microsoft.com/office/officeart/2005/8/layout/target1"/>
    <dgm:cxn modelId="{DABD3238-BAED-4710-83D4-EE1DDEE79F18}" type="presParOf" srcId="{8424804F-F34A-4B73-A02B-ADC7E1126DE1}" destId="{B9D1C93F-464C-4571-86CB-C6685356B363}" srcOrd="9" destOrd="0" presId="urn:microsoft.com/office/officeart/2005/8/layout/target1"/>
    <dgm:cxn modelId="{B58BC0D7-0712-48DF-830B-AA7B81CCF1DE}" type="presParOf" srcId="{8424804F-F34A-4B73-A02B-ADC7E1126DE1}" destId="{DB2B418B-68FD-4A8E-A71D-648E4A829173}" srcOrd="10" destOrd="0" presId="urn:microsoft.com/office/officeart/2005/8/layout/target1"/>
    <dgm:cxn modelId="{6F3B92CC-8CD3-437C-9FC4-0EC94D8A19A6}" type="presParOf" srcId="{8424804F-F34A-4B73-A02B-ADC7E1126DE1}" destId="{6E33C63E-40FF-48E3-8B18-ABA7654E97F5}" srcOrd="11" destOrd="0" presId="urn:microsoft.com/office/officeart/2005/8/layout/target1"/>
    <dgm:cxn modelId="{A89BA7F8-BFE9-4CF4-B841-C862FEEBF227}" type="presParOf" srcId="{8424804F-F34A-4B73-A02B-ADC7E1126DE1}" destId="{BD74278E-C1A7-476D-BEDF-846298B5E12C}" srcOrd="12" destOrd="0" presId="urn:microsoft.com/office/officeart/2005/8/layout/target1"/>
    <dgm:cxn modelId="{1B54881B-76FE-4DA4-A860-F06278518FE4}" type="presParOf" srcId="{8424804F-F34A-4B73-A02B-ADC7E1126DE1}" destId="{3C3493DE-9D8B-48DC-9E83-AC5A3B2F1D4B}" srcOrd="13" destOrd="0" presId="urn:microsoft.com/office/officeart/2005/8/layout/target1"/>
    <dgm:cxn modelId="{9EE71540-161B-4E1C-BCDF-B172B9B339D8}" type="presParOf" srcId="{8424804F-F34A-4B73-A02B-ADC7E1126DE1}" destId="{05EA48C4-7923-49B3-AA63-77C36CB056B2}" srcOrd="14" destOrd="0" presId="urn:microsoft.com/office/officeart/2005/8/layout/target1"/>
    <dgm:cxn modelId="{D635D9D2-9ABC-49BE-A3BE-29B60D023883}" type="presParOf" srcId="{8424804F-F34A-4B73-A02B-ADC7E1126DE1}" destId="{FFE727A5-E9CD-4CA8-AA5E-DCC3E22CCC2D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23F2C5-251A-4278-930E-9B1D922B8A4A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681EB41-1D8C-4D1D-B4DA-C5613DFAD9B6}">
      <dgm:prSet phldrT="[Текст]"/>
      <dgm:spPr/>
      <dgm:t>
        <a:bodyPr/>
        <a:lstStyle/>
        <a:p>
          <a:r>
            <a:rPr lang="ru-RU" dirty="0"/>
            <a:t>«За нулем» </a:t>
          </a:r>
        </a:p>
        <a:p>
          <a:r>
            <a:rPr lang="ru-RU" dirty="0" err="1"/>
            <a:t>Різдво</a:t>
          </a:r>
          <a:r>
            <a:rPr lang="ru-RU" dirty="0"/>
            <a:t> 1944 р.</a:t>
          </a:r>
          <a:endParaRPr lang="en-US" dirty="0"/>
        </a:p>
      </dgm:t>
    </dgm:pt>
    <dgm:pt modelId="{B4A2BB9C-E049-4849-AEB1-58518D4105F1}" type="parTrans" cxnId="{025BAB08-2252-488C-AF89-C407DC0E807C}">
      <dgm:prSet/>
      <dgm:spPr/>
      <dgm:t>
        <a:bodyPr/>
        <a:lstStyle/>
        <a:p>
          <a:endParaRPr lang="en-US"/>
        </a:p>
      </dgm:t>
    </dgm:pt>
    <dgm:pt modelId="{653681C0-78E5-4E8F-BF6C-BA985888C171}" type="sibTrans" cxnId="{025BAB08-2252-488C-AF89-C407DC0E807C}">
      <dgm:prSet/>
      <dgm:spPr/>
      <dgm:t>
        <a:bodyPr/>
        <a:lstStyle/>
        <a:p>
          <a:endParaRPr lang="en-US"/>
        </a:p>
      </dgm:t>
    </dgm:pt>
    <dgm:pt modelId="{1C9B02BC-CFA5-4ABF-B2BE-E2C2C4B9E3FB}">
      <dgm:prSet phldrT="[Текст]"/>
      <dgm:spPr/>
      <dgm:t>
        <a:bodyPr/>
        <a:lstStyle/>
        <a:p>
          <a:r>
            <a:rPr lang="uk-UA" dirty="0"/>
            <a:t>«Увільнення до казино «Герман </a:t>
          </a:r>
          <a:r>
            <a:rPr lang="uk-UA" dirty="0" err="1"/>
            <a:t>Герінг</a:t>
          </a:r>
          <a:r>
            <a:rPr lang="uk-UA" dirty="0"/>
            <a:t>»</a:t>
          </a:r>
        </a:p>
        <a:p>
          <a:r>
            <a:rPr lang="uk-UA" dirty="0"/>
            <a:t>Грудень 1944 – травень 1945 рр.</a:t>
          </a:r>
          <a:endParaRPr lang="en-US" dirty="0"/>
        </a:p>
      </dgm:t>
    </dgm:pt>
    <dgm:pt modelId="{9715F8E0-2AF5-4220-8905-21A13CA8E9AE}" type="parTrans" cxnId="{A52AE294-2DEB-4F7E-8233-3E50BD284B71}">
      <dgm:prSet/>
      <dgm:spPr/>
      <dgm:t>
        <a:bodyPr/>
        <a:lstStyle/>
        <a:p>
          <a:endParaRPr lang="en-US"/>
        </a:p>
      </dgm:t>
    </dgm:pt>
    <dgm:pt modelId="{C9E004F7-67D5-48CD-9222-71435E433D63}" type="sibTrans" cxnId="{A52AE294-2DEB-4F7E-8233-3E50BD284B71}">
      <dgm:prSet/>
      <dgm:spPr/>
      <dgm:t>
        <a:bodyPr/>
        <a:lstStyle/>
        <a:p>
          <a:endParaRPr lang="en-US"/>
        </a:p>
      </dgm:t>
    </dgm:pt>
    <dgm:pt modelId="{9FFD6550-EAC3-4EE9-976D-10953E7FECDB}">
      <dgm:prSet phldrT="[Текст]"/>
      <dgm:spPr/>
      <dgm:t>
        <a:bodyPr/>
        <a:lstStyle/>
        <a:p>
          <a:r>
            <a:rPr lang="uk-UA" dirty="0"/>
            <a:t>«У зоні»</a:t>
          </a:r>
        </a:p>
        <a:p>
          <a:r>
            <a:rPr lang="uk-UA" dirty="0"/>
            <a:t>Травень – серпень 1945 р.</a:t>
          </a:r>
          <a:endParaRPr lang="en-US" dirty="0"/>
        </a:p>
      </dgm:t>
    </dgm:pt>
    <dgm:pt modelId="{AD695A6E-0A34-45BB-B524-A7A739E56923}" type="parTrans" cxnId="{BC363ED6-73E3-406E-AF34-42E123B7B41E}">
      <dgm:prSet/>
      <dgm:spPr/>
      <dgm:t>
        <a:bodyPr/>
        <a:lstStyle/>
        <a:p>
          <a:endParaRPr lang="en-US"/>
        </a:p>
      </dgm:t>
    </dgm:pt>
    <dgm:pt modelId="{8BD9864F-19CC-4DFA-B83B-AEA0A76E3DCC}" type="sibTrans" cxnId="{BC363ED6-73E3-406E-AF34-42E123B7B41E}">
      <dgm:prSet/>
      <dgm:spPr/>
      <dgm:t>
        <a:bodyPr/>
        <a:lstStyle/>
        <a:p>
          <a:endParaRPr lang="en-US"/>
        </a:p>
      </dgm:t>
    </dgm:pt>
    <dgm:pt modelId="{6FD2247B-279F-45F2-ACE9-5F27BA97E726}">
      <dgm:prSet/>
      <dgm:spPr/>
      <dgm:t>
        <a:bodyPr/>
        <a:lstStyle/>
        <a:p>
          <a:r>
            <a:rPr lang="uk-UA" dirty="0"/>
            <a:t>«Протидія»</a:t>
          </a:r>
        </a:p>
        <a:p>
          <a:r>
            <a:rPr lang="uk-UA" dirty="0"/>
            <a:t>Серпень – вересень 1945 р.</a:t>
          </a:r>
        </a:p>
        <a:p>
          <a:r>
            <a:rPr lang="uk-UA" dirty="0"/>
            <a:t>1970 р.  </a:t>
          </a:r>
          <a:endParaRPr lang="en-US" dirty="0"/>
        </a:p>
      </dgm:t>
    </dgm:pt>
    <dgm:pt modelId="{5F511910-56B5-4AF7-B93B-01C303839A5F}" type="parTrans" cxnId="{21559397-AB5D-47C9-BE13-6C5F1D4731A3}">
      <dgm:prSet/>
      <dgm:spPr/>
      <dgm:t>
        <a:bodyPr/>
        <a:lstStyle/>
        <a:p>
          <a:endParaRPr lang="en-US"/>
        </a:p>
      </dgm:t>
    </dgm:pt>
    <dgm:pt modelId="{418F9E30-6F6B-40A0-A919-656E9D33B68B}" type="sibTrans" cxnId="{21559397-AB5D-47C9-BE13-6C5F1D4731A3}">
      <dgm:prSet/>
      <dgm:spPr/>
      <dgm:t>
        <a:bodyPr/>
        <a:lstStyle/>
        <a:p>
          <a:endParaRPr lang="en-US"/>
        </a:p>
      </dgm:t>
    </dgm:pt>
    <dgm:pt modelId="{10A65BF6-CFAA-441E-9DDF-55D3EB6844B2}" type="pres">
      <dgm:prSet presAssocID="{6D23F2C5-251A-4278-930E-9B1D922B8A4A}" presName="Name0" presStyleCnt="0">
        <dgm:presLayoutVars>
          <dgm:dir/>
          <dgm:resizeHandles val="exact"/>
        </dgm:presLayoutVars>
      </dgm:prSet>
      <dgm:spPr/>
    </dgm:pt>
    <dgm:pt modelId="{A6B194BA-B6ED-4445-9FBC-798F153A78D7}" type="pres">
      <dgm:prSet presAssocID="{4681EB41-1D8C-4D1D-B4DA-C5613DFAD9B6}" presName="node" presStyleLbl="node1" presStyleIdx="0" presStyleCnt="4">
        <dgm:presLayoutVars>
          <dgm:bulletEnabled val="1"/>
        </dgm:presLayoutVars>
      </dgm:prSet>
      <dgm:spPr/>
    </dgm:pt>
    <dgm:pt modelId="{4F56FDFC-F9D0-4E29-ABED-32A833A1EB7A}" type="pres">
      <dgm:prSet presAssocID="{653681C0-78E5-4E8F-BF6C-BA985888C171}" presName="sibTrans" presStyleLbl="sibTrans2D1" presStyleIdx="0" presStyleCnt="3"/>
      <dgm:spPr/>
    </dgm:pt>
    <dgm:pt modelId="{6547F577-6BE2-4D3E-8765-82D219A34E5A}" type="pres">
      <dgm:prSet presAssocID="{653681C0-78E5-4E8F-BF6C-BA985888C171}" presName="connectorText" presStyleLbl="sibTrans2D1" presStyleIdx="0" presStyleCnt="3"/>
      <dgm:spPr/>
    </dgm:pt>
    <dgm:pt modelId="{03D111A5-F839-489E-9DE5-A9E402C9003E}" type="pres">
      <dgm:prSet presAssocID="{1C9B02BC-CFA5-4ABF-B2BE-E2C2C4B9E3FB}" presName="node" presStyleLbl="node1" presStyleIdx="1" presStyleCnt="4">
        <dgm:presLayoutVars>
          <dgm:bulletEnabled val="1"/>
        </dgm:presLayoutVars>
      </dgm:prSet>
      <dgm:spPr/>
    </dgm:pt>
    <dgm:pt modelId="{AC34510A-F487-48CD-A872-89AB2AE4F7B1}" type="pres">
      <dgm:prSet presAssocID="{C9E004F7-67D5-48CD-9222-71435E433D63}" presName="sibTrans" presStyleLbl="sibTrans2D1" presStyleIdx="1" presStyleCnt="3"/>
      <dgm:spPr/>
    </dgm:pt>
    <dgm:pt modelId="{83B70479-51E8-4281-A531-BB59C4A1A06B}" type="pres">
      <dgm:prSet presAssocID="{C9E004F7-67D5-48CD-9222-71435E433D63}" presName="connectorText" presStyleLbl="sibTrans2D1" presStyleIdx="1" presStyleCnt="3"/>
      <dgm:spPr/>
    </dgm:pt>
    <dgm:pt modelId="{4E806F89-2A10-4DD0-8020-0C4C68260816}" type="pres">
      <dgm:prSet presAssocID="{9FFD6550-EAC3-4EE9-976D-10953E7FECDB}" presName="node" presStyleLbl="node1" presStyleIdx="2" presStyleCnt="4">
        <dgm:presLayoutVars>
          <dgm:bulletEnabled val="1"/>
        </dgm:presLayoutVars>
      </dgm:prSet>
      <dgm:spPr/>
    </dgm:pt>
    <dgm:pt modelId="{30D036ED-B572-4C6B-A93C-EF35FC3A7DA6}" type="pres">
      <dgm:prSet presAssocID="{8BD9864F-19CC-4DFA-B83B-AEA0A76E3DCC}" presName="sibTrans" presStyleLbl="sibTrans2D1" presStyleIdx="2" presStyleCnt="3"/>
      <dgm:spPr/>
    </dgm:pt>
    <dgm:pt modelId="{8127B8E0-4CD5-4BF2-AE45-C9E83D4EF4F3}" type="pres">
      <dgm:prSet presAssocID="{8BD9864F-19CC-4DFA-B83B-AEA0A76E3DCC}" presName="connectorText" presStyleLbl="sibTrans2D1" presStyleIdx="2" presStyleCnt="3"/>
      <dgm:spPr/>
    </dgm:pt>
    <dgm:pt modelId="{91A32B79-6201-47C9-A120-34D51A944D0C}" type="pres">
      <dgm:prSet presAssocID="{6FD2247B-279F-45F2-ACE9-5F27BA97E726}" presName="node" presStyleLbl="node1" presStyleIdx="3" presStyleCnt="4">
        <dgm:presLayoutVars>
          <dgm:bulletEnabled val="1"/>
        </dgm:presLayoutVars>
      </dgm:prSet>
      <dgm:spPr/>
    </dgm:pt>
  </dgm:ptLst>
  <dgm:cxnLst>
    <dgm:cxn modelId="{025BAB08-2252-488C-AF89-C407DC0E807C}" srcId="{6D23F2C5-251A-4278-930E-9B1D922B8A4A}" destId="{4681EB41-1D8C-4D1D-B4DA-C5613DFAD9B6}" srcOrd="0" destOrd="0" parTransId="{B4A2BB9C-E049-4849-AEB1-58518D4105F1}" sibTransId="{653681C0-78E5-4E8F-BF6C-BA985888C171}"/>
    <dgm:cxn modelId="{FBF05B17-F255-4B86-B0F9-807FC5436539}" type="presOf" srcId="{C9E004F7-67D5-48CD-9222-71435E433D63}" destId="{83B70479-51E8-4281-A531-BB59C4A1A06B}" srcOrd="1" destOrd="0" presId="urn:microsoft.com/office/officeart/2005/8/layout/process1"/>
    <dgm:cxn modelId="{BBB78917-5E0C-49C1-93DC-B90F7E13FF22}" type="presOf" srcId="{653681C0-78E5-4E8F-BF6C-BA985888C171}" destId="{4F56FDFC-F9D0-4E29-ABED-32A833A1EB7A}" srcOrd="0" destOrd="0" presId="urn:microsoft.com/office/officeart/2005/8/layout/process1"/>
    <dgm:cxn modelId="{39DAD42F-8838-443C-A5E8-771FE6822C9B}" type="presOf" srcId="{6D23F2C5-251A-4278-930E-9B1D922B8A4A}" destId="{10A65BF6-CFAA-441E-9DDF-55D3EB6844B2}" srcOrd="0" destOrd="0" presId="urn:microsoft.com/office/officeart/2005/8/layout/process1"/>
    <dgm:cxn modelId="{231E4E45-08FB-4D0B-8C97-CDABC44CDBE6}" type="presOf" srcId="{8BD9864F-19CC-4DFA-B83B-AEA0A76E3DCC}" destId="{30D036ED-B572-4C6B-A93C-EF35FC3A7DA6}" srcOrd="0" destOrd="0" presId="urn:microsoft.com/office/officeart/2005/8/layout/process1"/>
    <dgm:cxn modelId="{6A42B265-B6C6-4092-BA64-CF55C6485B35}" type="presOf" srcId="{653681C0-78E5-4E8F-BF6C-BA985888C171}" destId="{6547F577-6BE2-4D3E-8765-82D219A34E5A}" srcOrd="1" destOrd="0" presId="urn:microsoft.com/office/officeart/2005/8/layout/process1"/>
    <dgm:cxn modelId="{9E75A847-B4E9-42C3-BD34-C236E45D7E0F}" type="presOf" srcId="{9FFD6550-EAC3-4EE9-976D-10953E7FECDB}" destId="{4E806F89-2A10-4DD0-8020-0C4C68260816}" srcOrd="0" destOrd="0" presId="urn:microsoft.com/office/officeart/2005/8/layout/process1"/>
    <dgm:cxn modelId="{7F475D53-A3E5-434F-9F2A-297D943DF96F}" type="presOf" srcId="{8BD9864F-19CC-4DFA-B83B-AEA0A76E3DCC}" destId="{8127B8E0-4CD5-4BF2-AE45-C9E83D4EF4F3}" srcOrd="1" destOrd="0" presId="urn:microsoft.com/office/officeart/2005/8/layout/process1"/>
    <dgm:cxn modelId="{A52AE294-2DEB-4F7E-8233-3E50BD284B71}" srcId="{6D23F2C5-251A-4278-930E-9B1D922B8A4A}" destId="{1C9B02BC-CFA5-4ABF-B2BE-E2C2C4B9E3FB}" srcOrd="1" destOrd="0" parTransId="{9715F8E0-2AF5-4220-8905-21A13CA8E9AE}" sibTransId="{C9E004F7-67D5-48CD-9222-71435E433D63}"/>
    <dgm:cxn modelId="{21559397-AB5D-47C9-BE13-6C5F1D4731A3}" srcId="{6D23F2C5-251A-4278-930E-9B1D922B8A4A}" destId="{6FD2247B-279F-45F2-ACE9-5F27BA97E726}" srcOrd="3" destOrd="0" parTransId="{5F511910-56B5-4AF7-B93B-01C303839A5F}" sibTransId="{418F9E30-6F6B-40A0-A919-656E9D33B68B}"/>
    <dgm:cxn modelId="{50C5FBBB-34CC-4929-AF24-3F04ECBED8DF}" type="presOf" srcId="{1C9B02BC-CFA5-4ABF-B2BE-E2C2C4B9E3FB}" destId="{03D111A5-F839-489E-9DE5-A9E402C9003E}" srcOrd="0" destOrd="0" presId="urn:microsoft.com/office/officeart/2005/8/layout/process1"/>
    <dgm:cxn modelId="{BC363ED6-73E3-406E-AF34-42E123B7B41E}" srcId="{6D23F2C5-251A-4278-930E-9B1D922B8A4A}" destId="{9FFD6550-EAC3-4EE9-976D-10953E7FECDB}" srcOrd="2" destOrd="0" parTransId="{AD695A6E-0A34-45BB-B524-A7A739E56923}" sibTransId="{8BD9864F-19CC-4DFA-B83B-AEA0A76E3DCC}"/>
    <dgm:cxn modelId="{9EC563DA-1E20-4686-83E0-7BA7C24AC28A}" type="presOf" srcId="{6FD2247B-279F-45F2-ACE9-5F27BA97E726}" destId="{91A32B79-6201-47C9-A120-34D51A944D0C}" srcOrd="0" destOrd="0" presId="urn:microsoft.com/office/officeart/2005/8/layout/process1"/>
    <dgm:cxn modelId="{82733CE2-C1E6-4B21-8CA1-DDA48833EEA2}" type="presOf" srcId="{C9E004F7-67D5-48CD-9222-71435E433D63}" destId="{AC34510A-F487-48CD-A872-89AB2AE4F7B1}" srcOrd="0" destOrd="0" presId="urn:microsoft.com/office/officeart/2005/8/layout/process1"/>
    <dgm:cxn modelId="{47B978FC-5FDC-4C8E-9997-31E149F29657}" type="presOf" srcId="{4681EB41-1D8C-4D1D-B4DA-C5613DFAD9B6}" destId="{A6B194BA-B6ED-4445-9FBC-798F153A78D7}" srcOrd="0" destOrd="0" presId="urn:microsoft.com/office/officeart/2005/8/layout/process1"/>
    <dgm:cxn modelId="{980D4E0A-C49D-4E83-83CF-B9F7B052BF79}" type="presParOf" srcId="{10A65BF6-CFAA-441E-9DDF-55D3EB6844B2}" destId="{A6B194BA-B6ED-4445-9FBC-798F153A78D7}" srcOrd="0" destOrd="0" presId="urn:microsoft.com/office/officeart/2005/8/layout/process1"/>
    <dgm:cxn modelId="{7C09ECAD-F30A-47A8-9D43-2B45A17EA5FF}" type="presParOf" srcId="{10A65BF6-CFAA-441E-9DDF-55D3EB6844B2}" destId="{4F56FDFC-F9D0-4E29-ABED-32A833A1EB7A}" srcOrd="1" destOrd="0" presId="urn:microsoft.com/office/officeart/2005/8/layout/process1"/>
    <dgm:cxn modelId="{81E7AD70-E34E-4FF0-A4B0-CE2C30EED381}" type="presParOf" srcId="{4F56FDFC-F9D0-4E29-ABED-32A833A1EB7A}" destId="{6547F577-6BE2-4D3E-8765-82D219A34E5A}" srcOrd="0" destOrd="0" presId="urn:microsoft.com/office/officeart/2005/8/layout/process1"/>
    <dgm:cxn modelId="{4E3051DF-5F80-48D9-807B-0B67F15EAF5B}" type="presParOf" srcId="{10A65BF6-CFAA-441E-9DDF-55D3EB6844B2}" destId="{03D111A5-F839-489E-9DE5-A9E402C9003E}" srcOrd="2" destOrd="0" presId="urn:microsoft.com/office/officeart/2005/8/layout/process1"/>
    <dgm:cxn modelId="{882452BF-58C7-4CAA-B98A-C1D00EC2C566}" type="presParOf" srcId="{10A65BF6-CFAA-441E-9DDF-55D3EB6844B2}" destId="{AC34510A-F487-48CD-A872-89AB2AE4F7B1}" srcOrd="3" destOrd="0" presId="urn:microsoft.com/office/officeart/2005/8/layout/process1"/>
    <dgm:cxn modelId="{B16DEE03-6833-4E00-A781-1B5304A19859}" type="presParOf" srcId="{AC34510A-F487-48CD-A872-89AB2AE4F7B1}" destId="{83B70479-51E8-4281-A531-BB59C4A1A06B}" srcOrd="0" destOrd="0" presId="urn:microsoft.com/office/officeart/2005/8/layout/process1"/>
    <dgm:cxn modelId="{3FA0A85D-3781-4489-81B6-8A00674224B8}" type="presParOf" srcId="{10A65BF6-CFAA-441E-9DDF-55D3EB6844B2}" destId="{4E806F89-2A10-4DD0-8020-0C4C68260816}" srcOrd="4" destOrd="0" presId="urn:microsoft.com/office/officeart/2005/8/layout/process1"/>
    <dgm:cxn modelId="{0A8AB4AB-E573-4D35-9A18-FDB00AC21D63}" type="presParOf" srcId="{10A65BF6-CFAA-441E-9DDF-55D3EB6844B2}" destId="{30D036ED-B572-4C6B-A93C-EF35FC3A7DA6}" srcOrd="5" destOrd="0" presId="urn:microsoft.com/office/officeart/2005/8/layout/process1"/>
    <dgm:cxn modelId="{56B60A4F-940F-43D7-9E48-FE7F7AACBB60}" type="presParOf" srcId="{30D036ED-B572-4C6B-A93C-EF35FC3A7DA6}" destId="{8127B8E0-4CD5-4BF2-AE45-C9E83D4EF4F3}" srcOrd="0" destOrd="0" presId="urn:microsoft.com/office/officeart/2005/8/layout/process1"/>
    <dgm:cxn modelId="{9FB88F97-8904-4DE4-9589-CA9574879039}" type="presParOf" srcId="{10A65BF6-CFAA-441E-9DDF-55D3EB6844B2}" destId="{91A32B79-6201-47C9-A120-34D51A944D0C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4278E-C1A7-476D-BEDF-846298B5E12C}">
      <dsp:nvSpPr>
        <dsp:cNvPr id="0" name=""/>
        <dsp:cNvSpPr/>
      </dsp:nvSpPr>
      <dsp:spPr>
        <a:xfrm>
          <a:off x="-91260" y="1020252"/>
          <a:ext cx="3060757" cy="306075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E45A58-446F-4F28-A5F5-F1916510FF5B}">
      <dsp:nvSpPr>
        <dsp:cNvPr id="0" name=""/>
        <dsp:cNvSpPr/>
      </dsp:nvSpPr>
      <dsp:spPr>
        <a:xfrm>
          <a:off x="346172" y="1457685"/>
          <a:ext cx="2185890" cy="218589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1914DD-7BE4-4BA1-B0CB-79575D102086}">
      <dsp:nvSpPr>
        <dsp:cNvPr id="0" name=""/>
        <dsp:cNvSpPr/>
      </dsp:nvSpPr>
      <dsp:spPr>
        <a:xfrm>
          <a:off x="783350" y="1894863"/>
          <a:ext cx="1311534" cy="131153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F1D3E-EE70-4ED4-9417-194F63742736}">
      <dsp:nvSpPr>
        <dsp:cNvPr id="0" name=""/>
        <dsp:cNvSpPr/>
      </dsp:nvSpPr>
      <dsp:spPr>
        <a:xfrm>
          <a:off x="1220529" y="2332042"/>
          <a:ext cx="437178" cy="43717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B3B082-16AD-4E36-AC75-F314206B43F8}">
      <dsp:nvSpPr>
        <dsp:cNvPr id="0" name=""/>
        <dsp:cNvSpPr/>
      </dsp:nvSpPr>
      <dsp:spPr>
        <a:xfrm>
          <a:off x="2856858" y="0"/>
          <a:ext cx="2775908" cy="73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24130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 err="1"/>
            <a:t>Хозарська</a:t>
          </a:r>
          <a:r>
            <a:rPr lang="ru-RU" sz="1900" kern="1200" dirty="0"/>
            <a:t> </a:t>
          </a:r>
          <a:r>
            <a:rPr lang="ru-RU" sz="1900" kern="1200" dirty="0" err="1"/>
            <a:t>полеміка</a:t>
          </a:r>
          <a:r>
            <a:rPr lang="ru-RU" sz="1900" kern="1200" dirty="0"/>
            <a:t>:  </a:t>
          </a:r>
          <a:r>
            <a:rPr lang="ru-RU" sz="1900" kern="1200" dirty="0" err="1"/>
            <a:t>учасники</a:t>
          </a:r>
          <a:r>
            <a:rPr lang="ru-RU" sz="1900" kern="1200" dirty="0"/>
            <a:t> (</a:t>
          </a:r>
          <a:r>
            <a:rPr lang="en-US" sz="1900" kern="1200" dirty="0"/>
            <a:t>VII </a:t>
          </a:r>
          <a:r>
            <a:rPr lang="uk-UA" sz="1900" kern="1200" dirty="0" err="1"/>
            <a:t>ст</a:t>
          </a:r>
          <a:r>
            <a:rPr lang="ru-RU" sz="1900" kern="1200" dirty="0"/>
            <a:t>.)</a:t>
          </a:r>
          <a:endParaRPr lang="en-US" sz="1900" kern="1200" dirty="0"/>
        </a:p>
      </dsp:txBody>
      <dsp:txXfrm>
        <a:off x="2856858" y="0"/>
        <a:ext cx="2775908" cy="732031"/>
      </dsp:txXfrm>
    </dsp:sp>
    <dsp:sp modelId="{F7883BB9-6F7E-45DA-B31A-46151AD028FC}">
      <dsp:nvSpPr>
        <dsp:cNvPr id="0" name=""/>
        <dsp:cNvSpPr/>
      </dsp:nvSpPr>
      <dsp:spPr>
        <a:xfrm>
          <a:off x="3097028" y="366015"/>
          <a:ext cx="38259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66FC30-8F2D-43C9-976E-06DF56B9B19F}">
      <dsp:nvSpPr>
        <dsp:cNvPr id="0" name=""/>
        <dsp:cNvSpPr/>
      </dsp:nvSpPr>
      <dsp:spPr>
        <a:xfrm rot="5400000">
          <a:off x="1173852" y="607050"/>
          <a:ext cx="2162935" cy="168341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FD61F6-B670-4BA8-9959-49DED3599339}">
      <dsp:nvSpPr>
        <dsp:cNvPr id="0" name=""/>
        <dsp:cNvSpPr/>
      </dsp:nvSpPr>
      <dsp:spPr>
        <a:xfrm>
          <a:off x="2813992" y="732031"/>
          <a:ext cx="2861639" cy="73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24130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 err="1"/>
            <a:t>Перші</a:t>
          </a:r>
          <a:r>
            <a:rPr lang="ru-RU" sz="1900" kern="1200" dirty="0"/>
            <a:t> </a:t>
          </a:r>
          <a:r>
            <a:rPr lang="ru-RU" sz="1900" kern="1200" dirty="0" err="1"/>
            <a:t>хроністи</a:t>
          </a:r>
          <a:r>
            <a:rPr lang="ru-RU" sz="1900" kern="1200" dirty="0"/>
            <a:t> (</a:t>
          </a:r>
          <a:r>
            <a:rPr lang="en-US" sz="1900" kern="1200" dirty="0"/>
            <a:t>VII </a:t>
          </a:r>
          <a:r>
            <a:rPr lang="uk-UA" sz="1900" kern="1200" dirty="0" err="1"/>
            <a:t>ст</a:t>
          </a:r>
          <a:r>
            <a:rPr lang="ru-RU" sz="1900" kern="1200" dirty="0"/>
            <a:t>.) </a:t>
          </a:r>
          <a:endParaRPr lang="en-US" sz="1900" kern="1200" dirty="0"/>
        </a:p>
      </dsp:txBody>
      <dsp:txXfrm>
        <a:off x="2813992" y="732031"/>
        <a:ext cx="2861639" cy="732031"/>
      </dsp:txXfrm>
    </dsp:sp>
    <dsp:sp modelId="{0CCB791D-F4F9-4C5C-AA60-9E97EAB1BB7A}">
      <dsp:nvSpPr>
        <dsp:cNvPr id="0" name=""/>
        <dsp:cNvSpPr/>
      </dsp:nvSpPr>
      <dsp:spPr>
        <a:xfrm>
          <a:off x="3097028" y="1098046"/>
          <a:ext cx="38259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76D3F-3D37-4F3F-9E87-9C12F8015B47}">
      <dsp:nvSpPr>
        <dsp:cNvPr id="0" name=""/>
        <dsp:cNvSpPr/>
      </dsp:nvSpPr>
      <dsp:spPr>
        <a:xfrm rot="5400000">
          <a:off x="1548285" y="1327093"/>
          <a:ext cx="1776259" cy="131867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D1C93F-464C-4571-86CB-C6685356B363}">
      <dsp:nvSpPr>
        <dsp:cNvPr id="0" name=""/>
        <dsp:cNvSpPr/>
      </dsp:nvSpPr>
      <dsp:spPr>
        <a:xfrm>
          <a:off x="3103800" y="1464062"/>
          <a:ext cx="2282024" cy="73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Укладачі</a:t>
          </a:r>
          <a:r>
            <a:rPr lang="ru-RU" sz="1800" kern="1200" dirty="0"/>
            <a:t> словника (</a:t>
          </a:r>
          <a:r>
            <a:rPr lang="en-US" sz="1800" kern="1200" dirty="0"/>
            <a:t>XVII </a:t>
          </a:r>
          <a:r>
            <a:rPr lang="uk-UA" sz="1800" kern="1200" dirty="0" err="1"/>
            <a:t>ст</a:t>
          </a:r>
          <a:r>
            <a:rPr lang="ru-RU" sz="1800" kern="1200" dirty="0"/>
            <a:t>.)</a:t>
          </a:r>
          <a:endParaRPr lang="en-US" sz="1800" kern="1200" dirty="0"/>
        </a:p>
      </dsp:txBody>
      <dsp:txXfrm>
        <a:off x="3103800" y="1464062"/>
        <a:ext cx="2282024" cy="732031"/>
      </dsp:txXfrm>
    </dsp:sp>
    <dsp:sp modelId="{DB2B418B-68FD-4A8E-A71D-648E4A829173}">
      <dsp:nvSpPr>
        <dsp:cNvPr id="0" name=""/>
        <dsp:cNvSpPr/>
      </dsp:nvSpPr>
      <dsp:spPr>
        <a:xfrm>
          <a:off x="3097028" y="1830077"/>
          <a:ext cx="38259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3C63E-40FF-48E3-8B18-ABA7654E97F5}">
      <dsp:nvSpPr>
        <dsp:cNvPr id="0" name=""/>
        <dsp:cNvSpPr/>
      </dsp:nvSpPr>
      <dsp:spPr>
        <a:xfrm rot="5400000">
          <a:off x="1910729" y="1998164"/>
          <a:ext cx="1354895" cy="101770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493DE-9D8B-48DC-9E83-AC5A3B2F1D4B}">
      <dsp:nvSpPr>
        <dsp:cNvPr id="0" name=""/>
        <dsp:cNvSpPr/>
      </dsp:nvSpPr>
      <dsp:spPr>
        <a:xfrm>
          <a:off x="3207544" y="2196093"/>
          <a:ext cx="2074535" cy="7320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Дослідники</a:t>
          </a:r>
          <a:r>
            <a:rPr lang="ru-RU" sz="1800" kern="1200" dirty="0"/>
            <a:t>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(</a:t>
          </a:r>
          <a:r>
            <a:rPr lang="en-US" sz="1800" kern="1200" dirty="0"/>
            <a:t>XX </a:t>
          </a:r>
          <a:r>
            <a:rPr lang="ru-RU" sz="1800" kern="1200" dirty="0"/>
            <a:t>в.)</a:t>
          </a:r>
          <a:endParaRPr lang="en-US" sz="1800" kern="1200" dirty="0"/>
        </a:p>
      </dsp:txBody>
      <dsp:txXfrm>
        <a:off x="3207544" y="2196093"/>
        <a:ext cx="2074535" cy="732031"/>
      </dsp:txXfrm>
    </dsp:sp>
    <dsp:sp modelId="{05EA48C4-7923-49B3-AA63-77C36CB056B2}">
      <dsp:nvSpPr>
        <dsp:cNvPr id="0" name=""/>
        <dsp:cNvSpPr/>
      </dsp:nvSpPr>
      <dsp:spPr>
        <a:xfrm>
          <a:off x="3097028" y="2562109"/>
          <a:ext cx="38259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727A5-E9CD-4CA8-AA5E-DCC3E22CCC2D}">
      <dsp:nvSpPr>
        <dsp:cNvPr id="0" name=""/>
        <dsp:cNvSpPr/>
      </dsp:nvSpPr>
      <dsp:spPr>
        <a:xfrm rot="5400000">
          <a:off x="2274041" y="2671888"/>
          <a:ext cx="931286" cy="711115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B194BA-B6ED-4445-9FBC-798F153A78D7}">
      <dsp:nvSpPr>
        <dsp:cNvPr id="0" name=""/>
        <dsp:cNvSpPr/>
      </dsp:nvSpPr>
      <dsp:spPr>
        <a:xfrm>
          <a:off x="4688" y="736132"/>
          <a:ext cx="2049735" cy="15757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«За нулем»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 err="1"/>
            <a:t>Різдво</a:t>
          </a:r>
          <a:r>
            <a:rPr lang="ru-RU" sz="1800" kern="1200" dirty="0"/>
            <a:t> 1944 р.</a:t>
          </a:r>
          <a:endParaRPr lang="en-US" sz="1800" kern="1200" dirty="0"/>
        </a:p>
      </dsp:txBody>
      <dsp:txXfrm>
        <a:off x="50840" y="782284"/>
        <a:ext cx="1957431" cy="1483430"/>
      </dsp:txXfrm>
    </dsp:sp>
    <dsp:sp modelId="{4F56FDFC-F9D0-4E29-ABED-32A833A1EB7A}">
      <dsp:nvSpPr>
        <dsp:cNvPr id="0" name=""/>
        <dsp:cNvSpPr/>
      </dsp:nvSpPr>
      <dsp:spPr>
        <a:xfrm>
          <a:off x="2259396" y="1269832"/>
          <a:ext cx="434543" cy="508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259396" y="1371499"/>
        <a:ext cx="304180" cy="305000"/>
      </dsp:txXfrm>
    </dsp:sp>
    <dsp:sp modelId="{03D111A5-F839-489E-9DE5-A9E402C9003E}">
      <dsp:nvSpPr>
        <dsp:cNvPr id="0" name=""/>
        <dsp:cNvSpPr/>
      </dsp:nvSpPr>
      <dsp:spPr>
        <a:xfrm>
          <a:off x="2874317" y="736132"/>
          <a:ext cx="2049735" cy="15757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«Увільнення до казино «Герман </a:t>
          </a:r>
          <a:r>
            <a:rPr lang="uk-UA" sz="1800" kern="1200" dirty="0" err="1"/>
            <a:t>Герінг</a:t>
          </a:r>
          <a:r>
            <a:rPr lang="uk-UA" sz="1800" kern="1200" dirty="0"/>
            <a:t>»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Грудень 1944 – травень 1945 рр.</a:t>
          </a:r>
          <a:endParaRPr lang="en-US" sz="1800" kern="1200" dirty="0"/>
        </a:p>
      </dsp:txBody>
      <dsp:txXfrm>
        <a:off x="2920469" y="782284"/>
        <a:ext cx="1957431" cy="1483430"/>
      </dsp:txXfrm>
    </dsp:sp>
    <dsp:sp modelId="{AC34510A-F487-48CD-A872-89AB2AE4F7B1}">
      <dsp:nvSpPr>
        <dsp:cNvPr id="0" name=""/>
        <dsp:cNvSpPr/>
      </dsp:nvSpPr>
      <dsp:spPr>
        <a:xfrm>
          <a:off x="5129026" y="1269832"/>
          <a:ext cx="434543" cy="508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129026" y="1371499"/>
        <a:ext cx="304180" cy="305000"/>
      </dsp:txXfrm>
    </dsp:sp>
    <dsp:sp modelId="{4E806F89-2A10-4DD0-8020-0C4C68260816}">
      <dsp:nvSpPr>
        <dsp:cNvPr id="0" name=""/>
        <dsp:cNvSpPr/>
      </dsp:nvSpPr>
      <dsp:spPr>
        <a:xfrm>
          <a:off x="5743947" y="736132"/>
          <a:ext cx="2049735" cy="15757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«У зоні»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Травень – серпень 1945 р.</a:t>
          </a:r>
          <a:endParaRPr lang="en-US" sz="1800" kern="1200" dirty="0"/>
        </a:p>
      </dsp:txBody>
      <dsp:txXfrm>
        <a:off x="5790099" y="782284"/>
        <a:ext cx="1957431" cy="1483430"/>
      </dsp:txXfrm>
    </dsp:sp>
    <dsp:sp modelId="{30D036ED-B572-4C6B-A93C-EF35FC3A7DA6}">
      <dsp:nvSpPr>
        <dsp:cNvPr id="0" name=""/>
        <dsp:cNvSpPr/>
      </dsp:nvSpPr>
      <dsp:spPr>
        <a:xfrm>
          <a:off x="7998655" y="1269832"/>
          <a:ext cx="434543" cy="508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7998655" y="1371499"/>
        <a:ext cx="304180" cy="305000"/>
      </dsp:txXfrm>
    </dsp:sp>
    <dsp:sp modelId="{91A32B79-6201-47C9-A120-34D51A944D0C}">
      <dsp:nvSpPr>
        <dsp:cNvPr id="0" name=""/>
        <dsp:cNvSpPr/>
      </dsp:nvSpPr>
      <dsp:spPr>
        <a:xfrm>
          <a:off x="8613576" y="736132"/>
          <a:ext cx="2049735" cy="15757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«Протидія»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Серпень – вересень 1945 р.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1970 р.  </a:t>
          </a:r>
          <a:endParaRPr lang="en-US" sz="1800" kern="1200" dirty="0"/>
        </a:p>
      </dsp:txBody>
      <dsp:txXfrm>
        <a:off x="8659728" y="782284"/>
        <a:ext cx="1957431" cy="1483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852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47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3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4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53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29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3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39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5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27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11-Apr-23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63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11-Apr-23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0202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1" r:id="rId6"/>
    <p:sldLayoutId id="2147483706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ru.wikipedia.org/wiki/%D0%9C%D0%B0%D1%82%D0%B5%D0%BC%D0%B0%D1%82%D0%B8%D1%87%D0%B5%D1%81%D0%BA%D0%B0%D1%8F_%D0%B0%D0%B1%D1%81%D1%82%D1%80%D0%B0%D0%BA%D1%86%D0%B8%D1%8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tephenmcclurg.com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8" name="Rectangle 103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C86A7-55EB-C2E8-0CF4-3C1EE65DE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9561" y="966470"/>
            <a:ext cx="3810001" cy="2025649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l"/>
            <a:r>
              <a:rPr lang="uk-UA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Ігрові стратегії постмодерністської літератури  </a:t>
            </a:r>
            <a:br>
              <a:rPr lang="uk-UA" sz="31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L'OuLiPo”: mixing maths and literature | by Mina Pêcheux | Geek Culture |  Medium">
            <a:extLst>
              <a:ext uri="{FF2B5EF4-FFF2-40B4-BE49-F238E27FC236}">
                <a16:creationId xmlns:a16="http://schemas.microsoft.com/office/drawing/2014/main" id="{91B5E9DB-0886-1CC0-40B5-6CFC5B29C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45717"/>
            <a:ext cx="7807961" cy="677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A2DAE9-AEBC-E85A-8444-48F83F81A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9561" y="3429000"/>
            <a:ext cx="3810000" cy="266699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uk-UA" dirty="0"/>
              <a:t>Гра як засадничий принцип постмодернізму </a:t>
            </a: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«</a:t>
            </a:r>
            <a:r>
              <a:rPr lang="en-US" dirty="0" err="1"/>
              <a:t>Уліпо</a:t>
            </a:r>
            <a:r>
              <a:rPr lang="en-US" dirty="0"/>
              <a:t>»: </a:t>
            </a:r>
            <a:r>
              <a:rPr lang="en-US" dirty="0" err="1"/>
              <a:t>Раймон</a:t>
            </a:r>
            <a:r>
              <a:rPr lang="en-US" dirty="0"/>
              <a:t> </a:t>
            </a:r>
            <a:r>
              <a:rPr lang="en-US" dirty="0" err="1"/>
              <a:t>Кено</a:t>
            </a:r>
            <a:r>
              <a:rPr lang="en-US" dirty="0"/>
              <a:t>, </a:t>
            </a:r>
            <a:r>
              <a:rPr lang="en-US" dirty="0" err="1"/>
              <a:t>Італо</a:t>
            </a:r>
            <a:r>
              <a:rPr lang="en-US" dirty="0"/>
              <a:t> </a:t>
            </a:r>
            <a:r>
              <a:rPr lang="en-US" dirty="0" err="1"/>
              <a:t>Кальвіно</a:t>
            </a:r>
            <a:r>
              <a:rPr lang="en-US" dirty="0"/>
              <a:t>, </a:t>
            </a:r>
            <a:r>
              <a:rPr lang="en-US" dirty="0" err="1"/>
              <a:t>Жорж</a:t>
            </a:r>
            <a:r>
              <a:rPr lang="en-US" dirty="0"/>
              <a:t> </a:t>
            </a:r>
            <a:r>
              <a:rPr lang="en-US" dirty="0" err="1"/>
              <a:t>Перек</a:t>
            </a:r>
            <a:r>
              <a:rPr lang="en-US" dirty="0"/>
              <a:t>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uk-UA" dirty="0"/>
              <a:t>Гіпертекст та і</a:t>
            </a:r>
            <a:r>
              <a:rPr lang="en-US" dirty="0" err="1"/>
              <a:t>нтерактивна</a:t>
            </a:r>
            <a:r>
              <a:rPr lang="en-US" dirty="0"/>
              <a:t> </a:t>
            </a:r>
            <a:r>
              <a:rPr lang="en-US" dirty="0" err="1"/>
              <a:t>проза</a:t>
            </a:r>
            <a:r>
              <a:rPr lang="uk-UA" dirty="0"/>
              <a:t>: </a:t>
            </a:r>
            <a:r>
              <a:rPr lang="uk-UA" dirty="0" err="1"/>
              <a:t>Мілорад</a:t>
            </a:r>
            <a:r>
              <a:rPr lang="uk-UA" dirty="0"/>
              <a:t> Павич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 err="1"/>
              <a:t>Роман-лабіринт</a:t>
            </a:r>
            <a:r>
              <a:rPr lang="uk-UA" dirty="0"/>
              <a:t>:</a:t>
            </a:r>
            <a:r>
              <a:rPr lang="en-US" dirty="0"/>
              <a:t> </a:t>
            </a:r>
            <a:r>
              <a:rPr lang="en-US" dirty="0" err="1"/>
              <a:t>Умберто</a:t>
            </a:r>
            <a:r>
              <a:rPr lang="en-US" dirty="0"/>
              <a:t> </a:t>
            </a:r>
            <a:r>
              <a:rPr lang="en-US" dirty="0" err="1"/>
              <a:t>Еко</a:t>
            </a:r>
            <a:r>
              <a:rPr lang="uk-UA" dirty="0"/>
              <a:t>, </a:t>
            </a:r>
            <a:r>
              <a:rPr lang="en-US" dirty="0" err="1"/>
              <a:t>Томас</a:t>
            </a:r>
            <a:r>
              <a:rPr lang="en-US" dirty="0"/>
              <a:t> </a:t>
            </a:r>
            <a:r>
              <a:rPr lang="en-US" dirty="0" err="1"/>
              <a:t>Пінчон</a:t>
            </a:r>
            <a:r>
              <a:rPr lang="en-US" dirty="0"/>
              <a:t>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453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254CB1-B4A5-79AC-4D56-AD3428CD1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DE3107-DB32-632F-F427-100DEFA61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La vie mode d'emploi - Le blog-notes mathématique du coyote">
            <a:extLst>
              <a:ext uri="{FF2B5EF4-FFF2-40B4-BE49-F238E27FC236}">
                <a16:creationId xmlns:a16="http://schemas.microsoft.com/office/drawing/2014/main" id="{8FBC8673-222F-3CC0-42F6-E2FD3F78E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42776"/>
            <a:ext cx="6118860" cy="645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a Vie mode d'emploi - Georges Perec - La vie errante">
            <a:extLst>
              <a:ext uri="{FF2B5EF4-FFF2-40B4-BE49-F238E27FC236}">
                <a16:creationId xmlns:a16="http://schemas.microsoft.com/office/drawing/2014/main" id="{D549D2C3-2308-75D9-2C5A-837768447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354" y="143990"/>
            <a:ext cx="5223336" cy="646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576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290152-2A94-AADD-D9DE-DB3FED78E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Карткова колода як «машина сюжетів»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D7949C-07BF-47C0-CAB3-CA0DE2E54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47999"/>
            <a:ext cx="5334000" cy="3048001"/>
          </a:xfrm>
        </p:spPr>
        <p:txBody>
          <a:bodyPr>
            <a:normAutofit fontScale="85000" lnSpcReduction="10000"/>
          </a:bodyPr>
          <a:lstStyle/>
          <a:p>
            <a:r>
              <a:rPr lang="uk-UA" dirty="0"/>
              <a:t>Чиста випадковість в основі сюжету </a:t>
            </a:r>
          </a:p>
          <a:p>
            <a:r>
              <a:rPr lang="uk-UA" dirty="0"/>
              <a:t>Семіотичний підхід: Італо </a:t>
            </a:r>
            <a:r>
              <a:rPr lang="uk-UA" dirty="0" err="1"/>
              <a:t>Кальвіно</a:t>
            </a:r>
            <a:r>
              <a:rPr lang="uk-UA" dirty="0"/>
              <a:t>, «Замок перехрещених доль» - тлумачення символів  </a:t>
            </a:r>
          </a:p>
          <a:p>
            <a:r>
              <a:rPr lang="uk-UA" dirty="0"/>
              <a:t>Герменевтичний підхід: </a:t>
            </a:r>
            <a:r>
              <a:rPr lang="uk-UA" dirty="0" err="1"/>
              <a:t>Мілорад</a:t>
            </a:r>
            <a:r>
              <a:rPr lang="uk-UA" dirty="0"/>
              <a:t> Павич, «Останнє кохання в Царгороді» - розклад карт = </a:t>
            </a:r>
            <a:r>
              <a:rPr lang="uk-UA" dirty="0" err="1"/>
              <a:t>протонаратив</a:t>
            </a:r>
            <a:r>
              <a:rPr lang="uk-UA" dirty="0"/>
              <a:t>, що набуває сенсу в контексті особистого досвіду («роман-ворожіння»)  </a:t>
            </a:r>
          </a:p>
          <a:p>
            <a:endParaRPr lang="en-US" dirty="0"/>
          </a:p>
        </p:txBody>
      </p:sp>
      <p:pic>
        <p:nvPicPr>
          <p:cNvPr id="4" name="Picture 2" descr="currently inactive — tarot • transparent">
            <a:extLst>
              <a:ext uri="{FF2B5EF4-FFF2-40B4-BE49-F238E27FC236}">
                <a16:creationId xmlns:a16="http://schemas.microsoft.com/office/drawing/2014/main" id="{39DB4FB7-3275-C29A-6855-7B4A8CE20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50" y="2430341"/>
            <a:ext cx="5677650" cy="394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812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19F993-EF57-98A4-6656-775EC0EF8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805544"/>
            <a:ext cx="9144000" cy="1263649"/>
          </a:xfrm>
        </p:spPr>
        <p:txBody>
          <a:bodyPr/>
          <a:lstStyle/>
          <a:p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Гіпертекст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07854-8DAA-8FA5-A98E-1DC25EC78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" y="1904999"/>
            <a:ext cx="4855029" cy="4506686"/>
          </a:xfrm>
        </p:spPr>
        <p:txBody>
          <a:bodyPr>
            <a:normAutofit fontScale="925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Принцип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організації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інформаційних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масивів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, за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яким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окремі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інформаційні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елементи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пов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’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язані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між собою посиланнями, що уможливлю</a:t>
            </a:r>
            <a:r>
              <a:rPr lang="uk-UA" dirty="0">
                <a:solidFill>
                  <a:schemeClr val="bg1"/>
                </a:solidFill>
                <a:latin typeface="Arial Nova Cond"/>
              </a:rPr>
              <a:t>є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швидкий пошук необхідної інформації та/або перегляд 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взаємопов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’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язаних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даних (</a:t>
            </a:r>
            <a:r>
              <a:rPr kumimoji="0" lang="uk-UA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Тед</a:t>
            </a:r>
            <a:r>
              <a:rPr kumimoji="0" lang="uk-UA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Нельсон, 1965)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За типом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структури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: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аксильні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(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вісьові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)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або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дисперсні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(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розсіяні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За способом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побутування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: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статичні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або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динамічні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ova Cond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pic>
        <p:nvPicPr>
          <p:cNvPr id="4" name="Picture 2" descr="Memex front view">
            <a:extLst>
              <a:ext uri="{FF2B5EF4-FFF2-40B4-BE49-F238E27FC236}">
                <a16:creationId xmlns:a16="http://schemas.microsoft.com/office/drawing/2014/main" id="{160896FD-3772-EB25-AA53-B0FE11E26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34" y="2193546"/>
            <a:ext cx="6453161" cy="430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186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5" name="Rectangle 13324">
            <a:extLst>
              <a:ext uri="{FF2B5EF4-FFF2-40B4-BE49-F238E27FC236}">
                <a16:creationId xmlns:a16="http://schemas.microsoft.com/office/drawing/2014/main" id="{22E5DF58-5CFD-4D62-AC3A-9EA04E1AF2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20" name="Picture 8" descr="Network PNG Images Transparent Free Download | PNGMart">
            <a:extLst>
              <a:ext uri="{FF2B5EF4-FFF2-40B4-BE49-F238E27FC236}">
                <a16:creationId xmlns:a16="http://schemas.microsoft.com/office/drawing/2014/main" id="{16FD1E32-6E0F-B4E1-6039-0E582DE32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" b="20255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327" name="Freeform: Shape 13326">
            <a:extLst>
              <a:ext uri="{FF2B5EF4-FFF2-40B4-BE49-F238E27FC236}">
                <a16:creationId xmlns:a16="http://schemas.microsoft.com/office/drawing/2014/main" id="{8064D39A-E0A4-461B-A8D2-9C3AE870C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089" y="1498601"/>
            <a:ext cx="5260975" cy="4707593"/>
          </a:xfrm>
          <a:custGeom>
            <a:avLst/>
            <a:gdLst>
              <a:gd name="connsiteX0" fmla="*/ 0 w 5260975"/>
              <a:gd name="connsiteY0" fmla="*/ 0 h 4707593"/>
              <a:gd name="connsiteX1" fmla="*/ 5260975 w 5260975"/>
              <a:gd name="connsiteY1" fmla="*/ 0 h 4707593"/>
              <a:gd name="connsiteX2" fmla="*/ 5260975 w 5260975"/>
              <a:gd name="connsiteY2" fmla="*/ 3296937 h 4707593"/>
              <a:gd name="connsiteX3" fmla="*/ 5260975 w 5260975"/>
              <a:gd name="connsiteY3" fmla="*/ 3518571 h 4707593"/>
              <a:gd name="connsiteX4" fmla="*/ 5226504 w 5260975"/>
              <a:gd name="connsiteY4" fmla="*/ 3534000 h 4707593"/>
              <a:gd name="connsiteX5" fmla="*/ 5206341 w 5260975"/>
              <a:gd name="connsiteY5" fmla="*/ 3542065 h 4707593"/>
              <a:gd name="connsiteX6" fmla="*/ 5123287 w 5260975"/>
              <a:gd name="connsiteY6" fmla="*/ 3594010 h 4707593"/>
              <a:gd name="connsiteX7" fmla="*/ 5048107 w 5260975"/>
              <a:gd name="connsiteY7" fmla="*/ 3658244 h 4707593"/>
              <a:gd name="connsiteX8" fmla="*/ 4992899 w 5260975"/>
              <a:gd name="connsiteY8" fmla="*/ 3734479 h 4707593"/>
              <a:gd name="connsiteX9" fmla="*/ 4977440 w 5260975"/>
              <a:gd name="connsiteY9" fmla="*/ 3752627 h 4707593"/>
              <a:gd name="connsiteX10" fmla="*/ 4935194 w 5260975"/>
              <a:gd name="connsiteY10" fmla="*/ 3775382 h 4707593"/>
              <a:gd name="connsiteX11" fmla="*/ 4897844 w 5260975"/>
              <a:gd name="connsiteY11" fmla="*/ 3792472 h 4707593"/>
              <a:gd name="connsiteX12" fmla="*/ 4870767 w 5260975"/>
              <a:gd name="connsiteY12" fmla="*/ 3811388 h 4707593"/>
              <a:gd name="connsiteX13" fmla="*/ 4847917 w 5260975"/>
              <a:gd name="connsiteY13" fmla="*/ 3828767 h 4707593"/>
              <a:gd name="connsiteX14" fmla="*/ 4796163 w 5260975"/>
              <a:gd name="connsiteY14" fmla="*/ 3873702 h 4707593"/>
              <a:gd name="connsiteX15" fmla="*/ 4738843 w 5260975"/>
              <a:gd name="connsiteY15" fmla="*/ 3911628 h 4707593"/>
              <a:gd name="connsiteX16" fmla="*/ 4692755 w 5260975"/>
              <a:gd name="connsiteY16" fmla="*/ 3958099 h 4707593"/>
              <a:gd name="connsiteX17" fmla="*/ 4673744 w 5260975"/>
              <a:gd name="connsiteY17" fmla="*/ 3983255 h 4707593"/>
              <a:gd name="connsiteX18" fmla="*/ 4633801 w 5260975"/>
              <a:gd name="connsiteY18" fmla="*/ 4000442 h 4707593"/>
              <a:gd name="connsiteX19" fmla="*/ 4590499 w 5260975"/>
              <a:gd name="connsiteY19" fmla="*/ 4027326 h 4707593"/>
              <a:gd name="connsiteX20" fmla="*/ 4559773 w 5260975"/>
              <a:gd name="connsiteY20" fmla="*/ 4054018 h 4707593"/>
              <a:gd name="connsiteX21" fmla="*/ 4536059 w 5260975"/>
              <a:gd name="connsiteY21" fmla="*/ 4071877 h 4707593"/>
              <a:gd name="connsiteX22" fmla="*/ 4502550 w 5260975"/>
              <a:gd name="connsiteY22" fmla="*/ 4089832 h 4707593"/>
              <a:gd name="connsiteX23" fmla="*/ 4468944 w 5260975"/>
              <a:gd name="connsiteY23" fmla="*/ 4113356 h 4707593"/>
              <a:gd name="connsiteX24" fmla="*/ 4452623 w 5260975"/>
              <a:gd name="connsiteY24" fmla="*/ 4127854 h 4707593"/>
              <a:gd name="connsiteX25" fmla="*/ 4421032 w 5260975"/>
              <a:gd name="connsiteY25" fmla="*/ 4151953 h 4707593"/>
              <a:gd name="connsiteX26" fmla="*/ 4388483 w 5260975"/>
              <a:gd name="connsiteY26" fmla="*/ 4174421 h 4707593"/>
              <a:gd name="connsiteX27" fmla="*/ 4327321 w 5260975"/>
              <a:gd name="connsiteY27" fmla="*/ 4200153 h 4707593"/>
              <a:gd name="connsiteX28" fmla="*/ 4271633 w 5260975"/>
              <a:gd name="connsiteY28" fmla="*/ 4237983 h 4707593"/>
              <a:gd name="connsiteX29" fmla="*/ 4227465 w 5260975"/>
              <a:gd name="connsiteY29" fmla="*/ 4265635 h 4707593"/>
              <a:gd name="connsiteX30" fmla="*/ 4201733 w 5260975"/>
              <a:gd name="connsiteY30" fmla="*/ 4283783 h 4707593"/>
              <a:gd name="connsiteX31" fmla="*/ 4154494 w 5260975"/>
              <a:gd name="connsiteY31" fmla="*/ 4324301 h 4707593"/>
              <a:gd name="connsiteX32" fmla="*/ 4081234 w 5260975"/>
              <a:gd name="connsiteY32" fmla="*/ 4366931 h 4707593"/>
              <a:gd name="connsiteX33" fmla="*/ 4036971 w 5260975"/>
              <a:gd name="connsiteY33" fmla="*/ 4389975 h 4707593"/>
              <a:gd name="connsiteX34" fmla="*/ 3941725 w 5260975"/>
              <a:gd name="connsiteY34" fmla="*/ 4424733 h 4707593"/>
              <a:gd name="connsiteX35" fmla="*/ 3910999 w 5260975"/>
              <a:gd name="connsiteY35" fmla="*/ 4437119 h 4707593"/>
              <a:gd name="connsiteX36" fmla="*/ 3875859 w 5260975"/>
              <a:gd name="connsiteY36" fmla="*/ 4445280 h 4707593"/>
              <a:gd name="connsiteX37" fmla="*/ 3819401 w 5260975"/>
              <a:gd name="connsiteY37" fmla="*/ 4464579 h 4707593"/>
              <a:gd name="connsiteX38" fmla="*/ 3709176 w 5260975"/>
              <a:gd name="connsiteY38" fmla="*/ 4497800 h 4707593"/>
              <a:gd name="connsiteX39" fmla="*/ 3684981 w 5260975"/>
              <a:gd name="connsiteY39" fmla="*/ 4502889 h 4707593"/>
              <a:gd name="connsiteX40" fmla="*/ 3623338 w 5260975"/>
              <a:gd name="connsiteY40" fmla="*/ 4524300 h 4707593"/>
              <a:gd name="connsiteX41" fmla="*/ 3586373 w 5260975"/>
              <a:gd name="connsiteY41" fmla="*/ 4538702 h 4707593"/>
              <a:gd name="connsiteX42" fmla="*/ 3555743 w 5260975"/>
              <a:gd name="connsiteY42" fmla="*/ 4546960 h 4707593"/>
              <a:gd name="connsiteX43" fmla="*/ 3528667 w 5260975"/>
              <a:gd name="connsiteY43" fmla="*/ 4550801 h 4707593"/>
              <a:gd name="connsiteX44" fmla="*/ 3457424 w 5260975"/>
              <a:gd name="connsiteY44" fmla="*/ 4569811 h 4707593"/>
              <a:gd name="connsiteX45" fmla="*/ 3429003 w 5260975"/>
              <a:gd name="connsiteY45" fmla="*/ 4577301 h 4707593"/>
              <a:gd name="connsiteX46" fmla="*/ 3355264 w 5260975"/>
              <a:gd name="connsiteY46" fmla="*/ 4603033 h 4707593"/>
              <a:gd name="connsiteX47" fmla="*/ 3292757 w 5260975"/>
              <a:gd name="connsiteY47" fmla="*/ 4620027 h 4707593"/>
              <a:gd name="connsiteX48" fmla="*/ 3266643 w 5260975"/>
              <a:gd name="connsiteY48" fmla="*/ 4628188 h 4707593"/>
              <a:gd name="connsiteX49" fmla="*/ 3206921 w 5260975"/>
              <a:gd name="connsiteY49" fmla="*/ 4641823 h 4707593"/>
              <a:gd name="connsiteX50" fmla="*/ 3173123 w 5260975"/>
              <a:gd name="connsiteY50" fmla="*/ 4651425 h 4707593"/>
              <a:gd name="connsiteX51" fmla="*/ 3090646 w 5260975"/>
              <a:gd name="connsiteY51" fmla="*/ 4662274 h 4707593"/>
              <a:gd name="connsiteX52" fmla="*/ 3005480 w 5260975"/>
              <a:gd name="connsiteY52" fmla="*/ 4672739 h 4707593"/>
              <a:gd name="connsiteX53" fmla="*/ 2958721 w 5260975"/>
              <a:gd name="connsiteY53" fmla="*/ 4676196 h 4707593"/>
              <a:gd name="connsiteX54" fmla="*/ 2917915 w 5260975"/>
              <a:gd name="connsiteY54" fmla="*/ 4681670 h 4707593"/>
              <a:gd name="connsiteX55" fmla="*/ 2882389 w 5260975"/>
              <a:gd name="connsiteY55" fmla="*/ 4685126 h 4707593"/>
              <a:gd name="connsiteX56" fmla="*/ 2825837 w 5260975"/>
              <a:gd name="connsiteY56" fmla="*/ 4692135 h 4707593"/>
              <a:gd name="connsiteX57" fmla="*/ 2802313 w 5260975"/>
              <a:gd name="connsiteY57" fmla="*/ 4693960 h 4707593"/>
              <a:gd name="connsiteX58" fmla="*/ 2746816 w 5260975"/>
              <a:gd name="connsiteY58" fmla="*/ 4693863 h 4707593"/>
              <a:gd name="connsiteX59" fmla="*/ 2727517 w 5260975"/>
              <a:gd name="connsiteY59" fmla="*/ 4692903 h 4707593"/>
              <a:gd name="connsiteX60" fmla="*/ 2690359 w 5260975"/>
              <a:gd name="connsiteY60" fmla="*/ 4680997 h 4707593"/>
              <a:gd name="connsiteX61" fmla="*/ 2685943 w 5260975"/>
              <a:gd name="connsiteY61" fmla="*/ 4680133 h 4707593"/>
              <a:gd name="connsiteX62" fmla="*/ 2661554 w 5260975"/>
              <a:gd name="connsiteY62" fmla="*/ 4675428 h 4707593"/>
              <a:gd name="connsiteX63" fmla="*/ 2648208 w 5260975"/>
              <a:gd name="connsiteY63" fmla="*/ 4673892 h 4707593"/>
              <a:gd name="connsiteX64" fmla="*/ 2597512 w 5260975"/>
              <a:gd name="connsiteY64" fmla="*/ 4664099 h 4707593"/>
              <a:gd name="connsiteX65" fmla="*/ 2568324 w 5260975"/>
              <a:gd name="connsiteY65" fmla="*/ 4659490 h 4707593"/>
              <a:gd name="connsiteX66" fmla="*/ 2544704 w 5260975"/>
              <a:gd name="connsiteY66" fmla="*/ 4660162 h 4707593"/>
              <a:gd name="connsiteX67" fmla="*/ 2503225 w 5260975"/>
              <a:gd name="connsiteY67" fmla="*/ 4661026 h 4707593"/>
              <a:gd name="connsiteX68" fmla="*/ 2489975 w 5260975"/>
              <a:gd name="connsiteY68" fmla="*/ 4663235 h 4707593"/>
              <a:gd name="connsiteX69" fmla="*/ 2430061 w 5260975"/>
              <a:gd name="connsiteY69" fmla="*/ 4656897 h 4707593"/>
              <a:gd name="connsiteX70" fmla="*/ 2395880 w 5260975"/>
              <a:gd name="connsiteY70" fmla="*/ 4656417 h 4707593"/>
              <a:gd name="connsiteX71" fmla="*/ 2357378 w 5260975"/>
              <a:gd name="connsiteY71" fmla="*/ 4648544 h 4707593"/>
              <a:gd name="connsiteX72" fmla="*/ 2346145 w 5260975"/>
              <a:gd name="connsiteY72" fmla="*/ 4648928 h 4707593"/>
              <a:gd name="connsiteX73" fmla="*/ 2333567 w 5260975"/>
              <a:gd name="connsiteY73" fmla="*/ 4649600 h 4707593"/>
              <a:gd name="connsiteX74" fmla="*/ 2294968 w 5260975"/>
              <a:gd name="connsiteY74" fmla="*/ 4650177 h 4707593"/>
              <a:gd name="connsiteX75" fmla="*/ 2271540 w 5260975"/>
              <a:gd name="connsiteY75" fmla="*/ 4653057 h 4707593"/>
              <a:gd name="connsiteX76" fmla="*/ 2226895 w 5260975"/>
              <a:gd name="connsiteY76" fmla="*/ 4651329 h 4707593"/>
              <a:gd name="connsiteX77" fmla="*/ 2210379 w 5260975"/>
              <a:gd name="connsiteY77" fmla="*/ 4653825 h 4707593"/>
              <a:gd name="connsiteX78" fmla="*/ 2168613 w 5260975"/>
              <a:gd name="connsiteY78" fmla="*/ 4654113 h 4707593"/>
              <a:gd name="connsiteX79" fmla="*/ 2131167 w 5260975"/>
              <a:gd name="connsiteY79" fmla="*/ 4652673 h 4707593"/>
              <a:gd name="connsiteX80" fmla="*/ 2095065 w 5260975"/>
              <a:gd name="connsiteY80" fmla="*/ 4653441 h 4707593"/>
              <a:gd name="connsiteX81" fmla="*/ 2069237 w 5260975"/>
              <a:gd name="connsiteY81" fmla="*/ 4656609 h 4707593"/>
              <a:gd name="connsiteX82" fmla="*/ 2041201 w 5260975"/>
              <a:gd name="connsiteY82" fmla="*/ 4658529 h 4707593"/>
              <a:gd name="connsiteX83" fmla="*/ 1963909 w 5260975"/>
              <a:gd name="connsiteY83" fmla="*/ 4669955 h 4707593"/>
              <a:gd name="connsiteX84" fmla="*/ 1949603 w 5260975"/>
              <a:gd name="connsiteY84" fmla="*/ 4667171 h 4707593"/>
              <a:gd name="connsiteX85" fmla="*/ 1868373 w 5260975"/>
              <a:gd name="connsiteY85" fmla="*/ 4664578 h 4707593"/>
              <a:gd name="connsiteX86" fmla="*/ 1850707 w 5260975"/>
              <a:gd name="connsiteY86" fmla="*/ 4664771 h 4707593"/>
              <a:gd name="connsiteX87" fmla="*/ 1803275 w 5260975"/>
              <a:gd name="connsiteY87" fmla="*/ 4653441 h 4707593"/>
              <a:gd name="connsiteX88" fmla="*/ 1730112 w 5260975"/>
              <a:gd name="connsiteY88" fmla="*/ 4671396 h 4707593"/>
              <a:gd name="connsiteX89" fmla="*/ 1661652 w 5260975"/>
              <a:gd name="connsiteY89" fmla="*/ 4693863 h 4707593"/>
              <a:gd name="connsiteX90" fmla="*/ 1653011 w 5260975"/>
              <a:gd name="connsiteY90" fmla="*/ 4696744 h 4707593"/>
              <a:gd name="connsiteX91" fmla="*/ 1628431 w 5260975"/>
              <a:gd name="connsiteY91" fmla="*/ 4701641 h 4707593"/>
              <a:gd name="connsiteX92" fmla="*/ 1597995 w 5260975"/>
              <a:gd name="connsiteY92" fmla="*/ 4703369 h 4707593"/>
              <a:gd name="connsiteX93" fmla="*/ 1559396 w 5260975"/>
              <a:gd name="connsiteY93" fmla="*/ 4707593 h 4707593"/>
              <a:gd name="connsiteX94" fmla="*/ 1528480 w 5260975"/>
              <a:gd name="connsiteY94" fmla="*/ 4702312 h 4707593"/>
              <a:gd name="connsiteX95" fmla="*/ 1485272 w 5260975"/>
              <a:gd name="connsiteY95" fmla="*/ 4694439 h 4707593"/>
              <a:gd name="connsiteX96" fmla="*/ 1444562 w 5260975"/>
              <a:gd name="connsiteY96" fmla="*/ 4686950 h 4707593"/>
              <a:gd name="connsiteX97" fmla="*/ 1431696 w 5260975"/>
              <a:gd name="connsiteY97" fmla="*/ 4695783 h 4707593"/>
              <a:gd name="connsiteX98" fmla="*/ 1411821 w 5260975"/>
              <a:gd name="connsiteY98" fmla="*/ 4703464 h 4707593"/>
              <a:gd name="connsiteX99" fmla="*/ 1389738 w 5260975"/>
              <a:gd name="connsiteY99" fmla="*/ 4694247 h 4707593"/>
              <a:gd name="connsiteX100" fmla="*/ 1338081 w 5260975"/>
              <a:gd name="connsiteY100" fmla="*/ 4675141 h 4707593"/>
              <a:gd name="connsiteX101" fmla="*/ 1305436 w 5260975"/>
              <a:gd name="connsiteY101" fmla="*/ 4674276 h 4707593"/>
              <a:gd name="connsiteX102" fmla="*/ 1234481 w 5260975"/>
              <a:gd name="connsiteY102" fmla="*/ 4666115 h 4707593"/>
              <a:gd name="connsiteX103" fmla="*/ 1188106 w 5260975"/>
              <a:gd name="connsiteY103" fmla="*/ 4654497 h 4707593"/>
              <a:gd name="connsiteX104" fmla="*/ 1154790 w 5260975"/>
              <a:gd name="connsiteY104" fmla="*/ 4641343 h 4707593"/>
              <a:gd name="connsiteX105" fmla="*/ 1107069 w 5260975"/>
              <a:gd name="connsiteY105" fmla="*/ 4624156 h 4707593"/>
              <a:gd name="connsiteX106" fmla="*/ 1059158 w 5260975"/>
              <a:gd name="connsiteY106" fmla="*/ 4615227 h 4707593"/>
              <a:gd name="connsiteX107" fmla="*/ 1024496 w 5260975"/>
              <a:gd name="connsiteY107" fmla="*/ 4603993 h 4707593"/>
              <a:gd name="connsiteX108" fmla="*/ 982153 w 5260975"/>
              <a:gd name="connsiteY108" fmla="*/ 4596311 h 4707593"/>
              <a:gd name="connsiteX109" fmla="*/ 946628 w 5260975"/>
              <a:gd name="connsiteY109" fmla="*/ 4596024 h 4707593"/>
              <a:gd name="connsiteX110" fmla="*/ 890939 w 5260975"/>
              <a:gd name="connsiteY110" fmla="*/ 4597368 h 4707593"/>
              <a:gd name="connsiteX111" fmla="*/ 822769 w 5260975"/>
              <a:gd name="connsiteY111" fmla="*/ 4574133 h 4707593"/>
              <a:gd name="connsiteX112" fmla="*/ 795212 w 5260975"/>
              <a:gd name="connsiteY112" fmla="*/ 4568947 h 4707593"/>
              <a:gd name="connsiteX113" fmla="*/ 769288 w 5260975"/>
              <a:gd name="connsiteY113" fmla="*/ 4566547 h 4707593"/>
              <a:gd name="connsiteX114" fmla="*/ 714271 w 5260975"/>
              <a:gd name="connsiteY114" fmla="*/ 4551089 h 4707593"/>
              <a:gd name="connsiteX115" fmla="*/ 691900 w 5260975"/>
              <a:gd name="connsiteY115" fmla="*/ 4545999 h 4707593"/>
              <a:gd name="connsiteX116" fmla="*/ 660598 w 5260975"/>
              <a:gd name="connsiteY116" fmla="*/ 4546096 h 4707593"/>
              <a:gd name="connsiteX117" fmla="*/ 603662 w 5260975"/>
              <a:gd name="connsiteY117" fmla="*/ 4538991 h 4707593"/>
              <a:gd name="connsiteX118" fmla="*/ 546821 w 5260975"/>
              <a:gd name="connsiteY118" fmla="*/ 4518251 h 4707593"/>
              <a:gd name="connsiteX119" fmla="*/ 522721 w 5260975"/>
              <a:gd name="connsiteY119" fmla="*/ 4520267 h 4707593"/>
              <a:gd name="connsiteX120" fmla="*/ 514080 w 5260975"/>
              <a:gd name="connsiteY120" fmla="*/ 4519788 h 4707593"/>
              <a:gd name="connsiteX121" fmla="*/ 436404 w 5260975"/>
              <a:gd name="connsiteY121" fmla="*/ 4508361 h 4707593"/>
              <a:gd name="connsiteX122" fmla="*/ 428626 w 5260975"/>
              <a:gd name="connsiteY122" fmla="*/ 4507114 h 4707593"/>
              <a:gd name="connsiteX123" fmla="*/ 392141 w 5260975"/>
              <a:gd name="connsiteY123" fmla="*/ 4496936 h 4707593"/>
              <a:gd name="connsiteX124" fmla="*/ 300157 w 5260975"/>
              <a:gd name="connsiteY124" fmla="*/ 4490599 h 4707593"/>
              <a:gd name="connsiteX125" fmla="*/ 294493 w 5260975"/>
              <a:gd name="connsiteY125" fmla="*/ 4489831 h 4707593"/>
              <a:gd name="connsiteX126" fmla="*/ 263671 w 5260975"/>
              <a:gd name="connsiteY126" fmla="*/ 4494919 h 4707593"/>
              <a:gd name="connsiteX127" fmla="*/ 248406 w 5260975"/>
              <a:gd name="connsiteY127" fmla="*/ 4502121 h 4707593"/>
              <a:gd name="connsiteX128" fmla="*/ 224594 w 5260975"/>
              <a:gd name="connsiteY128" fmla="*/ 4509610 h 4707593"/>
              <a:gd name="connsiteX129" fmla="*/ 200398 w 5260975"/>
              <a:gd name="connsiteY129" fmla="*/ 4512395 h 4707593"/>
              <a:gd name="connsiteX130" fmla="*/ 159783 w 5260975"/>
              <a:gd name="connsiteY130" fmla="*/ 4501064 h 4707593"/>
              <a:gd name="connsiteX131" fmla="*/ 144997 w 5260975"/>
              <a:gd name="connsiteY131" fmla="*/ 4499912 h 4707593"/>
              <a:gd name="connsiteX132" fmla="*/ 112064 w 5260975"/>
              <a:gd name="connsiteY132" fmla="*/ 4494440 h 4707593"/>
              <a:gd name="connsiteX133" fmla="*/ 83259 w 5260975"/>
              <a:gd name="connsiteY133" fmla="*/ 4494824 h 4707593"/>
              <a:gd name="connsiteX134" fmla="*/ 60120 w 5260975"/>
              <a:gd name="connsiteY134" fmla="*/ 4503561 h 4707593"/>
              <a:gd name="connsiteX135" fmla="*/ 26514 w 5260975"/>
              <a:gd name="connsiteY135" fmla="*/ 4505289 h 4707593"/>
              <a:gd name="connsiteX136" fmla="*/ 4814 w 5260975"/>
              <a:gd name="connsiteY136" fmla="*/ 4498952 h 4707593"/>
              <a:gd name="connsiteX137" fmla="*/ 398 w 5260975"/>
              <a:gd name="connsiteY137" fmla="*/ 4498089 h 4707593"/>
              <a:gd name="connsiteX138" fmla="*/ 0 w 5260975"/>
              <a:gd name="connsiteY138" fmla="*/ 4498087 h 4707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4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4" y="3748498"/>
                  <a:pt x="4977440" y="3752627"/>
                </a:cubicBezTo>
                <a:cubicBezTo>
                  <a:pt x="4964094" y="3761268"/>
                  <a:pt x="4949500" y="3768277"/>
                  <a:pt x="4935194" y="3775382"/>
                </a:cubicBezTo>
                <a:cubicBezTo>
                  <a:pt x="4922903" y="3781431"/>
                  <a:pt x="4909846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7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2" y="4077254"/>
                  <a:pt x="4512727" y="4081479"/>
                  <a:pt x="4502550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3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233F2-4B19-4324-B058-46BBF9ECB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376" y="1771650"/>
            <a:ext cx="4629150" cy="1343026"/>
          </a:xfrm>
        </p:spPr>
        <p:txBody>
          <a:bodyPr anchor="b">
            <a:normAutofit/>
          </a:bodyPr>
          <a:lstStyle/>
          <a:p>
            <a:r>
              <a:rPr lang="uk-UA" dirty="0"/>
              <a:t>Властивості гіпертексту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878772-38BF-2712-5EC7-24734EF0D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376" y="3295649"/>
            <a:ext cx="4629150" cy="3183594"/>
          </a:xfrm>
        </p:spPr>
        <p:txBody>
          <a:bodyPr>
            <a:normAutofit lnSpcReduction="10000"/>
          </a:bodyPr>
          <a:lstStyle/>
          <a:p>
            <a:r>
              <a:rPr lang="ru-RU" sz="2000" dirty="0" err="1"/>
              <a:t>Дискретність</a:t>
            </a:r>
            <a:r>
              <a:rPr lang="ru-RU" sz="2000" dirty="0"/>
              <a:t> (</a:t>
            </a:r>
            <a:r>
              <a:rPr lang="ru-RU" sz="2000" dirty="0" err="1"/>
              <a:t>переривчастість</a:t>
            </a:r>
            <a:r>
              <a:rPr lang="ru-RU" sz="2000" dirty="0"/>
              <a:t>) </a:t>
            </a:r>
          </a:p>
          <a:p>
            <a:r>
              <a:rPr lang="ru-RU" sz="2000" dirty="0" err="1"/>
              <a:t>Нелинійність</a:t>
            </a:r>
            <a:r>
              <a:rPr lang="ru-RU" sz="2000" dirty="0"/>
              <a:t> </a:t>
            </a:r>
          </a:p>
          <a:p>
            <a:r>
              <a:rPr lang="ru-RU" sz="2000" dirty="0" err="1"/>
              <a:t>Реверсивність</a:t>
            </a:r>
            <a:r>
              <a:rPr lang="ru-RU" sz="2000" dirty="0"/>
              <a:t> (</a:t>
            </a:r>
            <a:r>
              <a:rPr lang="ru-RU" sz="2000" dirty="0" err="1"/>
              <a:t>можливість</a:t>
            </a:r>
            <a:r>
              <a:rPr lang="ru-RU" sz="2000" dirty="0"/>
              <a:t> </a:t>
            </a:r>
            <a:r>
              <a:rPr lang="ru-RU" sz="2000" dirty="0" err="1"/>
              <a:t>зворотного</a:t>
            </a:r>
            <a:r>
              <a:rPr lang="ru-RU" sz="2000" dirty="0"/>
              <a:t> </a:t>
            </a:r>
            <a:r>
              <a:rPr lang="ru-RU" sz="2000" dirty="0" err="1"/>
              <a:t>прочитання</a:t>
            </a:r>
            <a:r>
              <a:rPr lang="ru-RU" sz="2000" dirty="0"/>
              <a:t>) </a:t>
            </a:r>
          </a:p>
          <a:p>
            <a:r>
              <a:rPr lang="ru-RU" sz="2000" dirty="0" err="1"/>
              <a:t>Гранулярність</a:t>
            </a:r>
            <a:r>
              <a:rPr lang="ru-RU" sz="2000" dirty="0"/>
              <a:t> (</a:t>
            </a:r>
            <a:r>
              <a:rPr lang="ru-RU" sz="2000" dirty="0" err="1"/>
              <a:t>автономність</a:t>
            </a:r>
            <a:r>
              <a:rPr lang="ru-RU" sz="2000" dirty="0"/>
              <a:t> і </a:t>
            </a:r>
            <a:r>
              <a:rPr lang="ru-RU" sz="2000" dirty="0" err="1"/>
              <a:t>завершеність</a:t>
            </a:r>
            <a:r>
              <a:rPr lang="ru-RU" sz="2000" dirty="0"/>
              <a:t> кожного </a:t>
            </a:r>
            <a:r>
              <a:rPr lang="ru-RU" sz="2000" dirty="0" err="1"/>
              <a:t>елементу</a:t>
            </a:r>
            <a:r>
              <a:rPr lang="ru-RU" sz="2000" dirty="0"/>
              <a:t>)  </a:t>
            </a:r>
          </a:p>
          <a:p>
            <a:r>
              <a:rPr lang="ru-RU" sz="2000" dirty="0" err="1"/>
              <a:t>Ризоморфність</a:t>
            </a:r>
            <a:r>
              <a:rPr lang="ru-RU" sz="2000" dirty="0"/>
              <a:t> </a:t>
            </a:r>
          </a:p>
          <a:p>
            <a:r>
              <a:rPr lang="ru-RU" sz="2000" dirty="0" err="1"/>
              <a:t>Варіативність</a:t>
            </a:r>
            <a:r>
              <a:rPr lang="ru-RU" sz="2000" dirty="0"/>
              <a:t> (</a:t>
            </a:r>
            <a:r>
              <a:rPr lang="ru-RU" sz="2000" dirty="0" err="1"/>
              <a:t>можливість</a:t>
            </a:r>
            <a:r>
              <a:rPr lang="ru-RU" sz="2000" dirty="0"/>
              <a:t> </a:t>
            </a:r>
            <a:r>
              <a:rPr lang="ru-RU" sz="2000" dirty="0" err="1"/>
              <a:t>комбінування</a:t>
            </a:r>
            <a:r>
              <a:rPr lang="ru-RU" sz="2000" dirty="0"/>
              <a:t> </a:t>
            </a:r>
            <a:r>
              <a:rPr lang="ru-RU" sz="2000" dirty="0" err="1"/>
              <a:t>різних</a:t>
            </a:r>
            <a:r>
              <a:rPr lang="ru-RU" sz="2000" dirty="0"/>
              <a:t> </a:t>
            </a:r>
            <a:r>
              <a:rPr lang="ru-RU" sz="2000" dirty="0" err="1"/>
              <a:t>послідовностей</a:t>
            </a:r>
            <a:r>
              <a:rPr lang="ru-RU" sz="2000" dirty="0"/>
              <a:t> </a:t>
            </a:r>
            <a:r>
              <a:rPr lang="ru-RU" sz="2000" dirty="0" err="1"/>
              <a:t>прочитання</a:t>
            </a:r>
            <a:r>
              <a:rPr lang="ru-RU" sz="2000" dirty="0"/>
              <a:t>) </a:t>
            </a:r>
          </a:p>
          <a:p>
            <a:pPr>
              <a:buNone/>
            </a:pPr>
            <a:endParaRPr lang="ru-RU" sz="1100" dirty="0"/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18872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A0BEE1-C900-1B5B-5D5E-875387850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err="1"/>
              <a:t>Мілорад</a:t>
            </a:r>
            <a:r>
              <a:rPr lang="uk-UA" dirty="0"/>
              <a:t> Павич</a:t>
            </a:r>
            <a:br>
              <a:rPr lang="uk-UA" dirty="0"/>
            </a:br>
            <a:r>
              <a:rPr lang="uk-UA" dirty="0"/>
              <a:t>«Хозарський словник» 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3FD6FC-BA01-EB91-7BF3-C6053F689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47999"/>
            <a:ext cx="5334000" cy="3048001"/>
          </a:xfrm>
        </p:spPr>
        <p:txBody>
          <a:bodyPr/>
          <a:lstStyle/>
          <a:p>
            <a:r>
              <a:rPr lang="en-US" dirty="0"/>
              <a:t>3 </a:t>
            </a:r>
            <a:r>
              <a:rPr lang="uk-UA" dirty="0"/>
              <a:t>книги (християнська, ісламська, іудейська) </a:t>
            </a:r>
          </a:p>
          <a:p>
            <a:r>
              <a:rPr lang="uk-UA" dirty="0"/>
              <a:t>Статті: спільні, відмінні, суперечливі </a:t>
            </a:r>
          </a:p>
          <a:p>
            <a:r>
              <a:rPr lang="uk-UA" dirty="0"/>
              <a:t>Сюжетна основа: «хозарське питання» (походження і зникнення хозарської культури» 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6DCDBB-07EA-057A-BD55-69D8A6BD8E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8452456"/>
              </p:ext>
            </p:extLst>
          </p:nvPr>
        </p:nvGraphicFramePr>
        <p:xfrm>
          <a:off x="6400800" y="2029847"/>
          <a:ext cx="5584372" cy="4081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2188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7" name="Rectangle 1639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20E79-B0E9-425B-2193-51BFEA01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523" y="885825"/>
            <a:ext cx="3810001" cy="1901824"/>
          </a:xfrm>
        </p:spPr>
        <p:txBody>
          <a:bodyPr anchor="b">
            <a:normAutofit/>
          </a:bodyPr>
          <a:lstStyle/>
          <a:p>
            <a:r>
              <a:rPr lang="uk-UA" dirty="0"/>
              <a:t>Тексти-лабіринти </a:t>
            </a:r>
            <a:endParaRPr lang="en-US" dirty="0"/>
          </a:p>
        </p:txBody>
      </p:sp>
      <p:pic>
        <p:nvPicPr>
          <p:cNvPr id="16386" name="Picture 2" descr="Labyrinth 3D Golden - Free image on Pixabay">
            <a:extLst>
              <a:ext uri="{FF2B5EF4-FFF2-40B4-BE49-F238E27FC236}">
                <a16:creationId xmlns:a16="http://schemas.microsoft.com/office/drawing/2014/main" id="{48679F11-BFF4-B4E5-5705-6B72A46FB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086" y="792479"/>
            <a:ext cx="5329714" cy="6402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9C19B31-5371-B6CA-3282-7EA380E5E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524" y="3047999"/>
            <a:ext cx="3810000" cy="3048001"/>
          </a:xfrm>
        </p:spPr>
        <p:txBody>
          <a:bodyPr>
            <a:normAutofit/>
          </a:bodyPr>
          <a:lstStyle/>
          <a:p>
            <a:r>
              <a:rPr lang="uk-UA" dirty="0"/>
              <a:t>Інтерактивна література (</a:t>
            </a:r>
            <a:r>
              <a:rPr lang="en-US" dirty="0"/>
              <a:t>text adventures) </a:t>
            </a:r>
          </a:p>
          <a:p>
            <a:r>
              <a:rPr lang="uk-UA" dirty="0"/>
              <a:t>«Лабіринт інтерпретацій»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53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526ED-8087-F847-0D83-7FFC5B942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Класифікація лабіринтів </a:t>
            </a:r>
            <a:br>
              <a:rPr lang="uk-UA" dirty="0"/>
            </a:br>
            <a:r>
              <a:rPr lang="uk-UA" dirty="0"/>
              <a:t>за </a:t>
            </a:r>
            <a:r>
              <a:rPr lang="uk-UA" dirty="0" err="1"/>
              <a:t>Умберто</a:t>
            </a:r>
            <a:r>
              <a:rPr lang="uk-UA" dirty="0"/>
              <a:t> Еко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B6590A-749B-C1C4-3762-3F5E62D8B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47999"/>
            <a:ext cx="8036560" cy="3048001"/>
          </a:xfrm>
        </p:spPr>
        <p:txBody>
          <a:bodyPr/>
          <a:lstStyle/>
          <a:p>
            <a:r>
              <a:rPr lang="uk-UA" dirty="0"/>
              <a:t>Класичний лабіринт (лабіринт Мінотавра)</a:t>
            </a:r>
            <a:r>
              <a:rPr lang="en-US" dirty="0"/>
              <a:t>:</a:t>
            </a:r>
            <a:r>
              <a:rPr lang="ru-RU" dirty="0"/>
              <a:t> </a:t>
            </a:r>
            <a:r>
              <a:rPr lang="uk-UA" dirty="0"/>
              <a:t>щоб знайти вихід, треба дістатися центру і зустрітися з Мінотавром </a:t>
            </a:r>
          </a:p>
          <a:p>
            <a:r>
              <a:rPr lang="uk-UA" dirty="0"/>
              <a:t>Деревоподібний лабіринт: вихід шляхом спроб і помилок  </a:t>
            </a:r>
          </a:p>
          <a:p>
            <a:r>
              <a:rPr lang="uk-UA" dirty="0" err="1"/>
              <a:t>Ризома</a:t>
            </a:r>
            <a:r>
              <a:rPr lang="uk-UA" dirty="0"/>
              <a:t>: нескінченний лабіринт; вихід неможливий, процес стає важливішим за результат </a:t>
            </a:r>
            <a:endParaRPr lang="en-US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05F1185-5D7F-2B1B-1C57-E3593501B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817" y="115316"/>
            <a:ext cx="2217101" cy="2083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Maze PNG Images, Free Transparent Maze Download - KindPNG">
            <a:extLst>
              <a:ext uri="{FF2B5EF4-FFF2-40B4-BE49-F238E27FC236}">
                <a16:creationId xmlns:a16="http://schemas.microsoft.com/office/drawing/2014/main" id="{2C378D2B-6D79-C8AF-6B5D-65A31E8FD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407" y="2413427"/>
            <a:ext cx="1991919" cy="199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Networking Diagram Transparent Background | PNG Play">
            <a:extLst>
              <a:ext uri="{FF2B5EF4-FFF2-40B4-BE49-F238E27FC236}">
                <a16:creationId xmlns:a16="http://schemas.microsoft.com/office/drawing/2014/main" id="{B98B9C63-F8F9-C66F-B5EB-EA96AB518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726" y="4659632"/>
            <a:ext cx="2875280" cy="216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233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CD996-442A-271F-0597-3ED06298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«</a:t>
            </a:r>
            <a:r>
              <a:rPr lang="uk-UA" dirty="0" err="1"/>
              <a:t>Ім</a:t>
            </a:r>
            <a:r>
              <a:rPr lang="en-US" dirty="0"/>
              <a:t>’</a:t>
            </a:r>
            <a:r>
              <a:rPr lang="uk-UA" dirty="0"/>
              <a:t>я </a:t>
            </a:r>
            <a:r>
              <a:rPr lang="uk-UA" dirty="0" err="1"/>
              <a:t>троянди</a:t>
            </a:r>
            <a:r>
              <a:rPr lang="uk-UA" dirty="0"/>
              <a:t>» </a:t>
            </a:r>
            <a:r>
              <a:rPr lang="uk-UA" dirty="0" err="1"/>
              <a:t>Умберто</a:t>
            </a:r>
            <a:r>
              <a:rPr lang="uk-UA" dirty="0"/>
              <a:t> Еко </a:t>
            </a:r>
            <a:br>
              <a:rPr lang="uk-UA" dirty="0"/>
            </a:br>
            <a:r>
              <a:rPr lang="uk-UA" dirty="0"/>
              <a:t>як роман-лабіринт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5BB029-1CB9-F52E-B9C7-10513E9AF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47999"/>
            <a:ext cx="5981700" cy="3048001"/>
          </a:xfrm>
        </p:spPr>
        <p:txBody>
          <a:bodyPr/>
          <a:lstStyle/>
          <a:p>
            <a:r>
              <a:rPr lang="uk-UA" dirty="0"/>
              <a:t>Фізичний лабіринт: бібліотека</a:t>
            </a:r>
            <a:endParaRPr lang="en-US" dirty="0"/>
          </a:p>
          <a:p>
            <a:r>
              <a:rPr lang="uk-UA" dirty="0"/>
              <a:t>Сюжетний лабіринт: процес розслідування  </a:t>
            </a:r>
          </a:p>
          <a:p>
            <a:r>
              <a:rPr lang="uk-UA" dirty="0" err="1"/>
              <a:t>Інтерпретативний</a:t>
            </a:r>
            <a:r>
              <a:rPr lang="uk-UA" dirty="0"/>
              <a:t> лабіринт: потенційно невичерпна кількість тлумачень</a:t>
            </a:r>
            <a:endParaRPr lang="en-US" dirty="0"/>
          </a:p>
        </p:txBody>
      </p:sp>
      <p:pic>
        <p:nvPicPr>
          <p:cNvPr id="18434" name="Picture 2" descr="The Name of the Rose - Wikipedia">
            <a:extLst>
              <a:ext uri="{FF2B5EF4-FFF2-40B4-BE49-F238E27FC236}">
                <a16:creationId xmlns:a16="http://schemas.microsoft.com/office/drawing/2014/main" id="{A7ABAB94-F056-BA6B-7F91-350F02E14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872" y="1023257"/>
            <a:ext cx="5427976" cy="545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023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78FF9-779D-5B21-2409-F682D236D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81000"/>
            <a:ext cx="9144000" cy="1263649"/>
          </a:xfrm>
        </p:spPr>
        <p:txBody>
          <a:bodyPr>
            <a:normAutofit fontScale="90000"/>
          </a:bodyPr>
          <a:lstStyle/>
          <a:p>
            <a:r>
              <a:rPr lang="uk-UA" dirty="0"/>
              <a:t>Томас </a:t>
            </a:r>
            <a:r>
              <a:rPr lang="uk-UA" dirty="0" err="1"/>
              <a:t>Пінчон</a:t>
            </a:r>
            <a:br>
              <a:rPr lang="uk-UA" dirty="0"/>
            </a:br>
            <a:r>
              <a:rPr lang="uk-UA" dirty="0"/>
              <a:t>«Веселка гравітації» </a:t>
            </a:r>
            <a:endParaRPr lang="en-US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137AD0E-6D46-6535-8EAA-C1CC7366C8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411826"/>
              </p:ext>
            </p:extLst>
          </p:nvPr>
        </p:nvGraphicFramePr>
        <p:xfrm>
          <a:off x="762000" y="3048000"/>
          <a:ext cx="10668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трелка: изогнутая вниз 7">
            <a:extLst>
              <a:ext uri="{FF2B5EF4-FFF2-40B4-BE49-F238E27FC236}">
                <a16:creationId xmlns:a16="http://schemas.microsoft.com/office/drawing/2014/main" id="{E51C07BB-20A6-2D6F-6397-02E787B7840F}"/>
              </a:ext>
            </a:extLst>
          </p:cNvPr>
          <p:cNvSpPr/>
          <p:nvPr/>
        </p:nvSpPr>
        <p:spPr>
          <a:xfrm flipH="1">
            <a:off x="4991100" y="2895600"/>
            <a:ext cx="2633662" cy="866775"/>
          </a:xfrm>
          <a:prstGeom prst="curved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Стрелка: изогнутая вниз 8">
            <a:extLst>
              <a:ext uri="{FF2B5EF4-FFF2-40B4-BE49-F238E27FC236}">
                <a16:creationId xmlns:a16="http://schemas.microsoft.com/office/drawing/2014/main" id="{DAB74CEC-1C7A-D3AF-07BE-700BF5C64100}"/>
              </a:ext>
            </a:extLst>
          </p:cNvPr>
          <p:cNvSpPr/>
          <p:nvPr/>
        </p:nvSpPr>
        <p:spPr>
          <a:xfrm flipH="1">
            <a:off x="4114800" y="2066925"/>
            <a:ext cx="6386512" cy="1695449"/>
          </a:xfrm>
          <a:prstGeom prst="curvedDownArrow">
            <a:avLst>
              <a:gd name="adj1" fmla="val 25000"/>
              <a:gd name="adj2" fmla="val 50000"/>
              <a:gd name="adj3" fmla="val 13764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75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D470D-55AD-A636-0B49-94E8F6267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523" y="885825"/>
            <a:ext cx="3810001" cy="1901824"/>
          </a:xfrm>
        </p:spPr>
        <p:txBody>
          <a:bodyPr anchor="b">
            <a:normAutofit/>
          </a:bodyPr>
          <a:lstStyle/>
          <a:p>
            <a:r>
              <a:rPr lang="en-US" dirty="0" err="1"/>
              <a:t>Principum</a:t>
            </a:r>
            <a:r>
              <a:rPr lang="en-US" dirty="0"/>
              <a:t> </a:t>
            </a:r>
            <a:r>
              <a:rPr lang="en-US" dirty="0" err="1"/>
              <a:t>Ludi</a:t>
            </a:r>
            <a:endParaRPr lang="en-US" dirty="0"/>
          </a:p>
        </p:txBody>
      </p:sp>
      <p:pic>
        <p:nvPicPr>
          <p:cNvPr id="4" name="Picture 2" descr="ÑÐ¾ÑÐ¾Ð³ÑÐ°ÑÐ¸Ñ ÐÐ¾ÑÐ°Ð½ Ð¥ÐµÐ¹Ð·Ð¸Ð½Ð³Ð°">
            <a:extLst>
              <a:ext uri="{FF2B5EF4-FFF2-40B4-BE49-F238E27FC236}">
                <a16:creationId xmlns:a16="http://schemas.microsoft.com/office/drawing/2014/main" id="{5C5D31EA-99EF-9AAF-C1C5-18910F4BD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" r="2" b="2920"/>
          <a:stretch/>
        </p:blipFill>
        <p:spPr bwMode="auto">
          <a:xfrm>
            <a:off x="1434348" y="762000"/>
            <a:ext cx="4750351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F6D9069-5687-3454-6A26-B2BD7F3DA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524" y="3047998"/>
            <a:ext cx="3810000" cy="3133727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Будь-яка культура </a:t>
            </a:r>
            <a:r>
              <a:rPr lang="ru-RU" dirty="0" err="1"/>
              <a:t>існує</a:t>
            </a:r>
            <a:r>
              <a:rPr lang="ru-RU" dirty="0"/>
              <a:t> як </a:t>
            </a:r>
            <a:r>
              <a:rPr lang="ru-RU" dirty="0" err="1"/>
              <a:t>гра</a:t>
            </a:r>
            <a:endParaRPr lang="ru-RU" dirty="0"/>
          </a:p>
          <a:p>
            <a:r>
              <a:rPr lang="en-US" dirty="0"/>
              <a:t>Homo sapiens = Homo </a:t>
            </a:r>
            <a:r>
              <a:rPr lang="en-US" dirty="0" err="1"/>
              <a:t>ludens</a:t>
            </a:r>
            <a:r>
              <a:rPr lang="en-US" dirty="0"/>
              <a:t> + Homo faber </a:t>
            </a:r>
          </a:p>
          <a:p>
            <a:r>
              <a:rPr lang="en-US" dirty="0"/>
              <a:t>«</a:t>
            </a:r>
            <a:r>
              <a:rPr lang="ru-RU" dirty="0" err="1"/>
              <a:t>Серйозність</a:t>
            </a:r>
            <a:r>
              <a:rPr lang="ru-RU" dirty="0"/>
              <a:t> </a:t>
            </a:r>
            <a:r>
              <a:rPr lang="ru-RU" dirty="0" err="1"/>
              <a:t>прагне</a:t>
            </a:r>
            <a:r>
              <a:rPr lang="ru-RU" dirty="0"/>
              <a:t> </a:t>
            </a:r>
            <a:r>
              <a:rPr lang="ru-RU" dirty="0" err="1"/>
              <a:t>виключити</a:t>
            </a:r>
            <a:r>
              <a:rPr lang="ru-RU" dirty="0"/>
              <a:t> </a:t>
            </a:r>
            <a:r>
              <a:rPr lang="ru-RU" dirty="0" err="1"/>
              <a:t>гру</a:t>
            </a:r>
            <a:r>
              <a:rPr lang="ru-RU" dirty="0"/>
              <a:t>, </a:t>
            </a:r>
            <a:r>
              <a:rPr lang="ru-RU" dirty="0" err="1"/>
              <a:t>гра</a:t>
            </a:r>
            <a:r>
              <a:rPr lang="ru-RU" dirty="0"/>
              <a:t> ж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легкістю</a:t>
            </a:r>
            <a:r>
              <a:rPr lang="ru-RU" dirty="0"/>
              <a:t> </a:t>
            </a:r>
            <a:r>
              <a:rPr lang="ru-RU" dirty="0" err="1"/>
              <a:t>включає</a:t>
            </a:r>
            <a:r>
              <a:rPr lang="ru-RU" dirty="0"/>
              <a:t> в себе </a:t>
            </a:r>
            <a:r>
              <a:rPr lang="ru-RU" dirty="0" err="1"/>
              <a:t>серйозне</a:t>
            </a:r>
            <a:r>
              <a:rPr lang="ru-RU" dirty="0"/>
              <a:t>»</a:t>
            </a:r>
          </a:p>
          <a:p>
            <a:r>
              <a:rPr lang="ru-RU" dirty="0"/>
              <a:t>«Гра </a:t>
            </a:r>
            <a:r>
              <a:rPr lang="uk-UA" dirty="0"/>
              <a:t>вмирає, коли зникає межа умовності й життя</a:t>
            </a:r>
            <a:r>
              <a:rPr lang="ru-RU" dirty="0"/>
              <a:t>» </a:t>
            </a:r>
          </a:p>
          <a:p>
            <a:endParaRPr lang="ru-RU" dirty="0"/>
          </a:p>
          <a:p>
            <a:pPr marL="0" indent="0" algn="r">
              <a:buNone/>
            </a:pPr>
            <a:r>
              <a:rPr lang="ru-RU" dirty="0"/>
              <a:t>Йохан </a:t>
            </a:r>
            <a:r>
              <a:rPr lang="ru-RU" dirty="0" err="1"/>
              <a:t>Хьойзинга</a:t>
            </a:r>
            <a:r>
              <a:rPr lang="ru-RU" dirty="0"/>
              <a:t>,                «</a:t>
            </a:r>
            <a:r>
              <a:rPr lang="en-US" dirty="0"/>
              <a:t>Homo </a:t>
            </a:r>
            <a:r>
              <a:rPr lang="en-US" dirty="0" err="1"/>
              <a:t>Ludens</a:t>
            </a:r>
            <a:r>
              <a:rPr lang="en-US" dirty="0"/>
              <a:t>» (1938)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693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7B364B-DCC0-79A7-4884-5E974168D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543834"/>
            <a:ext cx="6095999" cy="1624055"/>
          </a:xfrm>
        </p:spPr>
        <p:txBody>
          <a:bodyPr anchor="b">
            <a:normAutofit/>
          </a:bodyPr>
          <a:lstStyle/>
          <a:p>
            <a:r>
              <a:rPr lang="uk-UA" dirty="0"/>
              <a:t>Поетика гри</a:t>
            </a:r>
            <a:endParaRPr lang="en-US" dirty="0"/>
          </a:p>
        </p:txBody>
      </p:sp>
      <p:pic>
        <p:nvPicPr>
          <p:cNvPr id="15362" name="Picture 2" descr="Glossary:Alternate Reality | Marvel Database | Fandom">
            <a:extLst>
              <a:ext uri="{FF2B5EF4-FFF2-40B4-BE49-F238E27FC236}">
                <a16:creationId xmlns:a16="http://schemas.microsoft.com/office/drawing/2014/main" id="{2CD9A542-1497-6987-7410-ECDA6104F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2" r="18344" b="-1"/>
          <a:stretch/>
        </p:blipFill>
        <p:spPr bwMode="auto">
          <a:xfrm>
            <a:off x="20" y="10"/>
            <a:ext cx="4571982" cy="6857992"/>
          </a:xfrm>
          <a:custGeom>
            <a:avLst/>
            <a:gdLst/>
            <a:ahLst/>
            <a:cxnLst/>
            <a:rect l="l" t="t" r="r" b="b"/>
            <a:pathLst>
              <a:path w="4572002" h="6858002">
                <a:moveTo>
                  <a:pt x="4295315" y="6438981"/>
                </a:moveTo>
                <a:lnTo>
                  <a:pt x="4275384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19" y="6521804"/>
                </a:lnTo>
                <a:lnTo>
                  <a:pt x="4261587" y="6513012"/>
                </a:lnTo>
                <a:lnTo>
                  <a:pt x="4264397" y="6508052"/>
                </a:lnTo>
                <a:lnTo>
                  <a:pt x="4275382" y="6463849"/>
                </a:lnTo>
                <a:lnTo>
                  <a:pt x="4275384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211111" y="2836172"/>
                </a:moveTo>
                <a:lnTo>
                  <a:pt x="4202420" y="2848793"/>
                </a:lnTo>
                <a:cubicBezTo>
                  <a:pt x="4192420" y="2881226"/>
                  <a:pt x="4178988" y="2913982"/>
                  <a:pt x="4177881" y="2947862"/>
                </a:cubicBezTo>
                <a:lnTo>
                  <a:pt x="4177881" y="2947863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1"/>
                  <a:pt x="4093355" y="3574408"/>
                </a:cubicBezTo>
                <a:lnTo>
                  <a:pt x="4093356" y="3574408"/>
                </a:ln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cubicBezTo>
                  <a:pt x="4127218" y="3638158"/>
                  <a:pt x="4132898" y="3646123"/>
                  <a:pt x="4136708" y="3654416"/>
                </a:cubicBez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6645" y="3852620"/>
                </a:lnTo>
                <a:cubicBezTo>
                  <a:pt x="4114978" y="3863193"/>
                  <a:pt x="4117265" y="3874195"/>
                  <a:pt x="4126028" y="3885339"/>
                </a:cubicBez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55523" y="4002410"/>
                </a:lnTo>
                <a:cubicBezTo>
                  <a:pt x="4152853" y="4016025"/>
                  <a:pt x="4148364" y="4029837"/>
                  <a:pt x="4142220" y="4043839"/>
                </a:cubicBez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7099" y="4103826"/>
                </a:lnTo>
                <a:cubicBezTo>
                  <a:pt x="4126122" y="4123948"/>
                  <a:pt x="4129552" y="4144333"/>
                  <a:pt x="4138410" y="4165384"/>
                </a:cubicBezTo>
                <a:lnTo>
                  <a:pt x="4142315" y="4192388"/>
                </a:lnTo>
                <a:lnTo>
                  <a:pt x="4142220" y="4221391"/>
                </a:lnTo>
                <a:lnTo>
                  <a:pt x="4142220" y="4221391"/>
                </a:ln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6"/>
                  <a:pt x="4116716" y="4800483"/>
                </a:cubicBezTo>
                <a:lnTo>
                  <a:pt x="4116716" y="4800483"/>
                </a:ln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cubicBezTo>
                  <a:pt x="4142601" y="4840633"/>
                  <a:pt x="4151364" y="4853636"/>
                  <a:pt x="4156484" y="4867614"/>
                </a:cubicBez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5"/>
                </a:cubicBezTo>
                <a:lnTo>
                  <a:pt x="4158155" y="4933805"/>
                </a:lnTo>
                <a:lnTo>
                  <a:pt x="4158155" y="4933806"/>
                </a:lnTo>
                <a:cubicBezTo>
                  <a:pt x="4160163" y="4953853"/>
                  <a:pt x="4171415" y="4969748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706" y="5062669"/>
                  <a:pt x="4221137" y="5082339"/>
                  <a:pt x="4228472" y="5102461"/>
                </a:cubicBez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lnTo>
                  <a:pt x="4228901" y="5166114"/>
                </a:lnTo>
                <a:cubicBezTo>
                  <a:pt x="4228139" y="5167638"/>
                  <a:pt x="4228711" y="5169781"/>
                  <a:pt x="4229592" y="5172091"/>
                </a:cubicBezTo>
                <a:lnTo>
                  <a:pt x="4232139" y="5179068"/>
                </a:lnTo>
                <a:lnTo>
                  <a:pt x="4231973" y="5229433"/>
                </a:lnTo>
                <a:cubicBezTo>
                  <a:pt x="4228139" y="5245269"/>
                  <a:pt x="4220423" y="5259937"/>
                  <a:pt x="4208516" y="5272796"/>
                </a:cubicBezTo>
                <a:cubicBezTo>
                  <a:pt x="4185226" y="5298086"/>
                  <a:pt x="4177689" y="5325412"/>
                  <a:pt x="4179637" y="5355014"/>
                </a:cubicBez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6" y="5480638"/>
                </a:cubicBezTo>
                <a:lnTo>
                  <a:pt x="4208850" y="5507668"/>
                </a:lnTo>
                <a:lnTo>
                  <a:pt x="4206630" y="5520422"/>
                </a:lnTo>
                <a:cubicBezTo>
                  <a:pt x="4204993" y="5524467"/>
                  <a:pt x="4202326" y="5528265"/>
                  <a:pt x="4198230" y="5531693"/>
                </a:cubicBez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8"/>
                </a:lnTo>
                <a:lnTo>
                  <a:pt x="4188085" y="5547579"/>
                </a:lnTo>
                <a:cubicBezTo>
                  <a:pt x="4188180" y="5552508"/>
                  <a:pt x="4191562" y="5557318"/>
                  <a:pt x="4197658" y="5562747"/>
                </a:cubicBezTo>
                <a:cubicBezTo>
                  <a:pt x="4240331" y="5600468"/>
                  <a:pt x="4267002" y="5646190"/>
                  <a:pt x="4268906" y="5704484"/>
                </a:cubicBezTo>
                <a:cubicBezTo>
                  <a:pt x="4269288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7" y="5760874"/>
                </a:cubicBezTo>
                <a:cubicBezTo>
                  <a:pt x="4322820" y="5794975"/>
                  <a:pt x="4350063" y="5837458"/>
                  <a:pt x="4371972" y="5883752"/>
                </a:cubicBezTo>
                <a:cubicBezTo>
                  <a:pt x="4375877" y="5892038"/>
                  <a:pt x="4379782" y="5900611"/>
                  <a:pt x="4382997" y="5909351"/>
                </a:cubicBezTo>
                <a:lnTo>
                  <a:pt x="4389878" y="5935950"/>
                </a:lnTo>
                <a:lnTo>
                  <a:pt x="4389711" y="5964477"/>
                </a:lnTo>
                <a:cubicBezTo>
                  <a:pt x="4388783" y="5974097"/>
                  <a:pt x="4387306" y="5983766"/>
                  <a:pt x="4386258" y="5993291"/>
                </a:cubicBez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7" y="6082258"/>
                  <a:pt x="4323582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09890" y="6133315"/>
                </a:lnTo>
                <a:cubicBezTo>
                  <a:pt x="4309818" y="6139745"/>
                  <a:pt x="4314629" y="6145793"/>
                  <a:pt x="4325488" y="6155603"/>
                </a:cubicBezTo>
                <a:cubicBezTo>
                  <a:pt x="4347777" y="6175798"/>
                  <a:pt x="4359397" y="6200945"/>
                  <a:pt x="4364159" y="6228757"/>
                </a:cubicBezTo>
                <a:lnTo>
                  <a:pt x="4381496" y="6361540"/>
                </a:lnTo>
                <a:lnTo>
                  <a:pt x="4381314" y="6364769"/>
                </a:lnTo>
                <a:lnTo>
                  <a:pt x="4380007" y="6387910"/>
                </a:lnTo>
                <a:lnTo>
                  <a:pt x="4377352" y="6393385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7352" y="6393385"/>
                </a:lnTo>
                <a:lnTo>
                  <a:pt x="4380008" y="6387910"/>
                </a:lnTo>
                <a:lnTo>
                  <a:pt x="4381314" y="6364769"/>
                </a:lnTo>
                <a:lnTo>
                  <a:pt x="4381496" y="6361540"/>
                </a:lnTo>
                <a:lnTo>
                  <a:pt x="4381496" y="6361540"/>
                </a:lnTo>
                <a:lnTo>
                  <a:pt x="4381496" y="6361539"/>
                </a:lnTo>
                <a:cubicBezTo>
                  <a:pt x="4377876" y="6317151"/>
                  <a:pt x="4371590" y="6272764"/>
                  <a:pt x="4364159" y="6228756"/>
                </a:cubicBezTo>
                <a:cubicBezTo>
                  <a:pt x="4359397" y="6200944"/>
                  <a:pt x="4347777" y="6175797"/>
                  <a:pt x="4325488" y="6155602"/>
                </a:cubicBezTo>
                <a:cubicBezTo>
                  <a:pt x="4320059" y="6150697"/>
                  <a:pt x="4316141" y="6146732"/>
                  <a:pt x="4313590" y="6143190"/>
                </a:cubicBezTo>
                <a:lnTo>
                  <a:pt x="4309890" y="6133315"/>
                </a:lnTo>
                <a:lnTo>
                  <a:pt x="4323582" y="6108739"/>
                </a:lnTo>
                <a:cubicBezTo>
                  <a:pt x="4343777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8" y="5993292"/>
                </a:cubicBezTo>
                <a:cubicBezTo>
                  <a:pt x="4388354" y="5974241"/>
                  <a:pt x="4392164" y="5954618"/>
                  <a:pt x="4389878" y="5935950"/>
                </a:cubicBezTo>
                <a:lnTo>
                  <a:pt x="4389878" y="5935950"/>
                </a:lnTo>
                <a:lnTo>
                  <a:pt x="4389878" y="5935949"/>
                </a:lnTo>
                <a:cubicBezTo>
                  <a:pt x="4387592" y="5918042"/>
                  <a:pt x="4379782" y="5900323"/>
                  <a:pt x="4371972" y="5883751"/>
                </a:cubicBezTo>
                <a:cubicBezTo>
                  <a:pt x="4350063" y="5837457"/>
                  <a:pt x="4322820" y="5794974"/>
                  <a:pt x="4283577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8" y="5716485"/>
                  <a:pt x="4268906" y="5704483"/>
                </a:cubicBezTo>
                <a:cubicBezTo>
                  <a:pt x="4267002" y="5646189"/>
                  <a:pt x="4240331" y="5600467"/>
                  <a:pt x="4197658" y="5562746"/>
                </a:cubicBezTo>
                <a:lnTo>
                  <a:pt x="4188085" y="5547578"/>
                </a:lnTo>
                <a:lnTo>
                  <a:pt x="4198230" y="5531694"/>
                </a:lnTo>
                <a:cubicBezTo>
                  <a:pt x="4206421" y="5524837"/>
                  <a:pt x="4208898" y="5516503"/>
                  <a:pt x="4208850" y="5507668"/>
                </a:cubicBez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6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1083" y="5326163"/>
                </a:lnTo>
                <a:cubicBezTo>
                  <a:pt x="4184464" y="5307422"/>
                  <a:pt x="4192990" y="5289657"/>
                  <a:pt x="4208516" y="5272797"/>
                </a:cubicBezTo>
                <a:cubicBezTo>
                  <a:pt x="4232329" y="5247079"/>
                  <a:pt x="4239379" y="5214122"/>
                  <a:pt x="4232139" y="5179068"/>
                </a:cubicBez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2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5"/>
                </a:lnTo>
                <a:lnTo>
                  <a:pt x="4235616" y="5133224"/>
                </a:lnTo>
                <a:cubicBezTo>
                  <a:pt x="4233865" y="5101639"/>
                  <a:pt x="4211325" y="507324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cubicBezTo>
                  <a:pt x="4175273" y="4975511"/>
                  <a:pt x="4167700" y="4964604"/>
                  <a:pt x="4162914" y="4952673"/>
                </a:cubicBez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9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61262" y="4889275"/>
                </a:lnTo>
                <a:cubicBezTo>
                  <a:pt x="4159556" y="4866958"/>
                  <a:pt x="4148126" y="4846490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8" y="4442762"/>
                  <a:pt x="4197658" y="4403326"/>
                  <a:pt x="4196706" y="4363891"/>
                </a:cubicBezTo>
                <a:lnTo>
                  <a:pt x="4196706" y="4363891"/>
                </a:ln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lnTo>
                  <a:pt x="4142220" y="4221391"/>
                </a:lnTo>
                <a:lnTo>
                  <a:pt x="4142315" y="4192388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cubicBezTo>
                  <a:pt x="4133981" y="4154857"/>
                  <a:pt x="4130909" y="4144498"/>
                  <a:pt x="4129066" y="4134255"/>
                </a:cubicBezTo>
                <a:lnTo>
                  <a:pt x="4127099" y="4103826"/>
                </a:lnTo>
                <a:lnTo>
                  <a:pt x="4142220" y="4043840"/>
                </a:lnTo>
                <a:cubicBezTo>
                  <a:pt x="4154508" y="4015835"/>
                  <a:pt x="4160175" y="3988593"/>
                  <a:pt x="4157913" y="3962160"/>
                </a:cubicBez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cubicBezTo>
                  <a:pt x="4121646" y="3879766"/>
                  <a:pt x="4118884" y="3874229"/>
                  <a:pt x="4117425" y="3868764"/>
                </a:cubicBez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4"/>
                </a:lnTo>
                <a:lnTo>
                  <a:pt x="4143220" y="3680163"/>
                </a:lnTo>
                <a:cubicBezTo>
                  <a:pt x="4141696" y="3662494"/>
                  <a:pt x="4135458" y="3645682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6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2"/>
                </a:ln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82513" y="2914328"/>
                </a:lnTo>
                <a:cubicBezTo>
                  <a:pt x="4187561" y="2892182"/>
                  <a:pt x="4195753" y="2870416"/>
                  <a:pt x="4202420" y="2848794"/>
                </a:cubicBezTo>
                <a:cubicBezTo>
                  <a:pt x="4203753" y="2844317"/>
                  <a:pt x="4207039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32419" y="2490551"/>
                </a:lnTo>
                <a:cubicBezTo>
                  <a:pt x="4130791" y="2499773"/>
                  <a:pt x="4128410" y="2509025"/>
                  <a:pt x="4125838" y="2518264"/>
                </a:cubicBezTo>
                <a:cubicBezTo>
                  <a:pt x="4123171" y="2527790"/>
                  <a:pt x="4122027" y="2536458"/>
                  <a:pt x="4122194" y="2545006"/>
                </a:cubicBezTo>
                <a:lnTo>
                  <a:pt x="4122194" y="2545007"/>
                </a:ln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2" y="2668002"/>
                </a:cubicBezTo>
                <a:cubicBezTo>
                  <a:pt x="4223947" y="2691055"/>
                  <a:pt x="4237663" y="2716964"/>
                  <a:pt x="4247952" y="2745349"/>
                </a:cubicBezTo>
                <a:lnTo>
                  <a:pt x="4247953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0" y="2811787"/>
                </a:lnTo>
                <a:lnTo>
                  <a:pt x="4243371" y="2811787"/>
                </a:lnTo>
                <a:lnTo>
                  <a:pt x="4243374" y="2811780"/>
                </a:lnTo>
                <a:lnTo>
                  <a:pt x="4253024" y="2793023"/>
                </a:lnTo>
                <a:lnTo>
                  <a:pt x="4253453" y="2785440"/>
                </a:lnTo>
                <a:lnTo>
                  <a:pt x="4254653" y="2782305"/>
                </a:lnTo>
                <a:lnTo>
                  <a:pt x="4253873" y="2778006"/>
                </a:lnTo>
                <a:lnTo>
                  <a:pt x="4254283" y="2770757"/>
                </a:lnTo>
                <a:lnTo>
                  <a:pt x="4247953" y="2745352"/>
                </a:lnTo>
                <a:lnTo>
                  <a:pt x="4247952" y="2745348"/>
                </a:lnTo>
                <a:cubicBezTo>
                  <a:pt x="4237663" y="2716963"/>
                  <a:pt x="4223947" y="2691054"/>
                  <a:pt x="4199562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cubicBezTo>
                  <a:pt x="4130981" y="2499786"/>
                  <a:pt x="4135363" y="2481259"/>
                  <a:pt x="4134482" y="2463019"/>
                </a:cubicBezTo>
                <a:lnTo>
                  <a:pt x="4134481" y="2463018"/>
                </a:lnTo>
                <a:lnTo>
                  <a:pt x="4134482" y="2463018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51027" y="1453958"/>
                </a:moveTo>
                <a:lnTo>
                  <a:pt x="3745230" y="1459073"/>
                </a:lnTo>
                <a:lnTo>
                  <a:pt x="3745230" y="1459073"/>
                </a:lnTo>
                <a:lnTo>
                  <a:pt x="3745229" y="1459074"/>
                </a:lnTo>
                <a:lnTo>
                  <a:pt x="3736012" y="1481572"/>
                </a:lnTo>
                <a:lnTo>
                  <a:pt x="3745230" y="1459073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cubicBezTo>
                  <a:pt x="3760922" y="348396"/>
                  <a:pt x="3763447" y="357874"/>
                  <a:pt x="3765590" y="367328"/>
                </a:cubicBezTo>
                <a:lnTo>
                  <a:pt x="3769400" y="395640"/>
                </a:lnTo>
                <a:cubicBezTo>
                  <a:pt x="3769590" y="376781"/>
                  <a:pt x="3762352" y="357921"/>
                  <a:pt x="3759494" y="338870"/>
                </a:cubicBez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8"/>
                </a:lnTo>
                <a:lnTo>
                  <a:pt x="3785402" y="228944"/>
                </a:lnTo>
                <a:lnTo>
                  <a:pt x="3785402" y="228949"/>
                </a:lnTo>
                <a:lnTo>
                  <a:pt x="3785402" y="228948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8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1" y="21486"/>
                  <a:pt x="4218423" y="43012"/>
                  <a:pt x="4215374" y="63587"/>
                </a:cubicBezTo>
                <a:cubicBezTo>
                  <a:pt x="4209850" y="101308"/>
                  <a:pt x="4206420" y="139219"/>
                  <a:pt x="4201468" y="176939"/>
                </a:cubicBezTo>
                <a:cubicBezTo>
                  <a:pt x="4200324" y="184941"/>
                  <a:pt x="4198230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4" y="1489720"/>
                </a:cubicBezTo>
                <a:cubicBezTo>
                  <a:pt x="4198992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3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1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49" y="1992279"/>
                  <a:pt x="4294815" y="2013043"/>
                  <a:pt x="4296911" y="2030378"/>
                </a:cubicBezTo>
                <a:cubicBezTo>
                  <a:pt x="4299387" y="2048668"/>
                  <a:pt x="4301673" y="2067525"/>
                  <a:pt x="4307200" y="2085054"/>
                </a:cubicBezTo>
                <a:cubicBezTo>
                  <a:pt x="4321678" y="2130393"/>
                  <a:pt x="4338061" y="2175163"/>
                  <a:pt x="4353301" y="2220312"/>
                </a:cubicBezTo>
                <a:cubicBezTo>
                  <a:pt x="4365876" y="2257459"/>
                  <a:pt x="4355969" y="2294039"/>
                  <a:pt x="4350635" y="2330806"/>
                </a:cubicBezTo>
                <a:cubicBezTo>
                  <a:pt x="4347205" y="2353859"/>
                  <a:pt x="4339013" y="2375383"/>
                  <a:pt x="4351205" y="2401292"/>
                </a:cubicBezTo>
                <a:cubicBezTo>
                  <a:pt x="4362827" y="2426059"/>
                  <a:pt x="4360159" y="2457492"/>
                  <a:pt x="4366446" y="2485307"/>
                </a:cubicBezTo>
                <a:cubicBezTo>
                  <a:pt x="4371780" y="2508742"/>
                  <a:pt x="4380354" y="2531409"/>
                  <a:pt x="4388736" y="2554079"/>
                </a:cubicBezTo>
                <a:cubicBezTo>
                  <a:pt x="4400167" y="2584942"/>
                  <a:pt x="4412167" y="2615421"/>
                  <a:pt x="4406453" y="2649143"/>
                </a:cubicBezTo>
                <a:cubicBezTo>
                  <a:pt x="4399975" y="2687436"/>
                  <a:pt x="4424359" y="2713723"/>
                  <a:pt x="4440554" y="2743826"/>
                </a:cubicBezTo>
                <a:cubicBezTo>
                  <a:pt x="4451602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4" y="2901943"/>
                </a:cubicBezTo>
                <a:cubicBezTo>
                  <a:pt x="4502848" y="2948047"/>
                  <a:pt x="4513136" y="2994722"/>
                  <a:pt x="4505896" y="3042728"/>
                </a:cubicBezTo>
                <a:cubicBezTo>
                  <a:pt x="4502658" y="3064827"/>
                  <a:pt x="4502848" y="3085403"/>
                  <a:pt x="4507612" y="3107500"/>
                </a:cubicBezTo>
                <a:cubicBezTo>
                  <a:pt x="4515422" y="3143695"/>
                  <a:pt x="4516375" y="3180844"/>
                  <a:pt x="4545521" y="3209993"/>
                </a:cubicBezTo>
                <a:cubicBezTo>
                  <a:pt x="4555810" y="3220280"/>
                  <a:pt x="4558476" y="3238758"/>
                  <a:pt x="4563810" y="3253809"/>
                </a:cubicBezTo>
                <a:cubicBezTo>
                  <a:pt x="4570098" y="3271145"/>
                  <a:pt x="4566858" y="3283908"/>
                  <a:pt x="4548570" y="3293244"/>
                </a:cubicBezTo>
                <a:cubicBezTo>
                  <a:pt x="4540379" y="3297434"/>
                  <a:pt x="4532377" y="3309437"/>
                  <a:pt x="4531043" y="3318771"/>
                </a:cubicBezTo>
                <a:cubicBezTo>
                  <a:pt x="4527043" y="3346776"/>
                  <a:pt x="4532949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6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6" y="3699976"/>
                  <a:pt x="4554096" y="3716168"/>
                  <a:pt x="4550476" y="3732361"/>
                </a:cubicBezTo>
                <a:cubicBezTo>
                  <a:pt x="4549142" y="3738267"/>
                  <a:pt x="4543997" y="3744173"/>
                  <a:pt x="4544759" y="3749506"/>
                </a:cubicBezTo>
                <a:cubicBezTo>
                  <a:pt x="4552952" y="3802467"/>
                  <a:pt x="4516375" y="3840569"/>
                  <a:pt x="4500182" y="3885338"/>
                </a:cubicBezTo>
                <a:cubicBezTo>
                  <a:pt x="4483035" y="3932394"/>
                  <a:pt x="4456747" y="3977925"/>
                  <a:pt x="4464557" y="4030503"/>
                </a:cubicBezTo>
                <a:cubicBezTo>
                  <a:pt x="4469319" y="4062318"/>
                  <a:pt x="4480369" y="4092989"/>
                  <a:pt x="4487038" y="4124614"/>
                </a:cubicBezTo>
                <a:cubicBezTo>
                  <a:pt x="4489324" y="4135854"/>
                  <a:pt x="4488942" y="4148427"/>
                  <a:pt x="4486656" y="4159667"/>
                </a:cubicBezTo>
                <a:cubicBezTo>
                  <a:pt x="4476177" y="4213961"/>
                  <a:pt x="4474653" y="4267493"/>
                  <a:pt x="4491800" y="4320837"/>
                </a:cubicBezTo>
                <a:cubicBezTo>
                  <a:pt x="4494658" y="4329979"/>
                  <a:pt x="4497324" y="4339695"/>
                  <a:pt x="4497324" y="4349222"/>
                </a:cubicBezTo>
                <a:cubicBezTo>
                  <a:pt x="4497324" y="4401419"/>
                  <a:pt x="4493324" y="4452665"/>
                  <a:pt x="4474653" y="4502579"/>
                </a:cubicBezTo>
                <a:cubicBezTo>
                  <a:pt x="4468367" y="4519343"/>
                  <a:pt x="4472367" y="4539728"/>
                  <a:pt x="4470843" y="4558207"/>
                </a:cubicBezTo>
                <a:cubicBezTo>
                  <a:pt x="4469511" y="4575351"/>
                  <a:pt x="4468939" y="4592878"/>
                  <a:pt x="4464557" y="4609452"/>
                </a:cubicBezTo>
                <a:cubicBezTo>
                  <a:pt x="4458081" y="4633647"/>
                  <a:pt x="4457319" y="4656126"/>
                  <a:pt x="4463033" y="4681083"/>
                </a:cubicBezTo>
                <a:cubicBezTo>
                  <a:pt x="4468367" y="4704895"/>
                  <a:pt x="4465701" y="4730614"/>
                  <a:pt x="4465891" y="4755381"/>
                </a:cubicBezTo>
                <a:cubicBezTo>
                  <a:pt x="4466081" y="4783004"/>
                  <a:pt x="4466271" y="4810627"/>
                  <a:pt x="4465319" y="4838250"/>
                </a:cubicBezTo>
                <a:cubicBezTo>
                  <a:pt x="4464939" y="4849300"/>
                  <a:pt x="4457319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3" y="4990465"/>
                  <a:pt x="4458081" y="5006086"/>
                </a:cubicBezTo>
                <a:cubicBezTo>
                  <a:pt x="4456747" y="5031614"/>
                  <a:pt x="4457319" y="5057141"/>
                  <a:pt x="4456937" y="5082670"/>
                </a:cubicBezTo>
                <a:cubicBezTo>
                  <a:pt x="4456747" y="5091052"/>
                  <a:pt x="4455985" y="5099245"/>
                  <a:pt x="4455602" y="5107627"/>
                </a:cubicBezTo>
                <a:cubicBezTo>
                  <a:pt x="4455222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3" y="5206308"/>
                </a:cubicBezTo>
                <a:cubicBezTo>
                  <a:pt x="4473129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89" y="5393005"/>
                </a:cubicBezTo>
                <a:cubicBezTo>
                  <a:pt x="4484751" y="5401579"/>
                  <a:pt x="4479987" y="5410531"/>
                  <a:pt x="4479607" y="5419295"/>
                </a:cubicBezTo>
                <a:cubicBezTo>
                  <a:pt x="4478655" y="5446728"/>
                  <a:pt x="4478463" y="5474161"/>
                  <a:pt x="4477893" y="5501594"/>
                </a:cubicBezTo>
                <a:cubicBezTo>
                  <a:pt x="4477701" y="5517215"/>
                  <a:pt x="4478273" y="5533027"/>
                  <a:pt x="4476559" y="5548460"/>
                </a:cubicBezTo>
                <a:cubicBezTo>
                  <a:pt x="4474273" y="5568842"/>
                  <a:pt x="4470843" y="5587321"/>
                  <a:pt x="4485703" y="5606372"/>
                </a:cubicBezTo>
                <a:cubicBezTo>
                  <a:pt x="4508754" y="5635711"/>
                  <a:pt x="4499800" y="5673050"/>
                  <a:pt x="4505134" y="5706959"/>
                </a:cubicBezTo>
                <a:cubicBezTo>
                  <a:pt x="4506468" y="5715723"/>
                  <a:pt x="4506658" y="5724678"/>
                  <a:pt x="4508182" y="5733440"/>
                </a:cubicBezTo>
                <a:cubicBezTo>
                  <a:pt x="4511040" y="5749634"/>
                  <a:pt x="4514278" y="5765635"/>
                  <a:pt x="4517519" y="5781830"/>
                </a:cubicBezTo>
                <a:cubicBezTo>
                  <a:pt x="4518089" y="5784686"/>
                  <a:pt x="4518281" y="5787924"/>
                  <a:pt x="4519233" y="5790592"/>
                </a:cubicBezTo>
                <a:cubicBezTo>
                  <a:pt x="4527233" y="5815169"/>
                  <a:pt x="4536377" y="5839361"/>
                  <a:pt x="4542855" y="5864318"/>
                </a:cubicBezTo>
                <a:cubicBezTo>
                  <a:pt x="4546094" y="5876511"/>
                  <a:pt x="4546476" y="5890037"/>
                  <a:pt x="4544759" y="5902610"/>
                </a:cubicBezTo>
                <a:cubicBezTo>
                  <a:pt x="4539807" y="5939377"/>
                  <a:pt x="4537711" y="5975764"/>
                  <a:pt x="4544951" y="6012723"/>
                </a:cubicBezTo>
                <a:cubicBezTo>
                  <a:pt x="4547808" y="6027392"/>
                  <a:pt x="4543045" y="6043776"/>
                  <a:pt x="4541331" y="6059397"/>
                </a:cubicBezTo>
                <a:cubicBezTo>
                  <a:pt x="4536759" y="6096736"/>
                  <a:pt x="4531805" y="6134075"/>
                  <a:pt x="4527425" y="6171605"/>
                </a:cubicBezTo>
                <a:cubicBezTo>
                  <a:pt x="4524757" y="6195037"/>
                  <a:pt x="4523233" y="6218660"/>
                  <a:pt x="4520567" y="6242093"/>
                </a:cubicBezTo>
                <a:cubicBezTo>
                  <a:pt x="4517327" y="6269144"/>
                  <a:pt x="4512374" y="6296005"/>
                  <a:pt x="4509706" y="6323058"/>
                </a:cubicBezTo>
                <a:cubicBezTo>
                  <a:pt x="4506658" y="6353919"/>
                  <a:pt x="4506088" y="6384972"/>
                  <a:pt x="4502848" y="6415833"/>
                </a:cubicBezTo>
                <a:cubicBezTo>
                  <a:pt x="4496562" y="6472225"/>
                  <a:pt x="4489132" y="6528424"/>
                  <a:pt x="4482083" y="6584812"/>
                </a:cubicBezTo>
                <a:cubicBezTo>
                  <a:pt x="4475225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6" y="6815516"/>
                </a:cubicBezTo>
                <a:lnTo>
                  <a:pt x="4431806" y="6858001"/>
                </a:lnTo>
                <a:lnTo>
                  <a:pt x="4259553" y="6858001"/>
                </a:lnTo>
                <a:lnTo>
                  <a:pt x="4265716" y="6812064"/>
                </a:lnTo>
                <a:lnTo>
                  <a:pt x="4265716" y="6812064"/>
                </a:lnTo>
                <a:lnTo>
                  <a:pt x="4265716" y="6812063"/>
                </a:lnTo>
                <a:cubicBezTo>
                  <a:pt x="4265240" y="6788417"/>
                  <a:pt x="4259954" y="6764841"/>
                  <a:pt x="4246238" y="6742552"/>
                </a:cubicBezTo>
                <a:lnTo>
                  <a:pt x="4232402" y="6702976"/>
                </a:lnTo>
                <a:lnTo>
                  <a:pt x="4235549" y="6683027"/>
                </a:lnTo>
                <a:cubicBezTo>
                  <a:pt x="4237915" y="6676306"/>
                  <a:pt x="4241666" y="6669496"/>
                  <a:pt x="4247000" y="6662542"/>
                </a:cubicBezTo>
                <a:cubicBezTo>
                  <a:pt x="4254334" y="6653111"/>
                  <a:pt x="4256191" y="6639108"/>
                  <a:pt x="4254095" y="6625225"/>
                </a:cubicBezTo>
                <a:lnTo>
                  <a:pt x="4254095" y="6625225"/>
                </a:lnTo>
                <a:lnTo>
                  <a:pt x="4254095" y="6625224"/>
                </a:lnTo>
                <a:cubicBezTo>
                  <a:pt x="4251999" y="6611342"/>
                  <a:pt x="4245951" y="6597578"/>
                  <a:pt x="4237473" y="6588625"/>
                </a:cubicBezTo>
                <a:lnTo>
                  <a:pt x="4214994" y="6564620"/>
                </a:lnTo>
                <a:lnTo>
                  <a:pt x="4214994" y="6564621"/>
                </a:lnTo>
                <a:cubicBezTo>
                  <a:pt x="4225281" y="6575479"/>
                  <a:pt x="4231377" y="6582147"/>
                  <a:pt x="4237473" y="6588626"/>
                </a:cubicBezTo>
                <a:lnTo>
                  <a:pt x="4254095" y="6625225"/>
                </a:lnTo>
                <a:lnTo>
                  <a:pt x="4254084" y="6645552"/>
                </a:lnTo>
                <a:cubicBezTo>
                  <a:pt x="4252965" y="6651967"/>
                  <a:pt x="4250667" y="6657825"/>
                  <a:pt x="4247000" y="6662541"/>
                </a:cubicBezTo>
                <a:cubicBezTo>
                  <a:pt x="4236332" y="6676448"/>
                  <a:pt x="4231997" y="6689783"/>
                  <a:pt x="4232402" y="6702976"/>
                </a:cubicBezTo>
                <a:lnTo>
                  <a:pt x="4232402" y="6702976"/>
                </a:lnTo>
                <a:lnTo>
                  <a:pt x="4232402" y="6702977"/>
                </a:lnTo>
                <a:cubicBezTo>
                  <a:pt x="4232807" y="6716169"/>
                  <a:pt x="4237951" y="6729219"/>
                  <a:pt x="4246238" y="6742553"/>
                </a:cubicBezTo>
                <a:cubicBezTo>
                  <a:pt x="4253096" y="6753698"/>
                  <a:pt x="4257847" y="6765164"/>
                  <a:pt x="4260942" y="6776800"/>
                </a:cubicBezTo>
                <a:lnTo>
                  <a:pt x="4265716" y="6812064"/>
                </a:lnTo>
                <a:lnTo>
                  <a:pt x="4259553" y="6858001"/>
                </a:lnTo>
                <a:lnTo>
                  <a:pt x="4259553" y="6858001"/>
                </a:lnTo>
                <a:lnTo>
                  <a:pt x="4259553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noFill/>
          <a:effectLst>
            <a:outerShdw blurRad="381000" dist="152400" algn="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Freeform: Shape 15368">
            <a:extLst>
              <a:ext uri="{FF2B5EF4-FFF2-40B4-BE49-F238E27FC236}">
                <a16:creationId xmlns:a16="http://schemas.microsoft.com/office/drawing/2014/main" id="{340822D1-9EEA-4ECF-9360-D9AF87950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371" name="Freeform: Shape 15370">
            <a:extLst>
              <a:ext uri="{FF2B5EF4-FFF2-40B4-BE49-F238E27FC236}">
                <a16:creationId xmlns:a16="http://schemas.microsoft.com/office/drawing/2014/main" id="{DC292A62-7F34-4E30-BE04-48164A1DA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05643" y="2991644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7D285F-465D-C7E8-59BE-9E7C26623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2529840"/>
            <a:ext cx="6095999" cy="4114799"/>
          </a:xfrm>
        </p:spPr>
        <p:txBody>
          <a:bodyPr>
            <a:normAutofit/>
          </a:bodyPr>
          <a:lstStyle/>
          <a:p>
            <a:r>
              <a:rPr lang="uk-UA" sz="2200" dirty="0"/>
              <a:t>Алеаторика (</a:t>
            </a:r>
            <a:r>
              <a:rPr lang="en-US" sz="2200" dirty="0" err="1"/>
              <a:t>alea</a:t>
            </a:r>
            <a:r>
              <a:rPr lang="uk-UA" sz="2200" dirty="0"/>
              <a:t> — гральна кість) – техніка варіабельної композиції (послідовність елементів може змінюватися за принципом випадковості) </a:t>
            </a:r>
          </a:p>
          <a:p>
            <a:r>
              <a:rPr lang="uk-UA" sz="2200" dirty="0"/>
              <a:t>Комбінаторика – розрахунок кількості комбінацій з визначеного набору елементів, та визначення властивостей цих комбінацій</a:t>
            </a:r>
            <a:endParaRPr lang="en-US" sz="2200" dirty="0"/>
          </a:p>
          <a:p>
            <a:r>
              <a:rPr lang="uk-UA" sz="2200" dirty="0" err="1"/>
              <a:t>Мовна</a:t>
            </a:r>
            <a:r>
              <a:rPr lang="uk-UA" sz="2200" dirty="0"/>
              <a:t> гра (Людвіг </a:t>
            </a:r>
            <a:r>
              <a:rPr lang="uk-UA" sz="2200" dirty="0" err="1"/>
              <a:t>Віттгенштейн</a:t>
            </a:r>
            <a:r>
              <a:rPr lang="uk-UA" sz="2200" dirty="0"/>
              <a:t>): контекстуальна варіативність значень, «</a:t>
            </a:r>
            <a:r>
              <a:rPr lang="uk-UA" sz="2200" dirty="0" err="1"/>
              <a:t>мовні</a:t>
            </a:r>
            <a:r>
              <a:rPr lang="uk-UA" sz="2200" dirty="0"/>
              <a:t> особистості», </a:t>
            </a:r>
            <a:r>
              <a:rPr lang="uk-UA" sz="2200" dirty="0" err="1"/>
              <a:t>мовні</a:t>
            </a:r>
            <a:r>
              <a:rPr lang="uk-UA" sz="2200" dirty="0"/>
              <a:t> обмеження  </a:t>
            </a:r>
          </a:p>
          <a:p>
            <a:r>
              <a:rPr lang="uk-UA" sz="2200" dirty="0"/>
              <a:t>Теорія можливих світів, </a:t>
            </a:r>
            <a:r>
              <a:rPr lang="en-US" sz="2200" dirty="0" err="1"/>
              <a:t>TeSWeST</a:t>
            </a:r>
            <a:r>
              <a:rPr lang="en-US" sz="2200" dirty="0"/>
              <a:t> (Text Structure to World Structure Theory)</a:t>
            </a:r>
          </a:p>
        </p:txBody>
      </p:sp>
    </p:spTree>
    <p:extLst>
      <p:ext uri="{BB962C8B-B14F-4D97-AF65-F5344CB8AC3E}">
        <p14:creationId xmlns:p14="http://schemas.microsoft.com/office/powerpoint/2010/main" val="3564235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54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7F441-7CD5-CC1A-33C3-FF1DB0294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3810001" cy="2025649"/>
          </a:xfrm>
        </p:spPr>
        <p:txBody>
          <a:bodyPr anchor="b">
            <a:normAutofit/>
          </a:bodyPr>
          <a:lstStyle/>
          <a:p>
            <a:r>
              <a:rPr lang="uk-UA" dirty="0"/>
              <a:t>УЛІПО (</a:t>
            </a:r>
            <a:r>
              <a:rPr lang="en-US" dirty="0"/>
              <a:t>OULIPO) </a:t>
            </a:r>
          </a:p>
        </p:txBody>
      </p:sp>
      <p:pic>
        <p:nvPicPr>
          <p:cNvPr id="2050" name="Picture 2" descr="Алеаторика | Game Wiki">
            <a:extLst>
              <a:ext uri="{FF2B5EF4-FFF2-40B4-BE49-F238E27FC236}">
                <a16:creationId xmlns:a16="http://schemas.microsoft.com/office/drawing/2014/main" id="{BE944379-2E90-53D5-060F-58C2F02D6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0" y="868679"/>
            <a:ext cx="609600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44BB950-503A-3A13-C21C-13875A1FC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1" y="3047999"/>
            <a:ext cx="3810000" cy="3048001"/>
          </a:xfrm>
        </p:spPr>
        <p:txBody>
          <a:bodyPr>
            <a:normAutofit/>
          </a:bodyPr>
          <a:lstStyle/>
          <a:p>
            <a:r>
              <a:rPr lang="en-US" sz="1800" dirty="0" err="1"/>
              <a:t>Ouvroir</a:t>
            </a:r>
            <a:r>
              <a:rPr lang="en-US" sz="1800" dirty="0"/>
              <a:t> de </a:t>
            </a:r>
            <a:r>
              <a:rPr lang="en-US" sz="1800" dirty="0" err="1"/>
              <a:t>littérature</a:t>
            </a:r>
            <a:r>
              <a:rPr lang="en-US" sz="1800" dirty="0"/>
              <a:t> </a:t>
            </a:r>
            <a:r>
              <a:rPr lang="en-US" sz="1800" dirty="0" err="1"/>
              <a:t>potentielle</a:t>
            </a:r>
            <a:r>
              <a:rPr lang="en-US" sz="1800" dirty="0"/>
              <a:t> — </a:t>
            </a:r>
            <a:r>
              <a:rPr lang="ru-RU" sz="1800" dirty="0"/>
              <a:t>Цех </a:t>
            </a:r>
            <a:r>
              <a:rPr lang="ru-RU" sz="1800" dirty="0" err="1"/>
              <a:t>потенц</a:t>
            </a:r>
            <a:r>
              <a:rPr lang="uk-UA" sz="1800" dirty="0" err="1"/>
              <a:t>ійної</a:t>
            </a:r>
            <a:r>
              <a:rPr lang="ru-RU" sz="1800" dirty="0"/>
              <a:t> </a:t>
            </a:r>
            <a:r>
              <a:rPr lang="uk-UA" sz="1800" dirty="0"/>
              <a:t>літератури</a:t>
            </a:r>
          </a:p>
          <a:p>
            <a:r>
              <a:rPr lang="uk-UA" sz="1800" dirty="0"/>
              <a:t>Математичні методи для пошуку літературних обмежень + виявлення літературних конвенцій </a:t>
            </a:r>
          </a:p>
          <a:p>
            <a:r>
              <a:rPr lang="uk-UA" sz="1800" dirty="0"/>
              <a:t>Теза: більше обмежень = більше творчості </a:t>
            </a:r>
          </a:p>
          <a:p>
            <a:r>
              <a:rPr lang="uk-UA" sz="1800" dirty="0"/>
              <a:t>Схеми і структури читання + методи, правила і закономірності створення текстів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09861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D3984-B53F-8454-8817-C01A656DB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Експерименти УЛІПО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750B82-471A-3607-EC35-F8AF71E76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438399"/>
            <a:ext cx="5127171" cy="3924301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Структурні</a:t>
            </a:r>
            <a:r>
              <a:rPr lang="ru-RU" dirty="0"/>
              <a:t> </a:t>
            </a:r>
            <a:r>
              <a:rPr lang="ru-RU" dirty="0" err="1"/>
              <a:t>обмеження</a:t>
            </a:r>
            <a:r>
              <a:rPr lang="ru-RU" dirty="0"/>
              <a:t> (</a:t>
            </a:r>
            <a:r>
              <a:rPr lang="ru-RU" dirty="0" err="1"/>
              <a:t>рима</a:t>
            </a:r>
            <a:r>
              <a:rPr lang="ru-RU" dirty="0"/>
              <a:t>, ритм, </a:t>
            </a:r>
            <a:r>
              <a:rPr lang="ru-RU" dirty="0" err="1"/>
              <a:t>розмір</a:t>
            </a:r>
            <a:r>
              <a:rPr lang="ru-RU" dirty="0"/>
              <a:t>; </a:t>
            </a:r>
            <a:r>
              <a:rPr lang="ru-RU" dirty="0" err="1"/>
              <a:t>алфавітні</a:t>
            </a:r>
            <a:r>
              <a:rPr lang="ru-RU" dirty="0"/>
              <a:t>, </a:t>
            </a:r>
            <a:r>
              <a:rPr lang="ru-RU" dirty="0" err="1"/>
              <a:t>фонетичні</a:t>
            </a:r>
            <a:r>
              <a:rPr lang="ru-RU" dirty="0"/>
              <a:t>, </a:t>
            </a:r>
            <a:r>
              <a:rPr lang="ru-RU" dirty="0" err="1"/>
              <a:t>числові</a:t>
            </a:r>
            <a:r>
              <a:rPr lang="ru-RU" dirty="0"/>
              <a:t> </a:t>
            </a:r>
            <a:r>
              <a:rPr lang="ru-RU" dirty="0" err="1"/>
              <a:t>обмеження</a:t>
            </a:r>
            <a:r>
              <a:rPr lang="ru-RU" dirty="0"/>
              <a:t>) </a:t>
            </a:r>
          </a:p>
          <a:p>
            <a:r>
              <a:rPr lang="ru-RU" dirty="0" err="1"/>
              <a:t>Методи</a:t>
            </a:r>
            <a:r>
              <a:rPr lang="ru-RU" dirty="0"/>
              <a:t> </a:t>
            </a:r>
            <a:r>
              <a:rPr lang="ru-RU" dirty="0" err="1"/>
              <a:t>автоматичної</a:t>
            </a:r>
            <a:r>
              <a:rPr lang="ru-RU" dirty="0"/>
              <a:t> </a:t>
            </a:r>
            <a:r>
              <a:rPr lang="ru-RU" dirty="0" err="1"/>
              <a:t>трансформації</a:t>
            </a:r>
            <a:r>
              <a:rPr lang="ru-RU" dirty="0"/>
              <a:t> (метод </a:t>
            </a:r>
            <a:r>
              <a:rPr lang="en-US" dirty="0"/>
              <a:t>S+7 </a:t>
            </a:r>
            <a:r>
              <a:rPr lang="uk-UA" dirty="0" err="1"/>
              <a:t>Лескюра</a:t>
            </a:r>
            <a:r>
              <a:rPr lang="uk-UA" dirty="0"/>
              <a:t>, «хайка» </a:t>
            </a:r>
            <a:r>
              <a:rPr lang="uk-UA" dirty="0" err="1"/>
              <a:t>Кено</a:t>
            </a:r>
            <a:r>
              <a:rPr lang="uk-UA" dirty="0"/>
              <a:t>) </a:t>
            </a:r>
            <a:endParaRPr lang="ru-RU" dirty="0"/>
          </a:p>
          <a:p>
            <a:r>
              <a:rPr lang="ru-RU" dirty="0"/>
              <a:t>Математика + </a:t>
            </a:r>
            <a:r>
              <a:rPr lang="ru-RU" dirty="0" err="1"/>
              <a:t>література</a:t>
            </a:r>
            <a:r>
              <a:rPr lang="ru-RU" dirty="0"/>
              <a:t>: </a:t>
            </a:r>
            <a:r>
              <a:rPr lang="ru-RU" dirty="0" err="1"/>
              <a:t>матричне</a:t>
            </a:r>
            <a:r>
              <a:rPr lang="ru-RU" dirty="0"/>
              <a:t> </a:t>
            </a:r>
            <a:r>
              <a:rPr lang="ru-RU" dirty="0" err="1"/>
              <a:t>помноження</a:t>
            </a:r>
            <a:r>
              <a:rPr lang="ru-RU" dirty="0"/>
              <a:t>, </a:t>
            </a:r>
            <a:r>
              <a:rPr lang="ru-RU" dirty="0" err="1"/>
              <a:t>тексти</a:t>
            </a:r>
            <a:r>
              <a:rPr lang="ru-RU" dirty="0"/>
              <a:t> по графах</a:t>
            </a:r>
            <a:r>
              <a:rPr lang="en-US" dirty="0"/>
              <a:t>*</a:t>
            </a:r>
            <a:r>
              <a:rPr lang="ru-RU" dirty="0"/>
              <a:t>, </a:t>
            </a:r>
            <a:r>
              <a:rPr lang="ru-RU" dirty="0" err="1"/>
              <a:t>тангенціальні</a:t>
            </a:r>
            <a:r>
              <a:rPr lang="ru-RU" dirty="0"/>
              <a:t> </a:t>
            </a:r>
            <a:r>
              <a:rPr lang="ru-RU" dirty="0" err="1"/>
              <a:t>поеми</a:t>
            </a:r>
            <a:r>
              <a:rPr lang="ru-RU" dirty="0"/>
              <a:t>, «</a:t>
            </a:r>
            <a:r>
              <a:rPr lang="ru-RU" dirty="0" err="1"/>
              <a:t>поеми</a:t>
            </a:r>
            <a:r>
              <a:rPr lang="ru-RU" dirty="0"/>
              <a:t> Ме</a:t>
            </a:r>
            <a:r>
              <a:rPr lang="uk-UA" dirty="0" err="1"/>
              <a:t>біуса</a:t>
            </a:r>
            <a:r>
              <a:rPr lang="uk-UA" dirty="0"/>
              <a:t>» </a:t>
            </a:r>
          </a:p>
          <a:p>
            <a:r>
              <a:rPr lang="uk-UA" dirty="0"/>
              <a:t>«Машина сюжетів»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uk-UA" dirty="0"/>
              <a:t> </a:t>
            </a:r>
            <a:r>
              <a:rPr lang="en-US" dirty="0"/>
              <a:t>* </a:t>
            </a:r>
            <a:r>
              <a:rPr lang="uk-UA" dirty="0"/>
              <a:t>Граф </a:t>
            </a:r>
            <a:r>
              <a:rPr lang="uk-UA" dirty="0">
                <a:hlinkClick r:id="rId2"/>
              </a:rPr>
              <a:t>–</a:t>
            </a:r>
            <a:r>
              <a:rPr lang="uk-UA" dirty="0"/>
              <a:t> математична </a:t>
            </a:r>
            <a:r>
              <a:rPr lang="uk-UA" dirty="0" err="1"/>
              <a:t>абстрація</a:t>
            </a:r>
            <a:r>
              <a:rPr lang="uk-UA" dirty="0"/>
              <a:t> реальної системи із парним зв</a:t>
            </a:r>
            <a:r>
              <a:rPr lang="en-US" dirty="0"/>
              <a:t>’</a:t>
            </a:r>
            <a:r>
              <a:rPr lang="uk-UA" dirty="0" err="1"/>
              <a:t>язком</a:t>
            </a:r>
            <a:r>
              <a:rPr lang="uk-UA" dirty="0"/>
              <a:t> між елементами</a:t>
            </a:r>
            <a:endParaRPr lang="ru-RU" dirty="0"/>
          </a:p>
        </p:txBody>
      </p:sp>
      <p:pic>
        <p:nvPicPr>
          <p:cNvPr id="3074" name="Picture 2" descr="Граф Шлефли — Википедия">
            <a:extLst>
              <a:ext uri="{FF2B5EF4-FFF2-40B4-BE49-F238E27FC236}">
                <a16:creationId xmlns:a16="http://schemas.microsoft.com/office/drawing/2014/main" id="{D255AEA2-40B9-EDA2-A3B4-AFB43E79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257" y="1524000"/>
            <a:ext cx="4310743" cy="431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260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ECFE3F-659E-D10B-A031-ADBB30DD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523" y="885825"/>
            <a:ext cx="3810001" cy="1901824"/>
          </a:xfrm>
        </p:spPr>
        <p:txBody>
          <a:bodyPr anchor="b">
            <a:normAutofit/>
          </a:bodyPr>
          <a:lstStyle/>
          <a:p>
            <a:endParaRPr lang="en-US"/>
          </a:p>
        </p:txBody>
      </p:sp>
      <p:pic>
        <p:nvPicPr>
          <p:cNvPr id="4" name="Vimeo 19599227 Cent Mille Milliards de Poèmes">
            <a:hlinkClick r:id="" action="ppaction://media"/>
            <a:extLst>
              <a:ext uri="{FF2B5EF4-FFF2-40B4-BE49-F238E27FC236}">
                <a16:creationId xmlns:a16="http://schemas.microsoft.com/office/drawing/2014/main" id="{C6DC74A2-5FCF-5FE3-6BBB-1092F867D4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5710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727A1-8C86-F142-FAF0-C54FD532A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2DF7C6-079D-EDFB-4848-13DBEFF21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C309B84-143E-1C21-EC7E-E3EFAA1DC5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0" b="9712"/>
          <a:stretch/>
        </p:blipFill>
        <p:spPr bwMode="auto">
          <a:xfrm>
            <a:off x="417883" y="-30479"/>
            <a:ext cx="10835276" cy="688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B4977A-E305-3809-34A0-8B20B31BF142}"/>
              </a:ext>
            </a:extLst>
          </p:cNvPr>
          <p:cNvSpPr txBox="1"/>
          <p:nvPr/>
        </p:nvSpPr>
        <p:spPr>
          <a:xfrm>
            <a:off x="6542314" y="277565"/>
            <a:ext cx="6096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Італо </a:t>
            </a:r>
            <a:r>
              <a:rPr kumimoji="0" lang="uk-UA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Кальвіно</a:t>
            </a:r>
            <a:b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</a:br>
            <a:r>
              <a:rPr kumimoji="0" lang="uk-U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/>
                <a:ea typeface="+mj-ea"/>
                <a:cs typeface="+mj-cs"/>
              </a:rPr>
              <a:t>«Якщо подорожній одної зимової ночі…»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E7D1E2-D907-7E6E-5126-100E1CBACBD1}"/>
              </a:ext>
            </a:extLst>
          </p:cNvPr>
          <p:cNvSpPr txBox="1"/>
          <p:nvPr/>
        </p:nvSpPr>
        <p:spPr>
          <a:xfrm>
            <a:off x="417883" y="6096000"/>
            <a:ext cx="3022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0" i="0" u="none" strike="noStrike" dirty="0">
                <a:solidFill>
                  <a:schemeClr val="bg1"/>
                </a:solidFill>
                <a:effectLst/>
                <a:latin typeface="Abril Fatface" panose="020B06040202020202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Автор перекладу: </a:t>
            </a:r>
          </a:p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Abril Fatface" panose="020B0604020202020204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Stephen McClurg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43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782F21-81F8-EEDD-B5C7-81C3813F7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Жорж </a:t>
            </a:r>
            <a:r>
              <a:rPr lang="uk-UA" dirty="0" err="1"/>
              <a:t>Перек</a:t>
            </a:r>
            <a:br>
              <a:rPr lang="uk-UA" dirty="0"/>
            </a:br>
            <a:r>
              <a:rPr lang="uk-UA" dirty="0"/>
              <a:t>«Життя: інструкція з використання» 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0A5BD6-D2EB-B91B-3737-3EAA50953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3047999"/>
            <a:ext cx="6742386" cy="3048001"/>
          </a:xfrm>
        </p:spPr>
        <p:txBody>
          <a:bodyPr>
            <a:normAutofit fontScale="92500"/>
          </a:bodyPr>
          <a:lstStyle/>
          <a:p>
            <a:r>
              <a:rPr lang="uk-UA" dirty="0"/>
              <a:t>Основа композиції - задача про хід коня</a:t>
            </a:r>
          </a:p>
          <a:p>
            <a:r>
              <a:rPr lang="uk-UA" dirty="0"/>
              <a:t>Змістове наповнення – 42 тематичні переліки (пози, дії, почуття, кольори, цитати, книги, малюнки, постаті) по 10 одиниць у кожному </a:t>
            </a:r>
          </a:p>
          <a:p>
            <a:r>
              <a:rPr lang="uk-UA" dirty="0"/>
              <a:t>Комбінаторика на основі квадратів Ейлера (21 квадрат 10х10, по 2 одиниці з переліків у кожній клітині)  </a:t>
            </a:r>
          </a:p>
          <a:p>
            <a:endParaRPr lang="uk-UA" dirty="0"/>
          </a:p>
          <a:p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03EC2D9-8B1E-D67A-EB72-ADC677D03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987" y="3047999"/>
            <a:ext cx="3248025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505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78066-26E3-4294-2D8E-DBD09C887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Приклад комбінування:</a:t>
            </a:r>
            <a:br>
              <a:rPr lang="uk-UA" dirty="0"/>
            </a:br>
            <a:r>
              <a:rPr lang="uk-UA" dirty="0"/>
              <a:t>елементи для розділу 77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BB2EBC-90F6-FAB2-6850-D7043E831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/>
              <a:t>Плаский живіт / інтерв'ю / Кафка / Рембо / пара / друзі / аптека / квиток / поринути в ностальгію / глянцева фарба / мозаїчний паркет / передвоєнний час / Північна Африка / Доба Регентства / крісло / 6 сторінок / установа / чоловік 18-35 років / павук / куртка / вишитий / оксамит / помаранчевий / рукавички / запальничка / лист / воєнна музика / </a:t>
            </a:r>
            <a:r>
              <a:rPr lang="uk-UA" dirty="0" err="1"/>
              <a:t>Босх</a:t>
            </a:r>
            <a:r>
              <a:rPr lang="uk-UA" dirty="0"/>
              <a:t> / </a:t>
            </a:r>
            <a:r>
              <a:rPr lang="uk-UA" dirty="0" err="1"/>
              <a:t>Грааль</a:t>
            </a:r>
            <a:r>
              <a:rPr lang="uk-UA" dirty="0"/>
              <a:t> / вода / хліб / попільничка / гральні карти / ненависть / планування / восьмикутник / циліндр / кактус / золото </a:t>
            </a:r>
          </a:p>
        </p:txBody>
      </p:sp>
    </p:spTree>
    <p:extLst>
      <p:ext uri="{BB962C8B-B14F-4D97-AF65-F5344CB8AC3E}">
        <p14:creationId xmlns:p14="http://schemas.microsoft.com/office/powerpoint/2010/main" val="3548257339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Impact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3803</TotalTime>
  <Words>783</Words>
  <Application>Microsoft Office PowerPoint</Application>
  <PresentationFormat>Широкоэкранный</PresentationFormat>
  <Paragraphs>83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Abril Fatface</vt:lpstr>
      <vt:lpstr>Arial</vt:lpstr>
      <vt:lpstr>Arial Nova Cond</vt:lpstr>
      <vt:lpstr>Impact</vt:lpstr>
      <vt:lpstr>TornVTI</vt:lpstr>
      <vt:lpstr>Ігрові стратегії постмодерністської літератури   </vt:lpstr>
      <vt:lpstr>Principum Ludi</vt:lpstr>
      <vt:lpstr>Поетика гри</vt:lpstr>
      <vt:lpstr>УЛІПО (OULIPO) </vt:lpstr>
      <vt:lpstr>Експерименти УЛІПО</vt:lpstr>
      <vt:lpstr>Презентация PowerPoint</vt:lpstr>
      <vt:lpstr>Презентация PowerPoint</vt:lpstr>
      <vt:lpstr>Жорж Перек «Життя: інструкція з використання» </vt:lpstr>
      <vt:lpstr>Приклад комбінування: елементи для розділу 77</vt:lpstr>
      <vt:lpstr>Презентация PowerPoint</vt:lpstr>
      <vt:lpstr>Карткова колода як «машина сюжетів»</vt:lpstr>
      <vt:lpstr>Гіпертекст </vt:lpstr>
      <vt:lpstr>Властивості гіпертексту</vt:lpstr>
      <vt:lpstr>Мілорад Павич «Хозарський словник» </vt:lpstr>
      <vt:lpstr>Тексти-лабіринти </vt:lpstr>
      <vt:lpstr>Класифікація лабіринтів  за Умберто Еко</vt:lpstr>
      <vt:lpstr>«Ім’я троянди» Умберто Еко  як роман-лабіринт</vt:lpstr>
      <vt:lpstr>Томас Пінчон «Веселка гравітації»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Ігрові стратегії постмодерністської літератури   </dc:title>
  <dc:creator>E. T.</dc:creator>
  <cp:lastModifiedBy>E. T.</cp:lastModifiedBy>
  <cp:revision>1</cp:revision>
  <dcterms:created xsi:type="dcterms:W3CDTF">2023-04-09T20:33:28Z</dcterms:created>
  <dcterms:modified xsi:type="dcterms:W3CDTF">2023-04-12T11:57:04Z</dcterms:modified>
</cp:coreProperties>
</file>