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/>
              <a:t>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НАНЕСЕННЯ ПЛІВОК У ВАКУУМІ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Метод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термічного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випаровування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Метод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йонного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розпилення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заснований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Вакуум в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тонкоплівковій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технології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dirty="0" err="1"/>
              <a:t>Вплив</a:t>
            </a:r>
            <a:r>
              <a:rPr lang="ru-RU" dirty="0"/>
              <a:t> вакууму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 smtClean="0"/>
              <a:t>плівок</a:t>
            </a:r>
            <a:endParaRPr lang="ru-RU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216" y="886968"/>
            <a:ext cx="29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у </a:t>
            </a:r>
            <a:r>
              <a:rPr lang="ru-RU" dirty="0" err="1"/>
              <a:t>вакуумі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(</a:t>
            </a:r>
            <a:r>
              <a:rPr lang="ru-RU" dirty="0" err="1"/>
              <a:t>генерації</a:t>
            </a:r>
            <a:r>
              <a:rPr lang="ru-RU" dirty="0"/>
              <a:t>) потоку </a:t>
            </a:r>
            <a:r>
              <a:rPr lang="ru-RU" dirty="0" err="1"/>
              <a:t>частинок</a:t>
            </a:r>
            <a:r>
              <a:rPr lang="ru-RU" dirty="0"/>
              <a:t>, </a:t>
            </a:r>
            <a:r>
              <a:rPr lang="ru-RU" dirty="0" err="1"/>
              <a:t>спрямованого</a:t>
            </a:r>
            <a:r>
              <a:rPr lang="ru-RU" dirty="0"/>
              <a:t> </a:t>
            </a:r>
            <a:r>
              <a:rPr lang="ru-RU" dirty="0" err="1"/>
              <a:t>убік</a:t>
            </a:r>
            <a:r>
              <a:rPr lang="ru-RU" dirty="0"/>
              <a:t> </a:t>
            </a:r>
            <a:r>
              <a:rPr lang="ru-RU" dirty="0" err="1"/>
              <a:t>оброблюваної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, і </a:t>
            </a:r>
            <a:r>
              <a:rPr lang="ru-RU" dirty="0" err="1"/>
              <a:t>наступної</a:t>
            </a:r>
            <a:r>
              <a:rPr lang="ru-RU" dirty="0"/>
              <a:t> їх </a:t>
            </a:r>
            <a:r>
              <a:rPr lang="ru-RU" dirty="0" err="1"/>
              <a:t>конденсації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тонкоплівкових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покривається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273" y="614434"/>
            <a:ext cx="3357944" cy="45161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86902" y="245102"/>
            <a:ext cx="494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СХЕМА УСТАНОВКИ ДЛЯ НАНЕСЕННЯ ПЛІВОК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6056" y="5130577"/>
            <a:ext cx="5135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err="1"/>
              <a:t>джерело</a:t>
            </a:r>
            <a:r>
              <a:rPr lang="ru-RU" dirty="0"/>
              <a:t> потоку </a:t>
            </a:r>
            <a:r>
              <a:rPr lang="ru-RU" dirty="0" err="1"/>
              <a:t>часток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наносяться</a:t>
            </a:r>
            <a:r>
              <a:rPr lang="ru-RU" dirty="0"/>
              <a:t>, 2 –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, 3 – </a:t>
            </a:r>
            <a:r>
              <a:rPr lang="ru-RU" dirty="0" err="1"/>
              <a:t>підкладка</a:t>
            </a:r>
            <a:r>
              <a:rPr lang="ru-RU" dirty="0"/>
              <a:t>, 4 – </a:t>
            </a:r>
            <a:r>
              <a:rPr lang="ru-RU" dirty="0" err="1"/>
              <a:t>підкладкотримач</a:t>
            </a:r>
            <a:r>
              <a:rPr lang="ru-RU" dirty="0"/>
              <a:t>, 5 – </a:t>
            </a:r>
            <a:r>
              <a:rPr lang="ru-RU" dirty="0" err="1"/>
              <a:t>робоча</a:t>
            </a:r>
            <a:r>
              <a:rPr lang="ru-RU" dirty="0"/>
              <a:t> </a:t>
            </a:r>
            <a:r>
              <a:rPr lang="ru-RU" dirty="0" err="1"/>
              <a:t>вакуумна</a:t>
            </a:r>
            <a:r>
              <a:rPr lang="ru-RU" dirty="0"/>
              <a:t> камера, 6 – кран впуску </a:t>
            </a:r>
            <a:r>
              <a:rPr lang="ru-RU" dirty="0" err="1"/>
              <a:t>повітря</a:t>
            </a:r>
            <a:r>
              <a:rPr lang="ru-RU" dirty="0"/>
              <a:t>, 7 – датчик </a:t>
            </a:r>
            <a:r>
              <a:rPr lang="ru-RU" dirty="0" err="1"/>
              <a:t>зміни</a:t>
            </a:r>
            <a:r>
              <a:rPr lang="ru-RU" dirty="0"/>
              <a:t> вакууму, 8 – </a:t>
            </a:r>
            <a:r>
              <a:rPr lang="ru-RU" dirty="0" err="1"/>
              <a:t>кільцева</a:t>
            </a:r>
            <a:r>
              <a:rPr lang="ru-RU" dirty="0"/>
              <a:t> </a:t>
            </a:r>
            <a:r>
              <a:rPr lang="ru-RU" dirty="0" err="1"/>
              <a:t>гумова</a:t>
            </a:r>
            <a:r>
              <a:rPr lang="ru-RU" dirty="0"/>
              <a:t> прокладка, 9 – </a:t>
            </a:r>
            <a:r>
              <a:rPr lang="ru-RU" dirty="0" err="1"/>
              <a:t>базова</a:t>
            </a:r>
            <a:r>
              <a:rPr lang="ru-RU" dirty="0"/>
              <a:t> плита, 10 – </a:t>
            </a:r>
            <a:r>
              <a:rPr lang="ru-RU" dirty="0" err="1"/>
              <a:t>вакуумна</a:t>
            </a:r>
            <a:r>
              <a:rPr lang="ru-RU" dirty="0"/>
              <a:t> </a:t>
            </a:r>
            <a:r>
              <a:rPr lang="ru-RU" dirty="0" err="1"/>
              <a:t>відкачуюча</a:t>
            </a:r>
            <a:r>
              <a:rPr lang="ru-RU" dirty="0"/>
              <a:t> система, 11 – каркас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55522" y="697702"/>
            <a:ext cx="33579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реслювати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.) Таким чином, при </a:t>
            </a:r>
            <a:r>
              <a:rPr lang="ru-RU" dirty="0" err="1"/>
              <a:t>нанесенні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три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генерація</a:t>
            </a:r>
            <a:r>
              <a:rPr lang="ru-RU" dirty="0" smtClean="0"/>
              <a:t> </a:t>
            </a:r>
            <a:r>
              <a:rPr lang="ru-RU" dirty="0" err="1"/>
              <a:t>спрямованого</a:t>
            </a:r>
            <a:r>
              <a:rPr lang="ru-RU" dirty="0"/>
              <a:t> потоку </a:t>
            </a:r>
            <a:r>
              <a:rPr lang="ru-RU" dirty="0" err="1"/>
              <a:t>частинок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/>
              <a:t>частинок</a:t>
            </a:r>
            <a:r>
              <a:rPr lang="ru-RU" dirty="0"/>
              <a:t> у </a:t>
            </a:r>
            <a:r>
              <a:rPr lang="ru-RU" dirty="0" err="1"/>
              <a:t>розрідженому</a:t>
            </a:r>
            <a:r>
              <a:rPr lang="ru-RU" dirty="0"/>
              <a:t> (вакуумному) </a:t>
            </a:r>
            <a:r>
              <a:rPr lang="ru-RU" dirty="0" err="1"/>
              <a:t>просторі</a:t>
            </a:r>
            <a:r>
              <a:rPr lang="ru-RU" dirty="0"/>
              <a:t> від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до </a:t>
            </a:r>
            <a:r>
              <a:rPr lang="ru-RU" dirty="0" err="1"/>
              <a:t>оброблюваної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осідання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конденсація</a:t>
            </a:r>
            <a:r>
              <a:rPr lang="ru-RU" dirty="0"/>
              <a:t>) </a:t>
            </a:r>
            <a:r>
              <a:rPr lang="ru-RU" dirty="0" err="1"/>
              <a:t>частинок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тонкоплівкових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036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96840" y="94226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нанесення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у </a:t>
            </a:r>
            <a:r>
              <a:rPr lang="ru-RU" dirty="0" err="1"/>
              <a:t>вакуумі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установка </a:t>
            </a:r>
            <a:r>
              <a:rPr lang="ru-RU" dirty="0"/>
              <a:t>і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підлягаючих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 </a:t>
            </a:r>
            <a:r>
              <a:rPr lang="ru-RU" dirty="0" err="1"/>
              <a:t>підкладок</a:t>
            </a:r>
            <a:r>
              <a:rPr lang="ru-RU" dirty="0"/>
              <a:t> на </a:t>
            </a:r>
            <a:r>
              <a:rPr lang="ru-RU" dirty="0" err="1"/>
              <a:t>підкладкотримачі</a:t>
            </a:r>
            <a:r>
              <a:rPr lang="ru-RU" dirty="0"/>
              <a:t> при </a:t>
            </a:r>
            <a:r>
              <a:rPr lang="ru-RU" dirty="0" err="1"/>
              <a:t>піднятому</a:t>
            </a:r>
            <a:r>
              <a:rPr lang="ru-RU" dirty="0"/>
              <a:t> </a:t>
            </a:r>
            <a:r>
              <a:rPr lang="ru-RU" dirty="0" err="1"/>
              <a:t>ковпаку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герметизація</a:t>
            </a:r>
            <a:r>
              <a:rPr lang="ru-RU" dirty="0"/>
              <a:t>)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 і </a:t>
            </a:r>
            <a:r>
              <a:rPr lang="ru-RU" dirty="0" err="1"/>
              <a:t>відкачування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необхідного</a:t>
            </a:r>
            <a:r>
              <a:rPr lang="ru-RU" dirty="0"/>
              <a:t> вакууму;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/>
              <a:t>джерела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атомарний</a:t>
            </a:r>
            <a:r>
              <a:rPr lang="ru-RU" dirty="0"/>
              <a:t> (</a:t>
            </a:r>
            <a:r>
              <a:rPr lang="ru-RU" dirty="0" err="1"/>
              <a:t>молекулярний</a:t>
            </a:r>
            <a:r>
              <a:rPr lang="ru-RU" dirty="0"/>
              <a:t>)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нанесення</a:t>
            </a:r>
            <a:r>
              <a:rPr lang="ru-RU" dirty="0" smtClean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визначеної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при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працюючому</a:t>
            </a:r>
            <a:r>
              <a:rPr lang="ru-RU" dirty="0"/>
              <a:t> </a:t>
            </a:r>
            <a:r>
              <a:rPr lang="ru-RU" dirty="0" err="1"/>
              <a:t>джерелі</a:t>
            </a:r>
            <a:r>
              <a:rPr lang="ru-RU" dirty="0"/>
              <a:t> потоку </a:t>
            </a:r>
            <a:r>
              <a:rPr lang="ru-RU" dirty="0" err="1"/>
              <a:t>частинок</a:t>
            </a:r>
            <a:r>
              <a:rPr lang="ru-RU" dirty="0"/>
              <a:t> і </a:t>
            </a:r>
            <a:r>
              <a:rPr lang="ru-RU" dirty="0" err="1"/>
              <a:t>вакуумній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вимкнення</a:t>
            </a:r>
            <a:r>
              <a:rPr lang="ru-RU" dirty="0" smtClean="0"/>
              <a:t> </a:t>
            </a:r>
            <a:r>
              <a:rPr lang="ru-RU" dirty="0" err="1"/>
              <a:t>джерела</a:t>
            </a:r>
            <a:r>
              <a:rPr lang="ru-RU" dirty="0"/>
              <a:t> потоку </a:t>
            </a:r>
            <a:r>
              <a:rPr lang="ru-RU" dirty="0" err="1"/>
              <a:t>частинок</a:t>
            </a:r>
            <a:r>
              <a:rPr lang="ru-RU" dirty="0"/>
              <a:t>,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підкладок</a:t>
            </a:r>
            <a:r>
              <a:rPr lang="ru-RU" dirty="0"/>
              <a:t> і напуск </a:t>
            </a:r>
            <a:r>
              <a:rPr lang="ru-RU" dirty="0" err="1"/>
              <a:t>повітря</a:t>
            </a:r>
            <a:r>
              <a:rPr lang="ru-RU" dirty="0"/>
              <a:t> в </a:t>
            </a:r>
            <a:r>
              <a:rPr lang="ru-RU" dirty="0" err="1"/>
              <a:t>робочу</a:t>
            </a:r>
            <a:r>
              <a:rPr lang="ru-RU" dirty="0"/>
              <a:t> камеру до атмосферного </a:t>
            </a:r>
            <a:r>
              <a:rPr lang="ru-RU" dirty="0" err="1"/>
              <a:t>тиску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підйом</a:t>
            </a:r>
            <a:r>
              <a:rPr lang="ru-RU" dirty="0" smtClean="0"/>
              <a:t> </a:t>
            </a:r>
            <a:r>
              <a:rPr lang="ru-RU" dirty="0" err="1"/>
              <a:t>ковпака</a:t>
            </a:r>
            <a:r>
              <a:rPr lang="ru-RU" dirty="0"/>
              <a:t> і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оброблених</a:t>
            </a:r>
            <a:r>
              <a:rPr lang="ru-RU" dirty="0"/>
              <a:t> </a:t>
            </a:r>
            <a:r>
              <a:rPr lang="ru-RU" dirty="0" err="1"/>
              <a:t>підкладок</a:t>
            </a:r>
            <a:r>
              <a:rPr lang="ru-RU" dirty="0"/>
              <a:t> з </a:t>
            </a:r>
            <a:r>
              <a:rPr lang="ru-RU" dirty="0" err="1"/>
              <a:t>підкладкотримача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5034"/>
            <a:ext cx="4524375" cy="4229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5656" y="883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КЛАСИФІКАЦІЯ ОСНОВНИХ ТЕХНОЛОГІЧНИХ СПОСОБІВ НАНЕСЕННЯ ПЛІВОК У ВАКУУМІ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17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3488" y="618203"/>
            <a:ext cx="7888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Метод </a:t>
            </a:r>
            <a:r>
              <a:rPr lang="ru-RU" dirty="0" err="1">
                <a:solidFill>
                  <a:srgbClr val="FF0000"/>
                </a:solidFill>
              </a:rPr>
              <a:t>термічного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випаровування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нагріванні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випарниках</a:t>
            </a:r>
            <a:r>
              <a:rPr lang="ru-RU" dirty="0"/>
              <a:t> до </a:t>
            </a:r>
            <a:r>
              <a:rPr lang="ru-RU" dirty="0" err="1"/>
              <a:t>температури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/>
              <a:t>помітний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випаровування</a:t>
            </a:r>
            <a:r>
              <a:rPr lang="ru-RU" dirty="0"/>
              <a:t>,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конденсації</a:t>
            </a:r>
            <a:r>
              <a:rPr lang="ru-RU" dirty="0"/>
              <a:t> </a:t>
            </a:r>
            <a:r>
              <a:rPr lang="ru-RU" dirty="0" err="1"/>
              <a:t>парів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на </a:t>
            </a:r>
            <a:r>
              <a:rPr lang="ru-RU" dirty="0" err="1"/>
              <a:t>оброблених</a:t>
            </a:r>
            <a:r>
              <a:rPr lang="ru-RU" dirty="0"/>
              <a:t> </a:t>
            </a:r>
            <a:r>
              <a:rPr lang="ru-RU" dirty="0" err="1"/>
              <a:t>поверхнях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на </a:t>
            </a:r>
            <a:r>
              <a:rPr lang="ru-RU" dirty="0" err="1"/>
              <a:t>деякій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від </a:t>
            </a:r>
            <a:r>
              <a:rPr lang="ru-RU" dirty="0" err="1"/>
              <a:t>випарника</a:t>
            </a:r>
            <a:r>
              <a:rPr lang="ru-RU" dirty="0"/>
              <a:t>. </a:t>
            </a:r>
            <a:r>
              <a:rPr lang="ru-RU" dirty="0" err="1"/>
              <a:t>Важливим</a:t>
            </a:r>
            <a:r>
              <a:rPr lang="ru-RU" dirty="0"/>
              <a:t> фактором,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і </a:t>
            </a:r>
            <a:r>
              <a:rPr lang="ru-RU" dirty="0" err="1"/>
              <a:t>конструкцію</a:t>
            </a:r>
            <a:r>
              <a:rPr lang="ru-RU" dirty="0"/>
              <a:t> установок </a:t>
            </a:r>
            <a:r>
              <a:rPr lang="ru-RU" dirty="0" err="1"/>
              <a:t>термічного</a:t>
            </a:r>
            <a:r>
              <a:rPr lang="ru-RU" dirty="0"/>
              <a:t> </a:t>
            </a:r>
            <a:r>
              <a:rPr lang="ru-RU" dirty="0" err="1"/>
              <a:t>випарювання</a:t>
            </a:r>
            <a:r>
              <a:rPr lang="ru-RU" dirty="0"/>
              <a:t>, є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випаровуються</a:t>
            </a:r>
            <a:r>
              <a:rPr lang="ru-RU" dirty="0"/>
              <a:t>: </a:t>
            </a:r>
            <a:r>
              <a:rPr lang="ru-RU" dirty="0" err="1"/>
              <a:t>резистивний</a:t>
            </a:r>
            <a:r>
              <a:rPr lang="ru-RU" dirty="0"/>
              <a:t> (</a:t>
            </a:r>
            <a:r>
              <a:rPr lang="ru-RU" dirty="0" err="1"/>
              <a:t>омічний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електронно-променевий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5362"/>
            <a:ext cx="3456432" cy="246094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587496" y="362102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Метод </a:t>
            </a:r>
            <a:r>
              <a:rPr lang="ru-RU" dirty="0" err="1">
                <a:solidFill>
                  <a:srgbClr val="FF0000"/>
                </a:solidFill>
              </a:rPr>
              <a:t>йонного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розпилення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заснований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на </a:t>
            </a:r>
            <a:r>
              <a:rPr lang="ru-RU" dirty="0" err="1"/>
              <a:t>бомбардуванні</a:t>
            </a:r>
            <a:r>
              <a:rPr lang="ru-RU" dirty="0"/>
              <a:t> </a:t>
            </a:r>
            <a:r>
              <a:rPr lang="ru-RU" dirty="0" err="1"/>
              <a:t>мішені</a:t>
            </a:r>
            <a:r>
              <a:rPr lang="ru-RU" dirty="0"/>
              <a:t>, </a:t>
            </a:r>
            <a:r>
              <a:rPr lang="ru-RU" dirty="0" err="1"/>
              <a:t>виготовленої</a:t>
            </a:r>
            <a:r>
              <a:rPr lang="ru-RU" dirty="0"/>
              <a:t> з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потрібно </a:t>
            </a:r>
            <a:r>
              <a:rPr lang="ru-RU" dirty="0" err="1"/>
              <a:t>осадити</a:t>
            </a:r>
            <a:r>
              <a:rPr lang="ru-RU" dirty="0"/>
              <a:t>, </a:t>
            </a:r>
            <a:r>
              <a:rPr lang="ru-RU" dirty="0" err="1"/>
              <a:t>швидкими</a:t>
            </a:r>
            <a:r>
              <a:rPr lang="ru-RU" dirty="0"/>
              <a:t> </a:t>
            </a:r>
            <a:r>
              <a:rPr lang="ru-RU" dirty="0" err="1"/>
              <a:t>частинками</a:t>
            </a:r>
            <a:r>
              <a:rPr lang="ru-RU" dirty="0"/>
              <a:t> (як правило </a:t>
            </a:r>
            <a:r>
              <a:rPr lang="ru-RU" dirty="0" err="1"/>
              <a:t>позитивними</a:t>
            </a:r>
            <a:r>
              <a:rPr lang="ru-RU" dirty="0"/>
              <a:t> </a:t>
            </a:r>
            <a:r>
              <a:rPr lang="ru-RU" dirty="0" err="1"/>
              <a:t>йонами</a:t>
            </a:r>
            <a:r>
              <a:rPr lang="ru-RU" dirty="0"/>
              <a:t> аргону). </a:t>
            </a:r>
            <a:r>
              <a:rPr lang="ru-RU" dirty="0" err="1"/>
              <a:t>Вибиті</a:t>
            </a:r>
            <a:r>
              <a:rPr lang="ru-RU" dirty="0"/>
              <a:t> з </a:t>
            </a:r>
            <a:r>
              <a:rPr lang="ru-RU" dirty="0" err="1"/>
              <a:t>мішені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бомбардування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на </a:t>
            </a:r>
            <a:r>
              <a:rPr lang="ru-RU" dirty="0" err="1"/>
              <a:t>підкладках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на </a:t>
            </a:r>
            <a:r>
              <a:rPr lang="ru-RU" dirty="0" err="1"/>
              <a:t>деякій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від </a:t>
            </a:r>
            <a:r>
              <a:rPr lang="ru-RU" dirty="0" err="1"/>
              <a:t>мішені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80076" y="982864"/>
            <a:ext cx="32987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осаджуються</a:t>
            </a:r>
            <a:r>
              <a:rPr lang="ru-RU" dirty="0"/>
              <a:t>, з </a:t>
            </a:r>
            <a:r>
              <a:rPr lang="ru-RU" dirty="0" err="1"/>
              <a:t>підкладкою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80076" y="4182471"/>
            <a:ext cx="34450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1 – </a:t>
            </a:r>
            <a:r>
              <a:rPr lang="ru-RU" sz="1400" dirty="0" err="1"/>
              <a:t>частки</a:t>
            </a:r>
            <a:r>
              <a:rPr lang="ru-RU" sz="1400" dirty="0"/>
              <a:t> у вакуумному </a:t>
            </a:r>
            <a:r>
              <a:rPr lang="ru-RU" sz="1400" dirty="0" err="1"/>
              <a:t>просторі</a:t>
            </a:r>
            <a:r>
              <a:rPr lang="ru-RU" sz="1400" dirty="0"/>
              <a:t>, 2 – дуплет </a:t>
            </a:r>
            <a:r>
              <a:rPr lang="ru-RU" sz="1400" dirty="0" err="1"/>
              <a:t>часток</a:t>
            </a:r>
            <a:r>
              <a:rPr lang="ru-RU" sz="1400" dirty="0"/>
              <a:t> у вакуумному </a:t>
            </a:r>
            <a:r>
              <a:rPr lang="ru-RU" sz="1400" dirty="0" err="1"/>
              <a:t>просторі</a:t>
            </a:r>
            <a:r>
              <a:rPr lang="ru-RU" sz="1400" dirty="0"/>
              <a:t>, 3 – центр </a:t>
            </a:r>
            <a:r>
              <a:rPr lang="ru-RU" sz="1400" dirty="0" err="1"/>
              <a:t>кристалізації</a:t>
            </a:r>
            <a:r>
              <a:rPr lang="ru-RU" sz="1400" dirty="0"/>
              <a:t>, 4 – </a:t>
            </a:r>
            <a:r>
              <a:rPr lang="ru-RU" sz="1400" dirty="0" err="1"/>
              <a:t>адсорбований</a:t>
            </a:r>
            <a:r>
              <a:rPr lang="ru-RU" sz="1400" dirty="0"/>
              <a:t> дуплет </a:t>
            </a:r>
            <a:r>
              <a:rPr lang="ru-RU" sz="1400" dirty="0" err="1"/>
              <a:t>часток</a:t>
            </a:r>
            <a:r>
              <a:rPr lang="ru-RU" sz="1400" dirty="0"/>
              <a:t>, 5 – </a:t>
            </a:r>
            <a:r>
              <a:rPr lang="ru-RU" sz="1400" dirty="0" err="1"/>
              <a:t>ріст</a:t>
            </a:r>
            <a:r>
              <a:rPr lang="ru-RU" sz="1400" dirty="0"/>
              <a:t> </a:t>
            </a:r>
            <a:r>
              <a:rPr lang="ru-RU" sz="1400" dirty="0" err="1"/>
              <a:t>кристаліта</a:t>
            </a:r>
            <a:r>
              <a:rPr lang="ru-RU" sz="1400" dirty="0"/>
              <a:t> за </a:t>
            </a:r>
            <a:r>
              <a:rPr lang="ru-RU" sz="1400" dirty="0" err="1"/>
              <a:t>рахунок</a:t>
            </a:r>
            <a:r>
              <a:rPr lang="ru-RU" sz="1400" dirty="0"/>
              <a:t> </a:t>
            </a:r>
            <a:r>
              <a:rPr lang="ru-RU" sz="1400" dirty="0" err="1"/>
              <a:t>мігруючих</a:t>
            </a:r>
            <a:r>
              <a:rPr lang="ru-RU" sz="1400" dirty="0"/>
              <a:t> </a:t>
            </a:r>
            <a:r>
              <a:rPr lang="ru-RU" sz="1400" dirty="0" err="1"/>
              <a:t>часток</a:t>
            </a:r>
            <a:r>
              <a:rPr lang="ru-RU" sz="1400" dirty="0"/>
              <a:t>, 6 – </a:t>
            </a:r>
            <a:r>
              <a:rPr lang="ru-RU" sz="1400" dirty="0" err="1"/>
              <a:t>підкладка</a:t>
            </a:r>
            <a:r>
              <a:rPr lang="ru-RU" sz="1400" dirty="0"/>
              <a:t>, 7 – </a:t>
            </a:r>
            <a:r>
              <a:rPr lang="ru-RU" sz="1400" dirty="0" err="1"/>
              <a:t>поверхнева</a:t>
            </a:r>
            <a:r>
              <a:rPr lang="ru-RU" sz="1400" dirty="0"/>
              <a:t> </a:t>
            </a:r>
            <a:r>
              <a:rPr lang="ru-RU" sz="1400" dirty="0" err="1"/>
              <a:t>міграція</a:t>
            </a:r>
            <a:r>
              <a:rPr lang="ru-RU" sz="1400" dirty="0"/>
              <a:t> </a:t>
            </a:r>
            <a:r>
              <a:rPr lang="ru-RU" sz="1400" dirty="0" err="1"/>
              <a:t>часток</a:t>
            </a:r>
            <a:r>
              <a:rPr lang="ru-RU" sz="1400" dirty="0"/>
              <a:t>, 8 – </a:t>
            </a:r>
            <a:r>
              <a:rPr lang="ru-RU" sz="1400" dirty="0" err="1"/>
              <a:t>адсорбована</a:t>
            </a:r>
            <a:r>
              <a:rPr lang="ru-RU" sz="1400" dirty="0"/>
              <a:t> </a:t>
            </a:r>
            <a:r>
              <a:rPr lang="ru-RU" sz="1400" dirty="0" err="1"/>
              <a:t>частка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, </a:t>
            </a:r>
            <a:r>
              <a:rPr lang="ru-RU" sz="1400" dirty="0" err="1"/>
              <a:t>здатна</a:t>
            </a:r>
            <a:r>
              <a:rPr lang="ru-RU" sz="1400" dirty="0"/>
              <a:t> </a:t>
            </a:r>
            <a:r>
              <a:rPr lang="ru-RU" sz="1400" dirty="0" err="1"/>
              <a:t>мігрувати</a:t>
            </a:r>
            <a:r>
              <a:rPr lang="ru-RU" sz="1400" dirty="0"/>
              <a:t> по </a:t>
            </a:r>
            <a:r>
              <a:rPr lang="ru-RU" sz="1400" dirty="0" err="1"/>
              <a:t>поверхні</a:t>
            </a:r>
            <a:r>
              <a:rPr lang="ru-RU" sz="1400" dirty="0"/>
              <a:t> </a:t>
            </a:r>
            <a:r>
              <a:rPr lang="ru-RU" sz="1400" dirty="0" err="1"/>
              <a:t>підкладки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5938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" y="1123837"/>
            <a:ext cx="3072385" cy="4601183"/>
          </a:xfrm>
        </p:spPr>
        <p:txBody>
          <a:bodyPr/>
          <a:lstStyle/>
          <a:p>
            <a:r>
              <a:rPr lang="ru-RU" dirty="0"/>
              <a:t>Вакуум в </a:t>
            </a:r>
            <a:r>
              <a:rPr lang="ru-RU" dirty="0" err="1"/>
              <a:t>тонкоплівковій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2984" y="75448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Розріджений</a:t>
            </a:r>
            <a:r>
              <a:rPr lang="ru-RU" dirty="0"/>
              <a:t> стан газу, тобто стан,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газу </a:t>
            </a:r>
            <a:r>
              <a:rPr lang="ru-RU" dirty="0" err="1"/>
              <a:t>нижчий</a:t>
            </a:r>
            <a:r>
              <a:rPr lang="ru-RU" dirty="0"/>
              <a:t> атмосферного, називають вакуумом. "Вакуум" у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латинського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порожнеча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8976" y="1967514"/>
            <a:ext cx="6891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Одним з </a:t>
            </a:r>
            <a:r>
              <a:rPr lang="ru-RU" dirty="0" err="1"/>
              <a:t>найважливіших</a:t>
            </a:r>
            <a:r>
              <a:rPr lang="ru-RU" dirty="0"/>
              <a:t> понять </a:t>
            </a:r>
            <a:r>
              <a:rPr lang="ru-RU" dirty="0" err="1"/>
              <a:t>вакуумної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є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молекул, </a:t>
            </a:r>
            <a:r>
              <a:rPr lang="ru-RU" dirty="0" err="1"/>
              <a:t>позначається</a:t>
            </a:r>
            <a:r>
              <a:rPr lang="ru-RU" dirty="0"/>
              <a:t> </a:t>
            </a:r>
            <a:r>
              <a:rPr lang="el-GR" dirty="0"/>
              <a:t>λ . </a:t>
            </a:r>
            <a:r>
              <a:rPr lang="ru-RU" dirty="0"/>
              <a:t>Очевидно,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el-GR" dirty="0"/>
              <a:t>λ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концентрації</a:t>
            </a:r>
            <a:r>
              <a:rPr lang="ru-RU" dirty="0"/>
              <a:t> молекул.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молекул в </a:t>
            </a:r>
            <a:r>
              <a:rPr lang="ru-RU" dirty="0" err="1"/>
              <a:t>об’ємі</a:t>
            </a:r>
            <a:r>
              <a:rPr lang="ru-RU" dirty="0"/>
              <a:t>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р, то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el-GR" dirty="0"/>
              <a:t>λ </a:t>
            </a:r>
            <a:r>
              <a:rPr lang="ru-RU" dirty="0" err="1"/>
              <a:t>обернено</a:t>
            </a:r>
            <a:r>
              <a:rPr lang="ru-RU" dirty="0"/>
              <a:t> </a:t>
            </a:r>
            <a:r>
              <a:rPr lang="ru-RU" dirty="0" err="1"/>
              <a:t>пропорційне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газу. </a:t>
            </a:r>
            <a:r>
              <a:rPr lang="ru-RU" dirty="0" err="1"/>
              <a:t>Нижче</a:t>
            </a:r>
            <a:r>
              <a:rPr lang="ru-RU" dirty="0"/>
              <a:t> подана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молекул </a:t>
            </a:r>
            <a:r>
              <a:rPr lang="ru-RU" dirty="0" err="1"/>
              <a:t>повітря</a:t>
            </a:r>
            <a:r>
              <a:rPr lang="ru-RU" dirty="0"/>
              <a:t> при 20°С при </a:t>
            </a:r>
            <a:r>
              <a:rPr lang="ru-RU" dirty="0" err="1"/>
              <a:t>різних</a:t>
            </a:r>
            <a:r>
              <a:rPr lang="ru-RU" dirty="0"/>
              <a:t> тисках, яку можна </a:t>
            </a:r>
            <a:r>
              <a:rPr lang="ru-RU" dirty="0" err="1"/>
              <a:t>розрахувати</a:t>
            </a:r>
            <a:r>
              <a:rPr lang="ru-RU" dirty="0"/>
              <a:t> за формулою: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528" y="4288536"/>
            <a:ext cx="1219200" cy="914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528" y="5552884"/>
            <a:ext cx="7277100" cy="10191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35752" y="410266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з </a:t>
            </a:r>
            <a:r>
              <a:rPr lang="ru-RU" dirty="0" err="1"/>
              <a:t>об’єму</a:t>
            </a:r>
            <a:r>
              <a:rPr lang="ru-RU" dirty="0"/>
              <a:t>, тобто </a:t>
            </a:r>
            <a:r>
              <a:rPr lang="ru-RU" dirty="0" err="1"/>
              <a:t>зменшенні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el-GR" dirty="0"/>
              <a:t>λ </a:t>
            </a:r>
            <a:r>
              <a:rPr lang="ru-RU" dirty="0" err="1"/>
              <a:t>збільшується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може </a:t>
            </a:r>
            <a:r>
              <a:rPr lang="ru-RU" dirty="0" err="1"/>
              <a:t>наступити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момент, коли </a:t>
            </a:r>
            <a:r>
              <a:rPr lang="ru-RU" dirty="0" err="1"/>
              <a:t>взаємні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молекул практично </a:t>
            </a:r>
            <a:r>
              <a:rPr lang="ru-RU" dirty="0" err="1"/>
              <a:t>припиняться</a:t>
            </a:r>
            <a:r>
              <a:rPr lang="ru-RU" dirty="0"/>
              <a:t> і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стінками</a:t>
            </a:r>
            <a:r>
              <a:rPr lang="ru-RU" dirty="0"/>
              <a:t> </a:t>
            </a:r>
            <a:r>
              <a:rPr lang="ru-RU" dirty="0" err="1"/>
              <a:t>посудини</a:t>
            </a:r>
            <a:r>
              <a:rPr lang="ru-RU" dirty="0"/>
              <a:t> (</a:t>
            </a:r>
            <a:r>
              <a:rPr lang="ru-RU" dirty="0" err="1"/>
              <a:t>камери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756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Вплив</a:t>
            </a:r>
            <a:r>
              <a:rPr lang="ru-RU" dirty="0"/>
              <a:t> вакууму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 smtClean="0"/>
              <a:t>плівок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01211" y="4340972"/>
            <a:ext cx="8156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при </a:t>
            </a:r>
            <a:r>
              <a:rPr lang="ru-RU" dirty="0" err="1"/>
              <a:t>нанесенні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 вакууму в </a:t>
            </a:r>
            <a:r>
              <a:rPr lang="ru-RU" dirty="0" err="1"/>
              <a:t>робочих</a:t>
            </a:r>
            <a:r>
              <a:rPr lang="ru-RU" dirty="0"/>
              <a:t> камерах,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/>
              <a:t>. Для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при </a:t>
            </a:r>
            <a:r>
              <a:rPr lang="ru-RU" dirty="0" err="1"/>
              <a:t>нанесенні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el-GR" dirty="0"/>
              <a:t>λ</a:t>
            </a:r>
            <a:r>
              <a:rPr lang="ru-RU" dirty="0"/>
              <a:t>в /</a:t>
            </a:r>
            <a:r>
              <a:rPr lang="en-US" dirty="0"/>
              <a:t>d</a:t>
            </a:r>
            <a:r>
              <a:rPr lang="ru-RU" dirty="0" err="1"/>
              <a:t>дп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el-GR" dirty="0"/>
              <a:t>λ</a:t>
            </a:r>
            <a:r>
              <a:rPr lang="ru-RU" dirty="0"/>
              <a:t>в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потоку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вийшли</a:t>
            </a:r>
            <a:r>
              <a:rPr lang="ru-RU" dirty="0"/>
              <a:t> з </a:t>
            </a:r>
            <a:r>
              <a:rPr lang="ru-RU" dirty="0" err="1"/>
              <a:t>джерела</a:t>
            </a:r>
            <a:r>
              <a:rPr lang="ru-RU" dirty="0"/>
              <a:t>, 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en-US" dirty="0"/>
              <a:t>d</a:t>
            </a:r>
            <a:r>
              <a:rPr lang="ru-RU" dirty="0" err="1"/>
              <a:t>дп</a:t>
            </a:r>
            <a:r>
              <a:rPr lang="ru-RU" dirty="0"/>
              <a:t> – </a:t>
            </a:r>
            <a:r>
              <a:rPr lang="ru-RU" dirty="0" err="1"/>
              <a:t>відстань</a:t>
            </a:r>
            <a:r>
              <a:rPr lang="ru-RU" dirty="0"/>
              <a:t> від </a:t>
            </a:r>
            <a:r>
              <a:rPr lang="ru-RU" dirty="0" err="1"/>
              <a:t>джерела</a:t>
            </a:r>
            <a:r>
              <a:rPr lang="ru-RU" dirty="0"/>
              <a:t> до </a:t>
            </a:r>
            <a:r>
              <a:rPr lang="ru-RU" dirty="0" err="1"/>
              <a:t>підкладки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211" y="647653"/>
            <a:ext cx="5105400" cy="27717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706611" y="528602"/>
            <a:ext cx="3142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err="1"/>
              <a:t>скляна</a:t>
            </a:r>
            <a:r>
              <a:rPr lang="ru-RU" dirty="0"/>
              <a:t> камера, 2, 9 – </a:t>
            </a:r>
            <a:r>
              <a:rPr lang="ru-RU" dirty="0" err="1"/>
              <a:t>частки</a:t>
            </a:r>
            <a:r>
              <a:rPr lang="ru-RU" dirty="0"/>
              <a:t>, </a:t>
            </a:r>
            <a:r>
              <a:rPr lang="ru-RU" dirty="0" err="1"/>
              <a:t>осаджені</a:t>
            </a:r>
            <a:r>
              <a:rPr lang="ru-RU" dirty="0"/>
              <a:t> на </a:t>
            </a:r>
            <a:r>
              <a:rPr lang="ru-RU" dirty="0" err="1"/>
              <a:t>стінку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, 3 – </a:t>
            </a:r>
            <a:r>
              <a:rPr lang="ru-RU" dirty="0" err="1"/>
              <a:t>частка</a:t>
            </a:r>
            <a:r>
              <a:rPr lang="ru-RU" dirty="0"/>
              <a:t>, </a:t>
            </a:r>
            <a:r>
              <a:rPr lang="ru-RU" dirty="0" err="1"/>
              <a:t>осаджена</a:t>
            </a:r>
            <a:r>
              <a:rPr lang="ru-RU" dirty="0"/>
              <a:t> на </a:t>
            </a:r>
            <a:r>
              <a:rPr lang="ru-RU" dirty="0" err="1"/>
              <a:t>зворотну</a:t>
            </a:r>
            <a:r>
              <a:rPr lang="ru-RU" dirty="0"/>
              <a:t> сторону </a:t>
            </a:r>
            <a:r>
              <a:rPr lang="ru-RU" dirty="0" err="1"/>
              <a:t>підкладки</a:t>
            </a:r>
            <a:r>
              <a:rPr lang="ru-RU" dirty="0"/>
              <a:t>, 4 – </a:t>
            </a:r>
            <a:r>
              <a:rPr lang="ru-RU" dirty="0" err="1"/>
              <a:t>підкладка</a:t>
            </a:r>
            <a:r>
              <a:rPr lang="ru-RU" dirty="0"/>
              <a:t>, 5, 10 – </a:t>
            </a:r>
            <a:r>
              <a:rPr lang="ru-RU" dirty="0" err="1"/>
              <a:t>частки</a:t>
            </a:r>
            <a:r>
              <a:rPr lang="ru-RU" dirty="0"/>
              <a:t>, </a:t>
            </a:r>
            <a:r>
              <a:rPr lang="ru-RU" dirty="0" err="1"/>
              <a:t>осаджені</a:t>
            </a:r>
            <a:r>
              <a:rPr lang="ru-RU" dirty="0"/>
              <a:t> на </a:t>
            </a:r>
            <a:r>
              <a:rPr lang="ru-RU" dirty="0" err="1"/>
              <a:t>лицьову</a:t>
            </a:r>
            <a:r>
              <a:rPr lang="ru-RU" dirty="0"/>
              <a:t> сторону </a:t>
            </a:r>
            <a:r>
              <a:rPr lang="ru-RU" dirty="0" err="1"/>
              <a:t>підкладки</a:t>
            </a:r>
            <a:r>
              <a:rPr lang="ru-RU" dirty="0"/>
              <a:t> без </a:t>
            </a:r>
            <a:r>
              <a:rPr lang="ru-RU" dirty="0" err="1"/>
              <a:t>зіткнень</a:t>
            </a:r>
            <a:r>
              <a:rPr lang="ru-RU" dirty="0"/>
              <a:t>, 6 – </a:t>
            </a:r>
            <a:r>
              <a:rPr lang="ru-RU" dirty="0" err="1"/>
              <a:t>частка</a:t>
            </a:r>
            <a:r>
              <a:rPr lang="ru-RU" dirty="0"/>
              <a:t>, </a:t>
            </a:r>
            <a:r>
              <a:rPr lang="ru-RU" dirty="0" err="1"/>
              <a:t>осаджена</a:t>
            </a:r>
            <a:r>
              <a:rPr lang="ru-RU" dirty="0"/>
              <a:t> на </a:t>
            </a:r>
            <a:r>
              <a:rPr lang="ru-RU" dirty="0" err="1"/>
              <a:t>лицьову</a:t>
            </a:r>
            <a:r>
              <a:rPr lang="ru-RU" dirty="0"/>
              <a:t> сторону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, 7 – </a:t>
            </a:r>
            <a:r>
              <a:rPr lang="ru-RU" dirty="0" err="1"/>
              <a:t>джерело</a:t>
            </a:r>
            <a:r>
              <a:rPr lang="ru-RU" dirty="0"/>
              <a:t> потоку </a:t>
            </a:r>
            <a:r>
              <a:rPr lang="ru-RU" dirty="0" err="1"/>
              <a:t>часток</a:t>
            </a:r>
            <a:r>
              <a:rPr lang="ru-RU" dirty="0"/>
              <a:t>, 8 – </a:t>
            </a:r>
            <a:r>
              <a:rPr lang="ru-RU" dirty="0" err="1"/>
              <a:t>тінь</a:t>
            </a:r>
            <a:r>
              <a:rPr lang="ru-RU" dirty="0"/>
              <a:t> від </a:t>
            </a:r>
            <a:r>
              <a:rPr lang="ru-RU" dirty="0" err="1"/>
              <a:t>підкладки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6660" y="159270"/>
            <a:ext cx="8630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РУХ ЧАСТОК РЕЧОВИНИ В УМОВАХ СЕРЕДНЬОГО (А) І ВИСОКОГО (Б) ВАКУУМУ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65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Взаємодія</a:t>
            </a:r>
            <a:r>
              <a:rPr lang="ru-RU" dirty="0"/>
              <a:t> молекул газу з атомами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662" y="2167128"/>
            <a:ext cx="3695700" cy="1257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69792" y="59636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Взаємодія</a:t>
            </a:r>
            <a:r>
              <a:rPr lang="ru-RU" dirty="0"/>
              <a:t> молекул газу з атомами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/>
              <a:t>: а – молекула газу, </a:t>
            </a:r>
            <a:r>
              <a:rPr lang="ru-RU" dirty="0" err="1"/>
              <a:t>адсорбована</a:t>
            </a:r>
            <a:r>
              <a:rPr lang="ru-RU" dirty="0"/>
              <a:t> на </a:t>
            </a:r>
            <a:r>
              <a:rPr lang="ru-RU" dirty="0" err="1"/>
              <a:t>підкладці</a:t>
            </a:r>
            <a:r>
              <a:rPr lang="ru-RU" dirty="0"/>
              <a:t>, б – молекула газу, замурована атомами </a:t>
            </a:r>
            <a:r>
              <a:rPr lang="ru-RU" dirty="0" err="1"/>
              <a:t>осадженої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– молекула газу, </a:t>
            </a:r>
            <a:r>
              <a:rPr lang="ru-RU" dirty="0" err="1"/>
              <a:t>хемосорбована</a:t>
            </a:r>
            <a:r>
              <a:rPr lang="ru-RU" dirty="0"/>
              <a:t> </a:t>
            </a:r>
            <a:r>
              <a:rPr lang="ru-RU" dirty="0" err="1"/>
              <a:t>плівкою</a:t>
            </a:r>
            <a:r>
              <a:rPr lang="ru-RU" dirty="0"/>
              <a:t> </a:t>
            </a:r>
            <a:r>
              <a:rPr lang="ru-RU" dirty="0" err="1"/>
              <a:t>осадженої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673316"/>
            <a:ext cx="8317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підкладку</a:t>
            </a:r>
            <a:r>
              <a:rPr lang="ru-RU" dirty="0"/>
              <a:t> </a:t>
            </a:r>
            <a:r>
              <a:rPr lang="ru-RU" dirty="0" err="1"/>
              <a:t>падає</a:t>
            </a:r>
            <a:r>
              <a:rPr lang="ru-RU" dirty="0"/>
              <a:t> два </a:t>
            </a:r>
            <a:r>
              <a:rPr lang="ru-RU" dirty="0" err="1"/>
              <a:t>різних</a:t>
            </a:r>
            <a:r>
              <a:rPr lang="ru-RU" dirty="0"/>
              <a:t> потоки: </a:t>
            </a:r>
            <a:r>
              <a:rPr lang="ru-RU" dirty="0" err="1"/>
              <a:t>корисний</a:t>
            </a:r>
            <a:r>
              <a:rPr lang="ru-RU" dirty="0"/>
              <a:t> – </a:t>
            </a:r>
            <a:r>
              <a:rPr lang="ru-RU" dirty="0" err="1"/>
              <a:t>атоми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/>
              <a:t>, і </a:t>
            </a:r>
            <a:r>
              <a:rPr lang="ru-RU" dirty="0" err="1"/>
              <a:t>фоновий</a:t>
            </a:r>
            <a:r>
              <a:rPr lang="ru-RU" dirty="0"/>
              <a:t> –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залишкових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.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при </a:t>
            </a:r>
            <a:r>
              <a:rPr lang="ru-RU" dirty="0" err="1"/>
              <a:t>одночасному</a:t>
            </a:r>
            <a:r>
              <a:rPr lang="ru-RU" dirty="0"/>
              <a:t> </a:t>
            </a:r>
            <a:r>
              <a:rPr lang="ru-RU" dirty="0" err="1"/>
              <a:t>перебуванні</a:t>
            </a:r>
            <a:r>
              <a:rPr lang="ru-RU" dirty="0"/>
              <a:t> на </a:t>
            </a:r>
            <a:r>
              <a:rPr lang="ru-RU" dirty="0" err="1"/>
              <a:t>підкладці</a:t>
            </a:r>
            <a:r>
              <a:rPr lang="ru-RU" dirty="0"/>
              <a:t> молекул газу й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осаджується</a:t>
            </a:r>
            <a:r>
              <a:rPr lang="ru-RU" dirty="0"/>
              <a:t>, </a:t>
            </a:r>
            <a:r>
              <a:rPr lang="ru-RU" dirty="0" err="1"/>
              <a:t>обумовлені</a:t>
            </a:r>
            <a:r>
              <a:rPr lang="ru-RU" dirty="0"/>
              <a:t> їх </a:t>
            </a:r>
            <a:r>
              <a:rPr lang="ru-RU" dirty="0" err="1"/>
              <a:t>фізичною</a:t>
            </a:r>
            <a:r>
              <a:rPr lang="ru-RU" dirty="0"/>
              <a:t> </a:t>
            </a:r>
            <a:r>
              <a:rPr lang="ru-RU" dirty="0" err="1"/>
              <a:t>адсорбцією</a:t>
            </a:r>
            <a:r>
              <a:rPr lang="ru-RU" dirty="0"/>
              <a:t> і </a:t>
            </a:r>
            <a:r>
              <a:rPr lang="ru-RU" dirty="0" err="1"/>
              <a:t>хемосорбцією</a:t>
            </a:r>
            <a:r>
              <a:rPr lang="ru-RU" dirty="0"/>
              <a:t>. </a:t>
            </a:r>
            <a:r>
              <a:rPr lang="ru-RU" dirty="0" err="1"/>
              <a:t>Адсорбція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газу на </a:t>
            </a:r>
            <a:r>
              <a:rPr lang="ru-RU" dirty="0" err="1"/>
              <a:t>підкладці</a:t>
            </a:r>
            <a:r>
              <a:rPr lang="ru-RU" dirty="0"/>
              <a:t>, </a:t>
            </a:r>
            <a:r>
              <a:rPr lang="ru-RU" dirty="0" err="1"/>
              <a:t>замуровування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атомами </a:t>
            </a:r>
            <a:r>
              <a:rPr lang="ru-RU" dirty="0" err="1"/>
              <a:t>осаджуваної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показані</a:t>
            </a:r>
            <a:r>
              <a:rPr lang="ru-RU" dirty="0"/>
              <a:t> на рис. 1.12, а-в. Таким чином,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нижчий</a:t>
            </a:r>
            <a:r>
              <a:rPr lang="ru-RU" dirty="0"/>
              <a:t> вакуум і </a:t>
            </a:r>
            <a:r>
              <a:rPr lang="ru-RU" dirty="0" err="1"/>
              <a:t>чим</a:t>
            </a:r>
            <a:r>
              <a:rPr lang="ru-RU" dirty="0"/>
              <a:t> більше в </a:t>
            </a:r>
            <a:r>
              <a:rPr lang="ru-RU" dirty="0" err="1"/>
              <a:t>залишковій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 </a:t>
            </a:r>
            <a:r>
              <a:rPr lang="ru-RU" dirty="0" err="1"/>
              <a:t>вакуумної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 smtClean="0"/>
              <a:t>негативніше</a:t>
            </a:r>
            <a:r>
              <a:rPr lang="ru-RU" dirty="0" smtClean="0"/>
              <a:t> </a:t>
            </a:r>
            <a:r>
              <a:rPr lang="ru-RU" dirty="0"/>
              <a:t>вони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2097961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301</TotalTime>
  <Words>911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Рамка</vt:lpstr>
      <vt:lpstr>Фізика тонких плівок</vt:lpstr>
      <vt:lpstr>ЛЕКЦІЯ 2</vt:lpstr>
      <vt:lpstr>Презентация PowerPoint</vt:lpstr>
      <vt:lpstr>Презентация PowerPoint</vt:lpstr>
      <vt:lpstr>Презентация PowerPoint</vt:lpstr>
      <vt:lpstr>Вакуум в тонкоплівковій технології</vt:lpstr>
      <vt:lpstr>Вплив вакууму на процес нанесення плівок</vt:lpstr>
      <vt:lpstr>Взаємодія молекул газу з атомами речовини, що осаджується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16</cp:revision>
  <dcterms:created xsi:type="dcterms:W3CDTF">2023-02-01T10:01:52Z</dcterms:created>
  <dcterms:modified xsi:type="dcterms:W3CDTF">2023-02-01T18:21:01Z</dcterms:modified>
</cp:coreProperties>
</file>