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0"/>
  </p:notesMasterIdLst>
  <p:sldIdLst>
    <p:sldId id="258" r:id="rId2"/>
    <p:sldId id="259" r:id="rId3"/>
    <p:sldId id="291" r:id="rId4"/>
    <p:sldId id="293" r:id="rId5"/>
    <p:sldId id="292" r:id="rId6"/>
    <p:sldId id="294" r:id="rId7"/>
    <p:sldId id="322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14" r:id="rId16"/>
    <p:sldId id="315" r:id="rId17"/>
    <p:sldId id="317" r:id="rId18"/>
    <p:sldId id="316" r:id="rId19"/>
    <p:sldId id="302" r:id="rId20"/>
    <p:sldId id="303" r:id="rId21"/>
    <p:sldId id="304" r:id="rId22"/>
    <p:sldId id="305" r:id="rId23"/>
    <p:sldId id="307" r:id="rId24"/>
    <p:sldId id="319" r:id="rId25"/>
    <p:sldId id="320" r:id="rId26"/>
    <p:sldId id="321" r:id="rId27"/>
    <p:sldId id="309" r:id="rId28"/>
    <p:sldId id="311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67" autoAdjust="0"/>
    <p:restoredTop sz="94598" autoAdjust="0"/>
  </p:normalViewPr>
  <p:slideViewPr>
    <p:cSldViewPr>
      <p:cViewPr>
        <p:scale>
          <a:sx n="100" d="100"/>
          <a:sy n="100" d="100"/>
        </p:scale>
        <p:origin x="-414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14.09.2023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14.09.2023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14.09.2023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14.09.2023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14.09.2023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14.09.2023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14.09.2023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14.09.2023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14.09.2023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14.09.2023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14.09.2023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14.09.2023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14.09.2023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6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4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k-UA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ИСТЕМНИЙ 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АНАЛІЗ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8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81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2" name="Rectangle 85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86"/>
          <p:cNvSpPr>
            <a:spLocks noChangeArrowheads="1"/>
          </p:cNvSpPr>
          <p:nvPr/>
        </p:nvSpPr>
        <p:spPr bwMode="auto">
          <a:xfrm>
            <a:off x="15240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1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1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1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6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8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0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2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4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6" name="Rectangle 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8" name="Rectangle 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2" name="Rectangle 1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6" name="Rectangle 1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0" name="Rectangle 1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6" name="Rectangle 1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0" name="Rectangle 1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" name="Rectangle 1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9" name="Rectangle 1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3" name="Rectangle 1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9" name="Rectangle 1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3" name="Rectangle 1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9" name="Rectangle 1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3" name="Rectangle 1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4" name="Rectangle 1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3" name="Rectangle 1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4" name="Rectangle 2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8" name="Rectangle 2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1" name="Rectangle 2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3" name="Rectangle 2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5" name="Rectangle 2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7" name="Rectangle 2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9" name="Rectangle 2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1" name="Rectangle 2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3" name="Rectangle 28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5" name="Rectangle 2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7" name="Rectangle 28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9" name="Rectangle 2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1" name="Rectangle 30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3" name="Rectangle 30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5" name="Rectangle 3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7" name="Rectangle 3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9" name="Rectangle 3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1" name="Rectangle 3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3" name="Rectangle 3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5" name="Rectangle 3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8" name="Rectangle 3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0" name="Rectangle 3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3" name="Rectangle 3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5" name="Rectangle 3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7" name="Rectangle 3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9" name="Rectangle 3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1" name="Rectangle 3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3" name="Rectangle 3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2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6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0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4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8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6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9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ПОТЕНЦІАЛЬНІ СИЛИ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Остаточно отримуємо вираз: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(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1.3.13)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розв’язанні задач немає необхідності повторювати наведені громіздкі викладки. Слід із самого початку виразити потенціальну енергію через узагальнені координати: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П=П(</a:t>
            </a:r>
            <a:r>
              <a:rPr lang="en-US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ru-RU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ru-RU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,…,</a:t>
            </a:r>
            <a:r>
              <a:rPr lang="en-US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),	(1.3.14)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після чого використовувати вирази (1.3.13). Умовою рівноваги системи буде одночасна рівність нулю усіх похідних: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964134"/>
              </p:ext>
            </p:extLst>
          </p:nvPr>
        </p:nvGraphicFramePr>
        <p:xfrm>
          <a:off x="2051720" y="2060848"/>
          <a:ext cx="2016224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8" name="Формула" r:id="rId3" imgW="1663700" imgH="495300" progId="Equation.3">
                  <p:embed/>
                </p:oleObj>
              </mc:Choice>
              <mc:Fallback>
                <p:oleObj name="Формула" r:id="rId3" imgW="1663700" imgH="495300" progId="Equation.3">
                  <p:embed/>
                  <p:pic>
                    <p:nvPicPr>
                      <p:cNvPr id="0" name="Объект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060848"/>
                        <a:ext cx="2016224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334544"/>
              </p:ext>
            </p:extLst>
          </p:nvPr>
        </p:nvGraphicFramePr>
        <p:xfrm>
          <a:off x="2649538" y="5548312"/>
          <a:ext cx="3434630" cy="6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9" name="Формула" r:id="rId5" imgW="2108160" imgH="431640" progId="Equation.3">
                  <p:embed/>
                </p:oleObj>
              </mc:Choice>
              <mc:Fallback>
                <p:oleObj name="Формула" r:id="rId5" imgW="2108160" imgH="431640" progId="Equation.3">
                  <p:embed/>
                  <p:pic>
                    <p:nvPicPr>
                      <p:cNvPr id="0" name="Объект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9538" y="5548312"/>
                        <a:ext cx="3434630" cy="6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9856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ПОТЕНЦІАЛЬНІ СИЛИ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Розглянемо, у якості ілюстрації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застосування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рівнянь (1.3.15),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наступний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приклад. На гладкому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куполі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підвішена, за допомогою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пружної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ниті жорсткості С,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матері-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альна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точка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 маси </a:t>
            </a:r>
            <a:r>
              <a:rPr lang="en-US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(рис. 1.3.1).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Нерухомий кінець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ниті прикріплений до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вершини куполу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Довжина ниті у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недеформованому 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стані дорівнює </a:t>
            </a:r>
            <a:r>
              <a:rPr lang="en-US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ru-RU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Знайти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положення рівноваги точки М.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700808"/>
            <a:ext cx="3506341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9004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ПОТЕНЦІАЛЬНІ СИЛИ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Розв’язок.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Задамо положення точки на куполі кутом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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(рис. 1.3.1). Цей кут однозначно задає положення точки, отже, система має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один ступінь свободи.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 відсутності тертя на точку М діють дві потенціальні сили: сила тяжіння та пружна сила з боку ниті. Виразимо їх потенціальні енергії через кут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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Для сили тяжіння використаємо відому формулу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тяж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mgh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де висоту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будемо виміряти від основи купола. У відповідності до цього маємо: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тяж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mgRcos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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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	(1.3.16)</a:t>
            </a: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6144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ПОТЕНЦІАЛЬНІ СИЛИ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Для пружної сили буде: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1.3.17)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Разом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відповідності до (1.3.15) отримуємо рівняння рівноваги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   </a:t>
            </a:r>
          </a:p>
          <a:p>
            <a:endParaRPr lang="ru-RU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або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mg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sin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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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)=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CR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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(1.3.20)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Фізичний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зміст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цього рівняння очевидний: </a:t>
            </a:r>
            <a:r>
              <a:rPr lang="uk-UA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зліва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стоїть проекція сили тяжіння на дотичну до купола в точці М, </a:t>
            </a:r>
            <a:r>
              <a:rPr lang="uk-UA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справа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пружна сила. 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247723"/>
              </p:ext>
            </p:extLst>
          </p:nvPr>
        </p:nvGraphicFramePr>
        <p:xfrm>
          <a:off x="2771800" y="1844824"/>
          <a:ext cx="1978149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8" name="Формула" r:id="rId3" imgW="1765300" imgH="482600" progId="Equation.3">
                  <p:embed/>
                </p:oleObj>
              </mc:Choice>
              <mc:Fallback>
                <p:oleObj name="Формула" r:id="rId3" imgW="1765300" imgH="482600" progId="Equation.3">
                  <p:embed/>
                  <p:pic>
                    <p:nvPicPr>
                      <p:cNvPr id="0" name="Объект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1844824"/>
                        <a:ext cx="1978149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084253"/>
              </p:ext>
            </p:extLst>
          </p:nvPr>
        </p:nvGraphicFramePr>
        <p:xfrm>
          <a:off x="2036763" y="2492375"/>
          <a:ext cx="5991621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9" name="Формула" r:id="rId5" imgW="3555720" imgH="419040" progId="Equation.3">
                  <p:embed/>
                </p:oleObj>
              </mc:Choice>
              <mc:Fallback>
                <p:oleObj name="Формула" r:id="rId5" imgW="3555720" imgH="419040" progId="Equation.3">
                  <p:embed/>
                  <p:pic>
                    <p:nvPicPr>
                      <p:cNvPr id="0" name="Объект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2492375"/>
                        <a:ext cx="5991621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630894"/>
              </p:ext>
            </p:extLst>
          </p:nvPr>
        </p:nvGraphicFramePr>
        <p:xfrm>
          <a:off x="2047874" y="3717032"/>
          <a:ext cx="5188421" cy="675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0" name="Формула" r:id="rId7" imgW="2869920" imgH="393480" progId="Equation.3">
                  <p:embed/>
                </p:oleObj>
              </mc:Choice>
              <mc:Fallback>
                <p:oleObj name="Формула" r:id="rId7" imgW="2869920" imgH="393480" progId="Equation.3">
                  <p:embed/>
                  <p:pic>
                    <p:nvPicPr>
                      <p:cNvPr id="0" name="Объект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874" y="3717032"/>
                        <a:ext cx="5188421" cy="6758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0672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ПОТЕНЦІАЛЬНІ СИЛИ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200" dirty="0" smtClean="0">
                <a:solidFill>
                  <a:schemeClr val="bg1"/>
                </a:solidFill>
              </a:rPr>
              <a:t>Зобразимо </a:t>
            </a:r>
            <a:r>
              <a:rPr lang="uk-UA" sz="2200" dirty="0">
                <a:solidFill>
                  <a:schemeClr val="bg1"/>
                </a:solidFill>
              </a:rPr>
              <a:t>рівняння графічно (рис. 1.3.2). Очевидно, що фізичний </a:t>
            </a:r>
            <a:r>
              <a:rPr lang="uk-UA" sz="2200" dirty="0" smtClean="0">
                <a:solidFill>
                  <a:schemeClr val="bg1"/>
                </a:solidFill>
              </a:rPr>
              <a:t>зміст </a:t>
            </a:r>
            <a:r>
              <a:rPr lang="uk-UA" sz="2200" dirty="0">
                <a:solidFill>
                  <a:schemeClr val="bg1"/>
                </a:solidFill>
              </a:rPr>
              <a:t>мають </a:t>
            </a:r>
            <a:r>
              <a:rPr lang="uk-UA" sz="2200" dirty="0" smtClean="0">
                <a:solidFill>
                  <a:schemeClr val="bg1"/>
                </a:solidFill>
              </a:rPr>
              <a:t>тільки</a:t>
            </a:r>
          </a:p>
          <a:p>
            <a:r>
              <a:rPr lang="uk-UA" sz="2200" dirty="0" smtClean="0">
                <a:solidFill>
                  <a:schemeClr val="bg1"/>
                </a:solidFill>
              </a:rPr>
              <a:t> </a:t>
            </a:r>
            <a:r>
              <a:rPr lang="uk-UA" sz="2200" dirty="0">
                <a:solidFill>
                  <a:schemeClr val="bg1"/>
                </a:solidFill>
              </a:rPr>
              <a:t>результати, </a:t>
            </a:r>
            <a:r>
              <a:rPr lang="uk-UA" sz="2200" dirty="0" smtClean="0">
                <a:solidFill>
                  <a:schemeClr val="bg1"/>
                </a:solidFill>
              </a:rPr>
              <a:t>що </a:t>
            </a:r>
            <a:r>
              <a:rPr lang="uk-UA" sz="2200" dirty="0">
                <a:solidFill>
                  <a:schemeClr val="bg1"/>
                </a:solidFill>
              </a:rPr>
              <a:t>відповідають </a:t>
            </a:r>
            <a:endParaRPr lang="uk-UA" sz="2200" dirty="0" smtClean="0">
              <a:solidFill>
                <a:schemeClr val="bg1"/>
              </a:solidFill>
            </a:endParaRPr>
          </a:p>
          <a:p>
            <a:r>
              <a:rPr lang="uk-UA" sz="2200" dirty="0" smtClean="0">
                <a:solidFill>
                  <a:schemeClr val="bg1"/>
                </a:solidFill>
              </a:rPr>
              <a:t>перетинанню двох </a:t>
            </a:r>
            <a:r>
              <a:rPr lang="uk-UA" sz="2200" dirty="0">
                <a:solidFill>
                  <a:schemeClr val="bg1"/>
                </a:solidFill>
              </a:rPr>
              <a:t>графіків зліва </a:t>
            </a:r>
            <a:endParaRPr lang="uk-UA" sz="2200" dirty="0" smtClean="0">
              <a:solidFill>
                <a:schemeClr val="bg1"/>
              </a:solidFill>
            </a:endParaRPr>
          </a:p>
          <a:p>
            <a:r>
              <a:rPr lang="uk-UA" sz="2200" dirty="0" smtClean="0">
                <a:solidFill>
                  <a:schemeClr val="bg1"/>
                </a:solidFill>
              </a:rPr>
              <a:t>від </a:t>
            </a:r>
            <a:r>
              <a:rPr lang="uk-UA" sz="2200" dirty="0">
                <a:solidFill>
                  <a:schemeClr val="bg1"/>
                </a:solidFill>
              </a:rPr>
              <a:t>точки максимуму синуса, </a:t>
            </a:r>
            <a:endParaRPr lang="uk-UA" sz="2200" dirty="0" smtClean="0">
              <a:solidFill>
                <a:schemeClr val="bg1"/>
              </a:solidFill>
            </a:endParaRPr>
          </a:p>
          <a:p>
            <a:r>
              <a:rPr lang="uk-UA" sz="2200" dirty="0" smtClean="0">
                <a:solidFill>
                  <a:schemeClr val="bg1"/>
                </a:solidFill>
              </a:rPr>
              <a:t>оскільки </a:t>
            </a:r>
            <a:r>
              <a:rPr lang="uk-UA" sz="2200" dirty="0">
                <a:solidFill>
                  <a:schemeClr val="bg1"/>
                </a:solidFill>
              </a:rPr>
              <a:t>тільки при цій вимозі </a:t>
            </a:r>
            <a:endParaRPr lang="uk-UA" sz="2200" dirty="0" smtClean="0">
              <a:solidFill>
                <a:schemeClr val="bg1"/>
              </a:solidFill>
            </a:endParaRPr>
          </a:p>
          <a:p>
            <a:r>
              <a:rPr lang="uk-UA" sz="2200" dirty="0" smtClean="0">
                <a:solidFill>
                  <a:schemeClr val="bg1"/>
                </a:solidFill>
              </a:rPr>
              <a:t>точка </a:t>
            </a:r>
            <a:r>
              <a:rPr lang="uk-UA" sz="2200" dirty="0">
                <a:solidFill>
                  <a:schemeClr val="bg1"/>
                </a:solidFill>
              </a:rPr>
              <a:t>М розташована на куполі. </a:t>
            </a:r>
            <a:endParaRPr lang="uk-UA" sz="2200" dirty="0" smtClean="0">
              <a:solidFill>
                <a:schemeClr val="bg1"/>
              </a:solidFill>
            </a:endParaRPr>
          </a:p>
          <a:p>
            <a:r>
              <a:rPr lang="uk-UA" sz="2200" dirty="0" smtClean="0">
                <a:solidFill>
                  <a:schemeClr val="bg1"/>
                </a:solidFill>
              </a:rPr>
              <a:t>Відповідне </a:t>
            </a:r>
            <a:r>
              <a:rPr lang="uk-UA" sz="2200" dirty="0">
                <a:solidFill>
                  <a:schemeClr val="bg1"/>
                </a:solidFill>
              </a:rPr>
              <a:t>значення </a:t>
            </a:r>
            <a:r>
              <a:rPr lang="uk-UA" sz="2200" dirty="0">
                <a:solidFill>
                  <a:schemeClr val="bg1"/>
                </a:solidFill>
                <a:sym typeface="Symbol"/>
              </a:rPr>
              <a:t></a:t>
            </a:r>
            <a:r>
              <a:rPr lang="uk-UA" sz="2200" dirty="0">
                <a:solidFill>
                  <a:schemeClr val="bg1"/>
                </a:solidFill>
              </a:rPr>
              <a:t> можна знайти якимось чисельним методом.</a:t>
            </a:r>
            <a:endParaRPr lang="ru-RU" sz="2200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988840"/>
            <a:ext cx="2981325" cy="24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64581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Варіаційний принцип Гамільтона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Також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як і у статиці, у складних задачах динаміки малоефективне застосування звичайних законів, орієнтованих на окремо взяті матеріальні точки або тверді тіла. Найбільші можливості при дослідженні руху складних матеріальних систем демонструють так звані варіаційні принципи.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Основна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ідея цих принципів та ж, що й у принципу можливих переміщень у статиці. Якщо там для вивчення положення рівноваги системи її спеціально виводять із цього положення, то тут для вивчення руху системи проводять порівняння реального руху з якимось близькими рухами.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5835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Варіаційний принцип Гамільтона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Першим, хто сформулював варіаційний принцип у механіці, був французький учений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Мопертюі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Тут варіаційний принцип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Мопертюі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розглядатись не буде, однак цікаво розглянути історію його появи.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Мопертюі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починав свою діяльність не як учений, а як священик католицької церкви. Після переходу в область наукових досліджень він зберіг релігійний стиль мислення та обґрунтував сформульований ним принцип не стільки математичними доказами, скільки посиланнями на розумну побудову створеної Богом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природи.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3666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Варіаційний принцип Гамільтона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Це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зустріло різкий супротив зі збоку сучасників і результати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Мопертюі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були відкинуті. Однак згодом інший француз Лагранж навів строгий математичний доказ ідей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Мопертюі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після чого відповідний результат увійшов у науку на законних підставах і відомий зараз як варіаційний принцип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Мопертюі-Лагранжа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4427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Варіаційний принцип Гамільтона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Сформульований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Мопертюі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принцип 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мав вигляд </a:t>
            </a:r>
          </a:p>
          <a:p>
            <a:r>
              <a:rPr lang="uk-UA" sz="2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" </a:t>
            </a:r>
            <a:r>
              <a:rPr lang="uk-UA" sz="220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Коли в природі відбувається деяка зміна, кількість дії, необхідна для цієї зміни, є найменшою можливою. Кількість дії є добуток маси тіл на їхню швидкість і на відстань, яку вони пробігають"</a:t>
            </a:r>
            <a:endParaRPr lang="ru-RU" sz="22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Тут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буде розглядатись так званий варіаційний принцип Гамільтона, названий у честь його автора англійського вченого Гамільтона. Для його формулювання введемо попередньо деякі поняття.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6357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Варіаційний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принцип Гамільтона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Простором конфігурацій будемо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називати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математичний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-вимірний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простір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координатами точок якого є узагальнені координати даної матеріальної системи. Наприклад, для математичного маятника простором конфігурацій є координатна вісь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(рис. 1.4.1). При русі маятника у звичайному фізичному просторі змінюється його кут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і по осі рухається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зображувана точка  М.</a:t>
            </a: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Для точки, положення якої на площині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задається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декартовими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координатами,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простором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конфігурацій буде сама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площина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х, у. Однак якщо положення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точки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задається полярними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координа-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тами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то у двомірному просторі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конфігурацій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вздовж осей координат будуть відкладатися величини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(рис. 1.4.2). 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628800"/>
            <a:ext cx="2533650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619" y="3501008"/>
            <a:ext cx="1933575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0337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2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Узагальнені сили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Потенціальні сили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Варіаційний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принцип Гамільтона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Варіаційний принцип Гамільтона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випадку подвійного маятника (рис. 1.1.4 або 1.1.5) також маємо двомірний простір конфігурацій, у якому вздовж осей координат відкладаються кути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sz="22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Для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твердого тіла, що вільно переміщується по площині (рис. 1.1.6), простір конфігурацій тривимірний (рис. 1.4.3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endParaRPr lang="uk-UA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2200" dirty="0"/>
          </a:p>
          <a:p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645024"/>
            <a:ext cx="2133600" cy="233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3192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Варіаційний принцип Гамільтона</a:t>
            </a:r>
            <a:r>
              <a:rPr lang="ru-RU" b="0" dirty="0">
                <a:latin typeface="Arial" pitchFamily="34" charset="0"/>
                <a:cs typeface="Arial" pitchFamily="34" charset="0"/>
              </a:rPr>
              <a:t/>
            </a:r>
            <a:br>
              <a:rPr lang="ru-RU" b="0" dirty="0">
                <a:latin typeface="Arial" pitchFamily="34" charset="0"/>
                <a:cs typeface="Arial" pitchFamily="34" charset="0"/>
              </a:rPr>
            </a:br>
            <a:endParaRPr lang="ru-RU" b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загальному випадку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-вимірного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простору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його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зображення, природно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неможливо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Однак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будемо, для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наочності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зображати його 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вигляді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двовимірного простору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рис. 1.4.4).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628800"/>
            <a:ext cx="2667000" cy="267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44242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Варіаційний принцип Гамільтона</a:t>
            </a:r>
            <a:r>
              <a:rPr lang="ru-RU" b="0" dirty="0">
                <a:latin typeface="Arial" pitchFamily="34" charset="0"/>
                <a:cs typeface="Arial" pitchFamily="34" charset="0"/>
              </a:rPr>
              <a:t/>
            </a:r>
            <a:br>
              <a:rPr lang="ru-RU" b="0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Довільному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положенню матеріальної системи у звичайному просторі з узагальненими координатами </a:t>
            </a:r>
            <a:r>
              <a:rPr lang="en-US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,…,</a:t>
            </a:r>
            <a:r>
              <a:rPr lang="en-US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відповідає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зображувана</a:t>
            </a:r>
            <a:r>
              <a:rPr lang="uk-UA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точка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просторі конфігурацій з тими ж координатами. При переміщенні матеріальної системи у звичайному просторі відповідна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зображувана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точка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що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рухається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просторі конфігурацій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Нехай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система у момент часу </a:t>
            </a:r>
            <a:r>
              <a:rPr lang="en-US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ru-RU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знаходиться у положенні, заданому 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зображуваною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точкою М</a:t>
            </a:r>
            <a:r>
              <a:rPr lang="uk-UA" sz="22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а в момент часу </a:t>
            </a:r>
            <a:r>
              <a:rPr lang="en-US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ru-RU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положенні М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(рис. 1.4.4).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Розглянемо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усілякі переміщення 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зображуваної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точки із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положення М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у положення М</a:t>
            </a:r>
            <a:r>
              <a:rPr lang="uk-UA" sz="22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98838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Варіаційний принцип Гамільтона</a:t>
            </a:r>
            <a:r>
              <a:rPr lang="ru-RU" b="0" dirty="0">
                <a:latin typeface="Arial" pitchFamily="34" charset="0"/>
                <a:cs typeface="Arial" pitchFamily="34" charset="0"/>
              </a:rPr>
              <a:t/>
            </a:r>
            <a:br>
              <a:rPr lang="ru-RU" b="0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Для кожного з подібних переміщень обчислимо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функціонал, який називається </a:t>
            </a:r>
            <a:r>
              <a:rPr lang="uk-UA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дією </a:t>
            </a:r>
            <a:r>
              <a:rPr lang="uk-UA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Гамільтону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Тут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	(1.4.2)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функція Лагранжа; Т – кінетична енергія системи,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потенціальна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енергія системи.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383826"/>
              </p:ext>
            </p:extLst>
          </p:nvPr>
        </p:nvGraphicFramePr>
        <p:xfrm>
          <a:off x="2811463" y="2492375"/>
          <a:ext cx="30178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8" name="Формула" r:id="rId3" imgW="1612800" imgH="495000" progId="Equation.3">
                  <p:embed/>
                </p:oleObj>
              </mc:Choice>
              <mc:Fallback>
                <p:oleObj name="Формула" r:id="rId3" imgW="1612800" imgH="4950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1463" y="2492375"/>
                        <a:ext cx="301783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19830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Варіаційний принцип Гамільтона</a:t>
            </a:r>
            <a:r>
              <a:rPr lang="ru-RU" b="0" dirty="0">
                <a:latin typeface="Arial" pitchFamily="34" charset="0"/>
                <a:cs typeface="Arial" pitchFamily="34" charset="0"/>
              </a:rPr>
              <a:t/>
            </a:r>
            <a:br>
              <a:rPr lang="ru-RU" b="0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    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Чому саме функціонал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а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функція? Тому, що функція, за визначенням є правило, за яким одному числу з області визначення (аргументу функції) ставиться у відповідність інше число з області значень.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Функціонал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відрізняється тим, що як його аргумент виступає не число, а ціла функція. У разі це закон руху механічної системи q(t), визначений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принаймі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проміжку часу між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початковим і кінцевим значенням часу.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07051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Варіаційний принцип Гамільтона</a:t>
            </a:r>
            <a:r>
              <a:rPr lang="ru-RU" b="0" dirty="0">
                <a:latin typeface="Arial" pitchFamily="34" charset="0"/>
                <a:cs typeface="Arial" pitchFamily="34" charset="0"/>
              </a:rPr>
              <a:t/>
            </a:r>
            <a:br>
              <a:rPr lang="ru-RU" b="0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Перед тим як сформулювати варіаційний принцип Гамільтона, виконаємо деякий мислений експеримент.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Яка з наведених траєкторій є дійсною траєкторії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Опитування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слухачів показує, що завжди майже миттєво лунає правильна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відповідь.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Тобто, та траєкторія, для якої дія мінімальна. Доказ правильності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відповіді не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наводиться, але інтуїтивно питання цілковито ясне.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Важко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уявити, щоб істинним був би не екстремальний результат. Цей мислений експеримент підтверджує правоту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Мопертюі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який виходив із подібних же міркувань.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27675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Варіаційний принцип Гамільтона</a:t>
            </a:r>
            <a:r>
              <a:rPr lang="ru-RU" b="0" dirty="0">
                <a:latin typeface="Arial" pitchFamily="34" charset="0"/>
                <a:cs typeface="Arial" pitchFamily="34" charset="0"/>
              </a:rPr>
              <a:t/>
            </a:r>
            <a:br>
              <a:rPr lang="ru-RU" b="0" dirty="0">
                <a:latin typeface="Arial" pitchFamily="34" charset="0"/>
                <a:cs typeface="Arial" pitchFamily="34" charset="0"/>
              </a:rPr>
            </a:b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8425" y="2810669"/>
            <a:ext cx="386715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9967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Варіаційний принцип Гамільтона</a:t>
            </a:r>
            <a:r>
              <a:rPr lang="ru-RU" b="0" dirty="0">
                <a:latin typeface="Arial" pitchFamily="34" charset="0"/>
                <a:cs typeface="Arial" pitchFamily="34" charset="0"/>
              </a:rPr>
              <a:t/>
            </a:r>
            <a:br>
              <a:rPr lang="ru-RU" b="0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Сформулюємо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варіаційний принцип Гамільтона: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З </a:t>
            </a:r>
            <a:r>
              <a:rPr lang="uk-UA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усіх траєкторій, які починаються в одній і тій же точці М</a:t>
            </a:r>
            <a:r>
              <a:rPr lang="uk-UA" b="1" i="1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uk-UA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 один і той же момент часу </a:t>
            </a:r>
            <a:r>
              <a:rPr lang="en-US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uk-UA" b="1" i="1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uk-UA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і закінчуються в одній і тій же точці М</a:t>
            </a:r>
            <a:r>
              <a:rPr lang="uk-UA" b="1" i="1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 один і той же момент часу </a:t>
            </a:r>
            <a:r>
              <a:rPr lang="en-US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uk-UA" b="1" i="1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дійсною є та, для якої дія по Гамільтону екстремальна. Найчастіше вона мінімальна</a:t>
            </a:r>
            <a:r>
              <a:rPr lang="uk-UA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Виходячи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 принципу найменшої дії, дійсний рух системи має бути таким, щоб доставляти мінімум функціоналу дії</a:t>
            </a:r>
            <a:endParaRPr lang="uk-UA" sz="22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68304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738" y="1081088"/>
            <a:ext cx="6486525" cy="469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7161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uk-UA" b="0" dirty="0" smtClean="0">
                <a:solidFill>
                  <a:schemeClr val="bg1"/>
                </a:solidFill>
              </a:rPr>
              <a:t> УЗАГАЛЬНЕНІ СИЛИ</a:t>
            </a:r>
            <a:r>
              <a:rPr lang="ru-RU" b="0" dirty="0" smtClean="0">
                <a:solidFill>
                  <a:schemeClr val="bg1"/>
                </a:solidFill>
              </a:rPr>
              <a:t/>
            </a:r>
            <a:br>
              <a:rPr lang="ru-RU" b="0" dirty="0" smtClean="0">
                <a:solidFill>
                  <a:schemeClr val="bg1"/>
                </a:solidFill>
              </a:rPr>
            </a:b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Сформулюємо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принцип можливих переміщень в узагальнених координатах. Нехай система має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ступенів свободи.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Позначимо узагальнені координати символами: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,…,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(1.3.1)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Розглянемо можливе переміщення 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довільної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точки системи як нескінченно малий приріст її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радіус-вектора  .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Оскільки узагальнені координати однозначно задають положення матеріальної системи у просторі, то радіус-вектор довільної точки системи можна виразити через ці координати: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1.3.2)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280851"/>
              </p:ext>
            </p:extLst>
          </p:nvPr>
        </p:nvGraphicFramePr>
        <p:xfrm>
          <a:off x="2267744" y="5517232"/>
          <a:ext cx="34575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4" name="Формула" r:id="rId3" imgW="2425700" imgH="241300" progId="Equation.3">
                  <p:embed/>
                </p:oleObj>
              </mc:Choice>
              <mc:Fallback>
                <p:oleObj name="Формула" r:id="rId3" imgW="2425700" imgH="241300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5517232"/>
                        <a:ext cx="345757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979493"/>
              </p:ext>
            </p:extLst>
          </p:nvPr>
        </p:nvGraphicFramePr>
        <p:xfrm>
          <a:off x="5868144" y="3429000"/>
          <a:ext cx="359519" cy="382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5" name="Формула" r:id="rId5" imgW="253890" imgH="241195" progId="Equation.3">
                  <p:embed/>
                </p:oleObj>
              </mc:Choice>
              <mc:Fallback>
                <p:oleObj name="Формула" r:id="rId5" imgW="253890" imgH="241195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3429000"/>
                        <a:ext cx="359519" cy="3822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3262731"/>
              </p:ext>
            </p:extLst>
          </p:nvPr>
        </p:nvGraphicFramePr>
        <p:xfrm>
          <a:off x="1907704" y="4054524"/>
          <a:ext cx="2159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6" name="Формула" r:id="rId7" imgW="164957" imgH="241091" progId="Equation.3">
                  <p:embed/>
                </p:oleObj>
              </mc:Choice>
              <mc:Fallback>
                <p:oleObj name="Формула" r:id="rId7" imgW="164957" imgH="241091" progId="Equation.3">
                  <p:embed/>
                  <p:pic>
                    <p:nvPicPr>
                      <p:cNvPr id="0" name="Объект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054524"/>
                        <a:ext cx="2159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9885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 УЗАГАЛЬНЕНІ СИЛИ</a:t>
            </a:r>
            <a:r>
              <a:rPr lang="ru-RU" b="0" dirty="0">
                <a:solidFill>
                  <a:schemeClr val="bg1"/>
                </a:solidFill>
              </a:rPr>
              <a:t/>
            </a:r>
            <a:br>
              <a:rPr lang="ru-RU" b="0" dirty="0">
                <a:solidFill>
                  <a:schemeClr val="bg1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Нехай у результаті можливого переміщення системи узагальнені координати отримають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приріст: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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ru-RU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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ru-RU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,…,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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	(1.3.3)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Отже, отримають приріст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аргументи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(1.3.2). Завдяки нескінченій малості цих прирощень відповідне прирощення радіус-вектора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,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тобто можливе переміщення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-ї точки, можна обчислити як диференціал функції багатьох змінних: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1.3.4)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007612"/>
              </p:ext>
            </p:extLst>
          </p:nvPr>
        </p:nvGraphicFramePr>
        <p:xfrm>
          <a:off x="1187624" y="4797152"/>
          <a:ext cx="583247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8" name="Формула" r:id="rId3" imgW="3695700" imgH="520700" progId="Equation.3">
                  <p:embed/>
                </p:oleObj>
              </mc:Choice>
              <mc:Fallback>
                <p:oleObj name="Формула" r:id="rId3" imgW="3695700" imgH="520700" progId="Equation.3">
                  <p:embed/>
                  <p:pic>
                    <p:nvPicPr>
                      <p:cNvPr id="0" name="Объект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797152"/>
                        <a:ext cx="5832475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346216"/>
              </p:ext>
            </p:extLst>
          </p:nvPr>
        </p:nvGraphicFramePr>
        <p:xfrm>
          <a:off x="4788148" y="3645024"/>
          <a:ext cx="2159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9" name="Формула" r:id="rId5" imgW="164957" imgH="241091" progId="Equation.3">
                  <p:embed/>
                </p:oleObj>
              </mc:Choice>
              <mc:Fallback>
                <p:oleObj name="Формула" r:id="rId5" imgW="164957" imgH="241091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148" y="3645024"/>
                        <a:ext cx="2159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76580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 УЗАГАЛЬНЕНІ СИЛИ</a:t>
            </a:r>
            <a:r>
              <a:rPr lang="ru-RU" b="0" dirty="0">
                <a:solidFill>
                  <a:schemeClr val="bg1"/>
                </a:solidFill>
              </a:rPr>
              <a:t/>
            </a:r>
            <a:br>
              <a:rPr lang="ru-RU" b="0" dirty="0">
                <a:solidFill>
                  <a:schemeClr val="bg1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Підставляючи (1.3.4) у (1.2.2) отримуємо: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1.3.5)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(1.3.5) складові згруповані по силах. Виконаємо перегрупування, зводячи подібні по однакових прирощеннях узагальнених координат: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1.3.6)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Введемо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позначення: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1.3.7)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7596960"/>
              </p:ext>
            </p:extLst>
          </p:nvPr>
        </p:nvGraphicFramePr>
        <p:xfrm>
          <a:off x="2195736" y="1988840"/>
          <a:ext cx="3024336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0" name="Формула" r:id="rId3" imgW="2057400" imgH="546100" progId="Equation.3">
                  <p:embed/>
                </p:oleObj>
              </mc:Choice>
              <mc:Fallback>
                <p:oleObj name="Формула" r:id="rId3" imgW="2057400" imgH="546100" progId="Equation.3">
                  <p:embed/>
                  <p:pic>
                    <p:nvPicPr>
                      <p:cNvPr id="0" name="Объект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1988840"/>
                        <a:ext cx="3024336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9730228"/>
              </p:ext>
            </p:extLst>
          </p:nvPr>
        </p:nvGraphicFramePr>
        <p:xfrm>
          <a:off x="2339752" y="4077072"/>
          <a:ext cx="3096344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1" name="Формула" r:id="rId5" imgW="2043813" imgH="545863" progId="Equation.3">
                  <p:embed/>
                </p:oleObj>
              </mc:Choice>
              <mc:Fallback>
                <p:oleObj name="Формула" r:id="rId5" imgW="2043813" imgH="545863" progId="Equation.3">
                  <p:embed/>
                  <p:pic>
                    <p:nvPicPr>
                      <p:cNvPr id="0" name="Объект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4077072"/>
                        <a:ext cx="3096344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9415253"/>
              </p:ext>
            </p:extLst>
          </p:nvPr>
        </p:nvGraphicFramePr>
        <p:xfrm>
          <a:off x="2699792" y="5373216"/>
          <a:ext cx="3024336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2" name="Формула" r:id="rId7" imgW="2019300" imgH="520700" progId="Equation.3">
                  <p:embed/>
                </p:oleObj>
              </mc:Choice>
              <mc:Fallback>
                <p:oleObj name="Формула" r:id="rId7" imgW="2019300" imgH="520700" progId="Equation.3">
                  <p:embed/>
                  <p:pic>
                    <p:nvPicPr>
                      <p:cNvPr id="0" name="Объект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5373216"/>
                        <a:ext cx="3024336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5223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 УЗАГАЛЬНЕНІ СИЛИ</a:t>
            </a:r>
            <a:r>
              <a:rPr lang="ru-RU" b="0" dirty="0">
                <a:solidFill>
                  <a:schemeClr val="bg1"/>
                </a:solidFill>
              </a:rPr>
              <a:t/>
            </a:r>
            <a:br>
              <a:rPr lang="ru-RU" b="0" dirty="0">
                <a:solidFill>
                  <a:schemeClr val="bg1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Тоді (1.3.6) приймає вид: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1.3.8)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Завдяки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схожості виразів (1.2.2) та (1.3.8) величини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називають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по 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аналогії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зі звичайними силами, </a:t>
            </a:r>
            <a:r>
              <a:rPr lang="uk-UA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узагальненими силами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Оскільки узагальнені координати незалежні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між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собою, то незалежні і їх прирощення (1.3.3). Тому принципова якість виразу (1.3.8), на відміну від (1.2.2), є та, що тут дорівнює нулю лінійна комбінація незалежних величин. 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689681"/>
              </p:ext>
            </p:extLst>
          </p:nvPr>
        </p:nvGraphicFramePr>
        <p:xfrm>
          <a:off x="2987824" y="2060848"/>
          <a:ext cx="17287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8" name="Формула" r:id="rId3" imgW="1104900" imgH="431800" progId="Equation.3">
                  <p:embed/>
                </p:oleObj>
              </mc:Choice>
              <mc:Fallback>
                <p:oleObj name="Формула" r:id="rId3" imgW="1104900" imgH="431800" progId="Equation.3">
                  <p:embed/>
                  <p:pic>
                    <p:nvPicPr>
                      <p:cNvPr id="0" name="Объект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060848"/>
                        <a:ext cx="1728787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4451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9706207"/>
              </p:ext>
            </p:extLst>
          </p:nvPr>
        </p:nvGraphicFramePr>
        <p:xfrm>
          <a:off x="2267744" y="2348880"/>
          <a:ext cx="3168352" cy="794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" name="Формула" r:id="rId3" imgW="1828800" imgH="431640" progId="Equation.3">
                  <p:embed/>
                </p:oleObj>
              </mc:Choice>
              <mc:Fallback>
                <p:oleObj name="Формула" r:id="rId3" imgW="1828800" imgH="43164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348880"/>
                        <a:ext cx="3168352" cy="7940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347864" y="3861048"/>
            <a:ext cx="1774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=0	(1.2.6)</a:t>
            </a:r>
          </a:p>
        </p:txBody>
      </p:sp>
    </p:spTree>
    <p:extLst>
      <p:ext uri="{BB962C8B-B14F-4D97-AF65-F5344CB8AC3E}">
        <p14:creationId xmlns:p14="http://schemas.microsoft.com/office/powerpoint/2010/main" val="2165784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 УЗАГАЛЬНЕНІ СИЛИ</a:t>
            </a:r>
            <a:r>
              <a:rPr lang="ru-RU" b="0" dirty="0">
                <a:solidFill>
                  <a:schemeClr val="bg1"/>
                </a:solidFill>
              </a:rPr>
              <a:t/>
            </a:r>
            <a:br>
              <a:rPr lang="ru-RU" b="0" dirty="0">
                <a:solidFill>
                  <a:schemeClr val="bg1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Отже, дорівнюють нулю й усі коефіцієнти при цих величинах, тобто усі узагальнені сили: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1.3.9)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Ми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отримали рівняння рівноваги системи, причому їх </a:t>
            </a:r>
            <a:r>
              <a:rPr lang="uk-UA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кількість дорівнює кількості </a:t>
            </a:r>
            <a:r>
              <a:rPr lang="uk-UA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ступенів свободи </a:t>
            </a:r>
            <a:r>
              <a:rPr lang="uk-UA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системи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Це ще раз доводить важливість поняття кількості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ступенів свободи,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обговорене вище. </a:t>
            </a:r>
            <a:r>
              <a:rPr lang="uk-UA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Кількість рівнянь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визначається не кількістю частин системи, яка може бути й досить великою, а </a:t>
            </a:r>
            <a:r>
              <a:rPr lang="uk-UA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кількістю </a:t>
            </a:r>
            <a:r>
              <a:rPr lang="uk-UA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ступенів свободи.</a:t>
            </a:r>
            <a:endParaRPr lang="ru-RU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прикладі пантографу, який розглянуто у попередньому параграфі, кількість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ступені свободи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дорівнює одиниці і маємо єдине рівняння рівноваги типу (1.3.9), а саме (1.2.6).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611445"/>
              </p:ext>
            </p:extLst>
          </p:nvPr>
        </p:nvGraphicFramePr>
        <p:xfrm>
          <a:off x="2339752" y="2276872"/>
          <a:ext cx="2735262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1" name="Формула" r:id="rId3" imgW="2286000" imgH="520700" progId="Equation.3">
                  <p:embed/>
                </p:oleObj>
              </mc:Choice>
              <mc:Fallback>
                <p:oleObj name="Формула" r:id="rId3" imgW="2286000" imgH="520700" progId="Equation.3">
                  <p:embed/>
                  <p:pic>
                    <p:nvPicPr>
                      <p:cNvPr id="0" name="Объект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276872"/>
                        <a:ext cx="2735262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6175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ПОТЕНЦІАЛЬНІ СИЛИ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Перейдемо тепер до випадку потенціальних сил. У цьому випадку маємо функцію координат: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П=П(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,…,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en-US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),	(1.3.10)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через яку виражаємо усі сили, що діють на точки системи. Для проекцій цих сил маємо: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1.3.11)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відповідності до цього буде: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</a:t>
            </a: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1.3.12)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154331"/>
              </p:ext>
            </p:extLst>
          </p:nvPr>
        </p:nvGraphicFramePr>
        <p:xfrm>
          <a:off x="1619672" y="3717032"/>
          <a:ext cx="410445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6" name="Формула" r:id="rId3" imgW="3733800" imgH="495300" progId="Equation.3">
                  <p:embed/>
                </p:oleObj>
              </mc:Choice>
              <mc:Fallback>
                <p:oleObj name="Формула" r:id="rId3" imgW="3733800" imgH="495300" progId="Equation.3">
                  <p:embed/>
                  <p:pic>
                    <p:nvPicPr>
                      <p:cNvPr id="0" name="Объект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3717032"/>
                        <a:ext cx="4104456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337503"/>
              </p:ext>
            </p:extLst>
          </p:nvPr>
        </p:nvGraphicFramePr>
        <p:xfrm>
          <a:off x="684213" y="5229225"/>
          <a:ext cx="6624091" cy="792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7" name="Формула" r:id="rId5" imgW="5626100" imgH="546100" progId="Equation.3">
                  <p:embed/>
                </p:oleObj>
              </mc:Choice>
              <mc:Fallback>
                <p:oleObj name="Формула" r:id="rId5" imgW="5626100" imgH="546100" progId="Equation.3">
                  <p:embed/>
                  <p:pic>
                    <p:nvPicPr>
                      <p:cNvPr id="0" name="Объект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5229225"/>
                        <a:ext cx="6624091" cy="792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7319142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3243</TotalTime>
  <Words>1207</Words>
  <Application>Microsoft Office PowerPoint</Application>
  <PresentationFormat>Экран (4:3)</PresentationFormat>
  <Paragraphs>171</Paragraphs>
  <Slides>28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0" baseType="lpstr">
      <vt:lpstr>Паркет</vt:lpstr>
      <vt:lpstr>Формула</vt:lpstr>
      <vt:lpstr>CИСТЕМНИЙ АНАЛІЗ</vt:lpstr>
      <vt:lpstr>ЛЕКЦІЯ 2</vt:lpstr>
      <vt:lpstr>  УЗАГАЛЬНЕНІ СИЛИ </vt:lpstr>
      <vt:lpstr> УЗАГАЛЬНЕНІ СИЛИ </vt:lpstr>
      <vt:lpstr> УЗАГАЛЬНЕНІ СИЛИ </vt:lpstr>
      <vt:lpstr> УЗАГАЛЬНЕНІ СИЛИ </vt:lpstr>
      <vt:lpstr>Презентация PowerPoint</vt:lpstr>
      <vt:lpstr> УЗАГАЛЬНЕНІ СИЛИ </vt:lpstr>
      <vt:lpstr>ПОТЕНЦІАЛЬНІ СИЛИ</vt:lpstr>
      <vt:lpstr>ПОТЕНЦІАЛЬНІ СИЛИ</vt:lpstr>
      <vt:lpstr>ПОТЕНЦІАЛЬНІ СИЛИ</vt:lpstr>
      <vt:lpstr>ПОТЕНЦІАЛЬНІ СИЛИ</vt:lpstr>
      <vt:lpstr>ПОТЕНЦІАЛЬНІ СИЛИ</vt:lpstr>
      <vt:lpstr>ПОТЕНЦІАЛЬНІ СИЛИ</vt:lpstr>
      <vt:lpstr>Варіаційний принцип Гамільтона </vt:lpstr>
      <vt:lpstr>Варіаційний принцип Гамільтона </vt:lpstr>
      <vt:lpstr>Варіаційний принцип Гамільтона </vt:lpstr>
      <vt:lpstr>Варіаційний принцип Гамільтона </vt:lpstr>
      <vt:lpstr>Варіаційний принцип Гамільтона </vt:lpstr>
      <vt:lpstr>Варіаційний принцип Гамільтона </vt:lpstr>
      <vt:lpstr>Варіаційний принцип Гамільтона </vt:lpstr>
      <vt:lpstr>Варіаційний принцип Гамільтона </vt:lpstr>
      <vt:lpstr>Варіаційний принцип Гамільтона </vt:lpstr>
      <vt:lpstr>Варіаційний принцип Гамільтона </vt:lpstr>
      <vt:lpstr>Варіаційний принцип Гамільтона </vt:lpstr>
      <vt:lpstr>Варіаційний принцип Гамільтона </vt:lpstr>
      <vt:lpstr>Варіаційний принцип Гамільтона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user</cp:lastModifiedBy>
  <cp:revision>292</cp:revision>
  <dcterms:created xsi:type="dcterms:W3CDTF">2018-09-10T07:12:08Z</dcterms:created>
  <dcterms:modified xsi:type="dcterms:W3CDTF">2023-09-14T16:13:49Z</dcterms:modified>
</cp:coreProperties>
</file>