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84" r:id="rId1"/>
  </p:sldMasterIdLst>
  <p:notesMasterIdLst>
    <p:notesMasterId r:id="rId11"/>
  </p:notesMasterIdLst>
  <p:sldIdLst>
    <p:sldId id="314" r:id="rId2"/>
    <p:sldId id="258" r:id="rId3"/>
    <p:sldId id="669" r:id="rId4"/>
    <p:sldId id="271" r:id="rId5"/>
    <p:sldId id="434" r:id="rId6"/>
    <p:sldId id="306" r:id="rId7"/>
    <p:sldId id="544" r:id="rId8"/>
    <p:sldId id="545" r:id="rId9"/>
    <p:sldId id="67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gion noutbuk" initials="ln" lastIdx="1" clrIdx="0">
    <p:extLst>
      <p:ext uri="{19B8F6BF-5375-455C-9EA6-DF929625EA0E}">
        <p15:presenceInfo xmlns:p15="http://schemas.microsoft.com/office/powerpoint/2012/main" userId="470e122cad8fc9f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5395" autoAdjust="0"/>
  </p:normalViewPr>
  <p:slideViewPr>
    <p:cSldViewPr>
      <p:cViewPr varScale="1">
        <p:scale>
          <a:sx n="98" d="100"/>
          <a:sy n="98" d="100"/>
        </p:scale>
        <p:origin x="27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920C9-0FC0-4DDF-909F-C15F25C4E66B}" type="datetimeFigureOut">
              <a:rPr lang="ru-UA" smtClean="0"/>
              <a:t>18.02.2023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C1483-FFA3-49D4-B7CE-E39E0160EDF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5563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C1483-FFA3-49D4-B7CE-E39E0160EDF5}" type="slidenum">
              <a:rPr lang="ru-UA" smtClean="0"/>
              <a:t>4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0950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7C058-F08C-4262-8260-A70608971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524A7-8746-4695-9ED0-9BF1BD4554E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034D2D-F0C9-4375-A36E-992064484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DF35BE-A8E1-4485-BCF1-3AB9BE101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9B230-7C92-44F3-850F-466961403FB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150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15EC9C-2CFE-49B1-9ADE-6AFD66BC5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A2AA9-6FED-4B30-A321-91087DC3A04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5BB87B-723F-4F71-AF9D-4548C2AEC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8F6488-50CC-40F5-BBF9-140311469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85FD-4317-4598-B155-0A10BCD4C6B7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5012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E2FE4D-632A-4040-9BCC-AD6165B7D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4D911-B1CB-45B1-9990-85382775C666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151478-4A69-4D71-BD4B-728BCA12CD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C9F8C6-D38A-4C26-8B17-F292163F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36FAF-1268-4631-BCC2-76DB1B65CB4F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53482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0F89FF-7F32-4C0A-AFDE-DC7C94A56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6756E-91E1-46F9-976C-15E63B66B04D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1F0824-CC5A-4E71-943C-0702E19F0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AE7D94-4711-4128-85D9-9BF189010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9F95D-6D95-481B-9DC8-803C4A6A4651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18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0F7E4-1CFD-4DA1-B1CE-C699D28E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E73E5-2478-460D-A76C-A87C7D139B8F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0722A-DA50-4F11-B379-B7918B537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E6992F-F9A5-430E-AC5B-8D4B1690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5E868-CEE8-49CD-8CE3-79EAF60DE44F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4432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F15B842-8A10-4AB7-9ACD-754DDCDFE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FA9D9-F72D-4541-B1F4-5AA0AB6F1C2D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DE961BD-9D99-41C9-8A6F-8535B0549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A64C4E1-0819-441B-979A-8964D894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D468E-F260-40A8-B01A-5E65BD0B32D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49763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9E78D7A0-8C22-451E-AD44-2D8624EC7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9EAFB-A713-45F2-B17E-4A3CC75453E2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8B4B18F0-FC2F-41F9-BE01-4F3EA3165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F3B20F45-3F53-4FA2-AEF2-ECC9F0C7F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4BCB9-5F75-4613-8371-7B517FF306F5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66893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E7846D2-92B9-4A62-BC6C-629D7C1A1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05B55-A9E2-46E6-A69F-D219FDB44038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8AAA757F-9DC6-4BD3-9022-6625B35F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924CD834-FCC4-451D-8ACE-5C033E055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68A1-142A-4802-B895-6051B7D84B8C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3067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B33A73B0-FDDE-4A5C-B69B-EAFF64BE5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FA1F5-3D14-4A8C-9021-73BEF6E36F35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1558052D-6263-4E7E-9774-0E1BCD96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47E64CEE-B495-4C67-B62D-4C659E954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B0A4C-A468-4F5E-8A50-5AA873D53EE1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121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7452B6C-518D-4BA0-A087-A9F9A652A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FDEDE-6ED9-4CBF-A56E-04B545E5A8E8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FEF6ACF-04B9-46F6-ADB3-5C78454CD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6052F9C4-3A36-4BE9-9C7F-B3D7DECE2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3C8F3-3DF2-4D3A-B9D6-88F31FA556CD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78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C6F9EDBC-777D-4FF2-B6BC-6469A9AF7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D47FB-39BC-4F33-AEB3-2C05CCFE69F1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87E5A0AF-7BE4-4D94-8D90-C89C87DD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A0926135-2204-4B85-95C4-46FA44DD4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842F8-386E-4656-B832-8BEE56288E2A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8852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E5F65084-DFE9-469B-B10D-42117627B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заголовка</a:t>
            </a:r>
            <a:endParaRPr lang="ru-UA" altLang="ru-UA"/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99096990-B841-42BE-ABB7-883205C9CC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UA"/>
              <a:t>Образец текста</a:t>
            </a:r>
          </a:p>
          <a:p>
            <a:pPr lvl="1"/>
            <a:r>
              <a:rPr lang="ru-RU" altLang="ru-UA"/>
              <a:t>Второй уровень</a:t>
            </a:r>
          </a:p>
          <a:p>
            <a:pPr lvl="2"/>
            <a:r>
              <a:rPr lang="ru-RU" altLang="ru-UA"/>
              <a:t>Третий уровень</a:t>
            </a:r>
          </a:p>
          <a:p>
            <a:pPr lvl="3"/>
            <a:r>
              <a:rPr lang="ru-RU" altLang="ru-UA"/>
              <a:t>Четвертый уровень</a:t>
            </a:r>
          </a:p>
          <a:p>
            <a:pPr lvl="4"/>
            <a:r>
              <a:rPr lang="ru-RU" altLang="ru-UA"/>
              <a:t>Пятый уровень</a:t>
            </a:r>
            <a:endParaRPr lang="ru-UA" alt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6B0C5F-7F45-4DC2-98BB-06E781E525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72ECBC-7C36-4B20-9B7B-4D41907CEDC7}" type="datetimeyyyy">
              <a:rPr lang="ru-UA"/>
              <a:pPr>
                <a:defRPr/>
              </a:pPr>
              <a:t>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C767AF-30BE-4F64-B3D8-62FC47F6B3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2F2276-44E4-4244-8FEE-15B6E8BA7B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A8ED8A-A48F-4FE7-89FF-28ADF915C452}" type="slidenum">
              <a:rPr lang="ru-UA"/>
              <a:pPr>
                <a:defRPr/>
              </a:pPr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961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:a16="http://schemas.microsoft.com/office/drawing/2014/main" id="{71099D8B-5E51-83A3-44E7-8E2531251F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250" y="2898192"/>
            <a:ext cx="6637005" cy="1446550"/>
          </a:xfrm>
        </p:spPr>
        <p:txBody>
          <a:bodyPr/>
          <a:lstStyle/>
          <a:p>
            <a:pPr eaLnBrk="1" hangingPunct="1">
              <a:defRPr/>
            </a:pPr>
            <a:r>
              <a:rPr lang="uk-UA" sz="1600" b="1" dirty="0">
                <a:solidFill>
                  <a:srgbClr val="FF0066"/>
                </a:solidFill>
              </a:rPr>
              <a:t>Мета:</a:t>
            </a:r>
            <a:r>
              <a:rPr lang="uk-UA" sz="1600" b="1" dirty="0">
                <a:solidFill>
                  <a:srgbClr val="FFFFFF"/>
                </a:solidFill>
              </a:rPr>
              <a:t>  </a:t>
            </a:r>
          </a:p>
          <a:p>
            <a:pPr algn="just">
              <a:defRPr/>
            </a:pPr>
            <a:r>
              <a:rPr lang="uk-UA" sz="1600" dirty="0">
                <a:effectLst/>
              </a:rPr>
              <a:t>сформувати поняття та сутність категорій: </a:t>
            </a:r>
            <a:r>
              <a:rPr lang="ru-RU" sz="1600" dirty="0">
                <a:effectLst/>
              </a:rPr>
              <a:t>«</a:t>
            </a:r>
            <a:r>
              <a:rPr lang="ru-RU" sz="1600" dirty="0" err="1">
                <a:effectLst/>
              </a:rPr>
              <a:t>управління</a:t>
            </a:r>
            <a:r>
              <a:rPr lang="ru-RU" sz="1600" dirty="0">
                <a:effectLst/>
              </a:rPr>
              <a:t> персоналом», «система </a:t>
            </a:r>
            <a:r>
              <a:rPr lang="ru-RU" sz="1600" dirty="0" err="1">
                <a:effectLst/>
              </a:rPr>
              <a:t>управління</a:t>
            </a:r>
            <a:r>
              <a:rPr lang="ru-RU" sz="1600" dirty="0">
                <a:effectLst/>
              </a:rPr>
              <a:t> персоналом»,</a:t>
            </a:r>
          </a:p>
          <a:p>
            <a:pPr algn="just">
              <a:defRPr/>
            </a:pPr>
            <a:r>
              <a:rPr lang="ru-RU" sz="1600" dirty="0" err="1">
                <a:effectLst/>
              </a:rPr>
              <a:t>дослідження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особливостей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формування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системи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управління</a:t>
            </a:r>
            <a:r>
              <a:rPr lang="ru-RU" sz="1600" dirty="0">
                <a:effectLst/>
              </a:rPr>
              <a:t> персоналом у </a:t>
            </a:r>
            <a:r>
              <a:rPr lang="ru-RU" sz="1600" dirty="0" err="1">
                <a:effectLst/>
              </a:rPr>
              <a:t>сучасних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умовах</a:t>
            </a:r>
            <a:r>
              <a:rPr lang="ru-RU" sz="1600" dirty="0">
                <a:effectLst/>
              </a:rPr>
              <a:t> </a:t>
            </a:r>
            <a:r>
              <a:rPr lang="ru-RU" sz="1600" dirty="0" err="1">
                <a:effectLst/>
              </a:rPr>
              <a:t>господарювання</a:t>
            </a:r>
            <a:endParaRPr lang="ru-RU" sz="2400" i="1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82EC8A-9A32-3198-8B5C-FA70D5AB89E8}"/>
              </a:ext>
            </a:extLst>
          </p:cNvPr>
          <p:cNvSpPr/>
          <p:nvPr/>
        </p:nvSpPr>
        <p:spPr>
          <a:xfrm>
            <a:off x="514647" y="229404"/>
            <a:ext cx="7704856" cy="2554545"/>
          </a:xfrm>
          <a:prstGeom prst="rect">
            <a:avLst/>
          </a:prstGeom>
          <a:solidFill>
            <a:srgbClr val="3399FF"/>
          </a:solidFill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4000" dirty="0"/>
              <a:t>ТЕМА: Система </a:t>
            </a:r>
            <a:r>
              <a:rPr lang="ru-RU" sz="4000" dirty="0" err="1"/>
              <a:t>управління</a:t>
            </a:r>
            <a:r>
              <a:rPr lang="ru-RU" sz="4000" dirty="0"/>
              <a:t> персоналом як </a:t>
            </a:r>
            <a:r>
              <a:rPr lang="ru-RU" sz="4000" dirty="0" err="1"/>
              <a:t>важлива</a:t>
            </a:r>
            <a:r>
              <a:rPr lang="ru-RU" sz="4000" dirty="0"/>
              <a:t> </a:t>
            </a:r>
            <a:r>
              <a:rPr lang="ru-RU" sz="4000" dirty="0" err="1"/>
              <a:t>складова</a:t>
            </a:r>
            <a:r>
              <a:rPr lang="ru-RU" sz="4000" dirty="0"/>
              <a:t> </a:t>
            </a:r>
            <a:r>
              <a:rPr lang="ru-RU" sz="4000" dirty="0" err="1"/>
              <a:t>ефективного</a:t>
            </a:r>
            <a:r>
              <a:rPr lang="ru-RU" sz="4000" dirty="0"/>
              <a:t> </a:t>
            </a:r>
            <a:r>
              <a:rPr lang="ru-RU" sz="4000" dirty="0" err="1"/>
              <a:t>функціонування</a:t>
            </a:r>
            <a:r>
              <a:rPr lang="ru-RU" sz="4000" dirty="0"/>
              <a:t> </a:t>
            </a:r>
            <a:r>
              <a:rPr lang="ru-RU" sz="4000" dirty="0" err="1"/>
              <a:t>підприємства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" name="Рисунок 7">
            <a:extLst>
              <a:ext uri="{FF2B5EF4-FFF2-40B4-BE49-F238E27FC236}">
                <a16:creationId xmlns:a16="http://schemas.microsoft.com/office/drawing/2014/main" id="{D8CD98D5-F724-B320-9D3D-07492679A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8516">
            <a:off x="95371" y="447676"/>
            <a:ext cx="33305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4770E5-5EA6-7FD2-A622-69478FB20EC2}"/>
              </a:ext>
            </a:extLst>
          </p:cNvPr>
          <p:cNvSpPr txBox="1"/>
          <p:nvPr/>
        </p:nvSpPr>
        <p:spPr>
          <a:xfrm>
            <a:off x="393558" y="4494401"/>
            <a:ext cx="8356883" cy="212365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uk-UA" altLang="en-US" sz="2200" dirty="0"/>
              <a:t>1. Управління персоналом підприємства та система управління персоналом </a:t>
            </a:r>
          </a:p>
          <a:p>
            <a:pPr marL="0" indent="0">
              <a:buFontTx/>
              <a:buNone/>
            </a:pPr>
            <a:r>
              <a:rPr lang="uk-UA" altLang="en-US" sz="2200" dirty="0"/>
              <a:t>2. Структура системи управління персоналом</a:t>
            </a:r>
          </a:p>
          <a:p>
            <a:pPr marL="0" indent="0">
              <a:buFontTx/>
              <a:buNone/>
            </a:pPr>
            <a:r>
              <a:rPr lang="uk-UA" altLang="en-US" sz="2200" dirty="0"/>
              <a:t>3. Завдання системи управління персоналом</a:t>
            </a:r>
          </a:p>
          <a:p>
            <a:pPr marL="0" indent="0">
              <a:buFontTx/>
              <a:buNone/>
            </a:pPr>
            <a:r>
              <a:rPr lang="uk-UA" altLang="en-US" sz="2200" dirty="0"/>
              <a:t>4. </a:t>
            </a:r>
            <a:r>
              <a:rPr lang="ru-RU" altLang="en-US" sz="2200" dirty="0" err="1"/>
              <a:t>Фактори</a:t>
            </a:r>
            <a:r>
              <a:rPr lang="ru-RU" altLang="en-US" sz="2200" dirty="0"/>
              <a:t> для </a:t>
            </a:r>
            <a:r>
              <a:rPr lang="ru-RU" altLang="en-US" sz="2200" dirty="0" err="1"/>
              <a:t>визначення</a:t>
            </a:r>
            <a:r>
              <a:rPr lang="ru-RU" altLang="en-US" sz="2200" dirty="0"/>
              <a:t> </a:t>
            </a:r>
            <a:r>
              <a:rPr lang="ru-RU" altLang="en-US" sz="2200" dirty="0" err="1"/>
              <a:t>реальної</a:t>
            </a:r>
            <a:r>
              <a:rPr lang="ru-RU" altLang="en-US" sz="2200" dirty="0"/>
              <a:t> </a:t>
            </a:r>
            <a:r>
              <a:rPr lang="ru-RU" altLang="en-US" sz="2200" dirty="0" err="1"/>
              <a:t>вартості</a:t>
            </a:r>
            <a:r>
              <a:rPr lang="ru-RU" altLang="en-US" sz="2200" dirty="0"/>
              <a:t> </a:t>
            </a:r>
            <a:r>
              <a:rPr lang="ru-RU" altLang="en-US" sz="2200" dirty="0" err="1"/>
              <a:t>компанії</a:t>
            </a:r>
            <a:r>
              <a:rPr lang="ru-RU" altLang="en-US" sz="2200" dirty="0"/>
              <a:t> та </a:t>
            </a:r>
            <a:r>
              <a:rPr lang="ru-RU" altLang="en-US" sz="2200" dirty="0" err="1"/>
              <a:t>її</a:t>
            </a:r>
            <a:r>
              <a:rPr lang="ru-RU" altLang="en-US" sz="2200" dirty="0"/>
              <a:t> </a:t>
            </a:r>
            <a:r>
              <a:rPr lang="ru-RU" altLang="en-US" sz="2200" dirty="0" err="1"/>
              <a:t>іміджу</a:t>
            </a:r>
            <a:endParaRPr lang="ru-RU" altLang="en-US" sz="2200" dirty="0"/>
          </a:p>
          <a:p>
            <a:pPr marL="0" indent="0">
              <a:buFontTx/>
              <a:buNone/>
            </a:pPr>
            <a:r>
              <a:rPr lang="ru-RU" altLang="en-US" sz="2200" dirty="0"/>
              <a:t>5. </a:t>
            </a:r>
            <a:r>
              <a:rPr lang="ru-RU" altLang="en-US" sz="2200" dirty="0" err="1"/>
              <a:t>Етапи</a:t>
            </a:r>
            <a:r>
              <a:rPr lang="ru-RU" altLang="en-US" sz="2200" dirty="0"/>
              <a:t> </a:t>
            </a:r>
            <a:r>
              <a:rPr lang="ru-RU" altLang="en-US" sz="2200" dirty="0" err="1"/>
              <a:t>побудови</a:t>
            </a:r>
            <a:r>
              <a:rPr lang="ru-RU" altLang="en-US" sz="2200" dirty="0"/>
              <a:t> </a:t>
            </a:r>
            <a:r>
              <a:rPr lang="ru-RU" altLang="en-US" sz="2200" dirty="0" err="1"/>
              <a:t>ефективної</a:t>
            </a:r>
            <a:r>
              <a:rPr lang="ru-RU" altLang="en-US" sz="2200" dirty="0"/>
              <a:t> </a:t>
            </a:r>
            <a:r>
              <a:rPr lang="ru-RU" altLang="en-US" sz="2200" dirty="0" err="1"/>
              <a:t>системи</a:t>
            </a:r>
            <a:r>
              <a:rPr lang="ru-RU" altLang="en-US" sz="2200" dirty="0"/>
              <a:t> </a:t>
            </a:r>
            <a:r>
              <a:rPr lang="ru-RU" altLang="en-US" sz="2200" dirty="0" err="1"/>
              <a:t>управління</a:t>
            </a:r>
            <a:r>
              <a:rPr lang="ru-RU" altLang="en-US" sz="2200" dirty="0"/>
              <a:t> персоналом </a:t>
            </a:r>
          </a:p>
        </p:txBody>
      </p:sp>
      <p:pic>
        <p:nvPicPr>
          <p:cNvPr id="4" name="Рисунок 2">
            <a:extLst>
              <a:ext uri="{FF2B5EF4-FFF2-40B4-BE49-F238E27FC236}">
                <a16:creationId xmlns:a16="http://schemas.microsoft.com/office/drawing/2014/main" id="{821E1660-F303-0EDE-C806-16698D0898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190" y="1506676"/>
            <a:ext cx="220662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1417638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1. Терміни та ключові поняття: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" y="1417638"/>
            <a:ext cx="9105900" cy="5440362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533400" indent="-533400">
              <a:buFont typeface="Wingdings" panose="05000000000000000000" pitchFamily="2" charset="2"/>
              <a:buChar char="q"/>
            </a:pPr>
            <a:r>
              <a:rPr lang="ru-RU" altLang="en-US" sz="2400" b="1" i="1" dirty="0" err="1"/>
              <a:t>Управління</a:t>
            </a:r>
            <a:r>
              <a:rPr lang="ru-RU" altLang="en-US" sz="2400" b="1" i="1" dirty="0"/>
              <a:t> персоналом — </a:t>
            </a:r>
            <a:r>
              <a:rPr lang="ru-RU" altLang="en-US" sz="2400" b="1" i="1" dirty="0" err="1"/>
              <a:t>це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діяльність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організації</a:t>
            </a:r>
            <a:r>
              <a:rPr lang="ru-RU" altLang="en-US" sz="2400" b="1" i="1" dirty="0"/>
              <a:t>, </a:t>
            </a:r>
            <a:r>
              <a:rPr lang="ru-RU" altLang="en-US" sz="2400" b="1" i="1" dirty="0" err="1"/>
              <a:t>спрямована</a:t>
            </a:r>
            <a:r>
              <a:rPr lang="ru-RU" altLang="en-US" sz="2400" b="1" i="1" dirty="0"/>
              <a:t> на </a:t>
            </a:r>
            <a:r>
              <a:rPr lang="ru-RU" altLang="en-US" sz="2400" b="1" i="1" dirty="0" err="1"/>
              <a:t>ефективне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використання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ресурсів</a:t>
            </a:r>
            <a:r>
              <a:rPr lang="ru-RU" altLang="en-US" sz="2400" b="1" i="1" dirty="0"/>
              <a:t> для </a:t>
            </a:r>
            <a:r>
              <a:rPr lang="ru-RU" altLang="en-US" sz="2400" b="1" i="1" dirty="0" err="1"/>
              <a:t>досягнення</a:t>
            </a:r>
            <a:r>
              <a:rPr lang="ru-RU" altLang="en-US" sz="2400" b="1" i="1" dirty="0"/>
              <a:t> </a:t>
            </a:r>
            <a:r>
              <a:rPr lang="ru-RU" altLang="en-US" sz="2400" b="1" i="1" dirty="0" err="1"/>
              <a:t>цілей</a:t>
            </a:r>
            <a:r>
              <a:rPr lang="ru-RU" altLang="en-US" sz="2400" b="1" i="1" dirty="0"/>
              <a:t>, як </a:t>
            </a:r>
            <a:r>
              <a:rPr lang="ru-RU" altLang="en-US" sz="2400" b="1" i="1" dirty="0" err="1"/>
              <a:t>організації</a:t>
            </a:r>
            <a:r>
              <a:rPr lang="ru-RU" altLang="en-US" sz="2400" b="1" i="1" dirty="0"/>
              <a:t>, так і </a:t>
            </a:r>
            <a:r>
              <a:rPr lang="ru-RU" altLang="en-US" sz="2400" b="1" i="1" dirty="0" err="1"/>
              <a:t>особистих</a:t>
            </a:r>
            <a:r>
              <a:rPr lang="ru-RU" altLang="en-US" sz="2400" b="1" i="1" dirty="0"/>
              <a:t>.</a:t>
            </a:r>
          </a:p>
          <a:p>
            <a:pPr marL="0" indent="0" algn="ctr">
              <a:buNone/>
            </a:pPr>
            <a:endParaRPr lang="uk-UA" sz="1200" i="1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uk-UA" sz="25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Основними завданнями кожного підприємства, </a:t>
            </a:r>
          </a:p>
          <a:p>
            <a:pPr marL="0" indent="0" algn="ctr">
              <a:buNone/>
            </a:pPr>
            <a:r>
              <a:rPr lang="uk-UA" sz="2500" i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незалежно від форми власності, типу підпорядкування, розміру повинно бути </a:t>
            </a:r>
          </a:p>
          <a:p>
            <a:pPr marL="0" indent="0" algn="ctr">
              <a:buNone/>
            </a:pPr>
            <a:r>
              <a:rPr lang="uk-UA" sz="2500" i="1" dirty="0">
                <a:effectLst/>
                <a:highlight>
                  <a:srgbClr val="00FFFF"/>
                </a:highlight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забезпечення ефективної системи управління персоналом</a:t>
            </a:r>
          </a:p>
          <a:p>
            <a:pPr marL="0" indent="0">
              <a:buNone/>
            </a:pPr>
            <a:endParaRPr lang="ru-RU" altLang="en-US" sz="1200" b="1" i="1" dirty="0"/>
          </a:p>
          <a:p>
            <a:pPr marL="533400" indent="-533400" eaLnBrk="1" hangingPunct="1">
              <a:buFont typeface="Wingdings" panose="05000000000000000000" pitchFamily="2" charset="2"/>
              <a:buChar char="q"/>
            </a:pPr>
            <a:r>
              <a:rPr lang="uk-UA" altLang="en-US" sz="2400" b="1" i="1" dirty="0"/>
              <a:t>Система управління персоналом -- комплекс взаємопов’язаних економічних, організаційних та соціально-психологічних методів, що забезпечують ефективність трудової діяльності та конкурентоспроможності підприємства. </a:t>
            </a:r>
            <a:r>
              <a:rPr lang="uk-UA" altLang="en-US" sz="2800" b="1" dirty="0"/>
              <a:t> </a:t>
            </a:r>
            <a:endParaRPr lang="ru-RU" altLang="en-US" sz="2800" b="1" dirty="0"/>
          </a:p>
          <a:p>
            <a:pPr marL="533400" indent="-533400" algn="ctr" eaLnBrk="1" hangingPunct="1">
              <a:buFontTx/>
              <a:buNone/>
            </a:pPr>
            <a:endParaRPr lang="uk-UA" altLang="en-US" sz="3600" b="1" dirty="0">
              <a:solidFill>
                <a:schemeClr val="accent2"/>
              </a:solidFill>
            </a:endParaRPr>
          </a:p>
          <a:p>
            <a:pPr marL="533400" indent="-533400" eaLnBrk="1" hangingPunct="1"/>
            <a:endParaRPr lang="uk-UA" altLang="en-US" sz="3600" b="1" dirty="0"/>
          </a:p>
          <a:p>
            <a:pPr marL="533400" indent="-533400" eaLnBrk="1" hangingPunct="1"/>
            <a:endParaRPr lang="uk-UA" altLang="en-US" sz="2800" b="1" dirty="0"/>
          </a:p>
          <a:p>
            <a:pPr marL="533400" indent="-533400" eaLnBrk="1" hangingPunct="1">
              <a:buFontTx/>
              <a:buNone/>
            </a:pPr>
            <a:endParaRPr lang="ru-RU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-157316"/>
            <a:ext cx="1624012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Зеленый мрамор">
            <a:extLst>
              <a:ext uri="{FF2B5EF4-FFF2-40B4-BE49-F238E27FC236}">
                <a16:creationId xmlns:a16="http://schemas.microsoft.com/office/drawing/2014/main" id="{819B1E3F-28F3-A074-F9C7-FA754E33C2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-157316"/>
            <a:ext cx="9144000" cy="1417638"/>
          </a:xfrm>
          <a:solidFill>
            <a:srgbClr val="3399FF"/>
          </a:solidFill>
        </p:spPr>
        <p:txBody>
          <a:bodyPr/>
          <a:lstStyle/>
          <a:p>
            <a:pPr algn="l" eaLnBrk="1" hangingPunct="1"/>
            <a:r>
              <a:rPr lang="uk-UA" altLang="en-US" sz="32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Ефективність управління персоналом підприємства :</a:t>
            </a:r>
            <a:endParaRPr lang="ru-RU" altLang="en-US" sz="3200" b="1" i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459" name="Rectangle 3" descr="Папирус">
            <a:extLst>
              <a:ext uri="{FF2B5EF4-FFF2-40B4-BE49-F238E27FC236}">
                <a16:creationId xmlns:a16="http://schemas.microsoft.com/office/drawing/2014/main" id="{EDC1D6CA-6841-7211-AD88-2C547027F038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20252" y="1406987"/>
            <a:ext cx="9321096" cy="5384953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marL="533400" indent="-533400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uk-UA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До показників оцінки економічної ефективності управління персоналом підприємства належать: співвідношення витрат, необхідних для забезпечення підприємства кваліфікованими кадрами, і результатів, отриманих від їхньої діяльності; відношення бюджету підприємства до чисельності персоналу; вартісної оцінки розходжень у результативності праці. Крім того, у ринковій економіці важливе значення мають такі економічні показники, як: прибуток, продуктивність праці, обсяг продажів, рентабельність, продуктивність праці працівників; співвідношення темпів росту продуктивності праці працівників з темпами росту середньої заробітної плати; фонд оплати праці і </a:t>
            </a:r>
            <a:r>
              <a:rPr lang="uk-UA" b="1" dirty="0" err="1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зарплатоємкість</a:t>
            </a:r>
            <a:r>
              <a:rPr lang="uk-UA" b="1" dirty="0">
                <a:solidFill>
                  <a:srgbClr val="333333"/>
                </a:solidFill>
                <a:effectLst/>
                <a:latin typeface="+mj-lt"/>
                <a:ea typeface="Times New Roman" panose="02020603050405020304" pitchFamily="18" charset="0"/>
              </a:rPr>
              <a:t>; витрати на керівництво.</a:t>
            </a:r>
            <a:r>
              <a:rPr lang="uk-UA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 </a:t>
            </a:r>
            <a:endParaRPr lang="uk-UA" b="1" dirty="0">
              <a:effectLst/>
              <a:latin typeface="+mj-lt"/>
              <a:ea typeface="Cambria" panose="02040503050406030204" pitchFamily="18" charset="0"/>
              <a:cs typeface="Cambria" panose="02040503050406030204" pitchFamily="18" charset="0"/>
            </a:endParaRPr>
          </a:p>
          <a:p>
            <a:pPr marL="533400" indent="-533400"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uk-UA" altLang="en-US" b="1" dirty="0">
                <a:latin typeface="+mj-lt"/>
              </a:rPr>
              <a:t>До показників оцінки соціальної ефективності управління персоналом підприємства відносяться: стан морально-психологічного клімату, мотивація, потреби і конфліктність в трудовому колективі; вплив соціальних програм на результативність діяльності працівників і підприємства в цілому; ступінь задоволеності персоналу </a:t>
            </a:r>
            <a:r>
              <a:rPr lang="uk-UA" altLang="en-US" b="1" dirty="0" err="1">
                <a:latin typeface="+mj-lt"/>
              </a:rPr>
              <a:t>конкурентноздатністю</a:t>
            </a:r>
            <a:r>
              <a:rPr lang="uk-UA" altLang="en-US" b="1" dirty="0">
                <a:latin typeface="+mj-lt"/>
              </a:rPr>
              <a:t> робочої сили; організацією праці; її продуктивністю і оплатою,  роботою підприємства в цілому.</a:t>
            </a:r>
          </a:p>
          <a:p>
            <a:pPr marL="533400" indent="-533400" eaLnBrk="1" hangingPunct="1">
              <a:lnSpc>
                <a:spcPct val="70000"/>
              </a:lnSpc>
              <a:buFont typeface="Wingdings" panose="05000000000000000000" pitchFamily="2" charset="2"/>
              <a:buChar char="q"/>
            </a:pPr>
            <a:r>
              <a:rPr lang="ru-RU" altLang="en-US" b="1" dirty="0">
                <a:latin typeface="+mj-lt"/>
              </a:rPr>
              <a:t>До </a:t>
            </a:r>
            <a:r>
              <a:rPr lang="ru-RU" altLang="en-US" b="1" dirty="0" err="1">
                <a:latin typeface="+mj-lt"/>
              </a:rPr>
              <a:t>показників</a:t>
            </a:r>
            <a:r>
              <a:rPr lang="ru-RU" altLang="en-US" b="1" dirty="0">
                <a:latin typeface="+mj-lt"/>
              </a:rPr>
              <a:t> для </a:t>
            </a:r>
            <a:r>
              <a:rPr lang="ru-RU" altLang="en-US" b="1" dirty="0" err="1">
                <a:latin typeface="+mj-lt"/>
              </a:rPr>
              <a:t>оцінки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організаційної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ефективності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управління</a:t>
            </a:r>
            <a:r>
              <a:rPr lang="ru-RU" altLang="en-US" b="1" dirty="0">
                <a:latin typeface="+mj-lt"/>
              </a:rPr>
              <a:t> персоналом </a:t>
            </a:r>
            <a:r>
              <a:rPr lang="ru-RU" altLang="en-US" b="1" dirty="0" err="1">
                <a:latin typeface="+mj-lt"/>
              </a:rPr>
              <a:t>підприємства</a:t>
            </a:r>
            <a:r>
              <a:rPr lang="ru-RU" altLang="en-US" b="1" dirty="0">
                <a:latin typeface="+mj-lt"/>
              </a:rPr>
              <a:t> належать: </a:t>
            </a:r>
            <a:r>
              <a:rPr lang="ru-RU" altLang="en-US" b="1" dirty="0" err="1">
                <a:latin typeface="+mj-lt"/>
              </a:rPr>
              <a:t>плинність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кадрів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співвідношення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чисельності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управлінського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апарату</a:t>
            </a:r>
            <a:r>
              <a:rPr lang="ru-RU" altLang="en-US" b="1" dirty="0">
                <a:latin typeface="+mj-lt"/>
              </a:rPr>
              <a:t> і </a:t>
            </a:r>
            <a:r>
              <a:rPr lang="ru-RU" altLang="en-US" b="1" dirty="0" err="1">
                <a:latin typeface="+mj-lt"/>
              </a:rPr>
              <a:t>інших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категорій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працівників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надійність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роботи</a:t>
            </a:r>
            <a:r>
              <a:rPr lang="ru-RU" altLang="en-US" b="1" dirty="0">
                <a:latin typeface="+mj-lt"/>
              </a:rPr>
              <a:t> персоналу, </a:t>
            </a:r>
            <a:r>
              <a:rPr lang="ru-RU" altLang="en-US" b="1" dirty="0" err="1">
                <a:latin typeface="+mj-lt"/>
              </a:rPr>
              <a:t>рівномірність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завантаження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рівень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трудової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дисципліни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задоволеність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працівника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кількість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конфліктів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скарг</a:t>
            </a:r>
            <a:r>
              <a:rPr lang="ru-RU" altLang="en-US" b="1" dirty="0">
                <a:latin typeface="+mj-lt"/>
              </a:rPr>
              <a:t>, </a:t>
            </a:r>
            <a:r>
              <a:rPr lang="ru-RU" altLang="en-US" b="1" dirty="0" err="1">
                <a:latin typeface="+mj-lt"/>
              </a:rPr>
              <a:t>нещасних</a:t>
            </a:r>
            <a:r>
              <a:rPr lang="ru-RU" altLang="en-US" b="1" dirty="0">
                <a:latin typeface="+mj-lt"/>
              </a:rPr>
              <a:t> </a:t>
            </a:r>
            <a:r>
              <a:rPr lang="ru-RU" altLang="en-US" b="1" dirty="0" err="1">
                <a:latin typeface="+mj-lt"/>
              </a:rPr>
              <a:t>випадків</a:t>
            </a:r>
            <a:r>
              <a:rPr lang="ru-RU" altLang="en-US" b="1" dirty="0">
                <a:latin typeface="+mj-lt"/>
              </a:rPr>
              <a:t> та </a:t>
            </a:r>
            <a:r>
              <a:rPr lang="ru-RU" altLang="en-US" b="1" dirty="0" err="1">
                <a:latin typeface="+mj-lt"/>
              </a:rPr>
              <a:t>ін</a:t>
            </a:r>
            <a:r>
              <a:rPr lang="ru-RU" altLang="en-US" b="1" dirty="0">
                <a:latin typeface="+mj-lt"/>
              </a:rPr>
              <a:t>. </a:t>
            </a:r>
            <a:endParaRPr lang="uk-UA" altLang="en-US" sz="3600" b="1" dirty="0">
              <a:latin typeface="+mj-lt"/>
            </a:endParaRPr>
          </a:p>
          <a:p>
            <a:pPr marL="533400" indent="-533400" eaLnBrk="1" hangingPunct="1">
              <a:lnSpc>
                <a:spcPct val="70000"/>
              </a:lnSpc>
            </a:pPr>
            <a:endParaRPr lang="uk-UA" altLang="en-US" sz="2800" b="1" dirty="0"/>
          </a:p>
          <a:p>
            <a:pPr marL="533400" indent="-533400" eaLnBrk="1" hangingPunct="1">
              <a:buFontTx/>
              <a:buNone/>
            </a:pPr>
            <a:endParaRPr lang="ru-RU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5E55222-3CA1-C124-2807-76C3D46A9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-157316"/>
            <a:ext cx="1624012" cy="163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189923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Зеленый мрамор">
            <a:extLst>
              <a:ext uri="{FF2B5EF4-FFF2-40B4-BE49-F238E27FC236}">
                <a16:creationId xmlns:a16="http://schemas.microsoft.com/office/drawing/2014/main" id="{834380BF-6639-FA49-5A44-226FD1ECF6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65" y="-171400"/>
            <a:ext cx="9144000" cy="1676400"/>
          </a:xfrm>
          <a:solidFill>
            <a:srgbClr val="3399FF"/>
          </a:solidFill>
        </p:spPr>
        <p:txBody>
          <a:bodyPr/>
          <a:lstStyle/>
          <a:p>
            <a:pPr eaLnBrk="1" hangingPunct="1"/>
            <a:br>
              <a:rPr lang="uk-UA" altLang="en-US" sz="3200" b="1" dirty="0">
                <a:solidFill>
                  <a:schemeClr val="bg1"/>
                </a:solidFill>
              </a:rPr>
            </a:br>
            <a:r>
              <a:rPr lang="uk-UA" altLang="en-US" sz="3200" b="1" dirty="0">
                <a:solidFill>
                  <a:schemeClr val="bg1"/>
                </a:solidFill>
              </a:rPr>
              <a:t>2. Структура системи управління персоналом</a:t>
            </a:r>
            <a:endParaRPr lang="ru-RU" altLang="en-US" sz="3200" b="1" dirty="0">
              <a:solidFill>
                <a:schemeClr val="bg1"/>
              </a:solidFill>
            </a:endParaRPr>
          </a:p>
        </p:txBody>
      </p:sp>
      <p:sp>
        <p:nvSpPr>
          <p:cNvPr id="20483" name="Rectangle 3" descr="Папирус">
            <a:extLst>
              <a:ext uri="{FF2B5EF4-FFF2-40B4-BE49-F238E27FC236}">
                <a16:creationId xmlns:a16="http://schemas.microsoft.com/office/drawing/2014/main" id="{BD8D1E4C-CA70-983A-D382-829D77D1D5AC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195736" y="1752600"/>
            <a:ext cx="6948264" cy="5105400"/>
          </a:xfrm>
          <a:blipFill dpi="0" rotWithShape="1">
            <a:blip r:embed="rId3"/>
            <a:srcRect/>
            <a:tile tx="0" ty="0" sx="100000" sy="100000" flip="none" algn="tl"/>
          </a:blipFill>
        </p:spPr>
        <p:txBody>
          <a:bodyPr/>
          <a:lstStyle/>
          <a:p>
            <a:pPr marL="533400" indent="-533400" algn="just" eaLnBrk="1" hangingPunct="1">
              <a:buFontTx/>
              <a:buNone/>
            </a:pPr>
            <a:r>
              <a:rPr lang="uk-UA" dirty="0"/>
              <a:t>С1 – підсистема аналізу та планування персоналу; </a:t>
            </a:r>
          </a:p>
          <a:p>
            <a:pPr marL="533400" indent="-533400" algn="just" eaLnBrk="1" hangingPunct="1">
              <a:buFontTx/>
              <a:buNone/>
            </a:pPr>
            <a:r>
              <a:rPr lang="uk-UA" dirty="0"/>
              <a:t>С2 – підсистема найму та обліку персоналу;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С3 – підсистема мотивації персоналу; </a:t>
            </a:r>
          </a:p>
          <a:p>
            <a:pPr marL="0" indent="0">
              <a:buNone/>
            </a:pPr>
            <a:r>
              <a:rPr lang="uk-UA" dirty="0"/>
              <a:t>С4 – підсистема оцінки персоналу;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С5 – підсистема управління розвитком персоналу; </a:t>
            </a:r>
          </a:p>
          <a:p>
            <a:pPr marL="0" indent="0">
              <a:buNone/>
            </a:pPr>
            <a:r>
              <a:rPr lang="uk-UA" dirty="0"/>
              <a:t>С6 – підсистема створення умов праці;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С7 – підсистема інформаційного забезпечення системи управління персоналом; </a:t>
            </a:r>
          </a:p>
          <a:p>
            <a:pPr marL="0" indent="0">
              <a:buNone/>
            </a:pPr>
            <a:r>
              <a:rPr lang="uk-UA" dirty="0"/>
              <a:t>С8 – підсистема розвитку організаційної структури управління;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С9 – підсистема правового забезпечення.</a:t>
            </a:r>
            <a:endParaRPr lang="ru-UA" dirty="0"/>
          </a:p>
        </p:txBody>
      </p:sp>
      <p:pic>
        <p:nvPicPr>
          <p:cNvPr id="20484" name="Рисунок 1">
            <a:extLst>
              <a:ext uri="{FF2B5EF4-FFF2-40B4-BE49-F238E27FC236}">
                <a16:creationId xmlns:a16="http://schemas.microsoft.com/office/drawing/2014/main" id="{DE6DACDD-C035-F261-DB6B-0D83894B09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471" y="1924050"/>
            <a:ext cx="23812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1D3615C-9EA1-F69B-F459-F1D15F654D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90800" y="509482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899BC-D9B5-4F66-A84C-EE664E0F4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296" y="176203"/>
            <a:ext cx="6496952" cy="434816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r"/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3. Основні </a:t>
            </a:r>
            <a:r>
              <a:rPr lang="uk-UA" sz="1800" spc="-25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18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завдання системи управління персоналом</a:t>
            </a:r>
            <a:endParaRPr lang="ru-UA" sz="21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81F549-E77C-44CD-8F8B-596155AB9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400" y="628260"/>
            <a:ext cx="8524129" cy="2952328"/>
          </a:xfrm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25000" lnSpcReduction="20000"/>
          </a:bodyPr>
          <a:lstStyle/>
          <a:p>
            <a:pPr marL="0" indent="0">
              <a:lnSpc>
                <a:spcPts val="1350"/>
              </a:lnSpc>
              <a:spcBef>
                <a:spcPts val="600"/>
              </a:spcBef>
              <a:buNone/>
            </a:pP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робочою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силою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відповідної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кількості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якісної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кваліфікації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ts val="1350"/>
              </a:lnSpc>
              <a:spcBef>
                <a:spcPts val="600"/>
              </a:spcBef>
              <a:buNone/>
            </a:pP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забезпечення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умов для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високої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продуктивності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достатнього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рівня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її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мотивації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самодисципліни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набуття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працівником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навичок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до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взаємодії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співробітництва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ts val="1350"/>
              </a:lnSpc>
              <a:spcBef>
                <a:spcPts val="600"/>
              </a:spcBef>
              <a:buNone/>
            </a:pP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формування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стабільного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колективу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організаціях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тобто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закріплення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досвідчених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висококваліфікованих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кадрів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ts val="1350"/>
              </a:lnSpc>
              <a:spcBef>
                <a:spcPts val="600"/>
              </a:spcBef>
              <a:buNone/>
            </a:pP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потреб та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щодо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змісту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умов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можливості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професійно-кваліфікаційного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кар’єрного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просування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підставі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зростання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професійної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майстерності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знань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досвіду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роботи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персоналу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0" indent="0">
              <a:lnSpc>
                <a:spcPts val="1350"/>
              </a:lnSpc>
              <a:spcBef>
                <a:spcPts val="600"/>
              </a:spcBef>
              <a:buNone/>
            </a:pP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–	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оптимальність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балансу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інтересів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підприємства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так і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працівників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економічної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соціальної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ефективності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6600" cap="all" dirty="0" err="1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управління</a:t>
            </a:r>
            <a:r>
              <a:rPr lang="ru-RU" sz="6600" cap="all" dirty="0">
                <a:solidFill>
                  <a:srgbClr val="231F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персоналом.</a:t>
            </a:r>
            <a:endParaRPr lang="ru-UA" cap="all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38CE0B-4B10-4EB2-BC03-30F022491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A72A-B340-471F-9918-7436DFE67CBF}" type="datetimeyyyy">
              <a:rPr lang="ru-UA" smtClean="0"/>
              <a:t>2023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2BA63F-19A0-4299-BC92-6C2B4FF15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431-B1ED-424A-9BD0-94CFC326CF47}" type="slidenum">
              <a:rPr lang="ru-UA" smtClean="0"/>
              <a:t>5</a:t>
            </a:fld>
            <a:endParaRPr lang="ru-UA"/>
          </a:p>
        </p:txBody>
      </p:sp>
      <p:sp>
        <p:nvSpPr>
          <p:cNvPr id="6" name="docshape874">
            <a:extLst>
              <a:ext uri="{FF2B5EF4-FFF2-40B4-BE49-F238E27FC236}">
                <a16:creationId xmlns:a16="http://schemas.microsoft.com/office/drawing/2014/main" id="{72CDFC67-F53A-4043-A441-1F523B742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492" y="3717032"/>
            <a:ext cx="8745004" cy="31409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rot="0" vert="horz" wrap="square" lIns="0" tIns="0" rIns="0" bIns="0" anchor="t" anchorCtr="0" upright="1">
            <a:noAutofit/>
          </a:bodyPr>
          <a:lstStyle/>
          <a:p>
            <a:pPr marL="64770" marR="328930" algn="ctr">
              <a:spcAft>
                <a:spcPts val="0"/>
              </a:spcAft>
            </a:pP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Основний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принцип,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який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має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бути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покладено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основу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функціонування будь-якого</a:t>
            </a:r>
            <a:r>
              <a:rPr lang="uk-UA" sz="25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підприємства,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є</a:t>
            </a:r>
            <a:r>
              <a:rPr lang="uk-UA" sz="2500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принцип</a:t>
            </a:r>
            <a:r>
              <a:rPr lang="uk-UA" sz="2500" spc="-2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раціональності та</a:t>
            </a:r>
            <a:r>
              <a:rPr lang="uk-UA" sz="25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оптимізації,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адже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важливо скільки в компанії ресурсів, якщо вона не вміє їх правильно використовувати, їх ніколи</a:t>
            </a:r>
            <a:r>
              <a:rPr lang="uk-UA" sz="2500" spc="-25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не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буде</a:t>
            </a:r>
            <a:r>
              <a:rPr lang="uk-UA" sz="25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достатньо.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Найважливішим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ресурсом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підприємства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є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його</a:t>
            </a:r>
            <a:r>
              <a:rPr lang="uk-UA" sz="25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персонал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2500" spc="-1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його інтелектуальний</a:t>
            </a:r>
            <a:r>
              <a:rPr lang="uk-UA" sz="2500" spc="-2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потенціал,</a:t>
            </a:r>
            <a:r>
              <a:rPr lang="uk-UA" sz="25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який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потребує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постійного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управління.</a:t>
            </a:r>
            <a:endParaRPr lang="ru-UA" sz="25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62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Зеленый мрамор">
            <a:extLst>
              <a:ext uri="{FF2B5EF4-FFF2-40B4-BE49-F238E27FC236}">
                <a16:creationId xmlns:a16="http://schemas.microsoft.com/office/drawing/2014/main" id="{ED152D02-AA6C-D2B3-1DF2-34528B9AF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057400"/>
          </a:xfrm>
          <a:solidFill>
            <a:srgbClr val="3399FF"/>
          </a:solidFill>
        </p:spPr>
        <p:txBody>
          <a:bodyPr/>
          <a:lstStyle/>
          <a:p>
            <a:pPr marL="838200" indent="-838200" eaLnBrk="1" hangingPunct="1"/>
            <a:r>
              <a:rPr lang="uk-UA" altLang="en-US" sz="3600" b="1" dirty="0">
                <a:solidFill>
                  <a:schemeClr val="bg1"/>
                </a:solidFill>
              </a:rPr>
              <a:t>4. Найбільш значущі фактори </a:t>
            </a:r>
            <a:r>
              <a:rPr lang="ru-RU" altLang="en-US" sz="3600" b="1" dirty="0">
                <a:solidFill>
                  <a:schemeClr val="bg1"/>
                </a:solidFill>
              </a:rPr>
              <a:t>для </a:t>
            </a:r>
            <a:r>
              <a:rPr lang="ru-RU" altLang="en-US" sz="3600" b="1" dirty="0" err="1">
                <a:solidFill>
                  <a:schemeClr val="bg1"/>
                </a:solidFill>
              </a:rPr>
              <a:t>визначення</a:t>
            </a:r>
            <a:r>
              <a:rPr lang="ru-RU" altLang="en-US" sz="3600" b="1" dirty="0">
                <a:solidFill>
                  <a:schemeClr val="bg1"/>
                </a:solidFill>
              </a:rPr>
              <a:t> </a:t>
            </a:r>
            <a:r>
              <a:rPr lang="ru-RU" altLang="en-US" sz="3600" b="1" dirty="0" err="1">
                <a:solidFill>
                  <a:schemeClr val="bg1"/>
                </a:solidFill>
              </a:rPr>
              <a:t>реальної</a:t>
            </a:r>
            <a:r>
              <a:rPr lang="ru-RU" altLang="en-US" sz="3600" b="1" dirty="0">
                <a:solidFill>
                  <a:schemeClr val="bg1"/>
                </a:solidFill>
              </a:rPr>
              <a:t> </a:t>
            </a:r>
            <a:r>
              <a:rPr lang="ru-RU" altLang="en-US" sz="3600" b="1" dirty="0" err="1">
                <a:solidFill>
                  <a:schemeClr val="bg1"/>
                </a:solidFill>
              </a:rPr>
              <a:t>вартості</a:t>
            </a:r>
            <a:r>
              <a:rPr lang="ru-RU" altLang="en-US" sz="3600" b="1" dirty="0">
                <a:solidFill>
                  <a:schemeClr val="bg1"/>
                </a:solidFill>
              </a:rPr>
              <a:t> </a:t>
            </a:r>
            <a:r>
              <a:rPr lang="ru-RU" altLang="en-US" sz="3600" b="1" dirty="0" err="1">
                <a:solidFill>
                  <a:schemeClr val="bg1"/>
                </a:solidFill>
              </a:rPr>
              <a:t>компанії</a:t>
            </a:r>
            <a:r>
              <a:rPr lang="ru-RU" altLang="en-US" sz="3600" b="1" dirty="0">
                <a:solidFill>
                  <a:schemeClr val="bg1"/>
                </a:solidFill>
              </a:rPr>
              <a:t> та </a:t>
            </a:r>
            <a:r>
              <a:rPr lang="ru-RU" altLang="en-US" sz="3600" b="1" dirty="0" err="1">
                <a:solidFill>
                  <a:schemeClr val="bg1"/>
                </a:solidFill>
              </a:rPr>
              <a:t>її</a:t>
            </a:r>
            <a:r>
              <a:rPr lang="ru-RU" altLang="en-US" sz="3600" b="1" dirty="0">
                <a:solidFill>
                  <a:schemeClr val="bg1"/>
                </a:solidFill>
              </a:rPr>
              <a:t> </a:t>
            </a:r>
            <a:r>
              <a:rPr lang="ru-RU" altLang="en-US" sz="3600" b="1" dirty="0" err="1">
                <a:solidFill>
                  <a:schemeClr val="bg1"/>
                </a:solidFill>
              </a:rPr>
              <a:t>іміджу</a:t>
            </a:r>
            <a:endParaRPr lang="ru-RU" altLang="en-US" sz="3600" b="1" dirty="0">
              <a:solidFill>
                <a:schemeClr val="bg1"/>
              </a:solidFill>
            </a:endParaRPr>
          </a:p>
        </p:txBody>
      </p:sp>
      <p:sp>
        <p:nvSpPr>
          <p:cNvPr id="72707" name="Rectangle 3" descr="Папирус">
            <a:extLst>
              <a:ext uri="{FF2B5EF4-FFF2-40B4-BE49-F238E27FC236}">
                <a16:creationId xmlns:a16="http://schemas.microsoft.com/office/drawing/2014/main" id="{60779CB1-9EED-5133-18A2-4C9D790B3591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132856"/>
            <a:ext cx="9144000" cy="4199424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pPr lvl="0"/>
            <a:r>
              <a:rPr lang="uk-UA" dirty="0"/>
              <a:t>виконання корпоративної стратегії на всіх рівнях управління;</a:t>
            </a:r>
            <a:endParaRPr lang="ru-UA" dirty="0"/>
          </a:p>
          <a:p>
            <a:pPr lvl="0"/>
            <a:r>
              <a:rPr lang="uk-UA" dirty="0"/>
              <a:t>довіра з боку вищого керівництва до менеджерів середньої та нижчої ланки компанії;</a:t>
            </a:r>
            <a:endParaRPr lang="ru-UA" dirty="0"/>
          </a:p>
          <a:p>
            <a:pPr lvl="0"/>
            <a:r>
              <a:rPr lang="uk-UA" dirty="0"/>
              <a:t>можливості для професійного росту працівникам та саморозвиток;</a:t>
            </a:r>
            <a:endParaRPr lang="ru-UA" dirty="0"/>
          </a:p>
          <a:p>
            <a:pPr lvl="0"/>
            <a:r>
              <a:rPr lang="uk-UA" dirty="0"/>
              <a:t>інновації;</a:t>
            </a:r>
            <a:endParaRPr lang="ru-UA" dirty="0"/>
          </a:p>
          <a:p>
            <a:pPr lvl="0"/>
            <a:r>
              <a:rPr lang="uk-UA" dirty="0"/>
              <a:t>можливість залучати та утримувати талантів та своєму підприємстві;</a:t>
            </a:r>
            <a:endParaRPr lang="ru-UA" dirty="0"/>
          </a:p>
          <a:p>
            <a:pPr lvl="0"/>
            <a:r>
              <a:rPr lang="uk-UA" dirty="0"/>
              <a:t>частка ринку;</a:t>
            </a:r>
            <a:endParaRPr lang="ru-UA" dirty="0"/>
          </a:p>
          <a:p>
            <a:pPr lvl="0"/>
            <a:r>
              <a:rPr lang="uk-UA" dirty="0"/>
              <a:t>компетентність менеджерів вищого та середнього рівня управління;</a:t>
            </a:r>
            <a:endParaRPr lang="ru-UA" dirty="0"/>
          </a:p>
          <a:p>
            <a:pPr lvl="0"/>
            <a:r>
              <a:rPr lang="uk-UA" dirty="0"/>
              <a:t>узгодженість корпоративної системи оплати праці з інтересами акціонерів;</a:t>
            </a:r>
            <a:endParaRPr lang="ru-UA" dirty="0"/>
          </a:p>
          <a:p>
            <a:pPr lvl="0"/>
            <a:r>
              <a:rPr lang="uk-UA" dirty="0"/>
              <a:t>розвиток лідерства на підприємстві;</a:t>
            </a:r>
            <a:endParaRPr lang="ru-UA" dirty="0"/>
          </a:p>
          <a:p>
            <a:pPr lvl="0"/>
            <a:r>
              <a:rPr lang="uk-UA" dirty="0"/>
              <a:t>рівень якості основних бізнес-процесів.</a:t>
            </a:r>
            <a:endParaRPr lang="ru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555B2A1A-86F5-416F-ABE1-D4A14C0D5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A72A-B340-471F-9918-7436DFE67CBF}" type="datetimeyyyy">
              <a:rPr lang="ru-UA" smtClean="0"/>
              <a:t>2023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182FC0-0D9E-474F-AD4F-FDD897A1B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431-B1ED-424A-9BD0-94CFC326CF47}" type="slidenum">
              <a:rPr lang="ru-UA" smtClean="0"/>
              <a:t>7</a:t>
            </a:fld>
            <a:endParaRPr lang="ru-U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F11A3D-6246-4F52-BDFC-EE7399018A24}"/>
              </a:ext>
            </a:extLst>
          </p:cNvPr>
          <p:cNvSpPr txBox="1"/>
          <p:nvPr/>
        </p:nvSpPr>
        <p:spPr>
          <a:xfrm>
            <a:off x="146103" y="1509168"/>
            <a:ext cx="8676083" cy="172438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 1.	</a:t>
            </a:r>
            <a:r>
              <a:rPr lang="ru-RU" sz="1875" spc="-90" dirty="0" err="1">
                <a:latin typeface="+mj-lt"/>
              </a:rPr>
              <a:t>Здійснити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діагностику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зовнішнього</a:t>
            </a:r>
            <a:r>
              <a:rPr lang="ru-RU" sz="1875" spc="-90" dirty="0">
                <a:latin typeface="+mj-lt"/>
              </a:rPr>
              <a:t> та </a:t>
            </a:r>
            <a:r>
              <a:rPr lang="ru-RU" sz="1875" spc="-90" dirty="0" err="1">
                <a:latin typeface="+mj-lt"/>
              </a:rPr>
              <a:t>внутрішнього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середовища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компанії</a:t>
            </a:r>
            <a:r>
              <a:rPr lang="ru-RU" sz="1875" spc="-90" dirty="0">
                <a:latin typeface="+mj-lt"/>
              </a:rPr>
              <a:t>. 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2.	</a:t>
            </a:r>
            <a:r>
              <a:rPr lang="ru-RU" sz="1875" spc="-90" dirty="0" err="1">
                <a:latin typeface="+mj-lt"/>
              </a:rPr>
              <a:t>Визначити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задачі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служби</a:t>
            </a:r>
            <a:r>
              <a:rPr lang="ru-RU" sz="1875" spc="-90" dirty="0">
                <a:latin typeface="+mj-lt"/>
              </a:rPr>
              <a:t> (</a:t>
            </a:r>
            <a:r>
              <a:rPr lang="ru-RU" sz="1875" spc="-90" dirty="0" err="1">
                <a:latin typeface="+mj-lt"/>
              </a:rPr>
              <a:t>підрозділу</a:t>
            </a:r>
            <a:r>
              <a:rPr lang="ru-RU" sz="1875" spc="-90" dirty="0">
                <a:latin typeface="+mj-lt"/>
              </a:rPr>
              <a:t>) з </a:t>
            </a:r>
            <a:r>
              <a:rPr lang="ru-RU" sz="1875" spc="-90" dirty="0" err="1">
                <a:latin typeface="+mj-lt"/>
              </a:rPr>
              <a:t>управління</a:t>
            </a:r>
            <a:r>
              <a:rPr lang="ru-RU" sz="1875" spc="-90" dirty="0">
                <a:latin typeface="+mj-lt"/>
              </a:rPr>
              <a:t> персоналом, з </a:t>
            </a:r>
            <a:r>
              <a:rPr lang="ru-RU" sz="1875" spc="-90" dirty="0" err="1">
                <a:latin typeface="+mj-lt"/>
              </a:rPr>
              <a:t>огляду</a:t>
            </a:r>
            <a:r>
              <a:rPr lang="ru-RU" sz="1875" spc="-90" dirty="0">
                <a:latin typeface="+mj-lt"/>
              </a:rPr>
              <a:t> на </a:t>
            </a:r>
            <a:r>
              <a:rPr lang="ru-RU" sz="1875" spc="-90" dirty="0" err="1">
                <a:latin typeface="+mj-lt"/>
              </a:rPr>
              <a:t>стратегії</a:t>
            </a:r>
            <a:r>
              <a:rPr lang="ru-RU" sz="1875" spc="-90" dirty="0">
                <a:latin typeface="+mj-lt"/>
              </a:rPr>
              <a:t> та </a:t>
            </a:r>
            <a:r>
              <a:rPr lang="ru-RU" sz="1875" spc="-90" dirty="0" err="1">
                <a:latin typeface="+mj-lt"/>
              </a:rPr>
              <a:t>цілі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компанії</a:t>
            </a:r>
            <a:r>
              <a:rPr lang="ru-RU" sz="1875" spc="-90" dirty="0">
                <a:latin typeface="+mj-lt"/>
              </a:rPr>
              <a:t>.</a:t>
            </a:r>
          </a:p>
          <a:p>
            <a:pPr marL="457200" indent="-457200"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  <a:buAutoNum type="arabicPeriod" startAt="3"/>
            </a:pPr>
            <a:r>
              <a:rPr lang="ru-RU" sz="1875" spc="-90" dirty="0" err="1">
                <a:latin typeface="+mj-lt"/>
              </a:rPr>
              <a:t>Формування</a:t>
            </a:r>
            <a:r>
              <a:rPr lang="ru-RU" sz="1875" spc="-90" dirty="0">
                <a:latin typeface="+mj-lt"/>
              </a:rPr>
              <a:t> моделей </a:t>
            </a:r>
            <a:r>
              <a:rPr lang="ru-RU" sz="1875" spc="-90" dirty="0" err="1">
                <a:latin typeface="+mj-lt"/>
              </a:rPr>
              <a:t>функціонування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служби</a:t>
            </a:r>
            <a:r>
              <a:rPr lang="ru-RU" sz="1875" spc="-90" dirty="0">
                <a:latin typeface="+mj-lt"/>
              </a:rPr>
              <a:t> (</a:t>
            </a:r>
            <a:r>
              <a:rPr lang="ru-RU" sz="1875" spc="-90" dirty="0" err="1">
                <a:latin typeface="+mj-lt"/>
              </a:rPr>
              <a:t>підрозділу</a:t>
            </a:r>
            <a:r>
              <a:rPr lang="ru-RU" sz="1875" spc="-90" dirty="0">
                <a:latin typeface="+mj-lt"/>
              </a:rPr>
              <a:t>) з </a:t>
            </a:r>
            <a:r>
              <a:rPr lang="ru-RU" sz="1875" spc="-90" dirty="0" err="1">
                <a:latin typeface="+mj-lt"/>
              </a:rPr>
              <a:t>управління</a:t>
            </a:r>
            <a:r>
              <a:rPr lang="ru-RU" sz="1875" spc="-90" dirty="0">
                <a:latin typeface="+mj-lt"/>
              </a:rPr>
              <a:t> персоналом. </a:t>
            </a:r>
          </a:p>
          <a:p>
            <a:pPr marL="457200" indent="-457200"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  <a:buAutoNum type="arabicPeriod" startAt="3"/>
            </a:pPr>
            <a:r>
              <a:rPr lang="ru-RU" sz="1875" spc="-90" dirty="0" err="1">
                <a:latin typeface="+mj-lt"/>
              </a:rPr>
              <a:t>Набір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співробітників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служби</a:t>
            </a:r>
            <a:r>
              <a:rPr lang="ru-RU" sz="1875" spc="-90" dirty="0">
                <a:latin typeface="+mj-lt"/>
              </a:rPr>
              <a:t> (</a:t>
            </a:r>
            <a:r>
              <a:rPr lang="ru-RU" sz="1875" spc="-90" dirty="0" err="1">
                <a:latin typeface="+mj-lt"/>
              </a:rPr>
              <a:t>підрозділу</a:t>
            </a:r>
            <a:r>
              <a:rPr lang="ru-RU" sz="1875" spc="-90" dirty="0">
                <a:latin typeface="+mj-lt"/>
              </a:rPr>
              <a:t>) з </a:t>
            </a:r>
            <a:r>
              <a:rPr lang="ru-RU" sz="1875" spc="-90" dirty="0" err="1">
                <a:latin typeface="+mj-lt"/>
              </a:rPr>
              <a:t>управління</a:t>
            </a:r>
            <a:r>
              <a:rPr lang="ru-RU" sz="1875" spc="-90" dirty="0">
                <a:latin typeface="+mj-lt"/>
              </a:rPr>
              <a:t> персоналом. </a:t>
            </a:r>
          </a:p>
          <a:p>
            <a:pPr marL="457200" indent="-457200"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  <a:buAutoNum type="arabicPeriod" startAt="3"/>
            </a:pPr>
            <a:r>
              <a:rPr lang="ru-RU" sz="1875" spc="-90" dirty="0" err="1">
                <a:latin typeface="+mj-lt"/>
              </a:rPr>
              <a:t>Адаптація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нової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служби</a:t>
            </a:r>
            <a:r>
              <a:rPr lang="ru-RU" sz="1875" spc="-90" dirty="0">
                <a:latin typeface="+mj-lt"/>
              </a:rPr>
              <a:t> (</a:t>
            </a:r>
            <a:r>
              <a:rPr lang="ru-RU" sz="1875" spc="-90" dirty="0" err="1">
                <a:latin typeface="+mj-lt"/>
              </a:rPr>
              <a:t>підрозділу</a:t>
            </a:r>
            <a:r>
              <a:rPr lang="ru-RU" sz="1875" spc="-90" dirty="0">
                <a:latin typeface="+mj-lt"/>
              </a:rPr>
              <a:t>) з </a:t>
            </a:r>
            <a:r>
              <a:rPr lang="ru-RU" sz="1875" spc="-90" dirty="0" err="1">
                <a:latin typeface="+mj-lt"/>
              </a:rPr>
              <a:t>управління</a:t>
            </a:r>
            <a:r>
              <a:rPr lang="ru-RU" sz="1875" spc="-90" dirty="0">
                <a:latin typeface="+mj-lt"/>
              </a:rPr>
              <a:t> персоналом до </a:t>
            </a:r>
            <a:r>
              <a:rPr lang="ru-RU" sz="1875" spc="-90" dirty="0" err="1">
                <a:latin typeface="+mj-lt"/>
              </a:rPr>
              <a:t>чинної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системи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управління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підприємством</a:t>
            </a:r>
            <a:r>
              <a:rPr lang="ru-RU" sz="1875" spc="-90" dirty="0">
                <a:latin typeface="+mj-lt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6357A8-85A4-4D60-A666-5AE653E74A3A}"/>
              </a:ext>
            </a:extLst>
          </p:cNvPr>
          <p:cNvSpPr txBox="1"/>
          <p:nvPr/>
        </p:nvSpPr>
        <p:spPr>
          <a:xfrm>
            <a:off x="288849" y="136524"/>
            <a:ext cx="8496944" cy="1246495"/>
          </a:xfrm>
          <a:prstGeom prst="rect">
            <a:avLst/>
          </a:prstGeom>
          <a:solidFill>
            <a:srgbClr val="3399FF"/>
          </a:solidFill>
          <a:ln>
            <a:solidFill>
              <a:srgbClr val="3399FF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83820" marR="85725" indent="449580" algn="just">
              <a:spcBef>
                <a:spcPts val="10"/>
              </a:spcBef>
              <a:spcAft>
                <a:spcPts val="0"/>
              </a:spcAft>
            </a:pP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5. Для побудови ефективної системи управління персоналом необхідно здійснити</a:t>
            </a:r>
            <a:r>
              <a:rPr lang="uk-UA" sz="2500" spc="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низку</a:t>
            </a:r>
            <a:r>
              <a:rPr lang="uk-UA" sz="2500" spc="-1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заходів</a:t>
            </a:r>
            <a:r>
              <a:rPr lang="uk-UA" sz="25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25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пройти</a:t>
            </a:r>
            <a:r>
              <a:rPr lang="uk-UA" sz="25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декілька</a:t>
            </a:r>
            <a:r>
              <a:rPr lang="uk-UA" sz="2500" spc="-5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25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етапів:</a:t>
            </a:r>
            <a:endParaRPr lang="ru-UA" sz="2500" dirty="0">
              <a:effectLst/>
              <a:latin typeface="Cambria" panose="02040503050406030204" pitchFamily="18" charset="0"/>
              <a:ea typeface="Cambria" panose="02040503050406030204" pitchFamily="18" charset="0"/>
              <a:cs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FB1348-4C05-2406-94DC-08D513F114CA}"/>
              </a:ext>
            </a:extLst>
          </p:cNvPr>
          <p:cNvSpPr txBox="1"/>
          <p:nvPr/>
        </p:nvSpPr>
        <p:spPr>
          <a:xfrm>
            <a:off x="144389" y="3336662"/>
            <a:ext cx="8676083" cy="303884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  </a:t>
            </a:r>
            <a:r>
              <a:rPr lang="ru-RU" sz="1875" spc="-90" dirty="0" err="1">
                <a:latin typeface="+mj-lt"/>
              </a:rPr>
              <a:t>Специфічні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завдання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системи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управління</a:t>
            </a:r>
            <a:r>
              <a:rPr lang="ru-RU" sz="1875" spc="-90" dirty="0">
                <a:latin typeface="+mj-lt"/>
              </a:rPr>
              <a:t> персоналом: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–	максимально </a:t>
            </a:r>
            <a:r>
              <a:rPr lang="ru-RU" sz="1875" spc="-90" dirty="0" err="1">
                <a:latin typeface="+mj-lt"/>
              </a:rPr>
              <a:t>забезпечити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взаємозамінність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працівників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підприємства</a:t>
            </a:r>
            <a:r>
              <a:rPr lang="ru-RU" sz="1875" spc="-90" dirty="0">
                <a:latin typeface="+mj-lt"/>
              </a:rPr>
              <a:t> для того, </a:t>
            </a:r>
            <a:r>
              <a:rPr lang="ru-RU" sz="1875" spc="-90" dirty="0" err="1">
                <a:latin typeface="+mj-lt"/>
              </a:rPr>
              <a:t>щоб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нівелювати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залежність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компанії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від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власного</a:t>
            </a:r>
            <a:r>
              <a:rPr lang="ru-RU" sz="1875" spc="-90" dirty="0">
                <a:latin typeface="+mj-lt"/>
              </a:rPr>
              <a:t> персоналу;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–	</a:t>
            </a:r>
            <a:r>
              <a:rPr lang="ru-RU" sz="1875" spc="-90" dirty="0" err="1">
                <a:latin typeface="+mj-lt"/>
              </a:rPr>
              <a:t>сформувати</a:t>
            </a:r>
            <a:r>
              <a:rPr lang="ru-RU" sz="1875" spc="-90" dirty="0">
                <a:latin typeface="+mj-lt"/>
              </a:rPr>
              <a:t> на </a:t>
            </a:r>
            <a:r>
              <a:rPr lang="ru-RU" sz="1875" spc="-90" dirty="0" err="1">
                <a:latin typeface="+mj-lt"/>
              </a:rPr>
              <a:t>підприємстві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швидку</a:t>
            </a:r>
            <a:r>
              <a:rPr lang="ru-RU" sz="1875" spc="-90" dirty="0">
                <a:latin typeface="+mj-lt"/>
              </a:rPr>
              <a:t> та </a:t>
            </a:r>
            <a:r>
              <a:rPr lang="ru-RU" sz="1875" spc="-90" dirty="0" err="1">
                <a:latin typeface="+mj-lt"/>
              </a:rPr>
              <a:t>умовно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дешеву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адаптацію</a:t>
            </a:r>
            <a:r>
              <a:rPr lang="ru-RU" sz="1875" spc="-90" dirty="0">
                <a:latin typeface="+mj-lt"/>
              </a:rPr>
              <a:t> персоналу;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–	</a:t>
            </a:r>
            <a:r>
              <a:rPr lang="ru-RU" sz="1875" spc="-90" dirty="0" err="1">
                <a:latin typeface="+mj-lt"/>
              </a:rPr>
              <a:t>позбавити</a:t>
            </a:r>
            <a:r>
              <a:rPr lang="ru-RU" sz="1875" spc="-90" dirty="0">
                <a:latin typeface="+mj-lt"/>
              </a:rPr>
              <a:t> «</a:t>
            </a:r>
            <a:r>
              <a:rPr lang="ru-RU" sz="1875" spc="-90" dirty="0" err="1">
                <a:latin typeface="+mj-lt"/>
              </a:rPr>
              <a:t>ілюзій</a:t>
            </a:r>
            <a:r>
              <a:rPr lang="ru-RU" sz="1875" spc="-90" dirty="0">
                <a:latin typeface="+mj-lt"/>
              </a:rPr>
              <a:t>» про </a:t>
            </a:r>
            <a:r>
              <a:rPr lang="ru-RU" sz="1875" spc="-90" dirty="0" err="1">
                <a:latin typeface="+mj-lt"/>
              </a:rPr>
              <a:t>незамінність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ключових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працівників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компанії</a:t>
            </a:r>
            <a:r>
              <a:rPr lang="ru-RU" sz="1875" spc="-90" dirty="0">
                <a:latin typeface="+mj-lt"/>
              </a:rPr>
              <a:t>, </a:t>
            </a:r>
            <a:r>
              <a:rPr lang="ru-RU" sz="1875" spc="-90" dirty="0" err="1">
                <a:latin typeface="+mj-lt"/>
              </a:rPr>
              <a:t>оскільки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якщо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такі</a:t>
            </a:r>
            <a:r>
              <a:rPr lang="ru-RU" sz="1875" spc="-90" dirty="0">
                <a:latin typeface="+mj-lt"/>
              </a:rPr>
              <a:t> топ-</a:t>
            </a:r>
            <a:r>
              <a:rPr lang="ru-RU" sz="1875" spc="-90" dirty="0" err="1">
                <a:latin typeface="+mj-lt"/>
              </a:rPr>
              <a:t>менеджери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відчувають</a:t>
            </a:r>
            <a:r>
              <a:rPr lang="ru-RU" sz="1875" spc="-90" dirty="0">
                <a:latin typeface="+mj-lt"/>
              </a:rPr>
              <a:t> свою </a:t>
            </a:r>
            <a:r>
              <a:rPr lang="ru-RU" sz="1875" spc="-90" dirty="0" err="1">
                <a:latin typeface="+mj-lt"/>
              </a:rPr>
              <a:t>незамінність</a:t>
            </a:r>
            <a:r>
              <a:rPr lang="ru-RU" sz="1875" spc="-90" dirty="0">
                <a:latin typeface="+mj-lt"/>
              </a:rPr>
              <a:t> для </a:t>
            </a:r>
            <a:r>
              <a:rPr lang="ru-RU" sz="1875" spc="-90" dirty="0" err="1">
                <a:latin typeface="+mj-lt"/>
              </a:rPr>
              <a:t>керівництва</a:t>
            </a:r>
            <a:r>
              <a:rPr lang="ru-RU" sz="1875" spc="-90" dirty="0">
                <a:latin typeface="+mj-lt"/>
              </a:rPr>
              <a:t>, то в </a:t>
            </a:r>
            <a:r>
              <a:rPr lang="ru-RU" sz="1875" spc="-90" dirty="0" err="1">
                <a:latin typeface="+mj-lt"/>
              </a:rPr>
              <a:t>короткостроковій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перспективі</a:t>
            </a:r>
            <a:r>
              <a:rPr lang="ru-RU" sz="1875" spc="-90" dirty="0">
                <a:latin typeface="+mj-lt"/>
              </a:rPr>
              <a:t> такими </a:t>
            </a:r>
            <a:r>
              <a:rPr lang="ru-RU" sz="1875" spc="-90" dirty="0" err="1">
                <a:latin typeface="+mj-lt"/>
              </a:rPr>
              <a:t>співробітниками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досить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важко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керувати</a:t>
            </a:r>
            <a:r>
              <a:rPr lang="ru-RU" sz="1875" spc="-90" dirty="0">
                <a:latin typeface="+mj-lt"/>
              </a:rPr>
              <a:t>, а </a:t>
            </a:r>
            <a:r>
              <a:rPr lang="ru-RU" sz="1875" spc="-90" dirty="0" err="1">
                <a:latin typeface="+mj-lt"/>
              </a:rPr>
              <a:t>іноді</a:t>
            </a:r>
            <a:r>
              <a:rPr lang="ru-RU" sz="1875" spc="-90" dirty="0">
                <a:latin typeface="+mj-lt"/>
              </a:rPr>
              <a:t> і </a:t>
            </a:r>
            <a:r>
              <a:rPr lang="ru-RU" sz="1875" spc="-90" dirty="0" err="1">
                <a:latin typeface="+mj-lt"/>
              </a:rPr>
              <a:t>взагалі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неможливо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це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робити</a:t>
            </a:r>
            <a:r>
              <a:rPr lang="ru-RU" sz="1875" spc="-90" dirty="0">
                <a:latin typeface="+mj-lt"/>
              </a:rPr>
              <a:t>;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–	</a:t>
            </a:r>
            <a:r>
              <a:rPr lang="ru-RU" sz="1875" spc="-90" dirty="0" err="1">
                <a:latin typeface="+mj-lt"/>
              </a:rPr>
              <a:t>вчасно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виявляти</a:t>
            </a:r>
            <a:r>
              <a:rPr lang="ru-RU" sz="1875" spc="-90" dirty="0">
                <a:latin typeface="+mj-lt"/>
              </a:rPr>
              <a:t> «</a:t>
            </a:r>
            <a:r>
              <a:rPr lang="ru-RU" sz="1875" spc="-90" dirty="0" err="1">
                <a:latin typeface="+mj-lt"/>
              </a:rPr>
              <a:t>баласт</a:t>
            </a:r>
            <a:r>
              <a:rPr lang="ru-RU" sz="1875" spc="-90" dirty="0">
                <a:latin typeface="+mj-lt"/>
              </a:rPr>
              <a:t>» </a:t>
            </a:r>
            <a:r>
              <a:rPr lang="ru-RU" sz="1875" spc="-90" dirty="0" err="1">
                <a:latin typeface="+mj-lt"/>
              </a:rPr>
              <a:t>співробітників</a:t>
            </a:r>
            <a:r>
              <a:rPr lang="ru-RU" sz="1875" spc="-90" dirty="0">
                <a:latin typeface="+mj-lt"/>
              </a:rPr>
              <a:t>, </a:t>
            </a:r>
            <a:r>
              <a:rPr lang="ru-RU" sz="1875" spc="-90" dirty="0" err="1">
                <a:latin typeface="+mj-lt"/>
              </a:rPr>
              <a:t>які</a:t>
            </a:r>
            <a:r>
              <a:rPr lang="ru-RU" sz="1875" spc="-90" dirty="0">
                <a:latin typeface="+mj-lt"/>
              </a:rPr>
              <a:t> погано </a:t>
            </a:r>
            <a:r>
              <a:rPr lang="ru-RU" sz="1875" spc="-90" dirty="0" err="1">
                <a:latin typeface="+mj-lt"/>
              </a:rPr>
              <a:t>виконують</a:t>
            </a:r>
            <a:r>
              <a:rPr lang="ru-RU" sz="1875" spc="-90" dirty="0">
                <a:latin typeface="+mj-lt"/>
              </a:rPr>
              <a:t> свою роботу, </a:t>
            </a:r>
            <a:r>
              <a:rPr lang="ru-RU" sz="1875" spc="-90" dirty="0" err="1">
                <a:latin typeface="+mj-lt"/>
              </a:rPr>
              <a:t>постійно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потребують</a:t>
            </a:r>
            <a:r>
              <a:rPr lang="ru-RU" sz="1875" spc="-90" dirty="0">
                <a:latin typeface="+mj-lt"/>
              </a:rPr>
              <a:t> контролю та на них </a:t>
            </a:r>
            <a:r>
              <a:rPr lang="ru-RU" sz="1875" spc="-90" dirty="0" err="1">
                <a:latin typeface="+mj-lt"/>
              </a:rPr>
              <a:t>витрачає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підприємство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надто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багато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ресурсів</a:t>
            </a:r>
            <a:r>
              <a:rPr lang="ru-RU" sz="1875" spc="-90" dirty="0">
                <a:latin typeface="+mj-lt"/>
              </a:rPr>
              <a:t>;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–	</a:t>
            </a:r>
            <a:r>
              <a:rPr lang="ru-RU" sz="1875" spc="-90" dirty="0" err="1">
                <a:latin typeface="+mj-lt"/>
              </a:rPr>
              <a:t>допомогти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працівникам</a:t>
            </a:r>
            <a:r>
              <a:rPr lang="ru-RU" sz="1875" spc="-90" dirty="0">
                <a:latin typeface="+mj-lt"/>
              </a:rPr>
              <a:t> </a:t>
            </a:r>
            <a:r>
              <a:rPr lang="ru-RU" sz="1875" spc="-90" dirty="0" err="1">
                <a:latin typeface="+mj-lt"/>
              </a:rPr>
              <a:t>вибудувати</a:t>
            </a:r>
            <a:r>
              <a:rPr lang="ru-RU" sz="1875" spc="-90" dirty="0">
                <a:latin typeface="+mj-lt"/>
              </a:rPr>
              <a:t> свою роботу для </a:t>
            </a:r>
            <a:r>
              <a:rPr lang="ru-RU" sz="1875" spc="-90" dirty="0" err="1">
                <a:latin typeface="+mj-lt"/>
              </a:rPr>
              <a:t>отримання</a:t>
            </a:r>
            <a:r>
              <a:rPr lang="ru-RU" sz="1875" spc="-90" dirty="0">
                <a:latin typeface="+mj-lt"/>
              </a:rPr>
              <a:t> максимально </a:t>
            </a:r>
            <a:r>
              <a:rPr lang="ru-RU" sz="1875" spc="-90" dirty="0" err="1">
                <a:latin typeface="+mj-lt"/>
              </a:rPr>
              <a:t>можливого</a:t>
            </a:r>
            <a:r>
              <a:rPr lang="ru-RU" sz="1875" spc="-90" dirty="0">
                <a:latin typeface="+mj-lt"/>
              </a:rPr>
              <a:t> результату як для </a:t>
            </a:r>
            <a:r>
              <a:rPr lang="ru-RU" sz="1875" spc="-90" dirty="0" err="1">
                <a:latin typeface="+mj-lt"/>
              </a:rPr>
              <a:t>працівника</a:t>
            </a:r>
            <a:r>
              <a:rPr lang="ru-RU" sz="1875" spc="-90" dirty="0">
                <a:latin typeface="+mj-lt"/>
              </a:rPr>
              <a:t>, так і для </a:t>
            </a:r>
            <a:r>
              <a:rPr lang="ru-RU" sz="1875" spc="-90" dirty="0" err="1">
                <a:latin typeface="+mj-lt"/>
              </a:rPr>
              <a:t>підприємства</a:t>
            </a:r>
            <a:r>
              <a:rPr lang="ru-RU" sz="1875" spc="-90" dirty="0">
                <a:latin typeface="+mj-lt"/>
              </a:rPr>
              <a:t>.</a:t>
            </a:r>
          </a:p>
          <a:p>
            <a:pPr algn="just">
              <a:lnSpc>
                <a:spcPct val="70000"/>
              </a:lnSpc>
              <a:spcBef>
                <a:spcPts val="225"/>
              </a:spcBef>
              <a:spcAft>
                <a:spcPts val="225"/>
              </a:spcAft>
            </a:pPr>
            <a:r>
              <a:rPr lang="ru-RU" sz="1875" spc="-9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1804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>
            <a:extLst>
              <a:ext uri="{FF2B5EF4-FFF2-40B4-BE49-F238E27FC236}">
                <a16:creationId xmlns:a16="http://schemas.microsoft.com/office/drawing/2014/main" id="{7D85223C-1F17-44C0-B241-3085CF68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7A72A-B340-471F-9918-7436DFE67CBF}" type="datetimeyyyy">
              <a:rPr lang="ru-UA" smtClean="0"/>
              <a:t>2023</a:t>
            </a:fld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59A4B07-6727-4167-A60B-DE0C316E3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32431-B1ED-424A-9BD0-94CFC326CF47}" type="slidenum">
              <a:rPr lang="ru-UA" smtClean="0"/>
              <a:t>8</a:t>
            </a:fld>
            <a:endParaRPr lang="ru-UA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E25EBAC-C4A3-4379-9D12-43482E5ACC27}"/>
              </a:ext>
            </a:extLst>
          </p:cNvPr>
          <p:cNvSpPr txBox="1"/>
          <p:nvPr/>
        </p:nvSpPr>
        <p:spPr>
          <a:xfrm>
            <a:off x="1619672" y="238595"/>
            <a:ext cx="6336704" cy="3100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65000"/>
              </a:lnSpc>
            </a:pPr>
            <a:r>
              <a:rPr lang="ru-RU" sz="2000" cap="all" spc="-8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Модель </a:t>
            </a:r>
            <a:r>
              <a:rPr lang="ru-RU" sz="2000" cap="all" spc="-8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ситуаційного</a:t>
            </a:r>
            <a:r>
              <a:rPr lang="ru-RU" sz="2000" cap="all" spc="-83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cap="all" spc="-83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керівництва</a:t>
            </a:r>
            <a:endParaRPr lang="ru-UA" sz="2000" cap="all" spc="-83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047CE9-E766-D496-B613-455BEB26E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479" y="836712"/>
            <a:ext cx="8267041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7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Зеленый мрамор">
            <a:extLst>
              <a:ext uri="{FF2B5EF4-FFF2-40B4-BE49-F238E27FC236}">
                <a16:creationId xmlns:a16="http://schemas.microsoft.com/office/drawing/2014/main" id="{ED152D02-AA6C-D2B3-1DF2-34528B9AF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547" y="188640"/>
            <a:ext cx="9144000" cy="6264696"/>
          </a:xfrm>
          <a:solidFill>
            <a:srgbClr val="3399FF"/>
          </a:solidFill>
        </p:spPr>
        <p:txBody>
          <a:bodyPr/>
          <a:lstStyle/>
          <a:p>
            <a:pPr marL="838200" indent="-838200" algn="ctr" eaLnBrk="1" hangingPunct="1"/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Побудова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ефективної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b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</a:b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системи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управління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персоналом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–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це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досить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трудомісткий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 err="1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енергозатратний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процес,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який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потребує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від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підприємства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максимальної акумуляції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щодо визначення стратегії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компанії загалом та щодо його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персоналу. Крім того, варто зазначити, що будь-яка система,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в тому числі і система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управління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персоналом,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є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динамічною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постійно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потребує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удосконалення</a:t>
            </a:r>
            <a:r>
              <a:rPr lang="uk-UA" sz="3000" spc="26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та</a:t>
            </a:r>
            <a:r>
              <a:rPr lang="uk-UA" sz="3000" spc="5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uk-UA" sz="3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розвитку.</a:t>
            </a:r>
            <a:endParaRPr lang="ru-RU" altLang="en-US" sz="3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4649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5795</TotalTime>
  <Words>956</Words>
  <Application>Microsoft Office PowerPoint</Application>
  <PresentationFormat>Экран (4:3)</PresentationFormat>
  <Paragraphs>73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Wingdings</vt:lpstr>
      <vt:lpstr>Тема Office</vt:lpstr>
      <vt:lpstr>Презентация PowerPoint</vt:lpstr>
      <vt:lpstr>1. Терміни та ключові поняття:</vt:lpstr>
      <vt:lpstr>Ефективність управління персоналом підприємства :</vt:lpstr>
      <vt:lpstr> 2. Структура системи управління персоналом</vt:lpstr>
      <vt:lpstr>3. Основні  завдання системи управління персоналом</vt:lpstr>
      <vt:lpstr>4. Найбільш значущі фактори для визначення реальної вартості компанії та її іміджу</vt:lpstr>
      <vt:lpstr>Презентация PowerPoint</vt:lpstr>
      <vt:lpstr>Презентация PowerPoint</vt:lpstr>
      <vt:lpstr>Побудова ефективної  системи управління персоналом – це досить трудомісткий та енергозатратний процес, який потребує від підприємства максимальної акумуляції щодо визначення стратегії компанії загалом та щодо його персоналу. Крім того, варто зазначити, що будь-яка система, в тому числі і система управління персоналом, є динамічною та постійно потребує удосконалення та розвитку.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Анализ, отчётность и аудит в сфере труда</dc:title>
  <dc:creator>7</dc:creator>
  <cp:lastModifiedBy>legion noutbuk</cp:lastModifiedBy>
  <cp:revision>57</cp:revision>
  <dcterms:created xsi:type="dcterms:W3CDTF">2015-12-24T11:49:06Z</dcterms:created>
  <dcterms:modified xsi:type="dcterms:W3CDTF">2023-02-18T12:05:34Z</dcterms:modified>
</cp:coreProperties>
</file>