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7"/>
  </p:notesMasterIdLst>
  <p:sldIdLst>
    <p:sldId id="256" r:id="rId2"/>
    <p:sldId id="257" r:id="rId3"/>
    <p:sldId id="258" r:id="rId4"/>
    <p:sldId id="276" r:id="rId5"/>
    <p:sldId id="277" r:id="rId6"/>
    <p:sldId id="259" r:id="rId7"/>
    <p:sldId id="260" r:id="rId8"/>
    <p:sldId id="330" r:id="rId9"/>
    <p:sldId id="275" r:id="rId10"/>
    <p:sldId id="278" r:id="rId11"/>
    <p:sldId id="328" r:id="rId12"/>
    <p:sldId id="268" r:id="rId13"/>
    <p:sldId id="269" r:id="rId14"/>
    <p:sldId id="312" r:id="rId15"/>
    <p:sldId id="311" r:id="rId16"/>
    <p:sldId id="270" r:id="rId17"/>
    <p:sldId id="338" r:id="rId18"/>
    <p:sldId id="314" r:id="rId19"/>
    <p:sldId id="317" r:id="rId20"/>
    <p:sldId id="318" r:id="rId21"/>
    <p:sldId id="320" r:id="rId22"/>
    <p:sldId id="306" r:id="rId23"/>
    <p:sldId id="307" r:id="rId24"/>
    <p:sldId id="321" r:id="rId25"/>
    <p:sldId id="261" r:id="rId26"/>
    <p:sldId id="262" r:id="rId27"/>
    <p:sldId id="263" r:id="rId28"/>
    <p:sldId id="264" r:id="rId29"/>
    <p:sldId id="322" r:id="rId30"/>
    <p:sldId id="266" r:id="rId31"/>
    <p:sldId id="265" r:id="rId32"/>
    <p:sldId id="323" r:id="rId33"/>
    <p:sldId id="301" r:id="rId34"/>
    <p:sldId id="302" r:id="rId35"/>
    <p:sldId id="303" r:id="rId36"/>
    <p:sldId id="279" r:id="rId37"/>
    <p:sldId id="340" r:id="rId38"/>
    <p:sldId id="339" r:id="rId39"/>
    <p:sldId id="341" r:id="rId40"/>
    <p:sldId id="342" r:id="rId41"/>
    <p:sldId id="343" r:id="rId42"/>
    <p:sldId id="283" r:id="rId43"/>
    <p:sldId id="272" r:id="rId44"/>
    <p:sldId id="324" r:id="rId45"/>
    <p:sldId id="273" r:id="rId46"/>
    <p:sldId id="325" r:id="rId47"/>
    <p:sldId id="274" r:id="rId48"/>
    <p:sldId id="326" r:id="rId49"/>
    <p:sldId id="292" r:id="rId50"/>
    <p:sldId id="293" r:id="rId51"/>
    <p:sldId id="294" r:id="rId52"/>
    <p:sldId id="296" r:id="rId53"/>
    <p:sldId id="333" r:id="rId54"/>
    <p:sldId id="299" r:id="rId55"/>
    <p:sldId id="334" r:id="rId56"/>
    <p:sldId id="335" r:id="rId57"/>
    <p:sldId id="336" r:id="rId58"/>
    <p:sldId id="337" r:id="rId59"/>
    <p:sldId id="344" r:id="rId60"/>
    <p:sldId id="345" r:id="rId61"/>
    <p:sldId id="348" r:id="rId62"/>
    <p:sldId id="349" r:id="rId63"/>
    <p:sldId id="350" r:id="rId64"/>
    <p:sldId id="346" r:id="rId65"/>
    <p:sldId id="347" r:id="rId6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8" d="100"/>
          <a:sy n="68" d="100"/>
        </p:scale>
        <p:origin x="-144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A73A31-091A-4638-898D-34F2B069A1DF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F45993F-20CE-42AE-87ED-6EDA8748D318}">
      <dgm:prSet custT="1"/>
      <dgm:spPr/>
      <dgm:t>
        <a:bodyPr/>
        <a:lstStyle/>
        <a:p>
          <a:pPr rtl="0"/>
          <a:r>
            <a:rPr lang="uk-UA" sz="2000" b="1" dirty="0" smtClean="0">
              <a:solidFill>
                <a:schemeClr val="tx1"/>
              </a:solidFill>
              <a:latin typeface="Arial Black" pitchFamily="34" charset="0"/>
            </a:rPr>
            <a:t>Теоретичний аспект</a:t>
          </a: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:</a:t>
          </a:r>
          <a:br>
            <a:rPr lang="uk-UA" sz="20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 (</a:t>
          </a:r>
          <a:r>
            <a:rPr lang="uk-UA" sz="2000" dirty="0" err="1" smtClean="0">
              <a:solidFill>
                <a:schemeClr val="tx1"/>
              </a:solidFill>
              <a:latin typeface="Arial Black" pitchFamily="34" charset="0"/>
            </a:rPr>
            <a:t>правосвідоміть</a:t>
          </a: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 і правове мислення): </a:t>
          </a:r>
          <a:br>
            <a:rPr lang="uk-UA" sz="20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dirty="0" smtClean="0">
              <a:solidFill>
                <a:schemeClr val="tx1"/>
              </a:solidFill>
              <a:latin typeface="Arial Black" pitchFamily="34" charset="0"/>
            </a:rPr>
            <a:t>правові знання, оцінки, почуття, переживання, погляди, традиції, ідеї, поняття, принципи </a:t>
          </a:r>
        </a:p>
        <a:p>
          <a:pPr rtl="0"/>
          <a:endParaRPr lang="ru-RU" sz="2000" dirty="0">
            <a:solidFill>
              <a:schemeClr val="tx1"/>
            </a:solidFill>
            <a:latin typeface="Arial Black" pitchFamily="34" charset="0"/>
          </a:endParaRPr>
        </a:p>
      </dgm:t>
    </dgm:pt>
    <dgm:pt modelId="{E0866918-1C20-49CC-BEB4-FC59E1293B24}" type="parTrans" cxnId="{A7B15EB8-11C9-4AE5-A19E-77B5753671B8}">
      <dgm:prSet/>
      <dgm:spPr/>
      <dgm:t>
        <a:bodyPr/>
        <a:lstStyle/>
        <a:p>
          <a:endParaRPr lang="ru-RU"/>
        </a:p>
      </dgm:t>
    </dgm:pt>
    <dgm:pt modelId="{8A76975A-08A2-4F91-AFBC-247A16B1C199}" type="sibTrans" cxnId="{A7B15EB8-11C9-4AE5-A19E-77B5753671B8}">
      <dgm:prSet/>
      <dgm:spPr/>
      <dgm:t>
        <a:bodyPr/>
        <a:lstStyle/>
        <a:p>
          <a:endParaRPr lang="ru-RU"/>
        </a:p>
      </dgm:t>
    </dgm:pt>
    <dgm:pt modelId="{24087837-4BD8-4359-A72D-29F3891B6DF6}">
      <dgm:prSet custT="1"/>
      <dgm:spPr/>
      <dgm:t>
        <a:bodyPr/>
        <a:lstStyle/>
        <a:p>
          <a:pPr rtl="0"/>
          <a:endParaRPr lang="uk-UA" sz="2000" b="0" dirty="0" smtClean="0">
            <a:solidFill>
              <a:schemeClr val="tx1"/>
            </a:solidFill>
            <a:latin typeface="Arial Black" pitchFamily="34" charset="0"/>
          </a:endParaRPr>
        </a:p>
        <a:p>
          <a:pPr rtl="0"/>
          <a: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  <a:t>Практичний аспект:</a:t>
          </a:r>
          <a:b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  <a:t>1. Правомірна поведінка і правова активність: правомірний учинок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правомірна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установка, практична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юридична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діяльність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юридична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практика</a:t>
          </a:r>
          <a: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  <a:t/>
          </a:r>
          <a:b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  <a:t>2.Правові відносини: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юридичний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конфлікт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правовий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договір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юридичний</a:t>
          </a:r>
          <a:r>
            <a:rPr lang="ru-RU" sz="2000" b="0" dirty="0" smtClean="0">
              <a:solidFill>
                <a:schemeClr val="tx1"/>
              </a:solidFill>
              <a:latin typeface="Arial Black" pitchFamily="34" charset="0"/>
            </a:rPr>
            <a:t> факт, </a:t>
          </a:r>
          <a:r>
            <a:rPr lang="ru-RU" sz="2000" b="0" dirty="0" err="1" smtClean="0">
              <a:solidFill>
                <a:schemeClr val="tx1"/>
              </a:solidFill>
              <a:latin typeface="Arial Black" pitchFamily="34" charset="0"/>
            </a:rPr>
            <a:t>правосуб</a:t>
          </a:r>
          <a:r>
            <a:rPr lang="en-US" sz="2000" b="0" dirty="0" smtClean="0">
              <a:solidFill>
                <a:schemeClr val="tx1"/>
              </a:solidFill>
              <a:latin typeface="Arial Black" pitchFamily="34" charset="0"/>
            </a:rPr>
            <a:t>’</a:t>
          </a:r>
          <a:r>
            <a:rPr lang="uk-UA" sz="2000" b="0" dirty="0" err="1" smtClean="0">
              <a:solidFill>
                <a:schemeClr val="tx1"/>
              </a:solidFill>
              <a:latin typeface="Arial Black" pitchFamily="34" charset="0"/>
            </a:rPr>
            <a:t>єктність</a:t>
          </a:r>
          <a:r>
            <a:rPr lang="uk-UA" sz="2000" b="0" dirty="0" smtClean="0">
              <a:solidFill>
                <a:schemeClr val="tx1"/>
              </a:solidFill>
              <a:latin typeface="Arial Black" pitchFamily="34" charset="0"/>
            </a:rPr>
            <a:t> (правоздатність і дієздатність) фізичних і юридичних осіб</a:t>
          </a:r>
          <a:r>
            <a:rPr lang="uk-UA" sz="1600" b="0" dirty="0" smtClean="0">
              <a:solidFill>
                <a:schemeClr val="tx1"/>
              </a:solidFill>
              <a:latin typeface="Arial Black" pitchFamily="34" charset="0"/>
            </a:rPr>
            <a:t>.</a:t>
          </a:r>
          <a:endParaRPr lang="ru-RU" sz="1600" b="0" dirty="0">
            <a:solidFill>
              <a:schemeClr val="tx1"/>
            </a:solidFill>
            <a:latin typeface="Arial Black" pitchFamily="34" charset="0"/>
          </a:endParaRPr>
        </a:p>
      </dgm:t>
    </dgm:pt>
    <dgm:pt modelId="{23535080-3826-40C3-B3D6-0334D05797DD}" type="parTrans" cxnId="{F13885EC-892E-408B-868D-C7052CA0AF39}">
      <dgm:prSet/>
      <dgm:spPr/>
      <dgm:t>
        <a:bodyPr/>
        <a:lstStyle/>
        <a:p>
          <a:endParaRPr lang="ru-RU"/>
        </a:p>
      </dgm:t>
    </dgm:pt>
    <dgm:pt modelId="{9CB48EF0-412C-4760-A77F-023DE75E0AE6}" type="sibTrans" cxnId="{F13885EC-892E-408B-868D-C7052CA0AF39}">
      <dgm:prSet/>
      <dgm:spPr/>
      <dgm:t>
        <a:bodyPr/>
        <a:lstStyle/>
        <a:p>
          <a:endParaRPr lang="ru-RU"/>
        </a:p>
      </dgm:t>
    </dgm:pt>
    <dgm:pt modelId="{4D3EB9E7-DC17-4BA7-AF8F-8B9BF901FC42}" type="pres">
      <dgm:prSet presAssocID="{4EA73A31-091A-4638-898D-34F2B069A1D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51C8CAE-EDE0-4C8E-A5FF-DD0ABF9A6F2D}" type="pres">
      <dgm:prSet presAssocID="{6F45993F-20CE-42AE-87ED-6EDA8748D318}" presName="linNode" presStyleCnt="0"/>
      <dgm:spPr/>
    </dgm:pt>
    <dgm:pt modelId="{513C1950-DA31-495F-A1EA-7C2EFD534C45}" type="pres">
      <dgm:prSet presAssocID="{6F45993F-20CE-42AE-87ED-6EDA8748D318}" presName="parentText" presStyleLbl="node1" presStyleIdx="0" presStyleCnt="2" custScaleX="277778" custLinFactNeighborX="-2465" custLinFactNeighborY="-1663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0A8968-9BD3-43C8-88DF-4AC58416C24E}" type="pres">
      <dgm:prSet presAssocID="{8A76975A-08A2-4F91-AFBC-247A16B1C199}" presName="sp" presStyleCnt="0"/>
      <dgm:spPr/>
    </dgm:pt>
    <dgm:pt modelId="{319642F9-8F9E-410D-AF2F-1A8EFA3E0D39}" type="pres">
      <dgm:prSet presAssocID="{24087837-4BD8-4359-A72D-29F3891B6DF6}" presName="linNode" presStyleCnt="0"/>
      <dgm:spPr/>
    </dgm:pt>
    <dgm:pt modelId="{629103F2-F955-4115-B5B8-E6D48A7FB659}" type="pres">
      <dgm:prSet presAssocID="{24087837-4BD8-4359-A72D-29F3891B6DF6}" presName="parentText" presStyleLbl="node1" presStyleIdx="1" presStyleCnt="2" custScaleX="277778" custScaleY="12957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13885EC-892E-408B-868D-C7052CA0AF39}" srcId="{4EA73A31-091A-4638-898D-34F2B069A1DF}" destId="{24087837-4BD8-4359-A72D-29F3891B6DF6}" srcOrd="1" destOrd="0" parTransId="{23535080-3826-40C3-B3D6-0334D05797DD}" sibTransId="{9CB48EF0-412C-4760-A77F-023DE75E0AE6}"/>
    <dgm:cxn modelId="{4D515DFC-528D-4CE5-A6B9-87F6844FBC66}" type="presOf" srcId="{6F45993F-20CE-42AE-87ED-6EDA8748D318}" destId="{513C1950-DA31-495F-A1EA-7C2EFD534C45}" srcOrd="0" destOrd="0" presId="urn:microsoft.com/office/officeart/2005/8/layout/vList5"/>
    <dgm:cxn modelId="{D2B12DEF-560D-4659-BA13-92A08AA02A41}" type="presOf" srcId="{24087837-4BD8-4359-A72D-29F3891B6DF6}" destId="{629103F2-F955-4115-B5B8-E6D48A7FB659}" srcOrd="0" destOrd="0" presId="urn:microsoft.com/office/officeart/2005/8/layout/vList5"/>
    <dgm:cxn modelId="{A7B15EB8-11C9-4AE5-A19E-77B5753671B8}" srcId="{4EA73A31-091A-4638-898D-34F2B069A1DF}" destId="{6F45993F-20CE-42AE-87ED-6EDA8748D318}" srcOrd="0" destOrd="0" parTransId="{E0866918-1C20-49CC-BEB4-FC59E1293B24}" sibTransId="{8A76975A-08A2-4F91-AFBC-247A16B1C199}"/>
    <dgm:cxn modelId="{0B0D121C-45CA-4F48-97BB-8978C9E15573}" type="presOf" srcId="{4EA73A31-091A-4638-898D-34F2B069A1DF}" destId="{4D3EB9E7-DC17-4BA7-AF8F-8B9BF901FC42}" srcOrd="0" destOrd="0" presId="urn:microsoft.com/office/officeart/2005/8/layout/vList5"/>
    <dgm:cxn modelId="{21B00D01-E8F8-4043-89E3-8ABC940F756F}" type="presParOf" srcId="{4D3EB9E7-DC17-4BA7-AF8F-8B9BF901FC42}" destId="{151C8CAE-EDE0-4C8E-A5FF-DD0ABF9A6F2D}" srcOrd="0" destOrd="0" presId="urn:microsoft.com/office/officeart/2005/8/layout/vList5"/>
    <dgm:cxn modelId="{688213BD-F783-40D6-8694-FA9135816CBA}" type="presParOf" srcId="{151C8CAE-EDE0-4C8E-A5FF-DD0ABF9A6F2D}" destId="{513C1950-DA31-495F-A1EA-7C2EFD534C45}" srcOrd="0" destOrd="0" presId="urn:microsoft.com/office/officeart/2005/8/layout/vList5"/>
    <dgm:cxn modelId="{594FCCD6-1C5D-49B1-BD4C-EDA28CA5119E}" type="presParOf" srcId="{4D3EB9E7-DC17-4BA7-AF8F-8B9BF901FC42}" destId="{340A8968-9BD3-43C8-88DF-4AC58416C24E}" srcOrd="1" destOrd="0" presId="urn:microsoft.com/office/officeart/2005/8/layout/vList5"/>
    <dgm:cxn modelId="{3F133729-3771-4AD7-8F07-617E62F33D9B}" type="presParOf" srcId="{4D3EB9E7-DC17-4BA7-AF8F-8B9BF901FC42}" destId="{319642F9-8F9E-410D-AF2F-1A8EFA3E0D39}" srcOrd="2" destOrd="0" presId="urn:microsoft.com/office/officeart/2005/8/layout/vList5"/>
    <dgm:cxn modelId="{27766283-06DA-46CD-9529-BB03C017551C}" type="presParOf" srcId="{319642F9-8F9E-410D-AF2F-1A8EFA3E0D39}" destId="{629103F2-F955-4115-B5B8-E6D48A7FB659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58D5FC-97DC-46A1-A82D-B0EDC672F351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FF35CC1-BE47-4E40-84C5-10D0965BD367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держа­вотворча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ідеологія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48BA29D4-187F-4153-937B-0574ECD72132}" type="parTrans" cxnId="{3E216E80-41AC-47E6-86D9-F1D5680606F5}">
      <dgm:prSet/>
      <dgm:spPr/>
      <dgm:t>
        <a:bodyPr/>
        <a:lstStyle/>
        <a:p>
          <a:endParaRPr lang="ru-RU"/>
        </a:p>
      </dgm:t>
    </dgm:pt>
    <dgm:pt modelId="{58AA1BE0-011B-4549-A40D-1F565A3A4039}" type="sibTrans" cxnId="{3E216E80-41AC-47E6-86D9-F1D5680606F5}">
      <dgm:prSet/>
      <dgm:spPr/>
      <dgm:t>
        <a:bodyPr/>
        <a:lstStyle/>
        <a:p>
          <a:endParaRPr lang="ru-RU"/>
        </a:p>
      </dgm:t>
    </dgm:pt>
    <dgm:pt modelId="{A0626691-03D8-4E22-B2BB-33C571DAB13E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ідейність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F64AB710-8ED4-40D9-9D44-76031DA120D4}" type="parTrans" cxnId="{A8F29748-5055-41FD-A563-F9D4B6364939}">
      <dgm:prSet/>
      <dgm:spPr/>
      <dgm:t>
        <a:bodyPr/>
        <a:lstStyle/>
        <a:p>
          <a:endParaRPr lang="ru-RU"/>
        </a:p>
      </dgm:t>
    </dgm:pt>
    <dgm:pt modelId="{085CA2A0-57C0-49C9-953B-E3C423FBCF26}" type="sibTrans" cxnId="{A8F29748-5055-41FD-A563-F9D4B6364939}">
      <dgm:prSet/>
      <dgm:spPr/>
      <dgm:t>
        <a:bodyPr/>
        <a:lstStyle/>
        <a:p>
          <a:endParaRPr lang="ru-RU"/>
        </a:p>
      </dgm:t>
    </dgm:pt>
    <dgm:pt modelId="{8DF10281-3C2E-4A8F-9DA2-511A2C4F37E7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духовність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моральність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099830CC-5D32-41EF-8ECF-12D0FAF5C1CF}" type="parTrans" cxnId="{5E88C1BC-E0E5-4BAB-BC42-8C017D4FF6CD}">
      <dgm:prSet/>
      <dgm:spPr/>
      <dgm:t>
        <a:bodyPr/>
        <a:lstStyle/>
        <a:p>
          <a:endParaRPr lang="ru-RU"/>
        </a:p>
      </dgm:t>
    </dgm:pt>
    <dgm:pt modelId="{1379D27D-9F8D-4DFD-BE57-17A47D52ADFF}" type="sibTrans" cxnId="{5E88C1BC-E0E5-4BAB-BC42-8C017D4FF6CD}">
      <dgm:prSet/>
      <dgm:spPr/>
      <dgm:t>
        <a:bodyPr/>
        <a:lstStyle/>
        <a:p>
          <a:endParaRPr lang="ru-RU"/>
        </a:p>
      </dgm:t>
    </dgm:pt>
    <dgm:pt modelId="{1C3D8A7F-4CB8-44A9-B21E-B8999D29E33C}">
      <dgm:prSet/>
      <dgm:spPr/>
      <dgm:t>
        <a:bodyPr/>
        <a:lstStyle/>
        <a:p>
          <a:pPr rtl="0"/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культура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діалогу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CC0E1EB3-E4BA-4BD4-BECE-B02104FE85E9}" type="parTrans" cxnId="{E58DB07C-0873-4E1F-8000-1F9807D13D81}">
      <dgm:prSet/>
      <dgm:spPr/>
      <dgm:t>
        <a:bodyPr/>
        <a:lstStyle/>
        <a:p>
          <a:endParaRPr lang="ru-RU"/>
        </a:p>
      </dgm:t>
    </dgm:pt>
    <dgm:pt modelId="{3238022C-01AA-4014-8B85-163433B9D078}" type="sibTrans" cxnId="{E58DB07C-0873-4E1F-8000-1F9807D13D81}">
      <dgm:prSet/>
      <dgm:spPr/>
      <dgm:t>
        <a:bodyPr/>
        <a:lstStyle/>
        <a:p>
          <a:endParaRPr lang="ru-RU"/>
        </a:p>
      </dgm:t>
    </dgm:pt>
    <dgm:pt modelId="{08AE6ED1-D945-47D2-A6BC-906741657FB7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політичний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імунітет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73B0163A-E4A0-4F39-899C-0E07E0BEC765}" type="parTrans" cxnId="{23BCA32E-96FA-435A-B35D-28A80EC561A9}">
      <dgm:prSet/>
      <dgm:spPr/>
      <dgm:t>
        <a:bodyPr/>
        <a:lstStyle/>
        <a:p>
          <a:endParaRPr lang="ru-RU"/>
        </a:p>
      </dgm:t>
    </dgm:pt>
    <dgm:pt modelId="{28A46A41-55E6-49A8-AF24-BFB361DFB7CC}" type="sibTrans" cxnId="{23BCA32E-96FA-435A-B35D-28A80EC561A9}">
      <dgm:prSet/>
      <dgm:spPr/>
      <dgm:t>
        <a:bodyPr/>
        <a:lstStyle/>
        <a:p>
          <a:endParaRPr lang="ru-RU"/>
        </a:p>
      </dgm:t>
    </dgm:pt>
    <dgm:pt modelId="{FB97CD10-939C-4E1E-86F5-BC41EB48C589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логічність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0830FC07-D85A-47FA-A727-D71ABB64DF28}" type="parTrans" cxnId="{E2624138-1CCA-4BF7-8A9A-FF504141CC94}">
      <dgm:prSet/>
      <dgm:spPr/>
      <dgm:t>
        <a:bodyPr/>
        <a:lstStyle/>
        <a:p>
          <a:endParaRPr lang="ru-RU"/>
        </a:p>
      </dgm:t>
    </dgm:pt>
    <dgm:pt modelId="{3A1CE4AA-DE0E-40DA-8C8F-F8D1C28C82D9}" type="sibTrans" cxnId="{E2624138-1CCA-4BF7-8A9A-FF504141CC94}">
      <dgm:prSet/>
      <dgm:spPr/>
      <dgm:t>
        <a:bodyPr/>
        <a:lstStyle/>
        <a:p>
          <a:endParaRPr lang="ru-RU"/>
        </a:p>
      </dgm:t>
    </dgm:pt>
    <dgm:pt modelId="{3BC9008B-873E-4D76-8270-8237CF60161A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справедливість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5BB40600-986A-41F5-986E-C37E49AAF138}" type="parTrans" cxnId="{4331BAD7-A44D-4A7C-8DC4-FFFBBCD2E871}">
      <dgm:prSet/>
      <dgm:spPr/>
      <dgm:t>
        <a:bodyPr/>
        <a:lstStyle/>
        <a:p>
          <a:endParaRPr lang="ru-RU"/>
        </a:p>
      </dgm:t>
    </dgm:pt>
    <dgm:pt modelId="{FF6749C6-15E7-4CC3-94C2-28F18AA022F3}" type="sibTrans" cxnId="{4331BAD7-A44D-4A7C-8DC4-FFFBBCD2E871}">
      <dgm:prSet/>
      <dgm:spPr/>
      <dgm:t>
        <a:bodyPr/>
        <a:lstStyle/>
        <a:p>
          <a:endParaRPr lang="ru-RU"/>
        </a:p>
      </dgm:t>
    </dgm:pt>
    <dgm:pt modelId="{3D333353-30EA-4010-BCDC-FBC1F53DAAAD}" type="pres">
      <dgm:prSet presAssocID="{9058D5FC-97DC-46A1-A82D-B0EDC672F35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F85BE47-F3D7-48FA-86E8-FD7F096D67CB}" type="pres">
      <dgm:prSet presAssocID="{CFF35CC1-BE47-4E40-84C5-10D0965BD367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120554-4059-435F-B51B-EF4477A3B0D5}" type="pres">
      <dgm:prSet presAssocID="{58AA1BE0-011B-4549-A40D-1F565A3A4039}" presName="sibTrans" presStyleCnt="0"/>
      <dgm:spPr/>
    </dgm:pt>
    <dgm:pt modelId="{7DCD6A7A-22E7-4655-9A2B-ACBA21C30001}" type="pres">
      <dgm:prSet presAssocID="{A0626691-03D8-4E22-B2BB-33C571DAB13E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E86152-6F0E-4E30-8470-D784F8D33F33}" type="pres">
      <dgm:prSet presAssocID="{085CA2A0-57C0-49C9-953B-E3C423FBCF26}" presName="sibTrans" presStyleCnt="0"/>
      <dgm:spPr/>
    </dgm:pt>
    <dgm:pt modelId="{39FD4213-5311-437A-8787-2442BAE90193}" type="pres">
      <dgm:prSet presAssocID="{8DF10281-3C2E-4A8F-9DA2-511A2C4F37E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A827F7-C6C0-446E-B848-A3C2F73E3510}" type="pres">
      <dgm:prSet presAssocID="{1379D27D-9F8D-4DFD-BE57-17A47D52ADFF}" presName="sibTrans" presStyleCnt="0"/>
      <dgm:spPr/>
    </dgm:pt>
    <dgm:pt modelId="{D74ECF26-18AB-43A4-9F12-F5E9885876E5}" type="pres">
      <dgm:prSet presAssocID="{1C3D8A7F-4CB8-44A9-B21E-B8999D29E33C}" presName="node" presStyleLbl="node1" presStyleIdx="3" presStyleCnt="7" custLinFactNeighborX="-4725" custLinFactNeighborY="28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22813-C93A-43FA-8D40-54F83A7EC092}" type="pres">
      <dgm:prSet presAssocID="{3238022C-01AA-4014-8B85-163433B9D078}" presName="sibTrans" presStyleCnt="0"/>
      <dgm:spPr/>
    </dgm:pt>
    <dgm:pt modelId="{18B4FCBE-0046-4D3D-95C1-6959F6D64D80}" type="pres">
      <dgm:prSet presAssocID="{08AE6ED1-D945-47D2-A6BC-906741657FB7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D4D315-26E0-4528-8034-61FDF9B31B0F}" type="pres">
      <dgm:prSet presAssocID="{28A46A41-55E6-49A8-AF24-BFB361DFB7CC}" presName="sibTrans" presStyleCnt="0"/>
      <dgm:spPr/>
    </dgm:pt>
    <dgm:pt modelId="{E659263D-896F-4D24-85EC-543C11C5F1FA}" type="pres">
      <dgm:prSet presAssocID="{FB97CD10-939C-4E1E-86F5-BC41EB48C589}" presName="node" presStyleLbl="node1" presStyleIdx="5" presStyleCnt="7" custLinFactNeighborX="1190" custLinFactNeighborY="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B72FF-AE47-48E9-9045-696C52E3CCFC}" type="pres">
      <dgm:prSet presAssocID="{3A1CE4AA-DE0E-40DA-8C8F-F8D1C28C82D9}" presName="sibTrans" presStyleCnt="0"/>
      <dgm:spPr/>
    </dgm:pt>
    <dgm:pt modelId="{00CA4B81-72EB-435E-B2B0-EF5508E2B8BB}" type="pres">
      <dgm:prSet presAssocID="{3BC9008B-873E-4D76-8270-8237CF60161A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86D8540-A252-4E06-B137-8995B8973377}" type="presOf" srcId="{08AE6ED1-D945-47D2-A6BC-906741657FB7}" destId="{18B4FCBE-0046-4D3D-95C1-6959F6D64D80}" srcOrd="0" destOrd="0" presId="urn:microsoft.com/office/officeart/2005/8/layout/default"/>
    <dgm:cxn modelId="{A92CFF37-70D1-42BC-B27B-678AD09E7C77}" type="presOf" srcId="{1C3D8A7F-4CB8-44A9-B21E-B8999D29E33C}" destId="{D74ECF26-18AB-43A4-9F12-F5E9885876E5}" srcOrd="0" destOrd="0" presId="urn:microsoft.com/office/officeart/2005/8/layout/default"/>
    <dgm:cxn modelId="{F679615B-EC48-4885-9441-F3EAA3685398}" type="presOf" srcId="{8DF10281-3C2E-4A8F-9DA2-511A2C4F37E7}" destId="{39FD4213-5311-437A-8787-2442BAE90193}" srcOrd="0" destOrd="0" presId="urn:microsoft.com/office/officeart/2005/8/layout/default"/>
    <dgm:cxn modelId="{2BC38FC8-1D78-4588-A018-6CE8E050CDC4}" type="presOf" srcId="{A0626691-03D8-4E22-B2BB-33C571DAB13E}" destId="{7DCD6A7A-22E7-4655-9A2B-ACBA21C30001}" srcOrd="0" destOrd="0" presId="urn:microsoft.com/office/officeart/2005/8/layout/default"/>
    <dgm:cxn modelId="{E58DB07C-0873-4E1F-8000-1F9807D13D81}" srcId="{9058D5FC-97DC-46A1-A82D-B0EDC672F351}" destId="{1C3D8A7F-4CB8-44A9-B21E-B8999D29E33C}" srcOrd="3" destOrd="0" parTransId="{CC0E1EB3-E4BA-4BD4-BECE-B02104FE85E9}" sibTransId="{3238022C-01AA-4014-8B85-163433B9D078}"/>
    <dgm:cxn modelId="{E2624138-1CCA-4BF7-8A9A-FF504141CC94}" srcId="{9058D5FC-97DC-46A1-A82D-B0EDC672F351}" destId="{FB97CD10-939C-4E1E-86F5-BC41EB48C589}" srcOrd="5" destOrd="0" parTransId="{0830FC07-D85A-47FA-A727-D71ABB64DF28}" sibTransId="{3A1CE4AA-DE0E-40DA-8C8F-F8D1C28C82D9}"/>
    <dgm:cxn modelId="{99DE2B8A-64D5-4399-B29D-0DE1694BBD2C}" type="presOf" srcId="{FB97CD10-939C-4E1E-86F5-BC41EB48C589}" destId="{E659263D-896F-4D24-85EC-543C11C5F1FA}" srcOrd="0" destOrd="0" presId="urn:microsoft.com/office/officeart/2005/8/layout/default"/>
    <dgm:cxn modelId="{3E216E80-41AC-47E6-86D9-F1D5680606F5}" srcId="{9058D5FC-97DC-46A1-A82D-B0EDC672F351}" destId="{CFF35CC1-BE47-4E40-84C5-10D0965BD367}" srcOrd="0" destOrd="0" parTransId="{48BA29D4-187F-4153-937B-0574ECD72132}" sibTransId="{58AA1BE0-011B-4549-A40D-1F565A3A4039}"/>
    <dgm:cxn modelId="{02D0BA85-967B-450F-B48F-0BA518830F43}" type="presOf" srcId="{3BC9008B-873E-4D76-8270-8237CF60161A}" destId="{00CA4B81-72EB-435E-B2B0-EF5508E2B8BB}" srcOrd="0" destOrd="0" presId="urn:microsoft.com/office/officeart/2005/8/layout/default"/>
    <dgm:cxn modelId="{4331BAD7-A44D-4A7C-8DC4-FFFBBCD2E871}" srcId="{9058D5FC-97DC-46A1-A82D-B0EDC672F351}" destId="{3BC9008B-873E-4D76-8270-8237CF60161A}" srcOrd="6" destOrd="0" parTransId="{5BB40600-986A-41F5-986E-C37E49AAF138}" sibTransId="{FF6749C6-15E7-4CC3-94C2-28F18AA022F3}"/>
    <dgm:cxn modelId="{DF6356A0-1A8B-4FE6-AED8-DF8BF412BAF4}" type="presOf" srcId="{CFF35CC1-BE47-4E40-84C5-10D0965BD367}" destId="{0F85BE47-F3D7-48FA-86E8-FD7F096D67CB}" srcOrd="0" destOrd="0" presId="urn:microsoft.com/office/officeart/2005/8/layout/default"/>
    <dgm:cxn modelId="{23BCA32E-96FA-435A-B35D-28A80EC561A9}" srcId="{9058D5FC-97DC-46A1-A82D-B0EDC672F351}" destId="{08AE6ED1-D945-47D2-A6BC-906741657FB7}" srcOrd="4" destOrd="0" parTransId="{73B0163A-E4A0-4F39-899C-0E07E0BEC765}" sibTransId="{28A46A41-55E6-49A8-AF24-BFB361DFB7CC}"/>
    <dgm:cxn modelId="{5E88C1BC-E0E5-4BAB-BC42-8C017D4FF6CD}" srcId="{9058D5FC-97DC-46A1-A82D-B0EDC672F351}" destId="{8DF10281-3C2E-4A8F-9DA2-511A2C4F37E7}" srcOrd="2" destOrd="0" parTransId="{099830CC-5D32-41EF-8ECF-12D0FAF5C1CF}" sibTransId="{1379D27D-9F8D-4DFD-BE57-17A47D52ADFF}"/>
    <dgm:cxn modelId="{DC49FEA2-950F-44BE-BC39-61F7D3DAA55F}" type="presOf" srcId="{9058D5FC-97DC-46A1-A82D-B0EDC672F351}" destId="{3D333353-30EA-4010-BCDC-FBC1F53DAAAD}" srcOrd="0" destOrd="0" presId="urn:microsoft.com/office/officeart/2005/8/layout/default"/>
    <dgm:cxn modelId="{A8F29748-5055-41FD-A563-F9D4B6364939}" srcId="{9058D5FC-97DC-46A1-A82D-B0EDC672F351}" destId="{A0626691-03D8-4E22-B2BB-33C571DAB13E}" srcOrd="1" destOrd="0" parTransId="{F64AB710-8ED4-40D9-9D44-76031DA120D4}" sibTransId="{085CA2A0-57C0-49C9-953B-E3C423FBCF26}"/>
    <dgm:cxn modelId="{A56795AE-D6EF-4D0E-96C7-47954D150CE9}" type="presParOf" srcId="{3D333353-30EA-4010-BCDC-FBC1F53DAAAD}" destId="{0F85BE47-F3D7-48FA-86E8-FD7F096D67CB}" srcOrd="0" destOrd="0" presId="urn:microsoft.com/office/officeart/2005/8/layout/default"/>
    <dgm:cxn modelId="{2AB47DF7-8B30-4A08-834C-D5C21B86615B}" type="presParOf" srcId="{3D333353-30EA-4010-BCDC-FBC1F53DAAAD}" destId="{AB120554-4059-435F-B51B-EF4477A3B0D5}" srcOrd="1" destOrd="0" presId="urn:microsoft.com/office/officeart/2005/8/layout/default"/>
    <dgm:cxn modelId="{B558AAC7-65F3-4C03-AB18-09E63C3F94F5}" type="presParOf" srcId="{3D333353-30EA-4010-BCDC-FBC1F53DAAAD}" destId="{7DCD6A7A-22E7-4655-9A2B-ACBA21C30001}" srcOrd="2" destOrd="0" presId="urn:microsoft.com/office/officeart/2005/8/layout/default"/>
    <dgm:cxn modelId="{FF0AC45F-989E-4B52-80D0-721455DEEE77}" type="presParOf" srcId="{3D333353-30EA-4010-BCDC-FBC1F53DAAAD}" destId="{CEE86152-6F0E-4E30-8470-D784F8D33F33}" srcOrd="3" destOrd="0" presId="urn:microsoft.com/office/officeart/2005/8/layout/default"/>
    <dgm:cxn modelId="{802280B9-B2D7-41A3-97F4-20BD393FA5A0}" type="presParOf" srcId="{3D333353-30EA-4010-BCDC-FBC1F53DAAAD}" destId="{39FD4213-5311-437A-8787-2442BAE90193}" srcOrd="4" destOrd="0" presId="urn:microsoft.com/office/officeart/2005/8/layout/default"/>
    <dgm:cxn modelId="{87A5AB9D-1960-48D7-B7B1-182BC1F23A79}" type="presParOf" srcId="{3D333353-30EA-4010-BCDC-FBC1F53DAAAD}" destId="{6BA827F7-C6C0-446E-B848-A3C2F73E3510}" srcOrd="5" destOrd="0" presId="urn:microsoft.com/office/officeart/2005/8/layout/default"/>
    <dgm:cxn modelId="{D4BA92D5-BED3-4C8A-8F91-518F7594F969}" type="presParOf" srcId="{3D333353-30EA-4010-BCDC-FBC1F53DAAAD}" destId="{D74ECF26-18AB-43A4-9F12-F5E9885876E5}" srcOrd="6" destOrd="0" presId="urn:microsoft.com/office/officeart/2005/8/layout/default"/>
    <dgm:cxn modelId="{3B2A8334-07A0-4612-8C08-6A0ACEBA05F6}" type="presParOf" srcId="{3D333353-30EA-4010-BCDC-FBC1F53DAAAD}" destId="{5E322813-C93A-43FA-8D40-54F83A7EC092}" srcOrd="7" destOrd="0" presId="urn:microsoft.com/office/officeart/2005/8/layout/default"/>
    <dgm:cxn modelId="{18B00D75-1F00-4275-804C-B018B1ADDF23}" type="presParOf" srcId="{3D333353-30EA-4010-BCDC-FBC1F53DAAAD}" destId="{18B4FCBE-0046-4D3D-95C1-6959F6D64D80}" srcOrd="8" destOrd="0" presId="urn:microsoft.com/office/officeart/2005/8/layout/default"/>
    <dgm:cxn modelId="{6EAAB1DD-8444-4E60-8024-68A1CD9C75B4}" type="presParOf" srcId="{3D333353-30EA-4010-BCDC-FBC1F53DAAAD}" destId="{A2D4D315-26E0-4528-8034-61FDF9B31B0F}" srcOrd="9" destOrd="0" presId="urn:microsoft.com/office/officeart/2005/8/layout/default"/>
    <dgm:cxn modelId="{230E0734-6E93-452D-933F-23C09DA134ED}" type="presParOf" srcId="{3D333353-30EA-4010-BCDC-FBC1F53DAAAD}" destId="{E659263D-896F-4D24-85EC-543C11C5F1FA}" srcOrd="10" destOrd="0" presId="urn:microsoft.com/office/officeart/2005/8/layout/default"/>
    <dgm:cxn modelId="{566EC0F3-2CA0-4018-B91F-CD8446981051}" type="presParOf" srcId="{3D333353-30EA-4010-BCDC-FBC1F53DAAAD}" destId="{928B72FF-AE47-48E9-9045-696C52E3CCFC}" srcOrd="11" destOrd="0" presId="urn:microsoft.com/office/officeart/2005/8/layout/default"/>
    <dgm:cxn modelId="{985A8020-B9A1-4911-BAFA-3DE1AB94708C}" type="presParOf" srcId="{3D333353-30EA-4010-BCDC-FBC1F53DAAAD}" destId="{00CA4B81-72EB-435E-B2B0-EF5508E2B8BB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BB01ACC-DDB2-4CDA-A269-BE15B25BFADE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477F624-1161-4ECE-B252-C4F65001967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сфера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свідомості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253A9521-A58F-42C2-BD73-9CC5859735BC}" type="parTrans" cxnId="{058EC41F-1D1F-403B-8579-CEA81A992154}">
      <dgm:prSet/>
      <dgm:spPr/>
      <dgm:t>
        <a:bodyPr/>
        <a:lstStyle/>
        <a:p>
          <a:endParaRPr lang="ru-RU"/>
        </a:p>
      </dgm:t>
    </dgm:pt>
    <dgm:pt modelId="{FAB7D5CA-7225-4C14-9FDF-CD1AD5B81394}" type="sibTrans" cxnId="{058EC41F-1D1F-403B-8579-CEA81A992154}">
      <dgm:prSet/>
      <dgm:spPr/>
      <dgm:t>
        <a:bodyPr/>
        <a:lstStyle/>
        <a:p>
          <a:endParaRPr lang="ru-RU"/>
        </a:p>
      </dgm:t>
    </dgm:pt>
    <dgm:pt modelId="{7D8D5423-1137-4106-B872-74E3E182351D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сфера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поведінки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53F110D1-CABF-4FAB-9256-BAD9A3F08777}" type="parTrans" cxnId="{EA92585F-1137-4245-A82E-6600F3D69AB5}">
      <dgm:prSet/>
      <dgm:spPr/>
      <dgm:t>
        <a:bodyPr/>
        <a:lstStyle/>
        <a:p>
          <a:endParaRPr lang="ru-RU"/>
        </a:p>
      </dgm:t>
    </dgm:pt>
    <dgm:pt modelId="{B4CF5E10-A446-482E-ACFC-D91A9E55F8EF}" type="sibTrans" cxnId="{EA92585F-1137-4245-A82E-6600F3D69AB5}">
      <dgm:prSet/>
      <dgm:spPr/>
      <dgm:t>
        <a:bodyPr/>
        <a:lstStyle/>
        <a:p>
          <a:endParaRPr lang="ru-RU"/>
        </a:p>
      </dgm:t>
    </dgm:pt>
    <dgm:pt modelId="{45AAE8DD-F051-41F7-BB8A-85A28F7A7296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політичні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ідеї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12A989A3-8804-486E-BF39-B5F72C54D03B}" type="parTrans" cxnId="{1EDC2342-C861-4824-8FA6-DE9FAA57A2E9}">
      <dgm:prSet/>
      <dgm:spPr/>
      <dgm:t>
        <a:bodyPr/>
        <a:lstStyle/>
        <a:p>
          <a:endParaRPr lang="ru-RU"/>
        </a:p>
      </dgm:t>
    </dgm:pt>
    <dgm:pt modelId="{2102ABF9-BB7F-4F17-BB0E-D1797FA97F32}" type="sibTrans" cxnId="{1EDC2342-C861-4824-8FA6-DE9FAA57A2E9}">
      <dgm:prSet/>
      <dgm:spPr/>
      <dgm:t>
        <a:bodyPr/>
        <a:lstStyle/>
        <a:p>
          <a:endParaRPr lang="ru-RU"/>
        </a:p>
      </dgm:t>
    </dgm:pt>
    <dgm:pt modelId="{64264FEA-5DB7-40C4-B38C-AAD7A564F2A5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цінності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A006709-E13F-4522-806F-20ECA285555A}" type="parTrans" cxnId="{3F10CEC9-C595-4FAF-9724-2EC4DC9857C7}">
      <dgm:prSet/>
      <dgm:spPr/>
      <dgm:t>
        <a:bodyPr/>
        <a:lstStyle/>
        <a:p>
          <a:endParaRPr lang="ru-RU"/>
        </a:p>
      </dgm:t>
    </dgm:pt>
    <dgm:pt modelId="{29EB4FCF-7ED9-46B3-8E04-6408E9BC3E73}" type="sibTrans" cxnId="{3F10CEC9-C595-4FAF-9724-2EC4DC9857C7}">
      <dgm:prSet/>
      <dgm:spPr/>
      <dgm:t>
        <a:bodyPr/>
        <a:lstStyle/>
        <a:p>
          <a:endParaRPr lang="ru-RU"/>
        </a:p>
      </dgm:t>
    </dgm:pt>
    <dgm:pt modelId="{07F4ED9D-0120-45E6-A222-5C10AF8D3E9A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установки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8888AB2-8C73-4396-B895-53665A5969CE}" type="parTrans" cxnId="{21598ABA-26C3-4841-9AD3-279135EE5401}">
      <dgm:prSet/>
      <dgm:spPr/>
      <dgm:t>
        <a:bodyPr/>
        <a:lstStyle/>
        <a:p>
          <a:endParaRPr lang="ru-RU"/>
        </a:p>
      </dgm:t>
    </dgm:pt>
    <dgm:pt modelId="{F54E6C71-8131-416F-B9CF-D57CEFAA38A6}" type="sibTrans" cxnId="{21598ABA-26C3-4841-9AD3-279135EE5401}">
      <dgm:prSet/>
      <dgm:spPr/>
      <dgm:t>
        <a:bodyPr/>
        <a:lstStyle/>
        <a:p>
          <a:endParaRPr lang="ru-RU"/>
        </a:p>
      </dgm:t>
    </dgm:pt>
    <dgm:pt modelId="{945DA4D9-E1BB-4A7F-AB25-E8D3A203B68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діючі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норми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практики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D6088A93-2928-461E-B527-4B3F4EF60779}" type="parTrans" cxnId="{A6122336-BDE8-40B5-BA31-5217F68CD211}">
      <dgm:prSet/>
      <dgm:spPr/>
      <dgm:t>
        <a:bodyPr/>
        <a:lstStyle/>
        <a:p>
          <a:endParaRPr lang="ru-RU"/>
        </a:p>
      </dgm:t>
    </dgm:pt>
    <dgm:pt modelId="{C1CC2808-6776-4A19-9425-20E012C42A58}" type="sibTrans" cxnId="{A6122336-BDE8-40B5-BA31-5217F68CD211}">
      <dgm:prSet/>
      <dgm:spPr/>
      <dgm:t>
        <a:bodyPr/>
        <a:lstStyle/>
        <a:p>
          <a:endParaRPr lang="ru-RU"/>
        </a:p>
      </dgm:t>
    </dgm:pt>
    <dgm:pt modelId="{C93B327A-C182-4000-A590-9B1C0916F1C3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система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політичних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відносин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64271168-3D60-4CF5-AD4B-57B39D6F8873}" type="parTrans" cxnId="{8FAA981C-8DCD-41D2-9AEE-E58664B389F9}">
      <dgm:prSet/>
      <dgm:spPr/>
      <dgm:t>
        <a:bodyPr/>
        <a:lstStyle/>
        <a:p>
          <a:endParaRPr lang="ru-RU"/>
        </a:p>
      </dgm:t>
    </dgm:pt>
    <dgm:pt modelId="{9F59C67C-590C-4702-85E8-6C9C646CD512}" type="sibTrans" cxnId="{8FAA981C-8DCD-41D2-9AEE-E58664B389F9}">
      <dgm:prSet/>
      <dgm:spPr/>
      <dgm:t>
        <a:bodyPr/>
        <a:lstStyle/>
        <a:p>
          <a:endParaRPr lang="ru-RU"/>
        </a:p>
      </dgm:t>
    </dgm:pt>
    <dgm:pt modelId="{079A25F8-43ED-4CDD-995F-4AE94E1F6B28}" type="pres">
      <dgm:prSet presAssocID="{DBB01ACC-DDB2-4CDA-A269-BE15B25BFAD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0BC5E4-DAFD-41E9-B27D-7BD7028DF1AA}" type="pres">
      <dgm:prSet presAssocID="{B477F624-1161-4ECE-B252-C4F65001967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F175EA-2EB1-4D15-8AC1-C54E7073758E}" type="pres">
      <dgm:prSet presAssocID="{FAB7D5CA-7225-4C14-9FDF-CD1AD5B81394}" presName="sibTrans" presStyleCnt="0"/>
      <dgm:spPr/>
    </dgm:pt>
    <dgm:pt modelId="{895A4479-E267-48FF-9C7F-208E0276637F}" type="pres">
      <dgm:prSet presAssocID="{7D8D5423-1137-4106-B872-74E3E182351D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D6EF6E-E464-42AF-9E02-4B7EDEA32468}" type="pres">
      <dgm:prSet presAssocID="{B4CF5E10-A446-482E-ACFC-D91A9E55F8EF}" presName="sibTrans" presStyleCnt="0"/>
      <dgm:spPr/>
    </dgm:pt>
    <dgm:pt modelId="{89E966EE-CE4C-489E-BE1E-5325D67E85D1}" type="pres">
      <dgm:prSet presAssocID="{45AAE8DD-F051-41F7-BB8A-85A28F7A729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7EDB95-0BF7-460F-BD00-66E1EDC611E9}" type="pres">
      <dgm:prSet presAssocID="{2102ABF9-BB7F-4F17-BB0E-D1797FA97F32}" presName="sibTrans" presStyleCnt="0"/>
      <dgm:spPr/>
    </dgm:pt>
    <dgm:pt modelId="{85F97B77-6784-4784-921A-76B28ABD9611}" type="pres">
      <dgm:prSet presAssocID="{64264FEA-5DB7-40C4-B38C-AAD7A564F2A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2EE06E-BBFC-4A56-B718-3816CD966B4B}" type="pres">
      <dgm:prSet presAssocID="{29EB4FCF-7ED9-46B3-8E04-6408E9BC3E73}" presName="sibTrans" presStyleCnt="0"/>
      <dgm:spPr/>
    </dgm:pt>
    <dgm:pt modelId="{AC780F91-B9C0-4B49-BBA5-C7D55E8FFFBB}" type="pres">
      <dgm:prSet presAssocID="{07F4ED9D-0120-45E6-A222-5C10AF8D3E9A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D459B8-4C28-4B79-8221-C5EB299E319D}" type="pres">
      <dgm:prSet presAssocID="{F54E6C71-8131-416F-B9CF-D57CEFAA38A6}" presName="sibTrans" presStyleCnt="0"/>
      <dgm:spPr/>
    </dgm:pt>
    <dgm:pt modelId="{97B2388D-2B86-418A-8BA5-3B3D2F24447B}" type="pres">
      <dgm:prSet presAssocID="{945DA4D9-E1BB-4A7F-AB25-E8D3A203B68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8D5386-944F-4D34-8D24-66F91099F24F}" type="pres">
      <dgm:prSet presAssocID="{C1CC2808-6776-4A19-9425-20E012C42A58}" presName="sibTrans" presStyleCnt="0"/>
      <dgm:spPr/>
    </dgm:pt>
    <dgm:pt modelId="{022D1048-81EC-4977-8AF1-E146CF26C2C4}" type="pres">
      <dgm:prSet presAssocID="{C93B327A-C182-4000-A590-9B1C0916F1C3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598ABA-26C3-4841-9AD3-279135EE5401}" srcId="{DBB01ACC-DDB2-4CDA-A269-BE15B25BFADE}" destId="{07F4ED9D-0120-45E6-A222-5C10AF8D3E9A}" srcOrd="4" destOrd="0" parTransId="{D8888AB2-8C73-4396-B895-53665A5969CE}" sibTransId="{F54E6C71-8131-416F-B9CF-D57CEFAA38A6}"/>
    <dgm:cxn modelId="{D3F1EE55-458D-4F26-A9CC-84E013F70242}" type="presOf" srcId="{45AAE8DD-F051-41F7-BB8A-85A28F7A7296}" destId="{89E966EE-CE4C-489E-BE1E-5325D67E85D1}" srcOrd="0" destOrd="0" presId="urn:microsoft.com/office/officeart/2005/8/layout/default"/>
    <dgm:cxn modelId="{B800D5B7-1421-48C1-86CE-65A2254BD08C}" type="presOf" srcId="{7D8D5423-1137-4106-B872-74E3E182351D}" destId="{895A4479-E267-48FF-9C7F-208E0276637F}" srcOrd="0" destOrd="0" presId="urn:microsoft.com/office/officeart/2005/8/layout/default"/>
    <dgm:cxn modelId="{EA92585F-1137-4245-A82E-6600F3D69AB5}" srcId="{DBB01ACC-DDB2-4CDA-A269-BE15B25BFADE}" destId="{7D8D5423-1137-4106-B872-74E3E182351D}" srcOrd="1" destOrd="0" parTransId="{53F110D1-CABF-4FAB-9256-BAD9A3F08777}" sibTransId="{B4CF5E10-A446-482E-ACFC-D91A9E55F8EF}"/>
    <dgm:cxn modelId="{8E4C1036-B506-4954-A287-788F809DA29B}" type="presOf" srcId="{C93B327A-C182-4000-A590-9B1C0916F1C3}" destId="{022D1048-81EC-4977-8AF1-E146CF26C2C4}" srcOrd="0" destOrd="0" presId="urn:microsoft.com/office/officeart/2005/8/layout/default"/>
    <dgm:cxn modelId="{7561B362-98D0-40CA-B510-57B9A20AA4B6}" type="presOf" srcId="{64264FEA-5DB7-40C4-B38C-AAD7A564F2A5}" destId="{85F97B77-6784-4784-921A-76B28ABD9611}" srcOrd="0" destOrd="0" presId="urn:microsoft.com/office/officeart/2005/8/layout/default"/>
    <dgm:cxn modelId="{3B723508-7760-40AC-BBDA-F07E0952A539}" type="presOf" srcId="{B477F624-1161-4ECE-B252-C4F650019673}" destId="{620BC5E4-DAFD-41E9-B27D-7BD7028DF1AA}" srcOrd="0" destOrd="0" presId="urn:microsoft.com/office/officeart/2005/8/layout/default"/>
    <dgm:cxn modelId="{A6122336-BDE8-40B5-BA31-5217F68CD211}" srcId="{DBB01ACC-DDB2-4CDA-A269-BE15B25BFADE}" destId="{945DA4D9-E1BB-4A7F-AB25-E8D3A203B68A}" srcOrd="5" destOrd="0" parTransId="{D6088A93-2928-461E-B527-4B3F4EF60779}" sibTransId="{C1CC2808-6776-4A19-9425-20E012C42A58}"/>
    <dgm:cxn modelId="{86AB53BB-50E0-49F0-83DF-AA4A07E8D574}" type="presOf" srcId="{DBB01ACC-DDB2-4CDA-A269-BE15B25BFADE}" destId="{079A25F8-43ED-4CDD-995F-4AE94E1F6B28}" srcOrd="0" destOrd="0" presId="urn:microsoft.com/office/officeart/2005/8/layout/default"/>
    <dgm:cxn modelId="{2276E54A-751C-4B60-B837-ED6DCE52D7B9}" type="presOf" srcId="{07F4ED9D-0120-45E6-A222-5C10AF8D3E9A}" destId="{AC780F91-B9C0-4B49-BBA5-C7D55E8FFFBB}" srcOrd="0" destOrd="0" presId="urn:microsoft.com/office/officeart/2005/8/layout/default"/>
    <dgm:cxn modelId="{1EDC2342-C861-4824-8FA6-DE9FAA57A2E9}" srcId="{DBB01ACC-DDB2-4CDA-A269-BE15B25BFADE}" destId="{45AAE8DD-F051-41F7-BB8A-85A28F7A7296}" srcOrd="2" destOrd="0" parTransId="{12A989A3-8804-486E-BF39-B5F72C54D03B}" sibTransId="{2102ABF9-BB7F-4F17-BB0E-D1797FA97F32}"/>
    <dgm:cxn modelId="{8FAA981C-8DCD-41D2-9AEE-E58664B389F9}" srcId="{DBB01ACC-DDB2-4CDA-A269-BE15B25BFADE}" destId="{C93B327A-C182-4000-A590-9B1C0916F1C3}" srcOrd="6" destOrd="0" parTransId="{64271168-3D60-4CF5-AD4B-57B39D6F8873}" sibTransId="{9F59C67C-590C-4702-85E8-6C9C646CD512}"/>
    <dgm:cxn modelId="{DB55FE96-BA52-4520-9225-90D97A13EE00}" type="presOf" srcId="{945DA4D9-E1BB-4A7F-AB25-E8D3A203B68A}" destId="{97B2388D-2B86-418A-8BA5-3B3D2F24447B}" srcOrd="0" destOrd="0" presId="urn:microsoft.com/office/officeart/2005/8/layout/default"/>
    <dgm:cxn modelId="{3F10CEC9-C595-4FAF-9724-2EC4DC9857C7}" srcId="{DBB01ACC-DDB2-4CDA-A269-BE15B25BFADE}" destId="{64264FEA-5DB7-40C4-B38C-AAD7A564F2A5}" srcOrd="3" destOrd="0" parTransId="{DA006709-E13F-4522-806F-20ECA285555A}" sibTransId="{29EB4FCF-7ED9-46B3-8E04-6408E9BC3E73}"/>
    <dgm:cxn modelId="{058EC41F-1D1F-403B-8579-CEA81A992154}" srcId="{DBB01ACC-DDB2-4CDA-A269-BE15B25BFADE}" destId="{B477F624-1161-4ECE-B252-C4F650019673}" srcOrd="0" destOrd="0" parTransId="{253A9521-A58F-42C2-BD73-9CC5859735BC}" sibTransId="{FAB7D5CA-7225-4C14-9FDF-CD1AD5B81394}"/>
    <dgm:cxn modelId="{E849F304-DE6C-4870-921C-41F5692865A0}" type="presParOf" srcId="{079A25F8-43ED-4CDD-995F-4AE94E1F6B28}" destId="{620BC5E4-DAFD-41E9-B27D-7BD7028DF1AA}" srcOrd="0" destOrd="0" presId="urn:microsoft.com/office/officeart/2005/8/layout/default"/>
    <dgm:cxn modelId="{00301771-B593-4100-BD96-41C4C4FB9D88}" type="presParOf" srcId="{079A25F8-43ED-4CDD-995F-4AE94E1F6B28}" destId="{33F175EA-2EB1-4D15-8AC1-C54E7073758E}" srcOrd="1" destOrd="0" presId="urn:microsoft.com/office/officeart/2005/8/layout/default"/>
    <dgm:cxn modelId="{C6AFE941-0F25-40E5-81FC-E6910A20656E}" type="presParOf" srcId="{079A25F8-43ED-4CDD-995F-4AE94E1F6B28}" destId="{895A4479-E267-48FF-9C7F-208E0276637F}" srcOrd="2" destOrd="0" presId="urn:microsoft.com/office/officeart/2005/8/layout/default"/>
    <dgm:cxn modelId="{2E511B2E-17ED-4A57-BAF2-ADB29C8892E7}" type="presParOf" srcId="{079A25F8-43ED-4CDD-995F-4AE94E1F6B28}" destId="{92D6EF6E-E464-42AF-9E02-4B7EDEA32468}" srcOrd="3" destOrd="0" presId="urn:microsoft.com/office/officeart/2005/8/layout/default"/>
    <dgm:cxn modelId="{7F1F06E4-5007-4878-AC20-A342DD736042}" type="presParOf" srcId="{079A25F8-43ED-4CDD-995F-4AE94E1F6B28}" destId="{89E966EE-CE4C-489E-BE1E-5325D67E85D1}" srcOrd="4" destOrd="0" presId="urn:microsoft.com/office/officeart/2005/8/layout/default"/>
    <dgm:cxn modelId="{7B413205-D9AF-4310-800A-34CACCDA7B13}" type="presParOf" srcId="{079A25F8-43ED-4CDD-995F-4AE94E1F6B28}" destId="{2C7EDB95-0BF7-460F-BD00-66E1EDC611E9}" srcOrd="5" destOrd="0" presId="urn:microsoft.com/office/officeart/2005/8/layout/default"/>
    <dgm:cxn modelId="{B2B98AFF-CC45-453D-A78C-C914196766DE}" type="presParOf" srcId="{079A25F8-43ED-4CDD-995F-4AE94E1F6B28}" destId="{85F97B77-6784-4784-921A-76B28ABD9611}" srcOrd="6" destOrd="0" presId="urn:microsoft.com/office/officeart/2005/8/layout/default"/>
    <dgm:cxn modelId="{5D469B24-1AA9-46F0-8DC4-65025EB72B85}" type="presParOf" srcId="{079A25F8-43ED-4CDD-995F-4AE94E1F6B28}" destId="{552EE06E-BBFC-4A56-B718-3816CD966B4B}" srcOrd="7" destOrd="0" presId="urn:microsoft.com/office/officeart/2005/8/layout/default"/>
    <dgm:cxn modelId="{4ACA4838-9CD1-4D3A-BDA5-3C6ACF26B27B}" type="presParOf" srcId="{079A25F8-43ED-4CDD-995F-4AE94E1F6B28}" destId="{AC780F91-B9C0-4B49-BBA5-C7D55E8FFFBB}" srcOrd="8" destOrd="0" presId="urn:microsoft.com/office/officeart/2005/8/layout/default"/>
    <dgm:cxn modelId="{902D4DA0-E8CC-40B1-AF73-F122A02C0858}" type="presParOf" srcId="{079A25F8-43ED-4CDD-995F-4AE94E1F6B28}" destId="{4AD459B8-4C28-4B79-8221-C5EB299E319D}" srcOrd="9" destOrd="0" presId="urn:microsoft.com/office/officeart/2005/8/layout/default"/>
    <dgm:cxn modelId="{76741146-07F6-459E-8E2C-CC5F0E5F5E57}" type="presParOf" srcId="{079A25F8-43ED-4CDD-995F-4AE94E1F6B28}" destId="{97B2388D-2B86-418A-8BA5-3B3D2F24447B}" srcOrd="10" destOrd="0" presId="urn:microsoft.com/office/officeart/2005/8/layout/default"/>
    <dgm:cxn modelId="{C47ADA1E-4DDF-4283-845E-2BF1A84A0244}" type="presParOf" srcId="{079A25F8-43ED-4CDD-995F-4AE94E1F6B28}" destId="{A78D5386-944F-4D34-8D24-66F91099F24F}" srcOrd="11" destOrd="0" presId="urn:microsoft.com/office/officeart/2005/8/layout/default"/>
    <dgm:cxn modelId="{B2833B2F-BF0C-41ED-BB71-37F5B68541D4}" type="presParOf" srcId="{079A25F8-43ED-4CDD-995F-4AE94E1F6B28}" destId="{022D1048-81EC-4977-8AF1-E146CF26C2C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7700A7-87C7-45A2-8FD2-7A090F1DBDB0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BA11DAA5-5036-4AC6-97F2-170586B6A985}">
      <dgm:prSet/>
      <dgm:spPr/>
      <dgm:t>
        <a:bodyPr/>
        <a:lstStyle/>
        <a:p>
          <a:pPr rtl="0"/>
          <a:r>
            <a:rPr lang="uk-UA" dirty="0" smtClean="0">
              <a:latin typeface="Arial Black" pitchFamily="34" charset="0"/>
            </a:rPr>
            <a:t>Думки </a:t>
          </a:r>
          <a:endParaRPr lang="ru-RU" dirty="0">
            <a:latin typeface="Arial Black" pitchFamily="34" charset="0"/>
          </a:endParaRPr>
        </a:p>
      </dgm:t>
    </dgm:pt>
    <dgm:pt modelId="{E09DA9A3-AF07-4AD3-8022-D3F4360B643A}" type="parTrans" cxnId="{3E6271D9-A486-4037-A865-6269966D69C5}">
      <dgm:prSet/>
      <dgm:spPr/>
      <dgm:t>
        <a:bodyPr/>
        <a:lstStyle/>
        <a:p>
          <a:endParaRPr lang="ru-RU"/>
        </a:p>
      </dgm:t>
    </dgm:pt>
    <dgm:pt modelId="{7EF4FB18-7DEA-4781-A144-EE9A141FB54D}" type="sibTrans" cxnId="{3E6271D9-A486-4037-A865-6269966D69C5}">
      <dgm:prSet/>
      <dgm:spPr/>
      <dgm:t>
        <a:bodyPr/>
        <a:lstStyle/>
        <a:p>
          <a:endParaRPr lang="ru-RU"/>
        </a:p>
      </dgm:t>
    </dgm:pt>
    <dgm:pt modelId="{3BB0EB0F-FF86-489E-9F2E-5A8877B9CB5E}">
      <dgm:prSet/>
      <dgm:spPr/>
      <dgm:t>
        <a:bodyPr/>
        <a:lstStyle/>
        <a:p>
          <a:pPr rtl="0"/>
          <a:r>
            <a:rPr lang="uk-UA" dirty="0" smtClean="0">
              <a:latin typeface="Arial Black" pitchFamily="34" charset="0"/>
            </a:rPr>
            <a:t>Вчинки </a:t>
          </a:r>
          <a:endParaRPr lang="ru-RU" dirty="0">
            <a:latin typeface="Arial Black" pitchFamily="34" charset="0"/>
          </a:endParaRPr>
        </a:p>
      </dgm:t>
    </dgm:pt>
    <dgm:pt modelId="{B3414D52-F489-4EB7-BD1A-96C36A526109}" type="parTrans" cxnId="{F9BFF03E-85CE-4892-A78F-6A5A706EFCAF}">
      <dgm:prSet/>
      <dgm:spPr/>
      <dgm:t>
        <a:bodyPr/>
        <a:lstStyle/>
        <a:p>
          <a:endParaRPr lang="ru-RU"/>
        </a:p>
      </dgm:t>
    </dgm:pt>
    <dgm:pt modelId="{826C3A30-54C1-41D7-AFC4-E0459F5A7C5C}" type="sibTrans" cxnId="{F9BFF03E-85CE-4892-A78F-6A5A706EFCAF}">
      <dgm:prSet/>
      <dgm:spPr/>
      <dgm:t>
        <a:bodyPr/>
        <a:lstStyle/>
        <a:p>
          <a:endParaRPr lang="ru-RU"/>
        </a:p>
      </dgm:t>
    </dgm:pt>
    <dgm:pt modelId="{4CCBC210-F9AC-41A7-A184-F314D51A3025}">
      <dgm:prSet/>
      <dgm:spPr/>
      <dgm:t>
        <a:bodyPr/>
        <a:lstStyle/>
        <a:p>
          <a:pPr rtl="0"/>
          <a:r>
            <a:rPr lang="uk-UA" dirty="0" smtClean="0">
              <a:latin typeface="Arial Black" pitchFamily="34" charset="0"/>
            </a:rPr>
            <a:t>Відношення до дійсності </a:t>
          </a:r>
          <a:endParaRPr lang="ru-RU" dirty="0">
            <a:latin typeface="Arial Black" pitchFamily="34" charset="0"/>
          </a:endParaRPr>
        </a:p>
      </dgm:t>
    </dgm:pt>
    <dgm:pt modelId="{B6964E7B-4677-4128-93FA-28E8388F73F6}" type="parTrans" cxnId="{F448A968-EA4F-45CA-B83E-EC0BD5035FDA}">
      <dgm:prSet/>
      <dgm:spPr/>
      <dgm:t>
        <a:bodyPr/>
        <a:lstStyle/>
        <a:p>
          <a:endParaRPr lang="ru-RU"/>
        </a:p>
      </dgm:t>
    </dgm:pt>
    <dgm:pt modelId="{17225F5A-923B-4F68-8062-6FB67480DADA}" type="sibTrans" cxnId="{F448A968-EA4F-45CA-B83E-EC0BD5035FDA}">
      <dgm:prSet/>
      <dgm:spPr/>
      <dgm:t>
        <a:bodyPr/>
        <a:lstStyle/>
        <a:p>
          <a:endParaRPr lang="ru-RU"/>
        </a:p>
      </dgm:t>
    </dgm:pt>
    <dgm:pt modelId="{B90FAC63-E174-4A2D-8592-2E9276EA1A42}">
      <dgm:prSet/>
      <dgm:spPr/>
      <dgm:t>
        <a:bodyPr/>
        <a:lstStyle/>
        <a:p>
          <a:pPr rtl="0"/>
          <a:r>
            <a:rPr lang="uk-UA" dirty="0" smtClean="0">
              <a:latin typeface="Arial Black" pitchFamily="34" charset="0"/>
            </a:rPr>
            <a:t>Поведінка</a:t>
          </a:r>
          <a:endParaRPr lang="ru-RU" dirty="0">
            <a:latin typeface="Arial Black" pitchFamily="34" charset="0"/>
          </a:endParaRPr>
        </a:p>
      </dgm:t>
    </dgm:pt>
    <dgm:pt modelId="{EB3820EC-C9F0-4B5C-B85F-7C10416F7068}" type="parTrans" cxnId="{D8A33D4F-19E0-4BC4-978A-A0329D728AD8}">
      <dgm:prSet/>
      <dgm:spPr/>
      <dgm:t>
        <a:bodyPr/>
        <a:lstStyle/>
        <a:p>
          <a:endParaRPr lang="ru-RU"/>
        </a:p>
      </dgm:t>
    </dgm:pt>
    <dgm:pt modelId="{2234067D-BB7F-4050-B7F3-D0E3F2CE3060}" type="sibTrans" cxnId="{D8A33D4F-19E0-4BC4-978A-A0329D728AD8}">
      <dgm:prSet/>
      <dgm:spPr/>
      <dgm:t>
        <a:bodyPr/>
        <a:lstStyle/>
        <a:p>
          <a:endParaRPr lang="ru-RU"/>
        </a:p>
      </dgm:t>
    </dgm:pt>
    <dgm:pt modelId="{9D255193-7A4A-4391-AAC6-78A69C974A34}" type="pres">
      <dgm:prSet presAssocID="{C17700A7-87C7-45A2-8FD2-7A090F1DBDB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DAD0E39-2562-4FED-86D0-A8AA67C3B169}" type="pres">
      <dgm:prSet presAssocID="{BA11DAA5-5036-4AC6-97F2-170586B6A985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ADE1D8-16DF-42DC-ACA2-76CC4D56E844}" type="pres">
      <dgm:prSet presAssocID="{7EF4FB18-7DEA-4781-A144-EE9A141FB54D}" presName="sibTrans" presStyleCnt="0"/>
      <dgm:spPr/>
    </dgm:pt>
    <dgm:pt modelId="{A0A594FE-8E2A-404B-8F1E-CF6DF1E997F4}" type="pres">
      <dgm:prSet presAssocID="{3BB0EB0F-FF86-489E-9F2E-5A8877B9CB5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AB324A-CB34-415B-867F-1B5FA2259084}" type="pres">
      <dgm:prSet presAssocID="{826C3A30-54C1-41D7-AFC4-E0459F5A7C5C}" presName="sibTrans" presStyleCnt="0"/>
      <dgm:spPr/>
    </dgm:pt>
    <dgm:pt modelId="{64442382-D1E4-49B5-A896-02419503C613}" type="pres">
      <dgm:prSet presAssocID="{4CCBC210-F9AC-41A7-A184-F314D51A302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47A84D-B1AB-437B-8D4E-3D4B667FBB8C}" type="pres">
      <dgm:prSet presAssocID="{17225F5A-923B-4F68-8062-6FB67480DADA}" presName="sibTrans" presStyleCnt="0"/>
      <dgm:spPr/>
    </dgm:pt>
    <dgm:pt modelId="{987F6DFC-1A6A-4534-AE43-6ED71BCE7AA3}" type="pres">
      <dgm:prSet presAssocID="{B90FAC63-E174-4A2D-8592-2E9276EA1A42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BFF03E-85CE-4892-A78F-6A5A706EFCAF}" srcId="{C17700A7-87C7-45A2-8FD2-7A090F1DBDB0}" destId="{3BB0EB0F-FF86-489E-9F2E-5A8877B9CB5E}" srcOrd="1" destOrd="0" parTransId="{B3414D52-F489-4EB7-BD1A-96C36A526109}" sibTransId="{826C3A30-54C1-41D7-AFC4-E0459F5A7C5C}"/>
    <dgm:cxn modelId="{3E6271D9-A486-4037-A865-6269966D69C5}" srcId="{C17700A7-87C7-45A2-8FD2-7A090F1DBDB0}" destId="{BA11DAA5-5036-4AC6-97F2-170586B6A985}" srcOrd="0" destOrd="0" parTransId="{E09DA9A3-AF07-4AD3-8022-D3F4360B643A}" sibTransId="{7EF4FB18-7DEA-4781-A144-EE9A141FB54D}"/>
    <dgm:cxn modelId="{ED67F8A7-53FE-4269-BC75-E638188E0AF9}" type="presOf" srcId="{C17700A7-87C7-45A2-8FD2-7A090F1DBDB0}" destId="{9D255193-7A4A-4391-AAC6-78A69C974A34}" srcOrd="0" destOrd="0" presId="urn:microsoft.com/office/officeart/2005/8/layout/default"/>
    <dgm:cxn modelId="{92D6726D-AB34-4E5F-BD81-714D69DC72F4}" type="presOf" srcId="{BA11DAA5-5036-4AC6-97F2-170586B6A985}" destId="{DDAD0E39-2562-4FED-86D0-A8AA67C3B169}" srcOrd="0" destOrd="0" presId="urn:microsoft.com/office/officeart/2005/8/layout/default"/>
    <dgm:cxn modelId="{10C1E997-6879-437D-8AA7-6A11776EB99F}" type="presOf" srcId="{4CCBC210-F9AC-41A7-A184-F314D51A3025}" destId="{64442382-D1E4-49B5-A896-02419503C613}" srcOrd="0" destOrd="0" presId="urn:microsoft.com/office/officeart/2005/8/layout/default"/>
    <dgm:cxn modelId="{D8A33D4F-19E0-4BC4-978A-A0329D728AD8}" srcId="{C17700A7-87C7-45A2-8FD2-7A090F1DBDB0}" destId="{B90FAC63-E174-4A2D-8592-2E9276EA1A42}" srcOrd="3" destOrd="0" parTransId="{EB3820EC-C9F0-4B5C-B85F-7C10416F7068}" sibTransId="{2234067D-BB7F-4050-B7F3-D0E3F2CE3060}"/>
    <dgm:cxn modelId="{F448A968-EA4F-45CA-B83E-EC0BD5035FDA}" srcId="{C17700A7-87C7-45A2-8FD2-7A090F1DBDB0}" destId="{4CCBC210-F9AC-41A7-A184-F314D51A3025}" srcOrd="2" destOrd="0" parTransId="{B6964E7B-4677-4128-93FA-28E8388F73F6}" sibTransId="{17225F5A-923B-4F68-8062-6FB67480DADA}"/>
    <dgm:cxn modelId="{74875D85-291C-4F94-BE07-787BB292C675}" type="presOf" srcId="{3BB0EB0F-FF86-489E-9F2E-5A8877B9CB5E}" destId="{A0A594FE-8E2A-404B-8F1E-CF6DF1E997F4}" srcOrd="0" destOrd="0" presId="urn:microsoft.com/office/officeart/2005/8/layout/default"/>
    <dgm:cxn modelId="{1A9634C1-19A7-4B9D-9289-762AE05471B5}" type="presOf" srcId="{B90FAC63-E174-4A2D-8592-2E9276EA1A42}" destId="{987F6DFC-1A6A-4534-AE43-6ED71BCE7AA3}" srcOrd="0" destOrd="0" presId="urn:microsoft.com/office/officeart/2005/8/layout/default"/>
    <dgm:cxn modelId="{F9934F55-7B04-4331-929A-185337A60E44}" type="presParOf" srcId="{9D255193-7A4A-4391-AAC6-78A69C974A34}" destId="{DDAD0E39-2562-4FED-86D0-A8AA67C3B169}" srcOrd="0" destOrd="0" presId="urn:microsoft.com/office/officeart/2005/8/layout/default"/>
    <dgm:cxn modelId="{BFC775CF-F172-48AB-9A7A-451820C058B5}" type="presParOf" srcId="{9D255193-7A4A-4391-AAC6-78A69C974A34}" destId="{2EADE1D8-16DF-42DC-ACA2-76CC4D56E844}" srcOrd="1" destOrd="0" presId="urn:microsoft.com/office/officeart/2005/8/layout/default"/>
    <dgm:cxn modelId="{ED142932-2495-4E4F-B059-8F2182312DFA}" type="presParOf" srcId="{9D255193-7A4A-4391-AAC6-78A69C974A34}" destId="{A0A594FE-8E2A-404B-8F1E-CF6DF1E997F4}" srcOrd="2" destOrd="0" presId="urn:microsoft.com/office/officeart/2005/8/layout/default"/>
    <dgm:cxn modelId="{F9496379-17E1-404D-931A-15231E696E8F}" type="presParOf" srcId="{9D255193-7A4A-4391-AAC6-78A69C974A34}" destId="{C0AB324A-CB34-415B-867F-1B5FA2259084}" srcOrd="3" destOrd="0" presId="urn:microsoft.com/office/officeart/2005/8/layout/default"/>
    <dgm:cxn modelId="{AB2814A3-738E-4E97-97C2-F899B680C17E}" type="presParOf" srcId="{9D255193-7A4A-4391-AAC6-78A69C974A34}" destId="{64442382-D1E4-49B5-A896-02419503C613}" srcOrd="4" destOrd="0" presId="urn:microsoft.com/office/officeart/2005/8/layout/default"/>
    <dgm:cxn modelId="{E31360D4-1B37-4B2A-BE30-DBFBAF6CF080}" type="presParOf" srcId="{9D255193-7A4A-4391-AAC6-78A69C974A34}" destId="{3147A84D-B1AB-437B-8D4E-3D4B667FBB8C}" srcOrd="5" destOrd="0" presId="urn:microsoft.com/office/officeart/2005/8/layout/default"/>
    <dgm:cxn modelId="{064B02B8-637E-4B1C-A50F-EFBA3C59060C}" type="presParOf" srcId="{9D255193-7A4A-4391-AAC6-78A69C974A34}" destId="{987F6DFC-1A6A-4534-AE43-6ED71BCE7AA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F0484F5-8BFC-46B3-9638-52063282A0E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4193FC0-8992-4FF6-938D-B380253108CA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гуманне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ставлення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до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людини</a:t>
          </a:r>
          <a:endParaRPr lang="ru-RU" dirty="0"/>
        </a:p>
      </dgm:t>
    </dgm:pt>
    <dgm:pt modelId="{BAB9FE09-0F90-4A89-922B-DFF7F3D6142F}" type="parTrans" cxnId="{21FFBF32-9851-4C81-8A88-4E22B185D235}">
      <dgm:prSet/>
      <dgm:spPr/>
      <dgm:t>
        <a:bodyPr/>
        <a:lstStyle/>
        <a:p>
          <a:endParaRPr lang="ru-RU"/>
        </a:p>
      </dgm:t>
    </dgm:pt>
    <dgm:pt modelId="{CC7393EB-89C7-42EA-B95F-C4B1C735C51C}" type="sibTrans" cxnId="{21FFBF32-9851-4C81-8A88-4E22B185D235}">
      <dgm:prSet/>
      <dgm:spPr/>
      <dgm:t>
        <a:bodyPr/>
        <a:lstStyle/>
        <a:p>
          <a:endParaRPr lang="ru-RU"/>
        </a:p>
      </dgm:t>
    </dgm:pt>
    <dgm:pt modelId="{A69F6311-2101-4AB5-921B-1C826C8B6940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чесність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правдивість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(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справедливості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не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можна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досягти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нечес­ним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шляхом</a:t>
          </a:r>
          <a:r>
            <a:rPr lang="ru-RU" dirty="0" smtClean="0"/>
            <a:t>)</a:t>
          </a:r>
          <a:endParaRPr lang="ru-RU" dirty="0"/>
        </a:p>
      </dgm:t>
    </dgm:pt>
    <dgm:pt modelId="{CA945B9C-489D-40CE-8BD4-B877DB6EA439}" type="parTrans" cxnId="{50494233-DF0E-40C9-AD7B-63F2D2E7DE14}">
      <dgm:prSet/>
      <dgm:spPr/>
      <dgm:t>
        <a:bodyPr/>
        <a:lstStyle/>
        <a:p>
          <a:endParaRPr lang="ru-RU"/>
        </a:p>
      </dgm:t>
    </dgm:pt>
    <dgm:pt modelId="{B01F048B-EC52-41A3-B685-C77CC922451A}" type="sibTrans" cxnId="{50494233-DF0E-40C9-AD7B-63F2D2E7DE14}">
      <dgm:prSet/>
      <dgm:spPr/>
      <dgm:t>
        <a:bodyPr/>
        <a:lstStyle/>
        <a:p>
          <a:endParaRPr lang="ru-RU"/>
        </a:p>
      </dgm:t>
    </dgm:pt>
    <dgm:pt modelId="{7C34651C-B1D9-44A8-8D0E-0CA789DC865C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доброзичливість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чуйність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54FAD261-D4EA-4C48-865E-D54DC86D7AB8}" type="parTrans" cxnId="{A9D080AD-5AB0-41E0-A129-03FB0093D98D}">
      <dgm:prSet/>
      <dgm:spPr/>
      <dgm:t>
        <a:bodyPr/>
        <a:lstStyle/>
        <a:p>
          <a:endParaRPr lang="ru-RU"/>
        </a:p>
      </dgm:t>
    </dgm:pt>
    <dgm:pt modelId="{6C03C90E-F880-4097-8F18-D2C9D42A5608}" type="sibTrans" cxnId="{A9D080AD-5AB0-41E0-A129-03FB0093D98D}">
      <dgm:prSet/>
      <dgm:spPr/>
      <dgm:t>
        <a:bodyPr/>
        <a:lstStyle/>
        <a:p>
          <a:endParaRPr lang="ru-RU"/>
        </a:p>
      </dgm:t>
    </dgm:pt>
    <dgm:pt modelId="{893EA494-1689-45E5-ACA1-CDA79A8F5650}">
      <dgm:prSet/>
      <dgm:spPr/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простота і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скромність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CEDC1AB6-18F5-4864-ACDD-89C5F9786719}" type="parTrans" cxnId="{2A14F726-EA48-4BDE-99F5-A4C1B58212E2}">
      <dgm:prSet/>
      <dgm:spPr/>
      <dgm:t>
        <a:bodyPr/>
        <a:lstStyle/>
        <a:p>
          <a:endParaRPr lang="ru-RU"/>
        </a:p>
      </dgm:t>
    </dgm:pt>
    <dgm:pt modelId="{871EA750-2668-4A41-ABB8-ABAA1CB038C3}" type="sibTrans" cxnId="{2A14F726-EA48-4BDE-99F5-A4C1B58212E2}">
      <dgm:prSet/>
      <dgm:spPr/>
      <dgm:t>
        <a:bodyPr/>
        <a:lstStyle/>
        <a:p>
          <a:endParaRPr lang="ru-RU"/>
        </a:p>
      </dgm:t>
    </dgm:pt>
    <dgm:pt modelId="{BC7B30D6-CC0D-4B83-A4E9-A0F7743BFB3F}">
      <dgm:prSet/>
      <dgm:spPr/>
      <dgm:t>
        <a:bodyPr/>
        <a:lstStyle/>
        <a:p>
          <a:pPr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дотримання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професійної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таємниці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40E9B1DC-B379-4121-8C7F-E9AF408CEA1B}" type="parTrans" cxnId="{E787E448-5C31-45A3-9D03-21B2D5031E1E}">
      <dgm:prSet/>
      <dgm:spPr/>
      <dgm:t>
        <a:bodyPr/>
        <a:lstStyle/>
        <a:p>
          <a:endParaRPr lang="ru-RU"/>
        </a:p>
      </dgm:t>
    </dgm:pt>
    <dgm:pt modelId="{288E8C25-57A5-4CDB-AA79-5893E3DD830C}" type="sibTrans" cxnId="{E787E448-5C31-45A3-9D03-21B2D5031E1E}">
      <dgm:prSet/>
      <dgm:spPr/>
      <dgm:t>
        <a:bodyPr/>
        <a:lstStyle/>
        <a:p>
          <a:endParaRPr lang="ru-RU"/>
        </a:p>
      </dgm:t>
    </dgm:pt>
    <dgm:pt modelId="{E10EABF8-308D-4BF4-8E7A-66E87FB9094A}" type="pres">
      <dgm:prSet presAssocID="{DF0484F5-8BFC-46B3-9638-52063282A0E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3DB9E49-8895-45AF-A802-86861D7A8942}" type="pres">
      <dgm:prSet presAssocID="{64193FC0-8992-4FF6-938D-B380253108C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C3A5F1-366F-43DF-9231-22A7D44DEBBD}" type="pres">
      <dgm:prSet presAssocID="{CC7393EB-89C7-42EA-B95F-C4B1C735C51C}" presName="sibTrans" presStyleCnt="0"/>
      <dgm:spPr/>
    </dgm:pt>
    <dgm:pt modelId="{4A20769C-FCE0-4B16-89AA-2A644A313299}" type="pres">
      <dgm:prSet presAssocID="{A69F6311-2101-4AB5-921B-1C826C8B6940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E8E56F-19C7-47E8-A34B-154DCF2ED570}" type="pres">
      <dgm:prSet presAssocID="{B01F048B-EC52-41A3-B685-C77CC922451A}" presName="sibTrans" presStyleCnt="0"/>
      <dgm:spPr/>
    </dgm:pt>
    <dgm:pt modelId="{8294C13D-9FFE-4A8A-91CF-20667418AAFC}" type="pres">
      <dgm:prSet presAssocID="{7C34651C-B1D9-44A8-8D0E-0CA789DC865C}" presName="node" presStyleLbl="node1" presStyleIdx="2" presStyleCnt="5" custLinFactNeighborX="1077" custLinFactNeighborY="-24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DF7059-70C0-418F-B3E2-444A64E9B609}" type="pres">
      <dgm:prSet presAssocID="{6C03C90E-F880-4097-8F18-D2C9D42A5608}" presName="sibTrans" presStyleCnt="0"/>
      <dgm:spPr/>
    </dgm:pt>
    <dgm:pt modelId="{134F89EF-5D81-4C2C-94EE-D6DD168BD203}" type="pres">
      <dgm:prSet presAssocID="{893EA494-1689-45E5-ACA1-CDA79A8F565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CC90E-7F3B-437F-A50E-753C3E32493C}" type="pres">
      <dgm:prSet presAssocID="{871EA750-2668-4A41-ABB8-ABAA1CB038C3}" presName="sibTrans" presStyleCnt="0"/>
      <dgm:spPr/>
    </dgm:pt>
    <dgm:pt modelId="{6BBED432-25CE-42B5-A3D0-1F4FA602946B}" type="pres">
      <dgm:prSet presAssocID="{BC7B30D6-CC0D-4B83-A4E9-A0F7743BFB3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494233-DF0E-40C9-AD7B-63F2D2E7DE14}" srcId="{DF0484F5-8BFC-46B3-9638-52063282A0E3}" destId="{A69F6311-2101-4AB5-921B-1C826C8B6940}" srcOrd="1" destOrd="0" parTransId="{CA945B9C-489D-40CE-8BD4-B877DB6EA439}" sibTransId="{B01F048B-EC52-41A3-B685-C77CC922451A}"/>
    <dgm:cxn modelId="{61373BFF-A1E3-45BE-A2B1-374D96C64367}" type="presOf" srcId="{893EA494-1689-45E5-ACA1-CDA79A8F5650}" destId="{134F89EF-5D81-4C2C-94EE-D6DD168BD203}" srcOrd="0" destOrd="0" presId="urn:microsoft.com/office/officeart/2005/8/layout/default"/>
    <dgm:cxn modelId="{D1D9DB62-CD98-47DF-B026-906AE19134DE}" type="presOf" srcId="{7C34651C-B1D9-44A8-8D0E-0CA789DC865C}" destId="{8294C13D-9FFE-4A8A-91CF-20667418AAFC}" srcOrd="0" destOrd="0" presId="urn:microsoft.com/office/officeart/2005/8/layout/default"/>
    <dgm:cxn modelId="{2A14F726-EA48-4BDE-99F5-A4C1B58212E2}" srcId="{DF0484F5-8BFC-46B3-9638-52063282A0E3}" destId="{893EA494-1689-45E5-ACA1-CDA79A8F5650}" srcOrd="3" destOrd="0" parTransId="{CEDC1AB6-18F5-4864-ACDD-89C5F9786719}" sibTransId="{871EA750-2668-4A41-ABB8-ABAA1CB038C3}"/>
    <dgm:cxn modelId="{B5A23267-EC9E-4AAB-AA90-EA7020347094}" type="presOf" srcId="{DF0484F5-8BFC-46B3-9638-52063282A0E3}" destId="{E10EABF8-308D-4BF4-8E7A-66E87FB9094A}" srcOrd="0" destOrd="0" presId="urn:microsoft.com/office/officeart/2005/8/layout/default"/>
    <dgm:cxn modelId="{0995E604-08C3-4D57-B951-3D138E1F578E}" type="presOf" srcId="{64193FC0-8992-4FF6-938D-B380253108CA}" destId="{63DB9E49-8895-45AF-A802-86861D7A8942}" srcOrd="0" destOrd="0" presId="urn:microsoft.com/office/officeart/2005/8/layout/default"/>
    <dgm:cxn modelId="{7C93A674-EEDB-459B-BC87-6FB33CA2D68B}" type="presOf" srcId="{BC7B30D6-CC0D-4B83-A4E9-A0F7743BFB3F}" destId="{6BBED432-25CE-42B5-A3D0-1F4FA602946B}" srcOrd="0" destOrd="0" presId="urn:microsoft.com/office/officeart/2005/8/layout/default"/>
    <dgm:cxn modelId="{E787E448-5C31-45A3-9D03-21B2D5031E1E}" srcId="{DF0484F5-8BFC-46B3-9638-52063282A0E3}" destId="{BC7B30D6-CC0D-4B83-A4E9-A0F7743BFB3F}" srcOrd="4" destOrd="0" parTransId="{40E9B1DC-B379-4121-8C7F-E9AF408CEA1B}" sibTransId="{288E8C25-57A5-4CDB-AA79-5893E3DD830C}"/>
    <dgm:cxn modelId="{21FFBF32-9851-4C81-8A88-4E22B185D235}" srcId="{DF0484F5-8BFC-46B3-9638-52063282A0E3}" destId="{64193FC0-8992-4FF6-938D-B380253108CA}" srcOrd="0" destOrd="0" parTransId="{BAB9FE09-0F90-4A89-922B-DFF7F3D6142F}" sibTransId="{CC7393EB-89C7-42EA-B95F-C4B1C735C51C}"/>
    <dgm:cxn modelId="{0CCAFBD9-4897-4B82-A2CF-2364A13204B3}" type="presOf" srcId="{A69F6311-2101-4AB5-921B-1C826C8B6940}" destId="{4A20769C-FCE0-4B16-89AA-2A644A313299}" srcOrd="0" destOrd="0" presId="urn:microsoft.com/office/officeart/2005/8/layout/default"/>
    <dgm:cxn modelId="{A9D080AD-5AB0-41E0-A129-03FB0093D98D}" srcId="{DF0484F5-8BFC-46B3-9638-52063282A0E3}" destId="{7C34651C-B1D9-44A8-8D0E-0CA789DC865C}" srcOrd="2" destOrd="0" parTransId="{54FAD261-D4EA-4C48-865E-D54DC86D7AB8}" sibTransId="{6C03C90E-F880-4097-8F18-D2C9D42A5608}"/>
    <dgm:cxn modelId="{FAE79F5F-C29F-46C5-8DEE-96C7DD58BFCA}" type="presParOf" srcId="{E10EABF8-308D-4BF4-8E7A-66E87FB9094A}" destId="{63DB9E49-8895-45AF-A802-86861D7A8942}" srcOrd="0" destOrd="0" presId="urn:microsoft.com/office/officeart/2005/8/layout/default"/>
    <dgm:cxn modelId="{CA457B96-9BD7-4217-BF6B-8AE5F0D7FBC6}" type="presParOf" srcId="{E10EABF8-308D-4BF4-8E7A-66E87FB9094A}" destId="{F9C3A5F1-366F-43DF-9231-22A7D44DEBBD}" srcOrd="1" destOrd="0" presId="urn:microsoft.com/office/officeart/2005/8/layout/default"/>
    <dgm:cxn modelId="{C5B928B9-2CFE-4199-A733-A40A7C5C13DB}" type="presParOf" srcId="{E10EABF8-308D-4BF4-8E7A-66E87FB9094A}" destId="{4A20769C-FCE0-4B16-89AA-2A644A313299}" srcOrd="2" destOrd="0" presId="urn:microsoft.com/office/officeart/2005/8/layout/default"/>
    <dgm:cxn modelId="{A27422AF-DCD6-462A-A6E9-5EED3C94FFF8}" type="presParOf" srcId="{E10EABF8-308D-4BF4-8E7A-66E87FB9094A}" destId="{CAE8E56F-19C7-47E8-A34B-154DCF2ED570}" srcOrd="3" destOrd="0" presId="urn:microsoft.com/office/officeart/2005/8/layout/default"/>
    <dgm:cxn modelId="{C0EB2E62-DEEC-4E7F-A26E-105EA06F377A}" type="presParOf" srcId="{E10EABF8-308D-4BF4-8E7A-66E87FB9094A}" destId="{8294C13D-9FFE-4A8A-91CF-20667418AAFC}" srcOrd="4" destOrd="0" presId="urn:microsoft.com/office/officeart/2005/8/layout/default"/>
    <dgm:cxn modelId="{84639DFD-7747-4F8E-8D78-95FF2A26E1A1}" type="presParOf" srcId="{E10EABF8-308D-4BF4-8E7A-66E87FB9094A}" destId="{6BDF7059-70C0-418F-B3E2-444A64E9B609}" srcOrd="5" destOrd="0" presId="urn:microsoft.com/office/officeart/2005/8/layout/default"/>
    <dgm:cxn modelId="{C535B5CA-761B-486A-86FC-C3459A4396FA}" type="presParOf" srcId="{E10EABF8-308D-4BF4-8E7A-66E87FB9094A}" destId="{134F89EF-5D81-4C2C-94EE-D6DD168BD203}" srcOrd="6" destOrd="0" presId="urn:microsoft.com/office/officeart/2005/8/layout/default"/>
    <dgm:cxn modelId="{DD5243D3-7003-4AA6-B64B-2DD008A5A605}" type="presParOf" srcId="{E10EABF8-308D-4BF4-8E7A-66E87FB9094A}" destId="{B51CC90E-7F3B-437F-A50E-753C3E32493C}" srcOrd="7" destOrd="0" presId="urn:microsoft.com/office/officeart/2005/8/layout/default"/>
    <dgm:cxn modelId="{B4212E29-2E04-4CDE-9641-931329574D73}" type="presParOf" srcId="{E10EABF8-308D-4BF4-8E7A-66E87FB9094A}" destId="{6BBED432-25CE-42B5-A3D0-1F4FA602946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685416C-C33B-4BA1-88BD-7B5BEDC07A6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64AB06-0D03-4B05-B507-F0A636F2CA1E}">
      <dgm:prSet/>
      <dgm:spPr/>
      <dgm:t>
        <a:bodyPr/>
        <a:lstStyle/>
        <a:p>
          <a:pPr rtl="0"/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Зовнішні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—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це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недоліки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системи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та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економічної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організації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суспільства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. Вони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виступають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як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середовище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, в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якому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має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функціо­нувати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право, а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також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як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визначальні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соціального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життя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які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зрештою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впливають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на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всі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види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соціальних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відносин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, у тому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числі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на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правові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відно­сини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в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правоохоронній</a:t>
          </a:r>
          <a:r>
            <a:rPr lang="ru-RU" b="1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b="1" dirty="0" err="1" smtClean="0">
              <a:solidFill>
                <a:schemeClr val="tx1"/>
              </a:solidFill>
              <a:latin typeface="Arial Black" pitchFamily="34" charset="0"/>
            </a:rPr>
            <a:t>сфері</a:t>
          </a:r>
          <a:r>
            <a:rPr lang="ru-RU" dirty="0" smtClean="0"/>
            <a:t>. </a:t>
          </a:r>
          <a:endParaRPr lang="ru-RU" dirty="0"/>
        </a:p>
      </dgm:t>
    </dgm:pt>
    <dgm:pt modelId="{FB003BC3-0714-4DB0-B33D-BDDDE0203E2E}" type="parTrans" cxnId="{5D15A4D2-3A5D-4879-B6A3-4BC03BA88C33}">
      <dgm:prSet/>
      <dgm:spPr/>
      <dgm:t>
        <a:bodyPr/>
        <a:lstStyle/>
        <a:p>
          <a:endParaRPr lang="ru-RU"/>
        </a:p>
      </dgm:t>
    </dgm:pt>
    <dgm:pt modelId="{A46C67EB-6425-423D-B817-DEF52653CFF9}" type="sibTrans" cxnId="{5D15A4D2-3A5D-4879-B6A3-4BC03BA88C33}">
      <dgm:prSet/>
      <dgm:spPr/>
      <dgm:t>
        <a:bodyPr/>
        <a:lstStyle/>
        <a:p>
          <a:endParaRPr lang="ru-RU"/>
        </a:p>
      </dgm:t>
    </dgm:pt>
    <dgm:pt modelId="{77469B8D-AC79-435D-8F50-538DF1226C20}">
      <dgm:prSet/>
      <dgm:spPr/>
      <dgm:t>
        <a:bodyPr/>
        <a:lstStyle/>
        <a:p>
          <a:pPr algn="just" rtl="0"/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Внутрішні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пояснюються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недоліками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самої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системи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, до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яких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слід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віднести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негативні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традиції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стереотипи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мислення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аморальні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критерії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оцінки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правопорушення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самих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співробітників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що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в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результаті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також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призводить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до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дефектів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правової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dirty="0" err="1" smtClean="0">
              <a:solidFill>
                <a:schemeClr val="tx1"/>
              </a:solidFill>
              <a:latin typeface="Arial Black" pitchFamily="34" charset="0"/>
            </a:rPr>
            <a:t>свідомості</a:t>
          </a:r>
          <a:r>
            <a:rPr lang="ru-RU" dirty="0" smtClean="0">
              <a:solidFill>
                <a:schemeClr val="tx1"/>
              </a:solidFill>
              <a:latin typeface="Arial Black" pitchFamily="34" charset="0"/>
            </a:rPr>
            <a:t>. </a:t>
          </a:r>
          <a:endParaRPr lang="ru-RU" dirty="0">
            <a:solidFill>
              <a:schemeClr val="tx1"/>
            </a:solidFill>
            <a:latin typeface="Arial Black" pitchFamily="34" charset="0"/>
          </a:endParaRPr>
        </a:p>
      </dgm:t>
    </dgm:pt>
    <dgm:pt modelId="{B5DB506E-687F-4421-825C-98F6CF833B9E}" type="parTrans" cxnId="{22878801-9886-408F-8DC5-ED7A150D704B}">
      <dgm:prSet/>
      <dgm:spPr/>
      <dgm:t>
        <a:bodyPr/>
        <a:lstStyle/>
        <a:p>
          <a:endParaRPr lang="ru-RU"/>
        </a:p>
      </dgm:t>
    </dgm:pt>
    <dgm:pt modelId="{BE3A7E82-2BF7-44D2-8BF6-ADD1229B075D}" type="sibTrans" cxnId="{22878801-9886-408F-8DC5-ED7A150D704B}">
      <dgm:prSet/>
      <dgm:spPr/>
      <dgm:t>
        <a:bodyPr/>
        <a:lstStyle/>
        <a:p>
          <a:endParaRPr lang="ru-RU"/>
        </a:p>
      </dgm:t>
    </dgm:pt>
    <dgm:pt modelId="{B3016A99-802E-47FE-BCC2-7993A5CBC9CF}" type="pres">
      <dgm:prSet presAssocID="{C685416C-C33B-4BA1-88BD-7B5BEDC07A6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FBBDC17-1389-4986-A7D6-2F89BE98BC12}" type="pres">
      <dgm:prSet presAssocID="{6764AB06-0D03-4B05-B507-F0A636F2CA1E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5F407C-C917-4468-B0DC-C0834EAE9291}" type="pres">
      <dgm:prSet presAssocID="{A46C67EB-6425-423D-B817-DEF52653CFF9}" presName="spacer" presStyleCnt="0"/>
      <dgm:spPr/>
    </dgm:pt>
    <dgm:pt modelId="{BA3BDE88-9CBE-4BA6-8541-2A2D6DD71884}" type="pres">
      <dgm:prSet presAssocID="{77469B8D-AC79-435D-8F50-538DF1226C20}" presName="parentText" presStyleLbl="node1" presStyleIdx="1" presStyleCnt="2" custScaleY="10748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15A4D2-3A5D-4879-B6A3-4BC03BA88C33}" srcId="{C685416C-C33B-4BA1-88BD-7B5BEDC07A69}" destId="{6764AB06-0D03-4B05-B507-F0A636F2CA1E}" srcOrd="0" destOrd="0" parTransId="{FB003BC3-0714-4DB0-B33D-BDDDE0203E2E}" sibTransId="{A46C67EB-6425-423D-B817-DEF52653CFF9}"/>
    <dgm:cxn modelId="{22878801-9886-408F-8DC5-ED7A150D704B}" srcId="{C685416C-C33B-4BA1-88BD-7B5BEDC07A69}" destId="{77469B8D-AC79-435D-8F50-538DF1226C20}" srcOrd="1" destOrd="0" parTransId="{B5DB506E-687F-4421-825C-98F6CF833B9E}" sibTransId="{BE3A7E82-2BF7-44D2-8BF6-ADD1229B075D}"/>
    <dgm:cxn modelId="{28F181D2-9153-49F9-8FB2-FC23FA50DD18}" type="presOf" srcId="{77469B8D-AC79-435D-8F50-538DF1226C20}" destId="{BA3BDE88-9CBE-4BA6-8541-2A2D6DD71884}" srcOrd="0" destOrd="0" presId="urn:microsoft.com/office/officeart/2005/8/layout/vList2"/>
    <dgm:cxn modelId="{15501BE1-E83B-4EB1-BDCB-DAFA91EB7D39}" type="presOf" srcId="{C685416C-C33B-4BA1-88BD-7B5BEDC07A69}" destId="{B3016A99-802E-47FE-BCC2-7993A5CBC9CF}" srcOrd="0" destOrd="0" presId="urn:microsoft.com/office/officeart/2005/8/layout/vList2"/>
    <dgm:cxn modelId="{8EBDBA80-0EC7-49FE-91BB-15045AAB8C12}" type="presOf" srcId="{6764AB06-0D03-4B05-B507-F0A636F2CA1E}" destId="{2FBBDC17-1389-4986-A7D6-2F89BE98BC12}" srcOrd="0" destOrd="0" presId="urn:microsoft.com/office/officeart/2005/8/layout/vList2"/>
    <dgm:cxn modelId="{822DD8A9-1374-49F1-9942-7032DEDC86A3}" type="presParOf" srcId="{B3016A99-802E-47FE-BCC2-7993A5CBC9CF}" destId="{2FBBDC17-1389-4986-A7D6-2F89BE98BC12}" srcOrd="0" destOrd="0" presId="urn:microsoft.com/office/officeart/2005/8/layout/vList2"/>
    <dgm:cxn modelId="{21E96D08-897B-4BAF-AD6B-D95F3E734DEE}" type="presParOf" srcId="{B3016A99-802E-47FE-BCC2-7993A5CBC9CF}" destId="{635F407C-C917-4468-B0DC-C0834EAE9291}" srcOrd="1" destOrd="0" presId="urn:microsoft.com/office/officeart/2005/8/layout/vList2"/>
    <dgm:cxn modelId="{25C24159-C260-426B-9C5D-6B655CEC0545}" type="presParOf" srcId="{B3016A99-802E-47FE-BCC2-7993A5CBC9CF}" destId="{BA3BDE88-9CBE-4BA6-8541-2A2D6DD71884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F51183B-B200-4A65-BA9E-29172ACB3673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D8CECA3-FDD3-4B9D-AC95-93B9AA756AF7}">
      <dgm:prSet custT="1"/>
      <dgm:spPr/>
      <dgm:t>
        <a:bodyPr/>
        <a:lstStyle/>
        <a:p>
          <a:pPr rtl="0"/>
          <a:r>
            <a:rPr lang="uk-UA" sz="1800" b="1" dirty="0" smtClean="0">
              <a:solidFill>
                <a:schemeClr val="tx1"/>
              </a:solidFill>
              <a:latin typeface="Arial Black" pitchFamily="34" charset="0"/>
            </a:rPr>
            <a:t>Юрист, прийшовши до Управління соціального захисту населення, у своїх особистих справах, допоміг бабусі-пенсіонерці розібратися та заповнити бланки заяв на субсидію</a:t>
          </a:r>
          <a:r>
            <a:rPr lang="uk-UA" sz="1800" dirty="0" smtClean="0"/>
            <a:t>. </a:t>
          </a:r>
          <a:endParaRPr lang="ru-RU" sz="1800" dirty="0"/>
        </a:p>
      </dgm:t>
    </dgm:pt>
    <dgm:pt modelId="{1A5497A9-DD55-4954-ACB2-59C05ADA5BBC}" type="parTrans" cxnId="{D02902F6-B0A0-400D-8D2A-923C5E8BE48B}">
      <dgm:prSet/>
      <dgm:spPr/>
      <dgm:t>
        <a:bodyPr/>
        <a:lstStyle/>
        <a:p>
          <a:endParaRPr lang="ru-RU"/>
        </a:p>
      </dgm:t>
    </dgm:pt>
    <dgm:pt modelId="{07E1AA96-0E00-4F8F-AB5C-45629A587D49}" type="sibTrans" cxnId="{D02902F6-B0A0-400D-8D2A-923C5E8BE48B}">
      <dgm:prSet/>
      <dgm:spPr/>
      <dgm:t>
        <a:bodyPr/>
        <a:lstStyle/>
        <a:p>
          <a:endParaRPr lang="ru-RU"/>
        </a:p>
      </dgm:t>
    </dgm:pt>
    <dgm:pt modelId="{F08CAA66-991A-4D0A-8A35-09A297424FCD}">
      <dgm:prSet/>
      <dgm:spPr/>
      <dgm:t>
        <a:bodyPr/>
        <a:lstStyle/>
        <a:p>
          <a:pPr rtl="0"/>
          <a:r>
            <a:rPr lang="uk-UA" dirty="0" smtClean="0">
              <a:solidFill>
                <a:schemeClr val="tx1"/>
              </a:solidFill>
              <a:latin typeface="Arial Black" pitchFamily="34" charset="0"/>
            </a:rPr>
            <a:t>Юрист, прийшовши до Управління пенсійного фонду, намагався вчинити тиск на працівника фонду, вирішуючи свої особисті питання, зловживаючи та погрожуючи своїм службовим </a:t>
          </a:r>
          <a:r>
            <a:rPr lang="uk-UA" b="1" dirty="0" smtClean="0">
              <a:solidFill>
                <a:schemeClr val="tx1"/>
              </a:solidFill>
              <a:latin typeface="Arial Black" pitchFamily="34" charset="0"/>
            </a:rPr>
            <a:t>становищем. </a:t>
          </a:r>
          <a:endParaRPr lang="ru-RU" b="1" dirty="0">
            <a:solidFill>
              <a:schemeClr val="tx1"/>
            </a:solidFill>
            <a:latin typeface="Arial Black" pitchFamily="34" charset="0"/>
          </a:endParaRPr>
        </a:p>
      </dgm:t>
    </dgm:pt>
    <dgm:pt modelId="{D6F29F09-63CE-4E7A-BA84-FF35DAED990F}" type="parTrans" cxnId="{53AD13D3-FA8F-4B2E-9390-38B32272BDF4}">
      <dgm:prSet/>
      <dgm:spPr/>
      <dgm:t>
        <a:bodyPr/>
        <a:lstStyle/>
        <a:p>
          <a:endParaRPr lang="ru-RU"/>
        </a:p>
      </dgm:t>
    </dgm:pt>
    <dgm:pt modelId="{9C31798F-3E5E-43D4-8E7D-164286F72506}" type="sibTrans" cxnId="{53AD13D3-FA8F-4B2E-9390-38B32272BDF4}">
      <dgm:prSet/>
      <dgm:spPr/>
      <dgm:t>
        <a:bodyPr/>
        <a:lstStyle/>
        <a:p>
          <a:endParaRPr lang="ru-RU"/>
        </a:p>
      </dgm:t>
    </dgm:pt>
    <dgm:pt modelId="{E762A203-9220-4DAB-B2FA-F7772FB1A24E}">
      <dgm:prSet/>
      <dgm:spPr/>
      <dgm:t>
        <a:bodyPr/>
        <a:lstStyle/>
        <a:p>
          <a:r>
            <a:rPr lang="uk-UA" b="1" dirty="0" smtClean="0"/>
            <a:t>Негативна практика</a:t>
          </a:r>
          <a:endParaRPr lang="ru-RU" b="1" dirty="0"/>
        </a:p>
      </dgm:t>
    </dgm:pt>
    <dgm:pt modelId="{E07D834E-C7EB-4827-9BE1-44901B84DEAB}" type="parTrans" cxnId="{F4BAEC32-9549-4236-9DF9-472447B08892}">
      <dgm:prSet/>
      <dgm:spPr/>
      <dgm:t>
        <a:bodyPr/>
        <a:lstStyle/>
        <a:p>
          <a:endParaRPr lang="ru-RU"/>
        </a:p>
      </dgm:t>
    </dgm:pt>
    <dgm:pt modelId="{CD67E005-0C11-43CE-8DB0-09A399DF114F}" type="sibTrans" cxnId="{F4BAEC32-9549-4236-9DF9-472447B08892}">
      <dgm:prSet/>
      <dgm:spPr/>
      <dgm:t>
        <a:bodyPr/>
        <a:lstStyle/>
        <a:p>
          <a:endParaRPr lang="ru-RU"/>
        </a:p>
      </dgm:t>
    </dgm:pt>
    <dgm:pt modelId="{24F891F3-E88B-40EC-959F-50D9F0C5E94C}">
      <dgm:prSet custT="1"/>
      <dgm:spPr/>
      <dgm:t>
        <a:bodyPr/>
        <a:lstStyle/>
        <a:p>
          <a:r>
            <a:rPr lang="uk-UA" sz="1800" b="1" dirty="0" smtClean="0"/>
            <a:t>Позитивна практика</a:t>
          </a:r>
          <a:endParaRPr lang="ru-RU" sz="1800" b="1" dirty="0"/>
        </a:p>
      </dgm:t>
    </dgm:pt>
    <dgm:pt modelId="{04FED662-478D-40E9-8EFA-8B0639BE051C}" type="sibTrans" cxnId="{608C5B35-1131-495C-8BD7-87D8156B95A2}">
      <dgm:prSet/>
      <dgm:spPr/>
      <dgm:t>
        <a:bodyPr/>
        <a:lstStyle/>
        <a:p>
          <a:endParaRPr lang="ru-RU"/>
        </a:p>
      </dgm:t>
    </dgm:pt>
    <dgm:pt modelId="{33C3308A-4B6F-47FE-B425-E5D89D8F47EC}" type="parTrans" cxnId="{608C5B35-1131-495C-8BD7-87D8156B95A2}">
      <dgm:prSet/>
      <dgm:spPr/>
      <dgm:t>
        <a:bodyPr/>
        <a:lstStyle/>
        <a:p>
          <a:endParaRPr lang="ru-RU"/>
        </a:p>
      </dgm:t>
    </dgm:pt>
    <dgm:pt modelId="{5C441840-31F6-44EF-8D5B-A6FE333F5EA3}" type="pres">
      <dgm:prSet presAssocID="{1F51183B-B200-4A65-BA9E-29172ACB367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2721C6F-2114-4694-876E-F6FB6A89D5F1}" type="pres">
      <dgm:prSet presAssocID="{AD8CECA3-FDD3-4B9D-AC95-93B9AA756AF7}" presName="composite" presStyleCnt="0"/>
      <dgm:spPr/>
    </dgm:pt>
    <dgm:pt modelId="{8647B7CB-8A89-46D1-A04E-007D13CD6FD4}" type="pres">
      <dgm:prSet presAssocID="{AD8CECA3-FDD3-4B9D-AC95-93B9AA756AF7}" presName="parTx" presStyleLbl="alignNode1" presStyleIdx="0" presStyleCnt="2" custScaleY="2030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488AEC-81E1-474F-B8AE-AD63A99CF584}" type="pres">
      <dgm:prSet presAssocID="{AD8CECA3-FDD3-4B9D-AC95-93B9AA756AF7}" presName="desTx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A91A7C-3AD5-46E1-A781-4510E62EBE85}" type="pres">
      <dgm:prSet presAssocID="{07E1AA96-0E00-4F8F-AB5C-45629A587D49}" presName="space" presStyleCnt="0"/>
      <dgm:spPr/>
    </dgm:pt>
    <dgm:pt modelId="{5F7A270D-2615-4FB5-91DE-3AE18FDF5727}" type="pres">
      <dgm:prSet presAssocID="{F08CAA66-991A-4D0A-8A35-09A297424FCD}" presName="composite" presStyleCnt="0"/>
      <dgm:spPr/>
    </dgm:pt>
    <dgm:pt modelId="{691E9123-F8FF-4218-B7EC-B64ADD1A87D5}" type="pres">
      <dgm:prSet presAssocID="{F08CAA66-991A-4D0A-8A35-09A297424FCD}" presName="parTx" presStyleLbl="alignNode1" presStyleIdx="1" presStyleCnt="2" custScaleY="18048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56E310-61A2-4055-93C7-A0C2D1C9EFB5}" type="pres">
      <dgm:prSet presAssocID="{F08CAA66-991A-4D0A-8A35-09A297424FCD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08C5B35-1131-495C-8BD7-87D8156B95A2}" srcId="{AD8CECA3-FDD3-4B9D-AC95-93B9AA756AF7}" destId="{24F891F3-E88B-40EC-959F-50D9F0C5E94C}" srcOrd="0" destOrd="0" parTransId="{33C3308A-4B6F-47FE-B425-E5D89D8F47EC}" sibTransId="{04FED662-478D-40E9-8EFA-8B0639BE051C}"/>
    <dgm:cxn modelId="{EFAD7F3D-D375-4ACC-A522-93FE2994E503}" type="presOf" srcId="{24F891F3-E88B-40EC-959F-50D9F0C5E94C}" destId="{76488AEC-81E1-474F-B8AE-AD63A99CF584}" srcOrd="0" destOrd="0" presId="urn:microsoft.com/office/officeart/2005/8/layout/hList1"/>
    <dgm:cxn modelId="{53AD13D3-FA8F-4B2E-9390-38B32272BDF4}" srcId="{1F51183B-B200-4A65-BA9E-29172ACB3673}" destId="{F08CAA66-991A-4D0A-8A35-09A297424FCD}" srcOrd="1" destOrd="0" parTransId="{D6F29F09-63CE-4E7A-BA84-FF35DAED990F}" sibTransId="{9C31798F-3E5E-43D4-8E7D-164286F72506}"/>
    <dgm:cxn modelId="{BEAD96D0-94D2-49DD-B69B-4B7B4F07E5C3}" type="presOf" srcId="{AD8CECA3-FDD3-4B9D-AC95-93B9AA756AF7}" destId="{8647B7CB-8A89-46D1-A04E-007D13CD6FD4}" srcOrd="0" destOrd="0" presId="urn:microsoft.com/office/officeart/2005/8/layout/hList1"/>
    <dgm:cxn modelId="{5C96933F-BD30-4F30-919D-9D854070E3D1}" type="presOf" srcId="{E762A203-9220-4DAB-B2FA-F7772FB1A24E}" destId="{7D56E310-61A2-4055-93C7-A0C2D1C9EFB5}" srcOrd="0" destOrd="0" presId="urn:microsoft.com/office/officeart/2005/8/layout/hList1"/>
    <dgm:cxn modelId="{44D26CF0-C66C-4B00-8F28-4837B7221211}" type="presOf" srcId="{1F51183B-B200-4A65-BA9E-29172ACB3673}" destId="{5C441840-31F6-44EF-8D5B-A6FE333F5EA3}" srcOrd="0" destOrd="0" presId="urn:microsoft.com/office/officeart/2005/8/layout/hList1"/>
    <dgm:cxn modelId="{F4BAEC32-9549-4236-9DF9-472447B08892}" srcId="{F08CAA66-991A-4D0A-8A35-09A297424FCD}" destId="{E762A203-9220-4DAB-B2FA-F7772FB1A24E}" srcOrd="0" destOrd="0" parTransId="{E07D834E-C7EB-4827-9BE1-44901B84DEAB}" sibTransId="{CD67E005-0C11-43CE-8DB0-09A399DF114F}"/>
    <dgm:cxn modelId="{7F08024C-F7F7-4BE7-8288-381173499967}" type="presOf" srcId="{F08CAA66-991A-4D0A-8A35-09A297424FCD}" destId="{691E9123-F8FF-4218-B7EC-B64ADD1A87D5}" srcOrd="0" destOrd="0" presId="urn:microsoft.com/office/officeart/2005/8/layout/hList1"/>
    <dgm:cxn modelId="{D02902F6-B0A0-400D-8D2A-923C5E8BE48B}" srcId="{1F51183B-B200-4A65-BA9E-29172ACB3673}" destId="{AD8CECA3-FDD3-4B9D-AC95-93B9AA756AF7}" srcOrd="0" destOrd="0" parTransId="{1A5497A9-DD55-4954-ACB2-59C05ADA5BBC}" sibTransId="{07E1AA96-0E00-4F8F-AB5C-45629A587D49}"/>
    <dgm:cxn modelId="{AA09B041-A065-43BC-A5CD-599780D49B60}" type="presParOf" srcId="{5C441840-31F6-44EF-8D5B-A6FE333F5EA3}" destId="{02721C6F-2114-4694-876E-F6FB6A89D5F1}" srcOrd="0" destOrd="0" presId="urn:microsoft.com/office/officeart/2005/8/layout/hList1"/>
    <dgm:cxn modelId="{D2905A91-A0B9-4A19-9475-15019C0F591F}" type="presParOf" srcId="{02721C6F-2114-4694-876E-F6FB6A89D5F1}" destId="{8647B7CB-8A89-46D1-A04E-007D13CD6FD4}" srcOrd="0" destOrd="0" presId="urn:microsoft.com/office/officeart/2005/8/layout/hList1"/>
    <dgm:cxn modelId="{BE99B866-65DA-4D45-81BB-95B836763695}" type="presParOf" srcId="{02721C6F-2114-4694-876E-F6FB6A89D5F1}" destId="{76488AEC-81E1-474F-B8AE-AD63A99CF584}" srcOrd="1" destOrd="0" presId="urn:microsoft.com/office/officeart/2005/8/layout/hList1"/>
    <dgm:cxn modelId="{00FBB2A6-F21D-4F19-B3CA-74D8529EE687}" type="presParOf" srcId="{5C441840-31F6-44EF-8D5B-A6FE333F5EA3}" destId="{32A91A7C-3AD5-46E1-A781-4510E62EBE85}" srcOrd="1" destOrd="0" presId="urn:microsoft.com/office/officeart/2005/8/layout/hList1"/>
    <dgm:cxn modelId="{2924305E-DE2B-464C-9D3A-96AF41D49AE7}" type="presParOf" srcId="{5C441840-31F6-44EF-8D5B-A6FE333F5EA3}" destId="{5F7A270D-2615-4FB5-91DE-3AE18FDF5727}" srcOrd="2" destOrd="0" presId="urn:microsoft.com/office/officeart/2005/8/layout/hList1"/>
    <dgm:cxn modelId="{7E6E87C5-F8CC-4735-B022-74E0861DD0A1}" type="presParOf" srcId="{5F7A270D-2615-4FB5-91DE-3AE18FDF5727}" destId="{691E9123-F8FF-4218-B7EC-B64ADD1A87D5}" srcOrd="0" destOrd="0" presId="urn:microsoft.com/office/officeart/2005/8/layout/hList1"/>
    <dgm:cxn modelId="{11979E2E-07B0-4F2A-B288-9A0CA5386D7A}" type="presParOf" srcId="{5F7A270D-2615-4FB5-91DE-3AE18FDF5727}" destId="{7D56E310-61A2-4055-93C7-A0C2D1C9EFB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13C1950-DA31-495F-A1EA-7C2EFD534C45}">
      <dsp:nvSpPr>
        <dsp:cNvPr id="0" name=""/>
        <dsp:cNvSpPr/>
      </dsp:nvSpPr>
      <dsp:spPr>
        <a:xfrm>
          <a:off x="0" y="0"/>
          <a:ext cx="8588088" cy="19644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>
              <a:solidFill>
                <a:schemeClr val="tx1"/>
              </a:solidFill>
              <a:latin typeface="Arial Black" pitchFamily="34" charset="0"/>
            </a:rPr>
            <a:t>Теоретичний аспект</a:t>
          </a: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:</a:t>
          </a:r>
          <a:b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 (</a:t>
          </a:r>
          <a:r>
            <a:rPr lang="uk-UA" sz="2000" kern="1200" dirty="0" err="1" smtClean="0">
              <a:solidFill>
                <a:schemeClr val="tx1"/>
              </a:solidFill>
              <a:latin typeface="Arial Black" pitchFamily="34" charset="0"/>
            </a:rPr>
            <a:t>правосвідоміть</a:t>
          </a: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 і правове мислення): </a:t>
          </a:r>
          <a:b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kern="1200" dirty="0" smtClean="0">
              <a:solidFill>
                <a:schemeClr val="tx1"/>
              </a:solidFill>
              <a:latin typeface="Arial Black" pitchFamily="34" charset="0"/>
            </a:rPr>
            <a:t>правові знання, оцінки, почуття, переживання, погляди, традиції, ідеї, поняття, принципи 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95897" y="95897"/>
        <a:ext cx="8396294" cy="1772674"/>
      </dsp:txXfrm>
    </dsp:sp>
    <dsp:sp modelId="{629103F2-F955-4115-B5B8-E6D48A7FB659}">
      <dsp:nvSpPr>
        <dsp:cNvPr id="0" name=""/>
        <dsp:cNvSpPr/>
      </dsp:nvSpPr>
      <dsp:spPr>
        <a:xfrm>
          <a:off x="4194" y="2062881"/>
          <a:ext cx="8588088" cy="25454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k-UA" sz="2000" b="0" kern="1200" dirty="0" smtClean="0">
            <a:solidFill>
              <a:schemeClr val="tx1"/>
            </a:solidFill>
            <a:latin typeface="Arial Black" pitchFamily="34" charset="0"/>
          </a:endParaRP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  <a:t>Практичний аспект:</a:t>
          </a:r>
          <a:b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  <a:t>1. Правомірна поведінка і правова активність: правомірний учинок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правомірна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установка, практична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юридична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діяльність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юридична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практика</a:t>
          </a:r>
          <a: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  <a:t/>
          </a:r>
          <a:b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</a:br>
          <a: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  <a:t>2.Правові відносини: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юридичний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конфлікт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правовий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договір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юридичний</a:t>
          </a:r>
          <a:r>
            <a:rPr lang="ru-RU" sz="2000" b="0" kern="1200" dirty="0" smtClean="0">
              <a:solidFill>
                <a:schemeClr val="tx1"/>
              </a:solidFill>
              <a:latin typeface="Arial Black" pitchFamily="34" charset="0"/>
            </a:rPr>
            <a:t> факт, </a:t>
          </a:r>
          <a:r>
            <a:rPr lang="ru-RU" sz="2000" b="0" kern="1200" dirty="0" err="1" smtClean="0">
              <a:solidFill>
                <a:schemeClr val="tx1"/>
              </a:solidFill>
              <a:latin typeface="Arial Black" pitchFamily="34" charset="0"/>
            </a:rPr>
            <a:t>правосуб</a:t>
          </a:r>
          <a:r>
            <a:rPr lang="en-US" sz="2000" b="0" kern="1200" dirty="0" smtClean="0">
              <a:solidFill>
                <a:schemeClr val="tx1"/>
              </a:solidFill>
              <a:latin typeface="Arial Black" pitchFamily="34" charset="0"/>
            </a:rPr>
            <a:t>’</a:t>
          </a:r>
          <a:r>
            <a:rPr lang="uk-UA" sz="2000" b="0" kern="1200" dirty="0" err="1" smtClean="0">
              <a:solidFill>
                <a:schemeClr val="tx1"/>
              </a:solidFill>
              <a:latin typeface="Arial Black" pitchFamily="34" charset="0"/>
            </a:rPr>
            <a:t>єктність</a:t>
          </a:r>
          <a:r>
            <a:rPr lang="uk-UA" sz="2000" b="0" kern="1200" dirty="0" smtClean="0">
              <a:solidFill>
                <a:schemeClr val="tx1"/>
              </a:solidFill>
              <a:latin typeface="Arial Black" pitchFamily="34" charset="0"/>
            </a:rPr>
            <a:t> (правоздатність і дієздатність) фізичних і юридичних осіб</a:t>
          </a:r>
          <a:r>
            <a:rPr lang="uk-UA" sz="1600" b="0" kern="1200" dirty="0" smtClean="0">
              <a:solidFill>
                <a:schemeClr val="tx1"/>
              </a:solidFill>
              <a:latin typeface="Arial Black" pitchFamily="34" charset="0"/>
            </a:rPr>
            <a:t>.</a:t>
          </a:r>
          <a:endParaRPr lang="ru-RU" sz="1600" b="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28452" y="2187139"/>
        <a:ext cx="8339572" cy="22969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5BE47-F3D7-48FA-86E8-FD7F096D67CB}">
      <dsp:nvSpPr>
        <dsp:cNvPr id="0" name=""/>
        <dsp:cNvSpPr/>
      </dsp:nvSpPr>
      <dsp:spPr>
        <a:xfrm>
          <a:off x="2510" y="613664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держа­вотворча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ідеологія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10" y="613664"/>
        <a:ext cx="1991611" cy="1194966"/>
      </dsp:txXfrm>
    </dsp:sp>
    <dsp:sp modelId="{7DCD6A7A-22E7-4655-9A2B-ACBA21C30001}">
      <dsp:nvSpPr>
        <dsp:cNvPr id="0" name=""/>
        <dsp:cNvSpPr/>
      </dsp:nvSpPr>
      <dsp:spPr>
        <a:xfrm>
          <a:off x="2193283" y="613664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ідейність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93283" y="613664"/>
        <a:ext cx="1991611" cy="1194966"/>
      </dsp:txXfrm>
    </dsp:sp>
    <dsp:sp modelId="{39FD4213-5311-437A-8787-2442BAE90193}">
      <dsp:nvSpPr>
        <dsp:cNvPr id="0" name=""/>
        <dsp:cNvSpPr/>
      </dsp:nvSpPr>
      <dsp:spPr>
        <a:xfrm>
          <a:off x="4384056" y="613664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духовність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моральність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84056" y="613664"/>
        <a:ext cx="1991611" cy="1194966"/>
      </dsp:txXfrm>
    </dsp:sp>
    <dsp:sp modelId="{D74ECF26-18AB-43A4-9F12-F5E9885876E5}">
      <dsp:nvSpPr>
        <dsp:cNvPr id="0" name=""/>
        <dsp:cNvSpPr/>
      </dsp:nvSpPr>
      <dsp:spPr>
        <a:xfrm>
          <a:off x="6480725" y="648067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культура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діалогу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480725" y="648067"/>
        <a:ext cx="1991611" cy="1194966"/>
      </dsp:txXfrm>
    </dsp:sp>
    <dsp:sp modelId="{18B4FCBE-0046-4D3D-95C1-6959F6D64D80}">
      <dsp:nvSpPr>
        <dsp:cNvPr id="0" name=""/>
        <dsp:cNvSpPr/>
      </dsp:nvSpPr>
      <dsp:spPr>
        <a:xfrm>
          <a:off x="1097896" y="2007792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політичний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імунітет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097896" y="2007792"/>
        <a:ext cx="1991611" cy="1194966"/>
      </dsp:txXfrm>
    </dsp:sp>
    <dsp:sp modelId="{E659263D-896F-4D24-85EC-543C11C5F1FA}">
      <dsp:nvSpPr>
        <dsp:cNvPr id="0" name=""/>
        <dsp:cNvSpPr/>
      </dsp:nvSpPr>
      <dsp:spPr>
        <a:xfrm>
          <a:off x="3312369" y="2016229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логічність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312369" y="2016229"/>
        <a:ext cx="1991611" cy="1194966"/>
      </dsp:txXfrm>
    </dsp:sp>
    <dsp:sp modelId="{00CA4B81-72EB-435E-B2B0-EF5508E2B8BB}">
      <dsp:nvSpPr>
        <dsp:cNvPr id="0" name=""/>
        <dsp:cNvSpPr/>
      </dsp:nvSpPr>
      <dsp:spPr>
        <a:xfrm>
          <a:off x="5479442" y="2007792"/>
          <a:ext cx="1991611" cy="119496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справедливість</a:t>
          </a:r>
          <a:endParaRPr lang="ru-RU" sz="16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479442" y="2007792"/>
        <a:ext cx="1991611" cy="119496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0BC5E4-DAFD-41E9-B27D-7BD7028DF1AA}">
      <dsp:nvSpPr>
        <dsp:cNvPr id="0" name=""/>
        <dsp:cNvSpPr/>
      </dsp:nvSpPr>
      <dsp:spPr>
        <a:xfrm>
          <a:off x="2510" y="649668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сфера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свідомості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510" y="649668"/>
        <a:ext cx="1991611" cy="1194967"/>
      </dsp:txXfrm>
    </dsp:sp>
    <dsp:sp modelId="{895A4479-E267-48FF-9C7F-208E0276637F}">
      <dsp:nvSpPr>
        <dsp:cNvPr id="0" name=""/>
        <dsp:cNvSpPr/>
      </dsp:nvSpPr>
      <dsp:spPr>
        <a:xfrm>
          <a:off x="2193283" y="649668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сфера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поведінки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2193283" y="649668"/>
        <a:ext cx="1991611" cy="1194967"/>
      </dsp:txXfrm>
    </dsp:sp>
    <dsp:sp modelId="{89E966EE-CE4C-489E-BE1E-5325D67E85D1}">
      <dsp:nvSpPr>
        <dsp:cNvPr id="0" name=""/>
        <dsp:cNvSpPr/>
      </dsp:nvSpPr>
      <dsp:spPr>
        <a:xfrm>
          <a:off x="4384056" y="649668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політичні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ідеї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384056" y="649668"/>
        <a:ext cx="1991611" cy="1194967"/>
      </dsp:txXfrm>
    </dsp:sp>
    <dsp:sp modelId="{85F97B77-6784-4784-921A-76B28ABD9611}">
      <dsp:nvSpPr>
        <dsp:cNvPr id="0" name=""/>
        <dsp:cNvSpPr/>
      </dsp:nvSpPr>
      <dsp:spPr>
        <a:xfrm>
          <a:off x="6574829" y="649668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цінності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6574829" y="649668"/>
        <a:ext cx="1991611" cy="1194967"/>
      </dsp:txXfrm>
    </dsp:sp>
    <dsp:sp modelId="{AC780F91-B9C0-4B49-BBA5-C7D55E8FFFBB}">
      <dsp:nvSpPr>
        <dsp:cNvPr id="0" name=""/>
        <dsp:cNvSpPr/>
      </dsp:nvSpPr>
      <dsp:spPr>
        <a:xfrm>
          <a:off x="1097896" y="2043796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установки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097896" y="2043796"/>
        <a:ext cx="1991611" cy="1194967"/>
      </dsp:txXfrm>
    </dsp:sp>
    <dsp:sp modelId="{97B2388D-2B86-418A-8BA5-3B3D2F24447B}">
      <dsp:nvSpPr>
        <dsp:cNvPr id="0" name=""/>
        <dsp:cNvSpPr/>
      </dsp:nvSpPr>
      <dsp:spPr>
        <a:xfrm>
          <a:off x="3288670" y="2043796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діючі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норми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практики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3288670" y="2043796"/>
        <a:ext cx="1991611" cy="1194967"/>
      </dsp:txXfrm>
    </dsp:sp>
    <dsp:sp modelId="{022D1048-81EC-4977-8AF1-E146CF26C2C4}">
      <dsp:nvSpPr>
        <dsp:cNvPr id="0" name=""/>
        <dsp:cNvSpPr/>
      </dsp:nvSpPr>
      <dsp:spPr>
        <a:xfrm>
          <a:off x="5479443" y="2043796"/>
          <a:ext cx="1991611" cy="11949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система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політичних</a:t>
          </a:r>
          <a:r>
            <a:rPr lang="ru-RU" sz="20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2000" kern="1200" dirty="0" err="1" smtClean="0">
              <a:solidFill>
                <a:schemeClr val="tx1"/>
              </a:solidFill>
              <a:latin typeface="Arial Black" pitchFamily="34" charset="0"/>
            </a:rPr>
            <a:t>відносин</a:t>
          </a:r>
          <a:endParaRPr lang="ru-RU" sz="20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479443" y="2043796"/>
        <a:ext cx="1991611" cy="119496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AD0E39-2562-4FED-86D0-A8AA67C3B169}">
      <dsp:nvSpPr>
        <dsp:cNvPr id="0" name=""/>
        <dsp:cNvSpPr/>
      </dsp:nvSpPr>
      <dsp:spPr>
        <a:xfrm>
          <a:off x="920072" y="1861"/>
          <a:ext cx="2651517" cy="159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Думки </a:t>
          </a:r>
          <a:endParaRPr lang="ru-RU" sz="2800" kern="1200" dirty="0">
            <a:latin typeface="Arial Black" pitchFamily="34" charset="0"/>
          </a:endParaRPr>
        </a:p>
      </dsp:txBody>
      <dsp:txXfrm>
        <a:off x="920072" y="1861"/>
        <a:ext cx="2651517" cy="1590910"/>
      </dsp:txXfrm>
    </dsp:sp>
    <dsp:sp modelId="{A0A594FE-8E2A-404B-8F1E-CF6DF1E997F4}">
      <dsp:nvSpPr>
        <dsp:cNvPr id="0" name=""/>
        <dsp:cNvSpPr/>
      </dsp:nvSpPr>
      <dsp:spPr>
        <a:xfrm>
          <a:off x="3836742" y="1861"/>
          <a:ext cx="2651517" cy="159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Вчинки </a:t>
          </a:r>
          <a:endParaRPr lang="ru-RU" sz="2800" kern="1200" dirty="0">
            <a:latin typeface="Arial Black" pitchFamily="34" charset="0"/>
          </a:endParaRPr>
        </a:p>
      </dsp:txBody>
      <dsp:txXfrm>
        <a:off x="3836742" y="1861"/>
        <a:ext cx="2651517" cy="1590910"/>
      </dsp:txXfrm>
    </dsp:sp>
    <dsp:sp modelId="{64442382-D1E4-49B5-A896-02419503C613}">
      <dsp:nvSpPr>
        <dsp:cNvPr id="0" name=""/>
        <dsp:cNvSpPr/>
      </dsp:nvSpPr>
      <dsp:spPr>
        <a:xfrm>
          <a:off x="920072" y="1857923"/>
          <a:ext cx="2651517" cy="159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Відношення до дійсності </a:t>
          </a:r>
          <a:endParaRPr lang="ru-RU" sz="2800" kern="1200" dirty="0">
            <a:latin typeface="Arial Black" pitchFamily="34" charset="0"/>
          </a:endParaRPr>
        </a:p>
      </dsp:txBody>
      <dsp:txXfrm>
        <a:off x="920072" y="1857923"/>
        <a:ext cx="2651517" cy="1590910"/>
      </dsp:txXfrm>
    </dsp:sp>
    <dsp:sp modelId="{987F6DFC-1A6A-4534-AE43-6ED71BCE7AA3}">
      <dsp:nvSpPr>
        <dsp:cNvPr id="0" name=""/>
        <dsp:cNvSpPr/>
      </dsp:nvSpPr>
      <dsp:spPr>
        <a:xfrm>
          <a:off x="3836742" y="1857923"/>
          <a:ext cx="2651517" cy="15909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800" kern="1200" dirty="0" smtClean="0">
              <a:latin typeface="Arial Black" pitchFamily="34" charset="0"/>
            </a:rPr>
            <a:t>Поведінка</a:t>
          </a:r>
          <a:endParaRPr lang="ru-RU" sz="2800" kern="1200" dirty="0">
            <a:latin typeface="Arial Black" pitchFamily="34" charset="0"/>
          </a:endParaRPr>
        </a:p>
      </dsp:txBody>
      <dsp:txXfrm>
        <a:off x="3836742" y="1857923"/>
        <a:ext cx="2651517" cy="159091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B9E49-8895-45AF-A802-86861D7A8942}">
      <dsp:nvSpPr>
        <dsp:cNvPr id="0" name=""/>
        <dsp:cNvSpPr/>
      </dsp:nvSpPr>
      <dsp:spPr>
        <a:xfrm>
          <a:off x="0" y="311659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гуманне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ставлення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до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людини</a:t>
          </a:r>
          <a:endParaRPr lang="ru-RU" sz="1800" kern="1200" dirty="0"/>
        </a:p>
      </dsp:txBody>
      <dsp:txXfrm>
        <a:off x="0" y="311659"/>
        <a:ext cx="2677797" cy="1606678"/>
      </dsp:txXfrm>
    </dsp:sp>
    <dsp:sp modelId="{4A20769C-FCE0-4B16-89AA-2A644A313299}">
      <dsp:nvSpPr>
        <dsp:cNvPr id="0" name=""/>
        <dsp:cNvSpPr/>
      </dsp:nvSpPr>
      <dsp:spPr>
        <a:xfrm>
          <a:off x="2945576" y="311659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чесність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правдивість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(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справедливості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не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можна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досягти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нечес­ним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шляхом</a:t>
          </a:r>
          <a:r>
            <a:rPr lang="ru-RU" sz="1800" kern="1200" dirty="0" smtClean="0"/>
            <a:t>)</a:t>
          </a:r>
          <a:endParaRPr lang="ru-RU" sz="1800" kern="1200" dirty="0"/>
        </a:p>
      </dsp:txBody>
      <dsp:txXfrm>
        <a:off x="2945576" y="311659"/>
        <a:ext cx="2677797" cy="1606678"/>
      </dsp:txXfrm>
    </dsp:sp>
    <dsp:sp modelId="{8294C13D-9FFE-4A8A-91CF-20667418AAFC}">
      <dsp:nvSpPr>
        <dsp:cNvPr id="0" name=""/>
        <dsp:cNvSpPr/>
      </dsp:nvSpPr>
      <dsp:spPr>
        <a:xfrm>
          <a:off x="5891153" y="271636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доброзичливість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і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чуйність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5891153" y="271636"/>
        <a:ext cx="2677797" cy="1606678"/>
      </dsp:txXfrm>
    </dsp:sp>
    <dsp:sp modelId="{134F89EF-5D81-4C2C-94EE-D6DD168BD203}">
      <dsp:nvSpPr>
        <dsp:cNvPr id="0" name=""/>
        <dsp:cNvSpPr/>
      </dsp:nvSpPr>
      <dsp:spPr>
        <a:xfrm>
          <a:off x="1472788" y="2186117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простота і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скромність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1472788" y="2186117"/>
        <a:ext cx="2677797" cy="1606678"/>
      </dsp:txXfrm>
    </dsp:sp>
    <dsp:sp modelId="{6BBED432-25CE-42B5-A3D0-1F4FA602946B}">
      <dsp:nvSpPr>
        <dsp:cNvPr id="0" name=""/>
        <dsp:cNvSpPr/>
      </dsp:nvSpPr>
      <dsp:spPr>
        <a:xfrm>
          <a:off x="4418365" y="2186117"/>
          <a:ext cx="2677797" cy="160667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дотримання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професійної</a:t>
          </a:r>
          <a:r>
            <a:rPr lang="ru-RU" sz="18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800" kern="1200" dirty="0" err="1" smtClean="0">
              <a:solidFill>
                <a:schemeClr val="tx1"/>
              </a:solidFill>
              <a:latin typeface="Arial Black" pitchFamily="34" charset="0"/>
            </a:rPr>
            <a:t>таємниці</a:t>
          </a:r>
          <a:endParaRPr lang="ru-RU" sz="18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418365" y="2186117"/>
        <a:ext cx="2677797" cy="160667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BBDC17-1389-4986-A7D6-2F89BE98BC12}">
      <dsp:nvSpPr>
        <dsp:cNvPr id="0" name=""/>
        <dsp:cNvSpPr/>
      </dsp:nvSpPr>
      <dsp:spPr>
        <a:xfrm>
          <a:off x="0" y="181833"/>
          <a:ext cx="8640960" cy="15724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Зовнішні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—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це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недоліки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системи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політичної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та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економічної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організації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суспільства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. Вони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виступають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як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середовище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, в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якому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має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функціо­нувати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право, а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також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як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визначальні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соціального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життя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які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зрештою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впливають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на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всі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види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соціальних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відносин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, у тому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числі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на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правові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відно­сини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в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правоохоронній</a:t>
          </a:r>
          <a:r>
            <a:rPr lang="ru-RU" sz="1600" b="1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b="1" kern="1200" dirty="0" err="1" smtClean="0">
              <a:solidFill>
                <a:schemeClr val="tx1"/>
              </a:solidFill>
              <a:latin typeface="Arial Black" pitchFamily="34" charset="0"/>
            </a:rPr>
            <a:t>сфері</a:t>
          </a:r>
          <a:r>
            <a:rPr lang="ru-RU" sz="1600" kern="1200" dirty="0" smtClean="0"/>
            <a:t>. </a:t>
          </a:r>
          <a:endParaRPr lang="ru-RU" sz="1600" kern="1200" dirty="0"/>
        </a:p>
      </dsp:txBody>
      <dsp:txXfrm>
        <a:off x="76762" y="258595"/>
        <a:ext cx="8487436" cy="1418956"/>
      </dsp:txXfrm>
    </dsp:sp>
    <dsp:sp modelId="{BA3BDE88-9CBE-4BA6-8541-2A2D6DD71884}">
      <dsp:nvSpPr>
        <dsp:cNvPr id="0" name=""/>
        <dsp:cNvSpPr/>
      </dsp:nvSpPr>
      <dsp:spPr>
        <a:xfrm>
          <a:off x="0" y="1800393"/>
          <a:ext cx="8640960" cy="16901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Внутрішні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фактори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пояснюються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недоліками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самої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системи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, до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яких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слід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віднести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негативні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традиції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стереотипи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мислення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аморальні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критерії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оцінки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правопорушення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самих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співробітників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,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що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в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результаті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також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призводить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до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дефектів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правової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 </a:t>
          </a:r>
          <a:r>
            <a:rPr lang="ru-RU" sz="1600" kern="1200" dirty="0" err="1" smtClean="0">
              <a:solidFill>
                <a:schemeClr val="tx1"/>
              </a:solidFill>
              <a:latin typeface="Arial Black" pitchFamily="34" charset="0"/>
            </a:rPr>
            <a:t>свідомості</a:t>
          </a:r>
          <a:r>
            <a:rPr lang="ru-RU" sz="1600" kern="1200" dirty="0" smtClean="0">
              <a:solidFill>
                <a:schemeClr val="tx1"/>
              </a:solidFill>
              <a:latin typeface="Arial Black" pitchFamily="34" charset="0"/>
            </a:rPr>
            <a:t>. </a:t>
          </a:r>
          <a:endParaRPr lang="ru-RU" sz="1600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82508" y="1882901"/>
        <a:ext cx="8475944" cy="152516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47B7CB-8A89-46D1-A04E-007D13CD6FD4}">
      <dsp:nvSpPr>
        <dsp:cNvPr id="0" name=""/>
        <dsp:cNvSpPr/>
      </dsp:nvSpPr>
      <dsp:spPr>
        <a:xfrm>
          <a:off x="41" y="964174"/>
          <a:ext cx="4004144" cy="189908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b="1" kern="1200" dirty="0" smtClean="0">
              <a:solidFill>
                <a:schemeClr val="tx1"/>
              </a:solidFill>
              <a:latin typeface="Arial Black" pitchFamily="34" charset="0"/>
            </a:rPr>
            <a:t>Юрист, прийшовши до Управління соціального захисту населення, у своїх особистих справах, допоміг бабусі-пенсіонерці розібратися та заповнити бланки заяв на субсидію</a:t>
          </a:r>
          <a:r>
            <a:rPr lang="uk-UA" sz="1800" kern="1200" dirty="0" smtClean="0"/>
            <a:t>. </a:t>
          </a:r>
          <a:endParaRPr lang="ru-RU" sz="1800" kern="1200" dirty="0"/>
        </a:p>
      </dsp:txBody>
      <dsp:txXfrm>
        <a:off x="41" y="964174"/>
        <a:ext cx="4004144" cy="1899084"/>
      </dsp:txXfrm>
    </dsp:sp>
    <dsp:sp modelId="{76488AEC-81E1-474F-B8AE-AD63A99CF584}">
      <dsp:nvSpPr>
        <dsp:cNvPr id="0" name=""/>
        <dsp:cNvSpPr/>
      </dsp:nvSpPr>
      <dsp:spPr>
        <a:xfrm>
          <a:off x="41" y="2381385"/>
          <a:ext cx="4004144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800" b="1" kern="1200" dirty="0" smtClean="0"/>
            <a:t>Позитивна практика</a:t>
          </a:r>
          <a:endParaRPr lang="ru-RU" sz="1800" b="1" kern="1200" dirty="0"/>
        </a:p>
      </dsp:txBody>
      <dsp:txXfrm>
        <a:off x="41" y="2381385"/>
        <a:ext cx="4004144" cy="614879"/>
      </dsp:txXfrm>
    </dsp:sp>
    <dsp:sp modelId="{691E9123-F8FF-4218-B7EC-B64ADD1A87D5}">
      <dsp:nvSpPr>
        <dsp:cNvPr id="0" name=""/>
        <dsp:cNvSpPr/>
      </dsp:nvSpPr>
      <dsp:spPr>
        <a:xfrm>
          <a:off x="4564766" y="1016906"/>
          <a:ext cx="4004144" cy="168815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kern="1200" dirty="0" smtClean="0">
              <a:solidFill>
                <a:schemeClr val="tx1"/>
              </a:solidFill>
              <a:latin typeface="Arial Black" pitchFamily="34" charset="0"/>
            </a:rPr>
            <a:t>Юрист, прийшовши до Управління пенсійного фонду, намагався вчинити тиск на працівника фонду, вирішуючи свої особисті питання, зловживаючи та погрожуючи своїм службовим </a:t>
          </a:r>
          <a:r>
            <a:rPr lang="uk-UA" sz="1400" b="1" kern="1200" dirty="0" smtClean="0">
              <a:solidFill>
                <a:schemeClr val="tx1"/>
              </a:solidFill>
              <a:latin typeface="Arial Black" pitchFamily="34" charset="0"/>
            </a:rPr>
            <a:t>становищем. </a:t>
          </a:r>
          <a:endParaRPr lang="ru-RU" sz="1400" b="1" kern="1200" dirty="0">
            <a:solidFill>
              <a:schemeClr val="tx1"/>
            </a:solidFill>
            <a:latin typeface="Arial Black" pitchFamily="34" charset="0"/>
          </a:endParaRPr>
        </a:p>
      </dsp:txBody>
      <dsp:txXfrm>
        <a:off x="4564766" y="1016906"/>
        <a:ext cx="4004144" cy="1688155"/>
      </dsp:txXfrm>
    </dsp:sp>
    <dsp:sp modelId="{7D56E310-61A2-4055-93C7-A0C2D1C9EFB5}">
      <dsp:nvSpPr>
        <dsp:cNvPr id="0" name=""/>
        <dsp:cNvSpPr/>
      </dsp:nvSpPr>
      <dsp:spPr>
        <a:xfrm>
          <a:off x="4564766" y="2328653"/>
          <a:ext cx="4004144" cy="61487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k-UA" sz="1400" b="1" kern="1200" dirty="0" smtClean="0"/>
            <a:t>Негативна практика</a:t>
          </a:r>
          <a:endParaRPr lang="ru-RU" sz="1400" b="1" kern="1200" dirty="0"/>
        </a:p>
      </dsp:txBody>
      <dsp:txXfrm>
        <a:off x="4564766" y="2328653"/>
        <a:ext cx="4004144" cy="6148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D2B1EA-4167-42E7-8574-7EF202E7FCBE}" type="datetimeFigureOut">
              <a:rPr lang="ru-RU" smtClean="0"/>
              <a:t>04.11.2020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F705F7-1943-4F6D-BDBC-0F0F9CDF4C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8938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F705F7-1943-4F6D-BDBC-0F0F9CDF4C0F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018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F950D9D2-FE93-4C17-95DF-24217E68CEEF}" type="datetimeFigureOut">
              <a:rPr lang="ru-RU" smtClean="0"/>
              <a:t>04.11.2020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6F93471-0372-480A-A469-56469942C9D2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rbis-nbuv.gov.ua/cgibin/irbis_nbuv/cgiirbis_64.exe?C21COM=2&amp;I21DBN=UJRN&amp;P21DBN=UJRN&amp;IMAGE_FILE_DOWNLOAD=1&amp;Image_file_name=PDF/Fmpp_2015_1-2_8.pdf" TargetMode="External"/><Relationship Id="rId2" Type="http://schemas.openxmlformats.org/officeDocument/2006/relationships/hyperlink" Target="http://fil.nlu.edu.ua/article/download/90547/86450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science.lpnu.ua/sites/default/files/journal-paper/2017/jun/4844/romanova1.pdf" TargetMode="Externa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hyperlink" Target="http://www2.lvduvs.edu.ua/documents_pdf/visnyky/nvsp/01_2013/13krvvkda.pdf" TargetMode="External"/><Relationship Id="rId2" Type="http://schemas.openxmlformats.org/officeDocument/2006/relationships/hyperlink" Target="http://irbis-nbuv.gov.ua/cgi-bin/irbis_nbuv/cgiirbis_64.exe?C21COM=2&amp;I21DBN=UJRN&amp;P21DBN=UJRN&amp;IMAGE_FILE_DOWNLOAD=1&amp;Image_file_name=PDF/FP_index.htm_2013_3_117.pdf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nbuv.gov.ua/j-pdf/Vnaou_2012_2_28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836712"/>
            <a:ext cx="7772400" cy="1780108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chemeClr val="tx1"/>
                </a:solidFill>
                <a:latin typeface="Gabriola" pitchFamily="82" charset="0"/>
                <a:cs typeface="FrankRuehl" pitchFamily="34" charset="-79"/>
              </a:rPr>
              <a:t>Ку</a:t>
            </a:r>
            <a:r>
              <a:rPr lang="uk-UA" sz="6600" b="1" dirty="0" err="1" smtClean="0">
                <a:solidFill>
                  <a:schemeClr val="tx1"/>
                </a:solidFill>
                <a:latin typeface="Gabriola" pitchFamily="82" charset="0"/>
                <a:cs typeface="FrankRuehl" pitchFamily="34" charset="-79"/>
              </a:rPr>
              <a:t>льтура</a:t>
            </a:r>
            <a:r>
              <a:rPr lang="uk-UA" sz="6600" b="1" dirty="0" smtClean="0">
                <a:solidFill>
                  <a:schemeClr val="tx1"/>
                </a:solidFill>
                <a:latin typeface="Gabriola" pitchFamily="82" charset="0"/>
                <a:cs typeface="FrankRuehl" pitchFamily="34" charset="-79"/>
              </a:rPr>
              <a:t> юриста </a:t>
            </a:r>
            <a:endParaRPr lang="ru-RU" sz="6600" b="1" dirty="0">
              <a:solidFill>
                <a:schemeClr val="tx1"/>
              </a:solidFill>
              <a:latin typeface="Gabriola" pitchFamily="82" charset="0"/>
              <a:cs typeface="FrankRuehl" pitchFamily="34" charset="-79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852936"/>
            <a:ext cx="4511675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36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6"/>
            <a:ext cx="8568951" cy="3849877"/>
          </a:xfrm>
        </p:spPr>
        <p:txBody>
          <a:bodyPr>
            <a:normAutofit/>
          </a:bodyPr>
          <a:lstStyle/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1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демократизм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гуманізм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стабільність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100" dirty="0">
              <a:latin typeface="Arial Black" pitchFamily="34" charset="0"/>
              <a:ea typeface="Calibri"/>
              <a:cs typeface="Times New Roman"/>
            </a:endParaRPr>
          </a:p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розвинута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економіка</a:t>
            </a:r>
            <a:r>
              <a:rPr lang="ru-RU" sz="21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відсутність</a:t>
            </a:r>
            <a:r>
              <a:rPr lang="ru-RU" sz="21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кризи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своєчасність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фінансових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розрахунків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стабільність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курсу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національної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валюти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100" dirty="0">
              <a:latin typeface="Arial Black" pitchFamily="34" charset="0"/>
              <a:ea typeface="Calibri"/>
              <a:cs typeface="Times New Roman"/>
            </a:endParaRPr>
          </a:p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високий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рівень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законності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правопорядку;</a:t>
            </a:r>
            <a:endParaRPr lang="ru-RU" sz="2100" dirty="0">
              <a:latin typeface="Arial Black" pitchFamily="34" charset="0"/>
              <a:ea typeface="Calibri"/>
              <a:cs typeface="Times New Roman"/>
            </a:endParaRPr>
          </a:p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надійна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робота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правоохоронної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судової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систем;</a:t>
            </a:r>
            <a:endParaRPr lang="ru-RU" sz="2100" dirty="0">
              <a:latin typeface="Arial Black" pitchFamily="34" charset="0"/>
              <a:ea typeface="Calibri"/>
              <a:cs typeface="Times New Roman"/>
            </a:endParaRPr>
          </a:p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домінування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суспільстві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свідомо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прогресивних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демократичних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гуманістичних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ідеалів</a:t>
            </a:r>
            <a:r>
              <a:rPr lang="ru-RU" sz="21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1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тощо</a:t>
            </a:r>
            <a:r>
              <a:rPr lang="ru-RU" sz="2600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ru-RU" sz="2600" dirty="0"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29600" cy="1252728"/>
          </a:xfrm>
        </p:spPr>
        <p:txBody>
          <a:bodyPr>
            <a:normAutofit/>
          </a:bodyPr>
          <a:lstStyle/>
          <a:p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б’єктивні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фактори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3923928" y="1354585"/>
            <a:ext cx="1216152" cy="121615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56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420888"/>
            <a:ext cx="8496943" cy="396044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Етап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усвідомлення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юристом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свого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призначення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коли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відбувається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певна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адаптація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ознайомлення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службовими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й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функціональними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обов´язками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специфікою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установи.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фактично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перші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службові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під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контролем 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наставника.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Етап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формування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юриста як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професіонала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характеризується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повною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самостійністю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службовій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набуттям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окремих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навичок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виробленням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власного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стилю і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ін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Етап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досягнення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вершин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майстерності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становлення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юриста як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професіонала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настає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після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багатьох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років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(для кожного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індивідуально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)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праці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взагалі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настає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Етапи формування професійної культури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4-конечная звезда 3"/>
          <p:cNvSpPr/>
          <p:nvPr/>
        </p:nvSpPr>
        <p:spPr>
          <a:xfrm>
            <a:off x="2483768" y="1675656"/>
            <a:ext cx="914400" cy="9144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200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2636912"/>
            <a:ext cx="7408333" cy="370586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2800" b="1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Правова</a:t>
            </a:r>
            <a:r>
              <a:rPr lang="ru-RU" sz="2800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юриста</a:t>
            </a:r>
            <a:r>
              <a:rPr lang="ru-RU" sz="2800" i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—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теорій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чинного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навички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реалізовувати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дотри­мання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цього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Професійній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правовій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</a:t>
            </a:r>
            <a:r>
              <a:rPr lang="ru-RU" sz="2800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юриста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властивий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вищий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ступінь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відповідних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галузях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Правова культура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995936" y="1700808"/>
            <a:ext cx="1512168" cy="792088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86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6"/>
            <a:ext cx="8568951" cy="3921885"/>
          </a:xfrm>
        </p:spPr>
        <p:txBody>
          <a:bodyPr>
            <a:normAutofit fontScale="70000" lnSpcReduction="20000"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Глибокі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міцні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теорії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основних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юридич­них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понять,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категорій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термінів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закономірностей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функціонування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державно-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sz="26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чинного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досконале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орієнтування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основних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законів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Конституція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конституційні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 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глибоке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норм з метою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професійній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Навички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щодо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тлумачити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тобто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застосовувати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конк­ретних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життєвих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ситуаціях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Повага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дотримання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чинного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spcAft>
                <a:spcPts val="1000"/>
              </a:spcAft>
            </a:pP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Ознаки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юриста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dirty="0" smtClean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499992" y="1988840"/>
            <a:ext cx="1152128" cy="50405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2418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1364409"/>
              </p:ext>
            </p:extLst>
          </p:nvPr>
        </p:nvGraphicFramePr>
        <p:xfrm>
          <a:off x="251520" y="2132856"/>
          <a:ext cx="8596477" cy="46085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Зміст правової культури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Выноска с четырьмя стрелками 1"/>
          <p:cNvSpPr/>
          <p:nvPr/>
        </p:nvSpPr>
        <p:spPr>
          <a:xfrm>
            <a:off x="3779912" y="1484784"/>
            <a:ext cx="1080120" cy="57606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223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1" cy="4968551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Пізнавальна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 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спрямована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оволодіння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особою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правовими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знаннями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формування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власних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переконань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з метою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вірного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їх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застосування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практичній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діяльності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набуття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навичок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правового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мислення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Регулятивна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 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забезпечує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відповідність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поведінки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особи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правовим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приписам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підставі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отриманих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знань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і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відповідних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переконань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особи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чи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колективу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Ціннісно</a:t>
            </a:r>
            <a:r>
              <a:rPr lang="ru-RU" b="1" dirty="0" smtClean="0">
                <a:solidFill>
                  <a:srgbClr val="242424"/>
                </a:solidFill>
                <a:latin typeface="Arial Black" pitchFamily="34" charset="0"/>
              </a:rPr>
              <a:t>-нормативна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 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спрямована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визначення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стану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законності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і правопорядку в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державі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з точки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зору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реалізації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суб'єктами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відносин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чинного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законодавства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Комунікативна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 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дає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змогу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особі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на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підставі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набутих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знань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зорієнтуватися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у правовому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просторі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з метою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забезпечення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безконфліктного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співіснування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з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іншими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суб'єктами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Прогностична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 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дозволяє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прогнозувати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розвиток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чинного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законодавства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правових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інститутів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у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державі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242424"/>
                </a:solidFill>
                <a:latin typeface="Arial Black" pitchFamily="34" charset="0"/>
              </a:rPr>
              <a:t>Виховна</a:t>
            </a:r>
            <a:r>
              <a:rPr lang="ru-RU" b="1" dirty="0">
                <a:solidFill>
                  <a:srgbClr val="242424"/>
                </a:solidFill>
                <a:latin typeface="Arial Black" pitchFamily="34" charset="0"/>
              </a:rPr>
              <a:t> 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– 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забезпечує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свідоме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та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поважне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ставлення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особи до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вимог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 чинного </a:t>
            </a:r>
            <a:r>
              <a:rPr lang="ru-RU" dirty="0" err="1">
                <a:solidFill>
                  <a:srgbClr val="242424"/>
                </a:solidFill>
                <a:latin typeface="Arial Black" pitchFamily="34" charset="0"/>
              </a:rPr>
              <a:t>законодавства</a:t>
            </a:r>
            <a:r>
              <a:rPr lang="ru-RU" dirty="0">
                <a:solidFill>
                  <a:srgbClr val="242424"/>
                </a:solidFill>
                <a:latin typeface="Arial Black" pitchFamily="34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Функції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правової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sz="13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300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851920" y="980728"/>
            <a:ext cx="1152128" cy="50405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82168"/>
            <a:ext cx="8640959" cy="4171168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рівень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особи, в тому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числі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юриста,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значно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впливає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наявність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суспільстві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правового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нігілізму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3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нігілізм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напрям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суспіль­но-політичної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думки,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націлений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девальвацію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 і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закон­ності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на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відверту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недооцінку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особистої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цінності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права.</a:t>
            </a:r>
            <a:endParaRPr lang="ru-RU" sz="23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нігілізм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існує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різних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формах: </a:t>
            </a:r>
            <a:endParaRPr lang="ru-RU" sz="23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байдуже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ставлення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ролі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значення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права; </a:t>
            </a:r>
            <a:endParaRPr lang="ru-RU" sz="23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скептичне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ставлення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потенційних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мож­ливостей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права; </a:t>
            </a:r>
            <a:endParaRPr lang="ru-RU" sz="23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ігнорування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приписів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більш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висо­кої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сили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повна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недовіра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приписів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права;</a:t>
            </a:r>
          </a:p>
          <a:p>
            <a:pPr algn="just">
              <a:spcBef>
                <a:spcPts val="0"/>
              </a:spcBef>
              <a:buFont typeface="Wingdings" pitchFamily="2" charset="2"/>
              <a:buChar char="Ø"/>
            </a:pPr>
            <a:r>
              <a:rPr lang="ru-RU" sz="23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не­гативне</a:t>
            </a:r>
            <a:r>
              <a:rPr lang="ru-RU" sz="23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ставлення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права в </a:t>
            </a:r>
            <a:r>
              <a:rPr lang="ru-RU" sz="23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цілому</a:t>
            </a:r>
            <a:r>
              <a:rPr lang="ru-RU" sz="23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3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Правовий нігілізм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139952" y="1706103"/>
            <a:ext cx="1296144" cy="57606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7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9" y="2675466"/>
            <a:ext cx="8568952" cy="3633853"/>
          </a:xfrm>
        </p:spPr>
        <p:txBody>
          <a:bodyPr>
            <a:normAutofit fontScale="92500" lnSpcReduction="10000"/>
          </a:bodyPr>
          <a:lstStyle/>
          <a:p>
            <a:pPr lvl="0" algn="just">
              <a:buClr>
                <a:srgbClr val="31B6FD"/>
              </a:buClr>
              <a:buFont typeface="Wingdings" pitchFamily="2" charset="2"/>
              <a:buChar char="q"/>
            </a:pPr>
            <a:r>
              <a:rPr lang="uk-UA" sz="1700" b="1" dirty="0" smtClean="0">
                <a:solidFill>
                  <a:schemeClr val="tx1"/>
                </a:solidFill>
                <a:latin typeface="Arial Black" pitchFamily="34" charset="0"/>
              </a:rPr>
              <a:t>Духовна культура юриста </a:t>
            </a:r>
            <a:r>
              <a:rPr lang="uk-UA" sz="1700" dirty="0" smtClean="0">
                <a:solidFill>
                  <a:schemeClr val="tx1"/>
                </a:solidFill>
                <a:latin typeface="Arial Black" pitchFamily="34" charset="0"/>
              </a:rPr>
              <a:t>– необхідна передумова, одна зі шляхів формування творчого ставлення до діяльності. 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700" dirty="0" err="1" smtClean="0">
                <a:solidFill>
                  <a:schemeClr val="tx1"/>
                </a:solidFill>
                <a:latin typeface="Arial Black" pitchFamily="34" charset="0"/>
              </a:rPr>
              <a:t>Формування</a:t>
            </a:r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духовної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юриста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розпочинається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з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опанування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ним норм природного права,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передусім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Всесвіту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- як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краси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 smtClean="0">
                <a:solidFill>
                  <a:schemeClr val="tx1"/>
                </a:solidFill>
                <a:latin typeface="Arial Black" pitchFamily="34" charset="0"/>
              </a:rPr>
              <a:t>природи</a:t>
            </a:r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  <a:p>
            <a:pPr lvl="0" algn="just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700" dirty="0" smtClean="0">
                <a:solidFill>
                  <a:schemeClr val="tx1"/>
                </a:solidFill>
                <a:latin typeface="Arial Black" pitchFamily="34" charset="0"/>
              </a:rPr>
              <a:t>На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відміну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від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юридичних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норми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природного права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людина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не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створює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лише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засвоює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Якщо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юридичні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закони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людина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порушує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своїми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діями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то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природні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- не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тільки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діями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а й думками,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помислами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. </a:t>
            </a:r>
            <a:endParaRPr lang="ru-RU" sz="1700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lvl="0" algn="just"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1700" dirty="0" err="1" smtClean="0">
                <a:solidFill>
                  <a:schemeClr val="tx1"/>
                </a:solidFill>
                <a:latin typeface="Arial Black" pitchFamily="34" charset="0"/>
              </a:rPr>
              <a:t>Причому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за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порушення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юридичних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настає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юридична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відповідальність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, 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незнання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й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порушення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норм духовного права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призводить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до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негативних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наслідків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і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страждань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окремих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людей та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цілих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народів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. Тому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юристи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у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практичній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діяльності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повинні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особисто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виконувати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й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спонукати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громадян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до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виконання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1700" dirty="0" err="1">
                <a:solidFill>
                  <a:schemeClr val="tx1"/>
                </a:solidFill>
                <a:latin typeface="Arial Black" pitchFamily="34" charset="0"/>
              </a:rPr>
              <a:t>вимог</a:t>
            </a:r>
            <a:r>
              <a:rPr lang="ru-RU" sz="1700" dirty="0">
                <a:solidFill>
                  <a:schemeClr val="tx1"/>
                </a:solidFill>
                <a:latin typeface="Arial Black" pitchFamily="34" charset="0"/>
              </a:rPr>
              <a:t> природного права. </a:t>
            </a:r>
            <a:endParaRPr lang="ru-RU" sz="1700" dirty="0" smtClean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Духовна культура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139952" y="1916832"/>
            <a:ext cx="1296144" cy="648072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33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6"/>
            <a:ext cx="8064896" cy="3849877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smtClean="0"/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знання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філософії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Всесвіту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інтелектуальне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осмислення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історії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людства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народних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традицій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релігії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художньої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літератури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мистецтва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дотримання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норм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вищої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правничої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етики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використання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загальнолюдських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цінностей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у правовому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полі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п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суті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кожен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елемент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духовної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наповнює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юридичну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практику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глибоким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змістом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усвідомленням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необхідності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виконання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духовного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обов´язку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перед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громадянами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Структурн</a:t>
            </a:r>
            <a:r>
              <a:rPr lang="uk-UA" sz="4000" dirty="0">
                <a:solidFill>
                  <a:schemeClr val="tx1"/>
                </a:solidFill>
                <a:latin typeface="Arial Black" pitchFamily="34" charset="0"/>
              </a:rPr>
              <a:t>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елементи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</a:rPr>
              <a:t>духовної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dirty="0">
                <a:solidFill>
                  <a:srgbClr val="073E87"/>
                </a:solidFill>
              </a:rPr>
              <a:t/>
            </a:r>
            <a:br>
              <a:rPr lang="ru-RU" sz="3600" dirty="0">
                <a:solidFill>
                  <a:srgbClr val="073E87"/>
                </a:solidFill>
              </a:rPr>
            </a:br>
            <a:endParaRPr lang="ru-RU" sz="3600" dirty="0"/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995936" y="1988840"/>
            <a:ext cx="1512168" cy="50405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945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75467"/>
            <a:ext cx="8424935" cy="3450696"/>
          </a:xfrm>
        </p:spPr>
        <p:txBody>
          <a:bodyPr>
            <a:normAutofit fontScale="92500"/>
          </a:bodyPr>
          <a:lstStyle/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осмислення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юристом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духовного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світу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духовне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піднесення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розвиток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власної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духовної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сутності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збагачення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гуманістичним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світоглядом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керування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внутрішнім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життям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запобігання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духовним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стресам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осмислення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духовного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змісту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юридичних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законів</a:t>
            </a:r>
            <a:endParaRPr lang="ru-RU" dirty="0" smtClean="0">
              <a:solidFill>
                <a:schemeClr val="tx1"/>
              </a:solidFill>
              <a:latin typeface="Arial Black" pitchFamily="34" charset="0"/>
            </a:endParaRPr>
          </a:p>
          <a:p>
            <a:pPr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виконання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юристами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духовної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місії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Основні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</a:rPr>
              <a:t>функції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4211960" y="1916832"/>
            <a:ext cx="1872208" cy="576064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162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276872"/>
            <a:ext cx="8496943" cy="4320479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Поняття і значення культури юриста 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Формування професійної свідомості та культури юриста 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Поняття правової культури юриста 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Духовна культура юриста: формування, принципи та функції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Інформаційна культура юриста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Політична культура юриста як елемент професійної культури 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Моральна культура юриста: зміст, структура, форми прояву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Етична, естетична культура юриста </a:t>
            </a:r>
          </a:p>
          <a:p>
            <a:pPr algn="just">
              <a:buFont typeface="Wingdings" pitchFamily="2" charset="2"/>
              <a:buChar char="q"/>
            </a:pPr>
            <a:r>
              <a:rPr lang="uk-UA" sz="8000" b="1" dirty="0" smtClean="0">
                <a:solidFill>
                  <a:schemeClr val="tx1"/>
                </a:solidFill>
                <a:latin typeface="Arial Black" pitchFamily="34" charset="0"/>
              </a:rPr>
              <a:t>Професійна деформація працівників юридичної сфери: поняття, причини, шляхи подолання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Зміст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365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7" y="2675466"/>
            <a:ext cx="8424936" cy="3777869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Формуючи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власну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духовну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юрист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усвідомлює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критерії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визначають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його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як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захисника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народу,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оскільки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феномен духовного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життя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то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людини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яка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її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характеризує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344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Тобто</a:t>
            </a:r>
            <a:r>
              <a:rPr lang="ru-RU" b="1" dirty="0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духовна культура є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ознаками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якості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людського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буття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Інакше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кажучи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ефективність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юриста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зумовлюють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передусім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чинники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постійне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пізнання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самого себе,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духовних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засад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службової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діяльності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b="1" dirty="0" smtClean="0">
              <a:solidFill>
                <a:srgbClr val="3449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ru-RU" b="1" dirty="0" err="1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Дбаючи</a:t>
            </a:r>
            <a:r>
              <a:rPr lang="ru-RU" b="1" dirty="0" smtClean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власне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духовне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здоров´я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юрист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тим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самим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стає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спроможним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долати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зло,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вияви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якого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ще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досить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поширені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1" dirty="0" err="1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суспільстві</a:t>
            </a:r>
            <a:r>
              <a:rPr lang="ru-RU" b="1" dirty="0">
                <a:solidFill>
                  <a:srgbClr val="3449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Значення духовної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Круговая стрелка 3"/>
          <p:cNvSpPr/>
          <p:nvPr/>
        </p:nvSpPr>
        <p:spPr>
          <a:xfrm>
            <a:off x="3707904" y="1916832"/>
            <a:ext cx="144016" cy="144016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носка с четырьмя стрелками 4"/>
          <p:cNvSpPr/>
          <p:nvPr/>
        </p:nvSpPr>
        <p:spPr>
          <a:xfrm>
            <a:off x="3851920" y="1700808"/>
            <a:ext cx="1872208" cy="720080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8825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75467"/>
            <a:ext cx="8352928" cy="3450696"/>
          </a:xfrm>
        </p:spPr>
        <p:txBody>
          <a:bodyPr>
            <a:normAutofit fontScale="92500"/>
          </a:bodyPr>
          <a:lstStyle/>
          <a:p>
            <a:pPr marL="617220" lvl="0" indent="-342900" algn="just">
              <a:lnSpc>
                <a:spcPct val="115000"/>
              </a:lnSpc>
              <a:buClr>
                <a:srgbClr val="31B6FD"/>
              </a:buClr>
              <a:buFont typeface="Wingdings" pitchFamily="2" charset="2"/>
              <a:buChar char="q"/>
            </a:pPr>
            <a:r>
              <a:rPr lang="ru-RU" b="1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</a:t>
            </a:r>
            <a:r>
              <a:rPr lang="ru-RU" b="1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нформаційна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культура юриста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обумовлена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рівнем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розвитку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навичок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області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інформаційно-правових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відносин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використовуваних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для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забезпечення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практичної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надання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різноманітних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послуг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суспільстві</a:t>
            </a:r>
            <a:r>
              <a:rPr lang="ru-RU" dirty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ru-RU" dirty="0">
              <a:solidFill>
                <a:srgbClr val="073E87"/>
              </a:solidFill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Інформаційна культура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носка с четырьмя стрелками 3"/>
          <p:cNvSpPr/>
          <p:nvPr/>
        </p:nvSpPr>
        <p:spPr>
          <a:xfrm>
            <a:off x="3995936" y="1808820"/>
            <a:ext cx="1728192" cy="50405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82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1268760"/>
            <a:ext cx="8712968" cy="5445224"/>
          </a:xfrm>
        </p:spPr>
        <p:txBody>
          <a:bodyPr>
            <a:no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1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Забезпечення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 на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інформацію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передбачає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кожен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право на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отримання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достовірної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2.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Достовірності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точності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забезпечує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повноту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своєчасність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отримання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3.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Необхідності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отриманні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такого роду,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є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потрібною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корисною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саме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конкретній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справі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4.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Справедливості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тому,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використовуватися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повному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обсязі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без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приховування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окремих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відомостей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може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призвести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неправильного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тлумачення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справи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5.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Раціональності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передбачає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бути доведена до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відома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певними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частинами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логічно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послідовно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6.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Доцільності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основним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завданням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якого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є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виокремлення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конкретної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мети для правильного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застосування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7.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Вільного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обміну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передбачає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вільний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обмін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інформаційними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ресурсами,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отриманих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спосіб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суперечить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чинному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8.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Об’єктивності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поширенні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правдивої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тобто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такій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відповідає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реальній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дійсності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запобігання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дезінформації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інформаційному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галасу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);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9.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Відповідальності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передбачає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понесення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винною особою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покарання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матеріального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/і морального характеру за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розповсюдження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недостовірної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такої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є </a:t>
            </a:r>
            <a:r>
              <a:rPr lang="ru-RU" sz="1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таємницею</a:t>
            </a:r>
            <a:r>
              <a:rPr lang="ru-RU" sz="1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).</a:t>
            </a:r>
            <a:endParaRPr lang="ru-RU" sz="14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sz="14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683568" y="0"/>
            <a:ext cx="8229600" cy="1252537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Принципи інформаційної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516216" y="980728"/>
            <a:ext cx="1368152" cy="288032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18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Структура інформаційної культури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8946693"/>
              </p:ext>
            </p:extLst>
          </p:nvPr>
        </p:nvGraphicFramePr>
        <p:xfrm>
          <a:off x="251520" y="1628801"/>
          <a:ext cx="8712968" cy="4587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12968"/>
              </a:tblGrid>
              <a:tr h="1224135">
                <a:tc>
                  <a:txBody>
                    <a:bodyPr/>
                    <a:lstStyle/>
                    <a:p>
                      <a:pPr marL="27432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31B6FD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1)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оволодіння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знаннями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сфері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інформатики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й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інформаційного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законодавства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широка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інформованість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про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життя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суспільства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його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закономірності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права і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обов'язки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громадян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як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учасників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відносин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178857">
                <a:tc>
                  <a:txBody>
                    <a:bodyPr/>
                    <a:lstStyle/>
                    <a:p>
                      <a:pPr marL="27432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31B6FD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2)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переконаність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у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необхідності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служити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суспільству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шляхом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послуг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заснованих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на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нових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досягненнях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в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галузі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розвитку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засобів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інформатизації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технологій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;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  <a:tr h="1962765">
                <a:tc>
                  <a:txBody>
                    <a:bodyPr/>
                    <a:lstStyle/>
                    <a:p>
                      <a:pPr marL="27432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>
                          <a:srgbClr val="31B6FD"/>
                        </a:buClr>
                        <a:buSzPct val="100000"/>
                        <a:buFont typeface="Symbol" pitchFamily="18" charset="2"/>
                        <a:buNone/>
                        <a:tabLst/>
                        <a:defRPr/>
                      </a:pP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3) участь в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відносинах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ефективне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використання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ресурсів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і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засобів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масових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комунікацій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також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принципів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і норм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інформаційного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законодавства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: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збереження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персональних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даних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особистої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інформації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),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забезпечення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інформаційної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безпеки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суспільства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захист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професійної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таємниці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,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державних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інформаційних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стандартів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 та </a:t>
                      </a:r>
                      <a:r>
                        <a:rPr kumimoji="0" lang="ru-RU" sz="18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ін</a:t>
                      </a:r>
                      <a:r>
                        <a:rPr kumimoji="0" lang="ru-RU" sz="18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  <a:endParaRPr kumimoji="0" lang="ru-RU" sz="18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73E87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endParaRPr lang="ru-RU" sz="1800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268760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3400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1" y="1844824"/>
            <a:ext cx="8640960" cy="4896544"/>
          </a:xfrm>
        </p:spPr>
        <p:txBody>
          <a:bodyPr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гуманістична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орієнтована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захист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прав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людини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; </a:t>
            </a:r>
            <a:endParaRPr lang="ru-RU" sz="1800" dirty="0" smtClean="0">
              <a:solidFill>
                <a:srgbClr val="000000"/>
              </a:solidFill>
              <a:latin typeface="Arial Black" pitchFamily="34" charset="0"/>
              <a:ea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управлінська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уміння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акумулювати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використовувати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інформацію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керівниками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різного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рівня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залежності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професійних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навиків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знань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;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комунікативна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забезпечення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спілкування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обмін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інформацією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суб’єктами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прав,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здійснюється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відповідному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культурно-моральному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рівні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; </a:t>
            </a:r>
            <a:endParaRPr lang="ru-RU" sz="1800" dirty="0" smtClean="0">
              <a:solidFill>
                <a:srgbClr val="000000"/>
              </a:solidFill>
              <a:latin typeface="Arial Black" pitchFamily="34" charset="0"/>
              <a:ea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орієнтувальна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полягає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в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отриманні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інформації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підлягає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чіткому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розмежуванні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кола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осіб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яким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вона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може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знадобитися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бути доведена; </a:t>
            </a:r>
            <a:endParaRPr lang="ru-RU" sz="1800" dirty="0" smtClean="0">
              <a:solidFill>
                <a:srgbClr val="000000"/>
              </a:solidFill>
              <a:latin typeface="Arial Black" pitchFamily="34" charset="0"/>
              <a:ea typeface="Times New Roman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режимна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передбачає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раціональне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використання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інформаційного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матеріалу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враховуючи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при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цьому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особливості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державної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комерційної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таємниці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; 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понесення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відповідальності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передбачає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разі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використання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інформації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не за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призначенням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або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такої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спричинила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для особи шкоду, юрист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понести за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це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санкції</a:t>
            </a:r>
            <a:endParaRPr lang="ru-RU" sz="1800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Функції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</a:rPr>
              <a:t>інформаційної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культури</a:t>
            </a:r>
            <a:endParaRPr lang="ru-RU" sz="36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196752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039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132856"/>
            <a:ext cx="8568952" cy="4464496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2800" b="1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2800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юриста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—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реальна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оцінка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ним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сучасної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ситуації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вироблення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власних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поглядів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професійній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Розвиток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свідомому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зас­воєнні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критичному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осмисленні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ним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історичних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означає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у першу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чергу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потребує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інтелекту­ального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осмислення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історичного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досвіду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українського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народу.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Політична культура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556792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13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060848"/>
            <a:ext cx="8640959" cy="4065315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3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свідомість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ідеї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установки);</a:t>
            </a:r>
            <a:endParaRPr lang="ru-RU" sz="32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3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відносини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взаємодія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політичний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конфлікт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політичний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авторитет,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репутація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.);</a:t>
            </a:r>
            <a:endParaRPr lang="ru-RU" sz="32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3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поведінка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(участь у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партійній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наслідки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санкції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практика та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).</a:t>
            </a:r>
            <a:endParaRPr lang="ru-RU" sz="32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Зміст політичної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84784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747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75467"/>
            <a:ext cx="8640959" cy="3450696"/>
          </a:xfrm>
        </p:spPr>
        <p:txBody>
          <a:bodyPr>
            <a:normAutofit fontScale="850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життєво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важливі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інтереси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існуючих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суб'єктів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призначення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політики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сучасний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момент;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наявність</a:t>
            </a: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можуть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відбутися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для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реалізації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характер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відносин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між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суб'єктами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політики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тощо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Крім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цього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юрист повинен бути у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курсі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достовірних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фактів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знати 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ведення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дискусій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вміти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прогнозувати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явища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6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тощо</a:t>
            </a:r>
            <a:r>
              <a:rPr lang="ru-RU" sz="26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6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  <a:spcAft>
                <a:spcPts val="1000"/>
              </a:spcAft>
            </a:pP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 повинен знати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такі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основні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складові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політики</a:t>
            </a:r>
            <a:r>
              <a:rPr lang="ru-RU" sz="28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8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175" y="1916832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013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536504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держава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 право, як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інститути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існують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для того,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щоб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забезпечувати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нормальне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індивіда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загальнолюдські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інтереси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пріоритет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перед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груповими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громадський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обов'язок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повинен бути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важливішим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особисті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інтереси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ідеологічні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погляди не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повинні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впливати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обов'я­зок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юриста;</a:t>
            </a:r>
            <a:endParaRPr lang="ru-RU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дотримання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ідей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демократії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правової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держави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Autofit/>
          </a:bodyPr>
          <a:lstStyle/>
          <a:p>
            <a:pPr marL="274320" lvl="0" indent="-274320">
              <a:spcBef>
                <a:spcPct val="20000"/>
              </a:spcBef>
              <a:spcAft>
                <a:spcPts val="1000"/>
              </a:spcAft>
            </a:pP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Реальне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втілення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проявляються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в тому,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 у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своїй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враховує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такі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дані</a:t>
            </a:r>
            <a:r>
              <a:rPr lang="ru-RU" sz="24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484784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381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424935" cy="4248471"/>
          </a:xfrm>
        </p:spPr>
        <p:txBody>
          <a:bodyPr>
            <a:normAutofit fontScale="92500"/>
          </a:bodyPr>
          <a:lstStyle/>
          <a:p>
            <a:pPr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розумінні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закономірностей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виникнення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конкретних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srgbClr val="073E87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розумінні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призначення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800" dirty="0">
              <a:solidFill>
                <a:srgbClr val="073E87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умінні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прогнозувати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явища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</a:p>
          <a:p>
            <a:pPr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Політична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юриста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залежить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сукупності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факторів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соціального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історичного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осо­бистого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порядку,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обумовлені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професійними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можливостями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зафіксованими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в законах,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посадових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інструкціях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положеннях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тощо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.</a:t>
            </a:r>
            <a:endParaRPr lang="ru-RU" sz="2800" dirty="0">
              <a:solidFill>
                <a:srgbClr val="073E87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31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культура юриста </a:t>
            </a:r>
            <a:r>
              <a:rPr lang="ru-RU" sz="31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проявляються</a:t>
            </a:r>
            <a:r>
              <a:rPr lang="ru-RU" sz="31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31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реалізації</a:t>
            </a:r>
            <a:r>
              <a:rPr lang="ru-RU" sz="31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1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здобутих</a:t>
            </a:r>
            <a:r>
              <a:rPr lang="ru-RU" sz="31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100" b="1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047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1" cy="4680520"/>
          </a:xfrm>
        </p:spPr>
        <p:txBody>
          <a:bodyPr>
            <a:noAutofit/>
          </a:bodyPr>
          <a:lstStyle/>
          <a:p>
            <a:pPr marL="0" indent="0" algn="just">
              <a:lnSpc>
                <a:spcPct val="110000"/>
              </a:lnSpc>
              <a:spcAft>
                <a:spcPts val="1000"/>
              </a:spcAft>
              <a:buNone/>
            </a:pPr>
            <a:r>
              <a:rPr lang="ru-RU" sz="1800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Культура</a:t>
            </a:r>
            <a:r>
              <a:rPr lang="ru-RU" sz="1800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(лат.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cultura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–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вирощування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виховання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освіта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розвиток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 є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історичним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явищем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сукупність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цінностей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створених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людством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відносин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людей до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природи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між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собою та до самих себе. Культура є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загальним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способом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існування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людини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відрізняє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життєдіяльність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біологічної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Розвиток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залежить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змін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соціально-економічних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формацій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характеризується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рівнем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оволодіння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люд­ством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силами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природи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рівнем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розвитку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кожної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окремої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люди­ни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людства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загалом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Разом з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тим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певну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самостійність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щодо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змін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своєї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матеріальної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основи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Така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самостійність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виявляється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спадкоємності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взаємодії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різних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народів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як мораль і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релігія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є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інститутом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визначається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змістом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Усі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нор­ми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є нормами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однак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всі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перетворю­ються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юридичні</a:t>
            </a:r>
            <a:r>
              <a:rPr lang="ru-RU" sz="1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норми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sz="2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1. Поняття і значення культури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308304" y="1268760"/>
            <a:ext cx="936104" cy="360040"/>
          </a:xfrm>
          <a:prstGeom prst="curvedLef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2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95536" y="404664"/>
            <a:ext cx="8568952" cy="6192688"/>
          </a:xfrm>
        </p:spPr>
        <p:txBody>
          <a:bodyPr>
            <a:noAutofit/>
          </a:bodyPr>
          <a:lstStyle/>
          <a:p>
            <a:pPr algn="ctr">
              <a:spcAft>
                <a:spcPts val="1000"/>
              </a:spcAft>
            </a:pP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Юрист повинен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формувати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3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собі</a:t>
            </a:r>
            <a:r>
              <a:rPr lang="ru-RU" sz="3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політичну</a:t>
            </a:r>
            <a:r>
              <a:rPr lang="ru-RU" sz="3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неупередженість</a:t>
            </a:r>
            <a:endParaRPr lang="ru-RU" sz="32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вимагає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позапартійності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деяких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кате­горій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Так,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відповідно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ст. 127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Конституції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суддям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заборонено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належати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партій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Крім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статті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5 Закону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"Про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судоустрій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статус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суддів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"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закріплено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суддя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нале­жати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партії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представницький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мандат.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Стаття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6 Закону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«Про Службу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без­пеки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»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визначає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Служби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безпеки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партійних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особистих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інтересах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допускається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1268760"/>
            <a:ext cx="151765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79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04864"/>
            <a:ext cx="8568951" cy="4248471"/>
          </a:xfrm>
        </p:spPr>
        <p:txBody>
          <a:bodyPr>
            <a:normAutofit fontScale="77500" lnSpcReduction="20000"/>
          </a:bodyPr>
          <a:lstStyle/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оцінка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результатів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формування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громадянської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юриста;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вироблення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орієнтації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виконанні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службового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обов'язку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запобігання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деформації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пол­ітичної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юриста;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розвиток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української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політико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-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думки;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Aft>
                <a:spcPts val="1000"/>
              </a:spcAft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впорядкування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політико-юридичних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культурних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процесів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8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Функції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62880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320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15133314"/>
              </p:ext>
            </p:extLst>
          </p:nvPr>
        </p:nvGraphicFramePr>
        <p:xfrm>
          <a:off x="323528" y="2564904"/>
          <a:ext cx="8568951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5400" dirty="0" smtClean="0">
                <a:solidFill>
                  <a:schemeClr val="tx1"/>
                </a:solidFill>
                <a:latin typeface="Arial Black" pitchFamily="34" charset="0"/>
              </a:rPr>
              <a:t>Принципи</a:t>
            </a:r>
            <a:endParaRPr lang="ru-RU" sz="54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833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75467"/>
            <a:ext cx="8568951" cy="3450696"/>
          </a:xfrm>
        </p:spPr>
        <p:txBody>
          <a:bodyPr>
            <a:normAutofit/>
          </a:bodyPr>
          <a:lstStyle/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світоглядні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міра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освоєння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загальнозначущих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образів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оволодіння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нормами-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ідеями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норми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практичної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міра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норм-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визнаних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державі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Нормативна основа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endParaRPr lang="ru-RU" sz="40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844824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29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1250776"/>
              </p:ext>
            </p:extLst>
          </p:nvPr>
        </p:nvGraphicFramePr>
        <p:xfrm>
          <a:off x="323528" y="2564904"/>
          <a:ext cx="8568952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Зміст політичної культури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18323"/>
            <a:ext cx="2088232" cy="5705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46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276872"/>
            <a:ext cx="8640960" cy="4320480"/>
          </a:xfrm>
        </p:spPr>
        <p:txBody>
          <a:bodyPr>
            <a:normAutofit fontScale="70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1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оволодіння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широка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інформованість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закономірності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функціонування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системи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обов'язки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громадян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2.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втілити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інформованість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власний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варіант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узгоджується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режимом і культурою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сформувати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ставлення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владних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структур,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виробити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стійкі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орієнтації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установки;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3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практично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досягненнями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суспільстві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ціннісними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принципами і нормами: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pPr indent="257175" algn="ctr">
              <a:lnSpc>
                <a:spcPct val="115000"/>
              </a:lnSpc>
              <a:spcAft>
                <a:spcPts val="0"/>
              </a:spcAft>
            </a:pP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гласністю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демократією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плюралізмом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правами і свободами, не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порушуючи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стосуються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норм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Конституції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заборону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неучасть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громадських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об'єднаннях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цілі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).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257175">
              <a:lnSpc>
                <a:spcPct val="115000"/>
              </a:lnSpc>
              <a:spcBef>
                <a:spcPct val="20000"/>
              </a:spcBef>
            </a:pPr>
            <a:r>
              <a:rPr lang="ru-RU" sz="4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rPr>
            </a:b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Структура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політичної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юриста</a:t>
            </a:r>
            <a:r>
              <a:rPr lang="ru-RU" sz="11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1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72816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8475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7"/>
            <a:ext cx="8280920" cy="3450696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</a:t>
            </a:r>
            <a:r>
              <a:rPr lang="ru-RU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оральна культура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один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аспектів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професійної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культури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юриста,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яка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характеризується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системою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формуються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усього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життя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особи і 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головним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критерієм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виборі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моделі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мети,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засобів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здійснення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поведінки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домінуючого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мотиву будь-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якої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свідомої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</a:endParaRPr>
          </a:p>
          <a:p>
            <a:pPr marL="0" indent="0" algn="just">
              <a:buNone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Функціонування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моралі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суспільному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неможливе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без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суб´єктів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носіїв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без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сприйняття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реалізації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ними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ідеалів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в свою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чергу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вимагає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суб´єктів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наявності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відповідних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моральні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цінності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почуттів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оцінок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емоцій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навиків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поведінки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яка б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узгоджувалась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із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вимогами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моралі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.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Моральна культура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62880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393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Моральна поведінка та діяльність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Моральні відносини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Культура спілкування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Зміст моральної культури юриста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00808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515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Форми: моральної свідомості: </a:t>
            </a:r>
            <a:br>
              <a:rPr lang="uk-U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суспільна</a:t>
            </a:r>
            <a:r>
              <a:rPr lang="uk-UA" dirty="0">
                <a:solidFill>
                  <a:schemeClr val="tx1"/>
                </a:solidFill>
                <a:latin typeface="Arial Black" pitchFamily="34" charset="0"/>
              </a:rPr>
              <a:t>;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uk-U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індивідуальна;</a:t>
            </a:r>
          </a:p>
          <a:p>
            <a:pPr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Рівні: </a:t>
            </a:r>
            <a:br>
              <a:rPr lang="uk-U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емоційно-почуттєвий</a:t>
            </a:r>
            <a:br>
              <a:rPr lang="uk-UA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раціонально-теоретичний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Структура моральної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98884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249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7"/>
            <a:ext cx="8280920" cy="345069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Вироблення поваги до права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Створення механізму правомірної поведінки при здійсненні професійних повноважень 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Формування рівня усвідомлення власних моральних помилок і шляхів їх виправлення, розуміння природних прав людини та ціни </a:t>
            </a:r>
            <a:r>
              <a:rPr lang="uk-UA" dirty="0" err="1" smtClean="0">
                <a:solidFill>
                  <a:schemeClr val="tx1"/>
                </a:solidFill>
                <a:latin typeface="Arial Black" pitchFamily="34" charset="0"/>
              </a:rPr>
              <a:t>ії</a:t>
            </a: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 життя</a:t>
            </a:r>
          </a:p>
          <a:p>
            <a:pPr algn="just">
              <a:buFont typeface="Wingdings" pitchFamily="2" charset="2"/>
              <a:buChar char="q"/>
            </a:pPr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Запобігання порушенню гармонії між духовним та матеріальним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Функції моральної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844824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11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251520" y="548680"/>
            <a:ext cx="8640960" cy="5976664"/>
          </a:xfrm>
        </p:spPr>
        <p:txBody>
          <a:bodyPr>
            <a:normAutofit lnSpcReduction="1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сукупність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матеріальних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духовних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створених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людством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протягом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історії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межах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 як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носія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різноманітних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цінностей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учасника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широкого кола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суспільних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відносин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виділяють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кілька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структурних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компонентів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свідчить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багатопрофільність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складність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спілкування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Виходячи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 потреб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особливо­стей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роботи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спрямованості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найбільший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інте­рес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становлять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питання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структури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ролі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межах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endParaRPr lang="ru-RU" sz="1800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654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5" y="2675467"/>
            <a:ext cx="7812856" cy="3450696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Відданість ідеалам правової держави демократичного і </a:t>
            </a:r>
            <a:r>
              <a:rPr lang="uk-UA" sz="1800" dirty="0" err="1" smtClean="0">
                <a:solidFill>
                  <a:schemeClr val="tx1"/>
                </a:solidFill>
                <a:latin typeface="Arial Black" pitchFamily="34" charset="0"/>
              </a:rPr>
              <a:t>соціальноорієнтованого</a:t>
            </a: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 суспільства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Дотримання принципу законності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Гуманне, турботливе ставлення до людини, принцип високоморального співробітництва як з колегами так і з клієнтами 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Справедливість </a:t>
            </a:r>
            <a:endParaRPr lang="uk-UA" sz="1800" dirty="0">
              <a:solidFill>
                <a:schemeClr val="tx1"/>
              </a:solidFill>
              <a:latin typeface="Arial Black" pitchFamily="34" charset="0"/>
            </a:endParaRP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Відповідальність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Істинність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Порядність 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Довіра</a:t>
            </a:r>
          </a:p>
          <a:p>
            <a:pPr algn="just">
              <a:buFont typeface="Wingdings" pitchFamily="2" charset="2"/>
              <a:buChar char="q"/>
            </a:pPr>
            <a:r>
              <a:rPr lang="uk-UA" sz="1800" dirty="0">
                <a:solidFill>
                  <a:schemeClr val="tx1"/>
                </a:solidFill>
                <a:latin typeface="Arial Black" pitchFamily="34" charset="0"/>
              </a:rPr>
              <a:t>С</a:t>
            </a:r>
            <a:r>
              <a:rPr lang="uk-UA" sz="1800" dirty="0" smtClean="0">
                <a:solidFill>
                  <a:schemeClr val="tx1"/>
                </a:solidFill>
                <a:latin typeface="Arial Black" pitchFamily="34" charset="0"/>
              </a:rPr>
              <a:t>півчуття </a:t>
            </a:r>
            <a:endParaRPr lang="ru-RU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Принципи моральної культури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72816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5784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3113401"/>
              </p:ext>
            </p:extLst>
          </p:nvPr>
        </p:nvGraphicFramePr>
        <p:xfrm>
          <a:off x="872067" y="2675467"/>
          <a:ext cx="7408333" cy="345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Форми прояву моральної культури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772816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9311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352927" cy="3450696"/>
          </a:xfrm>
        </p:spPr>
        <p:txBody>
          <a:bodyPr>
            <a:normAutofit fontScale="775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 структурному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моральну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культуру особи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розглядати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аспекті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духовного та практичного,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можливість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виділяти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побудови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як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теоретичний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чуттєво-психологічний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раціональний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практичний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).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Моральну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уявити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як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єдність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внутрішньої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зовнішньої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внутрішньою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духовне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багатство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погляди,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ідеї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життєві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принципи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оцінні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критерії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зовнішньою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ступінь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вияву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повсякденному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житті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також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18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Структура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700808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233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675466"/>
            <a:ext cx="7740848" cy="384987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b="1" dirty="0" err="1">
                <a:solidFill>
                  <a:srgbClr val="000000"/>
                </a:solidFill>
                <a:latin typeface="Arial Black" pitchFamily="34" charset="0"/>
              </a:rPr>
              <a:t>Етична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</a:rPr>
              <a:t> культура юриста 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система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моральних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принципів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і норм,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які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сформувалися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як результат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почуттів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знань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, потреб,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пере­конань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виражають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моральній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поведінці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юриста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гармонію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вну­трішніх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переконань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їх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</a:rPr>
              <a:t>проявів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;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</a:rPr>
              <a:t>природне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ядро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професійної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юри­ста як особи,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категоричне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веління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морально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діяти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час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службових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</a:rPr>
              <a:t>обов'язків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</a:rPr>
              <a:t>. 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Етична культура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00808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89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2" y="2675466"/>
            <a:ext cx="8208911" cy="3633853"/>
          </a:xfrm>
        </p:spPr>
        <p:txBody>
          <a:bodyPr>
            <a:normAutofit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</a:rPr>
              <a:t>наявність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етичних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почуттів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потреб;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перетворення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етичних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почуттів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знань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потреб у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моральні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пе­реконання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звички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морального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оцінювання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чужої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поведінки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;</a:t>
            </a:r>
          </a:p>
          <a:p>
            <a:pPr algn="just">
              <a:buFont typeface="Wingdings" pitchFamily="2" charset="2"/>
              <a:buChar char="q"/>
            </a:pP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готовність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діяти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керуючись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етичними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знаннями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і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переконання­ми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тобто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чинити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</a:rPr>
              <a:t> морально, по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</a:rPr>
              <a:t>совісті</a:t>
            </a:r>
            <a:r>
              <a:rPr lang="ru-RU" dirty="0">
                <a:solidFill>
                  <a:srgbClr val="000000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4000" b="1" dirty="0" smtClean="0">
                <a:solidFill>
                  <a:schemeClr val="bg1"/>
                </a:solidFill>
                <a:latin typeface="Arial"/>
              </a:rPr>
              <a:t/>
            </a:r>
            <a:br>
              <a:rPr lang="ru-RU" sz="4000" b="1" dirty="0" smtClean="0">
                <a:solidFill>
                  <a:schemeClr val="bg1"/>
                </a:solidFill>
                <a:latin typeface="Arial"/>
              </a:rPr>
            </a:b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Структура </a:t>
            </a: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</a:rPr>
              <a:t>етичної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</a:rPr>
              <a:t>юриста</a:t>
            </a:r>
            <a:r>
              <a:rPr lang="ru-RU" sz="2400" dirty="0">
                <a:solidFill>
                  <a:srgbClr val="000000"/>
                </a:solidFill>
                <a:latin typeface="Arial"/>
              </a:rPr>
              <a:t/>
            </a:r>
            <a:br>
              <a:rPr lang="ru-RU" sz="2400" dirty="0">
                <a:solidFill>
                  <a:srgbClr val="000000"/>
                </a:solidFill>
                <a:latin typeface="Arial"/>
              </a:rPr>
            </a:br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2880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491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2117365"/>
              </p:ext>
            </p:extLst>
          </p:nvPr>
        </p:nvGraphicFramePr>
        <p:xfrm>
          <a:off x="323528" y="2276872"/>
          <a:ext cx="8568951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spcAft>
                <a:spcPts val="1000"/>
              </a:spcAft>
            </a:pP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Основні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принципи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етичної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4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b="1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юриста</a:t>
            </a:r>
            <a:r>
              <a:rPr lang="ru-RU" sz="1300" dirty="0">
                <a:solidFill>
                  <a:srgbClr val="073E87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1300" dirty="0">
                <a:solidFill>
                  <a:srgbClr val="073E87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>
              <a:latin typeface="Arial Black" pitchFamily="34" charset="0"/>
            </a:endParaRP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700808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492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636912"/>
            <a:ext cx="8424936" cy="3744416"/>
          </a:xfrm>
        </p:spPr>
        <p:txBody>
          <a:bodyPr>
            <a:normAutofit lnSpcReduction="10000"/>
          </a:bodyPr>
          <a:lstStyle/>
          <a:p>
            <a:pPr algn="just"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</a:rPr>
              <a:t>відношення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юриста до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своєї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професійної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діяльності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і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її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</a:rPr>
              <a:t>результатів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 (як особи-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професіонала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відносини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колегами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по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роботі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 (як члена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робочої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групи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);</a:t>
            </a:r>
          </a:p>
          <a:p>
            <a:pPr algn="just">
              <a:buFont typeface="Wingdings" pitchFamily="2" charset="2"/>
              <a:buChar char="q"/>
            </a:pP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відносини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з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клієнтом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підсудним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підслідним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та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іншими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людь­ми в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процесі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вирішення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юридичної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справи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 (як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представника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</a:rPr>
              <a:t>влади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</a:rPr>
              <a:t>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3600" b="1" dirty="0" err="1" smtClean="0">
                <a:solidFill>
                  <a:schemeClr val="tx1"/>
                </a:solidFill>
                <a:latin typeface="Arial Black" pitchFamily="34" charset="0"/>
              </a:rPr>
              <a:t>Рівні</a:t>
            </a: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Arial Black" pitchFamily="34" charset="0"/>
              </a:rPr>
              <a:t>прояву</a:t>
            </a:r>
            <a:r>
              <a:rPr lang="ru-RU" sz="36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Arial Black" pitchFamily="34" charset="0"/>
              </a:rPr>
              <a:t>етичної</a:t>
            </a:r>
            <a:r>
              <a:rPr lang="ru-RU" sz="36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b="1" dirty="0" err="1">
                <a:solidFill>
                  <a:schemeClr val="tx1"/>
                </a:solidFill>
                <a:latin typeface="Arial Black" pitchFamily="34" charset="0"/>
              </a:rPr>
              <a:t>культури</a:t>
            </a:r>
            <a:r>
              <a:rPr lang="ru-RU" sz="3600" b="1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600" b="1" dirty="0" smtClean="0">
                <a:solidFill>
                  <a:schemeClr val="tx1"/>
                </a:solidFill>
                <a:latin typeface="Arial Black" pitchFamily="34" charset="0"/>
              </a:rPr>
              <a:t>юриста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484784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4200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708920"/>
            <a:ext cx="8532937" cy="2409131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sz="3000" b="1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Естетична</a:t>
            </a:r>
            <a:r>
              <a:rPr lang="ru-RU" sz="3000" b="1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культура юриста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—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розуміння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юристом правил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зов­нішньої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гармонії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своєї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реалізація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прак­тиці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 метою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ефективного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розв'язання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юридичних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0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завдань</a:t>
            </a:r>
            <a:r>
              <a:rPr lang="ru-RU" sz="30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30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74320" lvl="0" indent="-274320">
              <a:lnSpc>
                <a:spcPts val="1650"/>
              </a:lnSpc>
              <a:spcBef>
                <a:spcPct val="20000"/>
              </a:spcBef>
              <a:spcAft>
                <a:spcPts val="1000"/>
              </a:spcAft>
            </a:pPr>
            <a:r>
              <a:rPr lang="uk-UA" sz="5400" dirty="0" smtClean="0">
                <a:solidFill>
                  <a:schemeClr val="tx1"/>
                </a:solidFill>
                <a:latin typeface="Arial Black" pitchFamily="34" charset="0"/>
              </a:rPr>
              <a:t>Естетична культура </a:t>
            </a:r>
            <a:r>
              <a:rPr lang="ru-RU" sz="5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5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2621" y="1556792"/>
            <a:ext cx="1511300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1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72816"/>
            <a:ext cx="8568951" cy="4752527"/>
          </a:xfrm>
        </p:spPr>
        <p:txBody>
          <a:bodyPr>
            <a:normAutofit fontScale="92500" lnSpcReduction="10000"/>
          </a:bodyPr>
          <a:lstStyle/>
          <a:p>
            <a:pPr marL="0"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000" b="1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Культура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мови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літературна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мова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вільне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володіння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юридич­ною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термінологією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відсутність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слів-паразитів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уміння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вибрати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пра­вильний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тон 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розмові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Культура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зовнішнього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вигляду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вміння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добирати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одяг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зачіску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відповідно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віку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посади, часу. Для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характерні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офіційність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стриманість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одязі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відсутність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екстравагантності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тому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посада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державно-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офіційний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характер.</a:t>
            </a:r>
            <a:endParaRPr lang="ru-RU" sz="20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Культура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організації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робочого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місця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 —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створення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естетичної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обстановки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юриста,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комфортності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Однак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юрист повинен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орієнтуватись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відвідувачів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тому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робоче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місце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не повинно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відволікати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увагу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відвідувачів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lvl="0" algn="just">
              <a:spcBef>
                <a:spcPts val="0"/>
              </a:spcBef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Культура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підготовки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юридичних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документів</a:t>
            </a:r>
            <a:r>
              <a:rPr lang="ru-RU" sz="2000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—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відсутність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тех­нічних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структурних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порушень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організаційних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пунктуаційних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поми­лок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нерозбірливого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рукописного тексту </a:t>
            </a:r>
            <a:r>
              <a:rPr lang="ru-RU" sz="2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тощо</a:t>
            </a:r>
            <a:r>
              <a:rPr lang="ru-RU" sz="2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  <a:spcAft>
                <a:spcPts val="1000"/>
              </a:spcAft>
            </a:pP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</a:t>
            </a:r>
            <a:r>
              <a:rPr lang="ru-RU" sz="40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кладові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естетичної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40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юриста</a:t>
            </a:r>
            <a:r>
              <a:rPr lang="ru-RU" sz="10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268760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5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7"/>
            <a:ext cx="8352927" cy="3450696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Деформація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» - 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від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лат.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deformatio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— «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спотворення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», 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«</a:t>
            </a: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викривлення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»)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зміна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розмірів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і форм твердого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тіла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дією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зовнішніх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сил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навантажень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)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або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якихось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інших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впливів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наприклад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температури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електричних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магнітних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полів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),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юриспруденції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-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негативні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процеси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професійній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свідомості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фахівців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юридичних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</a:rPr>
              <a:t>спеціальностей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Професійна деформація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4876" y="1556792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605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9047" y="764704"/>
            <a:ext cx="8892480" cy="5112568"/>
          </a:xfrm>
        </p:spPr>
        <p:txBody>
          <a:bodyPr>
            <a:normAutofit fontScale="2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Якщо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говорити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 культуру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осіб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об´єднаних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за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професійною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належністю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потрібно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використовувати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поняття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куль­тури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яка в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традиційному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розумінні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базується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елементах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культу­ри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особи, але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виокремлюється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завдяки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особливостям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виконання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завдань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функцій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представником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тієї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sz="72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Із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застосуванням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цього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терміна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підкреслюємо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необхідність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саме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тих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умінь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навичок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без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во­лодіння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якими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особа не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здатна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виконання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професійного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обов´язку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Так, у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структурі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можна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виділити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культуру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етичну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економіч­ну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інформаційну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які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природно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різним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ступенем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доско­налості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наповнюють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зміст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представників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різних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про­фесій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Але для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представника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певної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кожний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названих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компонентів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буде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відігравати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вирішальну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роль,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другорядне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значення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endParaRPr lang="ru-RU" sz="7200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indent="0" algn="just">
              <a:lnSpc>
                <a:spcPct val="115000"/>
              </a:lnSpc>
              <a:buNone/>
            </a:pPr>
            <a:r>
              <a:rPr lang="ru-RU" sz="7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Якщо</a:t>
            </a:r>
            <a:r>
              <a:rPr lang="ru-RU" sz="7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для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працівника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дипломатичного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відомства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члена парламенту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політична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буде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домінуючим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фактором, то для бухгалтера таким фактором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стати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економічна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культура. А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стосовно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представника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професії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не­обхідно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визнати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як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головний</a:t>
            </a:r>
            <a:r>
              <a:rPr lang="ru-RU" sz="7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компонент культуру </a:t>
            </a:r>
            <a:r>
              <a:rPr lang="ru-RU" sz="7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правову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9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8207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1052736"/>
            <a:ext cx="8568952" cy="5040560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Професійна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b="1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деформація</a:t>
            </a:r>
            <a:r>
              <a:rPr lang="ru-RU" b="1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–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комплекс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специфічних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взаємодіючих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змін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особистісній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структурі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виникають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внаслідок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ряду умов,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які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пов’язані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з трудовою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діяльністю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результат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появи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розвитку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жорстких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професійних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стереотипів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перенесення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ролі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сферу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позаслужбових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стосунків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впливу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специфіки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службової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5888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179512" y="1268760"/>
            <a:ext cx="8959697" cy="5400600"/>
          </a:xfrm>
        </p:spPr>
        <p:txBody>
          <a:bodyPr>
            <a:noAutofit/>
          </a:bodyPr>
          <a:lstStyle/>
          <a:p>
            <a:pPr marL="0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нігілізм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запереченні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соціальної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цінності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права, скептичному,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зневажливому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ставленні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нього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свідомому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ігноруванні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вимог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закону;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інфантилізм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викривлення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полягає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несформованості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недостатній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глибині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поглядів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уявлень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наявності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і в них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численних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прогалин;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фетишизм (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ідеалізм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романтизм) – форма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деформації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правосвідомості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виражається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абсолютизації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ролі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права і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правових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інститутів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у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регулюванні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суспільних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відносин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правова</a:t>
            </a: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демагогія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підміна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права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видимістю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маніпуляції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з правом,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зловживання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правом,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використання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права для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досягнення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власних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цілей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при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удаваному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посиланні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суспільне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благо;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 indent="-285750" algn="just">
              <a:lnSpc>
                <a:spcPct val="115000"/>
              </a:lnSpc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правовий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дилетантизм 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заняття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правом без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спеціальної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підготовки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при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поверхневому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знайомстві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з предметом;</a:t>
            </a:r>
            <a:endParaRPr lang="ru-RU" sz="1800" dirty="0">
              <a:solidFill>
                <a:schemeClr val="tx1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marL="0">
              <a:spcBef>
                <a:spcPts val="0"/>
              </a:spcBef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     -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</a:rPr>
              <a:t>переродження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</a:rPr>
              <a:t>правосвідомості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юриста у </a:t>
            </a:r>
            <a:r>
              <a:rPr lang="ru-RU" sz="1800" dirty="0" err="1">
                <a:solidFill>
                  <a:schemeClr val="tx1"/>
                </a:solidFill>
                <a:latin typeface="Arial Black" pitchFamily="34" charset="0"/>
                <a:ea typeface="Times New Roman"/>
              </a:rPr>
              <a:t>злочинну</a:t>
            </a:r>
            <a:r>
              <a:rPr lang="ru-RU" sz="1800" dirty="0">
                <a:solidFill>
                  <a:schemeClr val="tx1"/>
                </a:solidFill>
                <a:latin typeface="Arial Black" pitchFamily="34" charset="0"/>
                <a:ea typeface="Times New Roman"/>
              </a:rPr>
              <a:t> форму</a:t>
            </a:r>
            <a:endParaRPr lang="ru-RU" sz="1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39552" y="116632"/>
            <a:ext cx="8229600" cy="1252537"/>
          </a:xfrm>
        </p:spPr>
        <p:txBody>
          <a:bodyPr>
            <a:normAutofit fontScale="90000"/>
          </a:bodyPr>
          <a:lstStyle/>
          <a:p>
            <a:pPr marL="274320" lvl="0" indent="257175">
              <a:lnSpc>
                <a:spcPct val="115000"/>
              </a:lnSpc>
              <a:spcBef>
                <a:spcPct val="20000"/>
              </a:spcBef>
            </a:pPr>
            <a:r>
              <a:rPr lang="ru-RU" sz="31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/>
            </a:r>
            <a:br>
              <a:rPr lang="ru-RU" sz="31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31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Форми</a:t>
            </a:r>
            <a:r>
              <a:rPr lang="ru-RU" sz="31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деформації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1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10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10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260" y="836712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23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22689765"/>
              </p:ext>
            </p:extLst>
          </p:nvPr>
        </p:nvGraphicFramePr>
        <p:xfrm>
          <a:off x="251520" y="2708920"/>
          <a:ext cx="8640960" cy="36724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252728"/>
          </a:xfrm>
        </p:spPr>
        <p:txBody>
          <a:bodyPr>
            <a:normAutofit fontScale="90000"/>
          </a:bodyPr>
          <a:lstStyle/>
          <a:p>
            <a:pPr marL="274320" lvl="0" indent="257175">
              <a:lnSpc>
                <a:spcPct val="115000"/>
              </a:lnSpc>
              <a:spcBef>
                <a:spcPct val="20000"/>
              </a:spcBef>
            </a:pP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Фактори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сприяють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процесу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деформації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моральної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9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900" dirty="0">
                <a:solidFill>
                  <a:srgbClr val="073E87"/>
                </a:solidFill>
                <a:latin typeface="Calibri"/>
                <a:ea typeface="Calibri"/>
                <a:cs typeface="Times New Roman"/>
              </a:rPr>
            </a:br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844824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885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5487340"/>
              </p:ext>
            </p:extLst>
          </p:nvPr>
        </p:nvGraphicFramePr>
        <p:xfrm>
          <a:off x="2735" y="10732"/>
          <a:ext cx="9144000" cy="728896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921193"/>
                <a:gridCol w="5222807"/>
              </a:tblGrid>
              <a:tr h="42905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Зовнішні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  <a:latin typeface="Arial Black" pitchFamily="34" charset="0"/>
                        </a:rPr>
                        <a:t>Внутрішні</a:t>
                      </a:r>
                      <a:endParaRPr lang="ru-RU" dirty="0">
                        <a:solidFill>
                          <a:schemeClr val="tx1"/>
                        </a:solidFill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8972">
                <a:tc>
                  <a:txBody>
                    <a:bodyPr/>
                    <a:lstStyle/>
                    <a:p>
                      <a:pPr lvl="0" rtl="0"/>
                      <a:r>
                        <a:rPr lang="ru-RU" sz="1600" dirty="0" smtClean="0">
                          <a:latin typeface="Arial Black" pitchFamily="34" charset="0"/>
                        </a:rPr>
                        <a:t>кризу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соціальних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ідейних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та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моральних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ідеалів</a:t>
                      </a:r>
                      <a:endParaRPr lang="ru-RU" sz="1600" dirty="0" smtClean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smtClean="0">
                          <a:latin typeface="Arial Black" pitchFamily="34" charset="0"/>
                        </a:rPr>
                        <a:t>неправильно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зрозуміле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почуття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службового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обов´язку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інтересів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служби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які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співробітник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намагався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захистити</a:t>
                      </a:r>
                      <a:endParaRPr lang="ru-RU" sz="1600" dirty="0" smtClean="0">
                        <a:latin typeface="Arial Black" pitchFamily="34" charset="0"/>
                      </a:endParaRPr>
                    </a:p>
                    <a:p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соціальну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нестабільність</a:t>
                      </a:r>
                      <a:endParaRPr kumimoji="0" lang="ru-RU" sz="1600" u="none" strike="noStrike" kern="1200" cap="none" spc="0" normalizeH="0" baseline="0" noProof="0" dirty="0" smtClean="0">
                        <a:ln>
                          <a:noFill/>
                        </a:ln>
                        <a:effectLst/>
                        <a:uLnTx/>
                        <a:uFillTx/>
                        <a:latin typeface="Arial Black" pitchFamily="34" charset="0"/>
                      </a:endParaRPr>
                    </a:p>
                    <a:p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прагнення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до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максимальної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реалізації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або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демонстрації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владних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повноважень</a:t>
                      </a:r>
                      <a:endParaRPr lang="ru-RU" sz="1600" dirty="0" smtClean="0">
                        <a:latin typeface="Arial Black" pitchFamily="34" charset="0"/>
                      </a:endParaRPr>
                    </a:p>
                    <a:p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00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корумпованість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владних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структур</a:t>
                      </a:r>
                    </a:p>
                    <a:p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висунення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на перший план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особистих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світоглядних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та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моральних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переконань</a:t>
                      </a:r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4176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казусність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системи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законодавства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,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низький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рівень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якості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нормативно-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правових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актів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,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суперечності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в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офіційному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тлумаченні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законів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,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невиконан­ня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законів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перевантаження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роботою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та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відсутність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контролю за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її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виконанням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;</a:t>
                      </a:r>
                    </a:p>
                    <a:p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переважання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негативних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оцінок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у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висвітленні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діяльності</a:t>
                      </a:r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негативні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приклади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поведінки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керівників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безпринципність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у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службових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відносинах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;</a:t>
                      </a:r>
                    </a:p>
                    <a:p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22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низький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соціальний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престиж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роботи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;</a:t>
                      </a:r>
                    </a:p>
                    <a:p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низький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рівень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правової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та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моральної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культури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колективу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факти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прояву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правового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нігілізму</a:t>
                      </a:r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35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виконання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співробітниками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не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властивих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їм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 </a:t>
                      </a:r>
                      <a:r>
                        <a:rPr kumimoji="0" lang="ru-RU" sz="160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функцій</a:t>
                      </a:r>
                      <a:r>
                        <a:rPr kumimoji="0" lang="ru-RU" sz="16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Arial Black" pitchFamily="34" charset="0"/>
                        </a:rPr>
                        <a:t>;</a:t>
                      </a:r>
                    </a:p>
                    <a:p>
                      <a:endParaRPr lang="ru-RU" sz="160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/>
                      <a:r>
                        <a:rPr lang="ru-RU" sz="1600" dirty="0" err="1" smtClean="0">
                          <a:latin typeface="Arial Black" pitchFamily="34" charset="0"/>
                        </a:rPr>
                        <a:t>незадоволеність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рівнем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матеріального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забезпечення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,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іншими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умовами</a:t>
                      </a:r>
                      <a:r>
                        <a:rPr lang="ru-RU" sz="1600" dirty="0" smtClean="0">
                          <a:latin typeface="Arial Black" pitchFamily="34" charset="0"/>
                        </a:rPr>
                        <a:t> </a:t>
                      </a:r>
                      <a:r>
                        <a:rPr lang="ru-RU" sz="1600" dirty="0" err="1" smtClean="0">
                          <a:latin typeface="Arial Black" pitchFamily="34" charset="0"/>
                        </a:rPr>
                        <a:t>праці</a:t>
                      </a:r>
                      <a:endParaRPr lang="ru-RU" sz="1600" dirty="0" smtClean="0">
                        <a:latin typeface="Arial Black" pitchFamily="34" charset="0"/>
                      </a:endParaRPr>
                    </a:p>
                    <a:p>
                      <a:endParaRPr lang="ru-RU" sz="1600" b="0" dirty="0">
                        <a:latin typeface="Arial Black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260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988840"/>
            <a:ext cx="8568951" cy="4869160"/>
          </a:xfrm>
        </p:spPr>
        <p:txBody>
          <a:bodyPr>
            <a:noAutofit/>
          </a:bodyPr>
          <a:lstStyle/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формування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штату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відбір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співробітників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професійно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підготовлених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до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юридичної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діяльності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готових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підвищувати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свій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професійний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рівень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товариських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здатних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креативно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мислити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вирішувати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складні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проблеми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планувати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свою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діяльність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управляти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своїм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часом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захищати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близьких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від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негативного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впливу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деформації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особистості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прозорість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,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гласність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цивільний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контроль (контроль з боку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колективу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);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формування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та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зміцнення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професійної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культури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імунітету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розвиток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зміцнення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морально-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етичної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та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особистісно-психологічної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стійкості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гідну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оплату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праці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формування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належної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системи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взаємовідносин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в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колективі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системи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взаємовідносин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керівництва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і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співробітників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встановлення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на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дотримання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кодексу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професійної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етики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;</a:t>
            </a:r>
          </a:p>
          <a:p>
            <a:pPr algn="just">
              <a:lnSpc>
                <a:spcPct val="120000"/>
              </a:lnSpc>
              <a:buFont typeface="Wingdings" pitchFamily="2" charset="2"/>
              <a:buChar char="q"/>
            </a:pPr>
            <a:r>
              <a:rPr lang="ru-RU" sz="1600" dirty="0" err="1" smtClean="0">
                <a:solidFill>
                  <a:srgbClr val="242424"/>
                </a:solidFill>
                <a:latin typeface="Arial Black" pitchFamily="34" charset="0"/>
              </a:rPr>
              <a:t>удосконалення</a:t>
            </a:r>
            <a:r>
              <a:rPr lang="ru-RU" sz="1600" dirty="0" smtClean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механізму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</a:t>
            </a:r>
            <a:r>
              <a:rPr lang="ru-RU" sz="1600" dirty="0" err="1">
                <a:solidFill>
                  <a:srgbClr val="242424"/>
                </a:solidFill>
                <a:latin typeface="Arial Black" pitchFamily="34" charset="0"/>
              </a:rPr>
              <a:t>управління</a:t>
            </a:r>
            <a:r>
              <a:rPr lang="ru-RU" sz="1600" dirty="0">
                <a:solidFill>
                  <a:srgbClr val="242424"/>
                </a:solidFill>
                <a:latin typeface="Arial Black" pitchFamily="34" charset="0"/>
              </a:rPr>
              <a:t> персоналом.</a:t>
            </a:r>
          </a:p>
          <a:p>
            <a:pPr>
              <a:buFont typeface="Wingdings" pitchFamily="2" charset="2"/>
              <a:buChar char="q"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>
              <a:spcBef>
                <a:spcPct val="20000"/>
              </a:spcBef>
            </a:pPr>
            <a:r>
              <a:rPr lang="ru-RU" sz="3100" dirty="0" err="1" smtClean="0">
                <a:solidFill>
                  <a:schemeClr val="tx1"/>
                </a:solidFill>
                <a:latin typeface="Arial Black" pitchFamily="34" charset="0"/>
              </a:rPr>
              <a:t>Антідеформаціонн</a:t>
            </a:r>
            <a:r>
              <a:rPr lang="uk-UA" sz="3100" dirty="0" smtClean="0">
                <a:solidFill>
                  <a:schemeClr val="tx1"/>
                </a:solidFill>
                <a:latin typeface="Arial Black" pitchFamily="34" charset="0"/>
              </a:rPr>
              <a:t>і </a:t>
            </a:r>
            <a:r>
              <a:rPr lang="ru-RU" sz="3100" dirty="0" smtClean="0">
                <a:solidFill>
                  <a:schemeClr val="tx1"/>
                </a:solidFill>
                <a:latin typeface="Arial Black" pitchFamily="34" charset="0"/>
              </a:rPr>
              <a:t>заходи </a:t>
            </a:r>
            <a:r>
              <a:rPr lang="ru-RU" sz="3100" dirty="0" err="1">
                <a:solidFill>
                  <a:schemeClr val="tx1"/>
                </a:solidFill>
                <a:latin typeface="Arial Black" pitchFamily="34" charset="0"/>
              </a:rPr>
              <a:t>мають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 </a:t>
            </a:r>
            <a:r>
              <a:rPr lang="ru-RU" sz="3100" dirty="0" err="1">
                <a:solidFill>
                  <a:schemeClr val="tx1"/>
                </a:solidFill>
                <a:latin typeface="Arial Black" pitchFamily="34" charset="0"/>
              </a:rPr>
              <a:t>комплексний</a:t>
            </a:r>
            <a:r>
              <a:rPr lang="ru-RU" sz="3100" dirty="0">
                <a:solidFill>
                  <a:schemeClr val="tx1"/>
                </a:solidFill>
                <a:latin typeface="Arial Black" pitchFamily="34" charset="0"/>
              </a:rPr>
              <a:t> характер і </a:t>
            </a:r>
            <a:r>
              <a:rPr lang="ru-RU" sz="3100" dirty="0" err="1" smtClean="0">
                <a:solidFill>
                  <a:schemeClr val="tx1"/>
                </a:solidFill>
                <a:latin typeface="Arial Black" pitchFamily="34" charset="0"/>
              </a:rPr>
              <a:t>включають</a:t>
            </a:r>
            <a:r>
              <a:rPr lang="ru-RU" sz="1500" dirty="0">
                <a:solidFill>
                  <a:srgbClr val="000000"/>
                </a:solidFill>
                <a:latin typeface="Open Sans"/>
              </a:rPr>
              <a:t/>
            </a:r>
            <a:br>
              <a:rPr lang="ru-RU" sz="1500" dirty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1412776"/>
            <a:ext cx="1511300" cy="31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6416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675466"/>
            <a:ext cx="8424935" cy="3561845"/>
          </a:xfrm>
        </p:spPr>
        <p:txBody>
          <a:bodyPr>
            <a:normAutofit fontScale="55000" lnSpcReduction="20000"/>
          </a:bodyPr>
          <a:lstStyle/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9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влучно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зауважує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С.С. Сливка,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зовнішня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юриста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безпосередньо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залежить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професійних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знань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умінь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навичок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Хоча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характер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накладе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свій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відбиток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зовнішню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культуру особи.</a:t>
            </a:r>
            <a:endParaRPr lang="ru-RU" sz="2900" dirty="0">
              <a:latin typeface="Arial Black" pitchFamily="34" charset="0"/>
              <a:ea typeface="Calibri"/>
              <a:cs typeface="Times New Roman"/>
            </a:endParaRPr>
          </a:p>
          <a:p>
            <a:pPr marL="617220" indent="-3429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складовий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елемент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деонтології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зовнішня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 юриста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дає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підстави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громадянам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здійснювати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певні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судження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судові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правоохоронні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правозахисні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органи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їхню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професійну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підготовку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компетенцію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тощо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За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зовнішнім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виглядом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юриста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визначають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його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особистість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первинне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враження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 про юриста,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формує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подальшу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думку про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нього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здебільшого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стільки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як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фахівця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професіонала</a:t>
            </a:r>
            <a:r>
              <a:rPr lang="ru-RU" sz="29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а як </a:t>
            </a:r>
            <a:r>
              <a:rPr lang="ru-RU" sz="29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людину</a:t>
            </a:r>
            <a:r>
              <a:rPr lang="ru-RU" dirty="0" smtClean="0">
                <a:solidFill>
                  <a:srgbClr val="000000"/>
                </a:solidFill>
                <a:ea typeface="Times New Roman"/>
                <a:cs typeface="Times New Roman"/>
              </a:rPr>
              <a:t>.</a:t>
            </a:r>
            <a:endParaRPr lang="ru-RU" sz="1800" dirty="0">
              <a:ea typeface="Calibri"/>
              <a:cs typeface="Times New Roman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Вимоги для одягу і зовнішнього вигляду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003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323528" y="620688"/>
            <a:ext cx="8568952" cy="4747369"/>
          </a:xfrm>
        </p:spPr>
        <p:txBody>
          <a:bodyPr>
            <a:normAutofit fontScale="55000" lnSpcReduction="20000"/>
          </a:bodyPr>
          <a:lstStyle/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en-US" dirty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en-US" dirty="0" smtClean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endParaRPr lang="ru-RU" dirty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34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Відомий</a:t>
            </a:r>
            <a:r>
              <a:rPr lang="ru-RU" sz="34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адвокат 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А. Ф.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Коні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надавав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настанову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молодим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колегам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такого роду: «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Варто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вдягатися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просто і пристойно. В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костюмі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не повинно бути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нічого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вигадливого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кричущого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різкі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кольори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незвичайний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фасон).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Брудний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неохайний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костюм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робить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неприємне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враження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важливо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пам'ятати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тому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психологічний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вплив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присутніх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починається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бесіди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4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— 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 моменту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появи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перед </a:t>
            </a:r>
            <a:r>
              <a:rPr lang="ru-RU" sz="34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публікою</a:t>
            </a:r>
            <a:r>
              <a:rPr lang="ru-RU" sz="34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».</a:t>
            </a:r>
            <a:endParaRPr lang="ru-RU" sz="3400" dirty="0">
              <a:solidFill>
                <a:srgbClr val="073E87"/>
              </a:solidFill>
              <a:latin typeface="Arial Black" pitchFamily="34" charset="0"/>
              <a:ea typeface="Calibri"/>
              <a:cs typeface="Times New Roman"/>
            </a:endParaRPr>
          </a:p>
          <a:p>
            <a:pPr lvl="0">
              <a:buClr>
                <a:srgbClr val="31B6FD"/>
              </a:buClr>
            </a:pPr>
            <a:endParaRPr lang="ru-RU" sz="3400" dirty="0">
              <a:solidFill>
                <a:srgbClr val="073E87"/>
              </a:solidFill>
            </a:endParaRPr>
          </a:p>
          <a:p>
            <a:endParaRPr lang="ru-RU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0648"/>
            <a:ext cx="2232248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69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56992"/>
            <a:ext cx="8712968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Arial Black" pitchFamily="34" charset="0"/>
              </a:rPr>
              <a:t>Законом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 «Про </a:t>
            </a:r>
            <a:r>
              <a:rPr lang="ru-RU" sz="1600" dirty="0" err="1" smtClean="0">
                <a:latin typeface="Arial Black" pitchFamily="34" charset="0"/>
              </a:rPr>
              <a:t>Конституційний</a:t>
            </a:r>
            <a:r>
              <a:rPr lang="ru-RU" sz="1600" dirty="0" smtClean="0">
                <a:latin typeface="Arial Black" pitchFamily="34" charset="0"/>
              </a:rPr>
              <a:t> Суд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» (ст. 10) </a:t>
            </a:r>
            <a:r>
              <a:rPr lang="ru-RU" sz="1600" dirty="0" err="1" smtClean="0">
                <a:latin typeface="Arial Black" pitchFamily="34" charset="0"/>
              </a:rPr>
              <a:t>встановлені</a:t>
            </a:r>
            <a:r>
              <a:rPr lang="ru-RU" sz="1600" dirty="0" smtClean="0">
                <a:latin typeface="Arial Black" pitchFamily="34" charset="0"/>
              </a:rPr>
              <a:t> форма </a:t>
            </a:r>
            <a:r>
              <a:rPr lang="ru-RU" sz="1600" dirty="0" err="1" smtClean="0">
                <a:latin typeface="Arial Black" pitchFamily="34" charset="0"/>
              </a:rPr>
              <a:t>одягу</a:t>
            </a:r>
            <a:r>
              <a:rPr lang="ru-RU" sz="1600" dirty="0" smtClean="0">
                <a:latin typeface="Arial Black" pitchFamily="34" charset="0"/>
              </a:rPr>
              <a:t> і </a:t>
            </a:r>
            <a:r>
              <a:rPr lang="ru-RU" sz="1600" dirty="0" err="1" smtClean="0">
                <a:latin typeface="Arial Black" pitchFamily="34" charset="0"/>
              </a:rPr>
              <a:t>нагрудний</a:t>
            </a:r>
            <a:r>
              <a:rPr lang="ru-RU" sz="1600" dirty="0" smtClean="0">
                <a:latin typeface="Arial Black" pitchFamily="34" charset="0"/>
              </a:rPr>
              <a:t> знак </a:t>
            </a:r>
            <a:r>
              <a:rPr lang="ru-RU" sz="1600" dirty="0" err="1" smtClean="0">
                <a:latin typeface="Arial Black" pitchFamily="34" charset="0"/>
              </a:rPr>
              <a:t>судді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Конституційного</a:t>
            </a:r>
            <a:r>
              <a:rPr lang="ru-RU" sz="1600" dirty="0" smtClean="0">
                <a:latin typeface="Arial Black" pitchFamily="34" charset="0"/>
              </a:rPr>
              <a:t> Суду. </a:t>
            </a:r>
            <a:r>
              <a:rPr lang="ru-RU" sz="1600" dirty="0" err="1" smtClean="0">
                <a:latin typeface="Arial Black" pitchFamily="34" charset="0"/>
              </a:rPr>
              <a:t>Суддя</a:t>
            </a:r>
            <a:r>
              <a:rPr lang="ru-RU" sz="1600" dirty="0" smtClean="0">
                <a:latin typeface="Arial Black" pitchFamily="34" charset="0"/>
              </a:rPr>
              <a:t> повинен бути </a:t>
            </a:r>
            <a:r>
              <a:rPr lang="ru-RU" sz="1600" dirty="0" err="1" smtClean="0">
                <a:latin typeface="Arial Black" pitchFamily="34" charset="0"/>
              </a:rPr>
              <a:t>одягнений</a:t>
            </a:r>
            <a:r>
              <a:rPr lang="ru-RU" sz="1600" dirty="0" smtClean="0">
                <a:latin typeface="Arial Black" pitchFamily="34" charset="0"/>
              </a:rPr>
              <a:t> у </a:t>
            </a:r>
            <a:r>
              <a:rPr lang="ru-RU" sz="1600" dirty="0" err="1" smtClean="0">
                <a:latin typeface="Arial Black" pitchFamily="34" charset="0"/>
              </a:rPr>
              <a:t>мантію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під</a:t>
            </a:r>
            <a:r>
              <a:rPr lang="ru-RU" sz="1600" dirty="0" smtClean="0">
                <a:latin typeface="Arial Black" pitchFamily="34" charset="0"/>
              </a:rPr>
              <a:t> час </a:t>
            </a:r>
            <a:r>
              <a:rPr lang="ru-RU" sz="1600" dirty="0" err="1" smtClean="0">
                <a:latin typeface="Arial Black" pitchFamily="34" charset="0"/>
              </a:rPr>
              <a:t>відправлення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своїх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обов'язків</a:t>
            </a:r>
            <a:r>
              <a:rPr lang="ru-RU" sz="1600" dirty="0" smtClean="0">
                <a:latin typeface="Arial Black" pitchFamily="34" charset="0"/>
              </a:rPr>
              <a:t> на пленарному </a:t>
            </a:r>
            <a:r>
              <a:rPr lang="ru-RU" sz="1600" dirty="0" err="1" smtClean="0">
                <a:latin typeface="Arial Black" pitchFamily="34" charset="0"/>
              </a:rPr>
              <a:t>засіданні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засіданні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Конституційного</a:t>
            </a:r>
            <a:r>
              <a:rPr lang="ru-RU" sz="1600" dirty="0" smtClean="0">
                <a:latin typeface="Arial Black" pitchFamily="34" charset="0"/>
              </a:rPr>
              <a:t> Суду і </a:t>
            </a:r>
            <a:r>
              <a:rPr lang="ru-RU" sz="1600" dirty="0" err="1" smtClean="0">
                <a:latin typeface="Arial Black" pitchFamily="34" charset="0"/>
              </a:rPr>
              <a:t>Колегії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суддів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Конституційного</a:t>
            </a:r>
            <a:r>
              <a:rPr lang="ru-RU" sz="1600" dirty="0" smtClean="0">
                <a:latin typeface="Arial Black" pitchFamily="34" charset="0"/>
              </a:rPr>
              <a:t> Суду. </a:t>
            </a:r>
            <a:r>
              <a:rPr lang="ru-RU" sz="1600" dirty="0" err="1" smtClean="0">
                <a:latin typeface="Arial Black" pitchFamily="34" charset="0"/>
              </a:rPr>
              <a:t>Суддя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Конституційного</a:t>
            </a:r>
            <a:r>
              <a:rPr lang="ru-RU" sz="1600" dirty="0" smtClean="0">
                <a:latin typeface="Arial Black" pitchFamily="34" charset="0"/>
              </a:rPr>
              <a:t> Суду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має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нагрудний</a:t>
            </a:r>
            <a:r>
              <a:rPr lang="ru-RU" sz="1600" dirty="0" smtClean="0">
                <a:latin typeface="Arial Black" pitchFamily="34" charset="0"/>
              </a:rPr>
              <a:t> знак, </a:t>
            </a:r>
            <a:r>
              <a:rPr lang="ru-RU" sz="1600" dirty="0" err="1" smtClean="0">
                <a:latin typeface="Arial Black" pitchFamily="34" charset="0"/>
              </a:rPr>
              <a:t>опис</a:t>
            </a:r>
            <a:r>
              <a:rPr lang="ru-RU" sz="1600" dirty="0" smtClean="0">
                <a:latin typeface="Arial Black" pitchFamily="34" charset="0"/>
              </a:rPr>
              <a:t> і форма </a:t>
            </a:r>
            <a:r>
              <a:rPr lang="ru-RU" sz="1600" dirty="0" err="1" smtClean="0">
                <a:latin typeface="Arial Black" pitchFamily="34" charset="0"/>
              </a:rPr>
              <a:t>якого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затверджуються</a:t>
            </a:r>
            <a:r>
              <a:rPr lang="ru-RU" sz="1600" dirty="0" smtClean="0">
                <a:latin typeface="Arial Black" pitchFamily="34" charset="0"/>
              </a:rPr>
              <a:t> Верховною Радою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pPr algn="just"/>
            <a:r>
              <a:rPr lang="ru-RU" sz="1600" dirty="0" smtClean="0">
                <a:latin typeface="Arial Black" pitchFamily="34" charset="0"/>
              </a:rPr>
              <a:t>Законом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 «Про Службу </a:t>
            </a:r>
            <a:r>
              <a:rPr lang="ru-RU" sz="1600" dirty="0" err="1" smtClean="0">
                <a:latin typeface="Arial Black" pitchFamily="34" charset="0"/>
              </a:rPr>
              <a:t>безпеки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», </a:t>
            </a:r>
            <a:r>
              <a:rPr lang="ru-RU" sz="1600" dirty="0" err="1" smtClean="0">
                <a:latin typeface="Arial Black" pitchFamily="34" charset="0"/>
              </a:rPr>
              <a:t>зокрема</a:t>
            </a:r>
            <a:r>
              <a:rPr lang="ru-RU" sz="1600" dirty="0" smtClean="0">
                <a:latin typeface="Arial Black" pitchFamily="34" charset="0"/>
              </a:rPr>
              <a:t> ст. 20 </a:t>
            </a:r>
            <a:r>
              <a:rPr lang="ru-RU" sz="1600" dirty="0" err="1" smtClean="0">
                <a:latin typeface="Arial Black" pitchFamily="34" charset="0"/>
              </a:rPr>
              <a:t>закріплює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що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військовослужбовцям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Служби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безпеки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видається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службове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посвідчення</a:t>
            </a:r>
            <a:r>
              <a:rPr lang="ru-RU" sz="1600" dirty="0" smtClean="0">
                <a:latin typeface="Arial Black" pitchFamily="34" charset="0"/>
              </a:rPr>
              <a:t>, вони </a:t>
            </a:r>
            <a:r>
              <a:rPr lang="ru-RU" sz="1600" dirty="0" err="1" smtClean="0">
                <a:latin typeface="Arial Black" pitchFamily="34" charset="0"/>
              </a:rPr>
              <a:t>мають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єдину</a:t>
            </a:r>
            <a:r>
              <a:rPr lang="ru-RU" sz="1600" dirty="0" smtClean="0">
                <a:latin typeface="Arial Black" pitchFamily="34" charset="0"/>
              </a:rPr>
              <a:t> форму </a:t>
            </a:r>
            <a:r>
              <a:rPr lang="ru-RU" sz="1600" dirty="0" err="1" smtClean="0">
                <a:latin typeface="Arial Black" pitchFamily="34" charset="0"/>
              </a:rPr>
              <a:t>одягу</a:t>
            </a:r>
            <a:r>
              <a:rPr lang="ru-RU" sz="1600" dirty="0" smtClean="0">
                <a:latin typeface="Arial Black" pitchFamily="34" charset="0"/>
              </a:rPr>
              <a:t>, </a:t>
            </a:r>
            <a:r>
              <a:rPr lang="ru-RU" sz="1600" dirty="0" err="1" smtClean="0">
                <a:latin typeface="Arial Black" pitchFamily="34" charset="0"/>
              </a:rPr>
              <a:t>зразки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якого</a:t>
            </a:r>
            <a:r>
              <a:rPr lang="ru-RU" sz="1600" dirty="0" smtClean="0">
                <a:latin typeface="Arial Black" pitchFamily="34" charset="0"/>
              </a:rPr>
              <a:t> </a:t>
            </a:r>
            <a:r>
              <a:rPr lang="ru-RU" sz="1600" dirty="0" err="1" smtClean="0">
                <a:latin typeface="Arial Black" pitchFamily="34" charset="0"/>
              </a:rPr>
              <a:t>затверджуються</a:t>
            </a:r>
            <a:r>
              <a:rPr lang="ru-RU" sz="1600" dirty="0" smtClean="0">
                <a:latin typeface="Arial Black" pitchFamily="34" charset="0"/>
              </a:rPr>
              <a:t> Президентом </a:t>
            </a:r>
            <a:r>
              <a:rPr lang="ru-RU" sz="1600" dirty="0" err="1" smtClean="0">
                <a:latin typeface="Arial Black" pitchFamily="34" charset="0"/>
              </a:rPr>
              <a:t>України</a:t>
            </a:r>
            <a:r>
              <a:rPr lang="ru-RU" sz="1600" dirty="0" smtClean="0">
                <a:latin typeface="Arial Black" pitchFamily="34" charset="0"/>
              </a:rPr>
              <a:t>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086" y="260648"/>
            <a:ext cx="5061780" cy="288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93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1289" y="2060848"/>
            <a:ext cx="43924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err="1">
                <a:latin typeface="Arial Black" pitchFamily="34" charset="0"/>
              </a:rPr>
              <a:t>Чітка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регламентація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носіння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форменого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одягу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працівниками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органів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внутрішніх</a:t>
            </a:r>
            <a:r>
              <a:rPr lang="ru-RU" dirty="0">
                <a:latin typeface="Arial Black" pitchFamily="34" charset="0"/>
              </a:rPr>
              <a:t> справ </a:t>
            </a:r>
            <a:r>
              <a:rPr lang="ru-RU" dirty="0" err="1">
                <a:latin typeface="Arial Black" pitchFamily="34" charset="0"/>
              </a:rPr>
              <a:t>передбачена</a:t>
            </a:r>
            <a:r>
              <a:rPr lang="ru-RU" dirty="0">
                <a:latin typeface="Arial Black" pitchFamily="34" charset="0"/>
              </a:rPr>
              <a:t> Законом </a:t>
            </a:r>
            <a:r>
              <a:rPr lang="ru-RU" dirty="0" err="1">
                <a:latin typeface="Arial Black" pitchFamily="34" charset="0"/>
              </a:rPr>
              <a:t>України</a:t>
            </a:r>
            <a:r>
              <a:rPr lang="ru-RU" dirty="0">
                <a:latin typeface="Arial Black" pitchFamily="34" charset="0"/>
              </a:rPr>
              <a:t> «Про </a:t>
            </a:r>
            <a:r>
              <a:rPr lang="ru-RU" dirty="0" err="1">
                <a:latin typeface="Arial Black" pitchFamily="34" charset="0"/>
              </a:rPr>
              <a:t>національну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поліцію</a:t>
            </a:r>
            <a:r>
              <a:rPr lang="ru-RU" dirty="0">
                <a:latin typeface="Arial Black" pitchFamily="34" charset="0"/>
              </a:rPr>
              <a:t>» </a:t>
            </a:r>
            <a:r>
              <a:rPr lang="ru-RU" dirty="0" err="1">
                <a:latin typeface="Arial Black" pitchFamily="34" charset="0"/>
              </a:rPr>
              <a:t>від</a:t>
            </a:r>
            <a:r>
              <a:rPr lang="ru-RU" dirty="0">
                <a:latin typeface="Arial Black" pitchFamily="34" charset="0"/>
              </a:rPr>
              <a:t> 2 </a:t>
            </a:r>
            <a:r>
              <a:rPr lang="ru-RU" dirty="0" err="1">
                <a:latin typeface="Arial Black" pitchFamily="34" charset="0"/>
              </a:rPr>
              <a:t>липня</a:t>
            </a:r>
            <a:r>
              <a:rPr lang="ru-RU" dirty="0">
                <a:latin typeface="Arial Black" pitchFamily="34" charset="0"/>
              </a:rPr>
              <a:t> 2015 року № 580-</a:t>
            </a:r>
            <a:r>
              <a:rPr lang="en-US" dirty="0">
                <a:latin typeface="Arial Black" pitchFamily="34" charset="0"/>
              </a:rPr>
              <a:t>VIII </a:t>
            </a:r>
            <a:r>
              <a:rPr lang="ru-RU" dirty="0">
                <a:latin typeface="Arial Black" pitchFamily="34" charset="0"/>
              </a:rPr>
              <a:t>та </a:t>
            </a:r>
            <a:r>
              <a:rPr lang="ru-RU" dirty="0" err="1">
                <a:latin typeface="Arial Black" pitchFamily="34" charset="0"/>
              </a:rPr>
              <a:t>постановою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Кабінету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Міністрів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України</a:t>
            </a:r>
            <a:r>
              <a:rPr lang="ru-RU" dirty="0">
                <a:latin typeface="Arial Black" pitchFamily="34" charset="0"/>
              </a:rPr>
              <a:t> № 823 </a:t>
            </a:r>
            <a:r>
              <a:rPr lang="ru-RU" dirty="0" err="1">
                <a:latin typeface="Arial Black" pitchFamily="34" charset="0"/>
              </a:rPr>
              <a:t>від</a:t>
            </a:r>
            <a:r>
              <a:rPr lang="ru-RU" dirty="0">
                <a:latin typeface="Arial Black" pitchFamily="34" charset="0"/>
              </a:rPr>
              <a:t> 30.09.2015 р. «Про </a:t>
            </a:r>
            <a:r>
              <a:rPr lang="ru-RU" dirty="0" err="1">
                <a:latin typeface="Arial Black" pitchFamily="34" charset="0"/>
              </a:rPr>
              <a:t>однострій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поліцейських</a:t>
            </a:r>
            <a:r>
              <a:rPr lang="ru-RU" dirty="0">
                <a:latin typeface="Arial Black" pitchFamily="34" charset="0"/>
              </a:rPr>
              <a:t>». </a:t>
            </a:r>
            <a:r>
              <a:rPr lang="ru-RU" dirty="0" err="1">
                <a:latin typeface="Arial Black" pitchFamily="34" charset="0"/>
              </a:rPr>
              <a:t>Відповідно</a:t>
            </a:r>
            <a:r>
              <a:rPr lang="ru-RU" dirty="0">
                <a:latin typeface="Arial Black" pitchFamily="34" charset="0"/>
              </a:rPr>
              <a:t> до </a:t>
            </a:r>
            <a:r>
              <a:rPr lang="ru-RU" dirty="0" err="1">
                <a:latin typeface="Arial Black" pitchFamily="34" charset="0"/>
              </a:rPr>
              <a:t>цих</a:t>
            </a:r>
            <a:r>
              <a:rPr lang="ru-RU" dirty="0">
                <a:latin typeface="Arial Black" pitchFamily="34" charset="0"/>
              </a:rPr>
              <a:t> нормативно-</a:t>
            </a:r>
            <a:r>
              <a:rPr lang="ru-RU" dirty="0" err="1">
                <a:latin typeface="Arial Black" pitchFamily="34" charset="0"/>
              </a:rPr>
              <a:t>правових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актів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поліцейські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мають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єдиний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однострій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Зразки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предметів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однострою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поліцейських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затверджує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Кабінет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Міністрів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України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2250306"/>
            <a:ext cx="4083171" cy="386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17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7950" y="2708920"/>
            <a:ext cx="833051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 smtClean="0">
                <a:latin typeface="Arial Black" pitchFamily="34" charset="0"/>
              </a:rPr>
              <a:t>17 травня в Україні і не тільки відзначається всесвітній День вишиванки. Вишитий одяг – символ згуртованої, сильної у своїй єдності нації. Був період в історії вишиванки, коли </a:t>
            </a:r>
            <a:r>
              <a:rPr lang="uk-UA" sz="2000" dirty="0" err="1" smtClean="0">
                <a:latin typeface="Arial Black" pitchFamily="34" charset="0"/>
              </a:rPr>
              <a:t>ії</a:t>
            </a:r>
            <a:r>
              <a:rPr lang="uk-UA" sz="2000" dirty="0" smtClean="0">
                <a:latin typeface="Arial Black" pitchFamily="34" charset="0"/>
              </a:rPr>
              <a:t> незаслужено забули. Але останніми роками український національний одяг перетворився на потужний модний тренд. 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 smtClean="0">
                <a:latin typeface="Arial Black" pitchFamily="34" charset="0"/>
              </a:rPr>
              <a:t>Відомі модельєри використовують національні українські мотиви в колекціях одягу і аксесуарів.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 smtClean="0">
                <a:latin typeface="Arial Black" pitchFamily="34" charset="0"/>
              </a:rPr>
              <a:t>Носити вишиванку і престижно, і патріотично.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uk-UA" sz="2000" dirty="0" smtClean="0">
                <a:latin typeface="Arial Black" pitchFamily="34" charset="0"/>
              </a:rPr>
              <a:t>Отже, вишиванка виправдано належить до </a:t>
            </a:r>
            <a:r>
              <a:rPr lang="uk-UA" sz="2000" dirty="0" err="1" smtClean="0">
                <a:latin typeface="Arial Black" pitchFamily="34" charset="0"/>
              </a:rPr>
              <a:t>дрес-коду</a:t>
            </a:r>
            <a:r>
              <a:rPr lang="uk-UA" sz="2000" dirty="0" smtClean="0">
                <a:latin typeface="Arial Black" pitchFamily="34" charset="0"/>
              </a:rPr>
              <a:t> українців</a:t>
            </a:r>
            <a:r>
              <a:rPr lang="uk-UA" sz="2000" dirty="0" smtClean="0"/>
              <a:t>.</a:t>
            </a:r>
            <a:endParaRPr lang="ru-RU" sz="2000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  <a:latin typeface="Arial Black" pitchFamily="34" charset="0"/>
              </a:rPr>
              <a:t>Чи можна вважати національне вбрання діловим стилем?</a:t>
            </a:r>
            <a:endParaRPr lang="ru-RU" sz="28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AutoShape 2" descr="undefine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18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20888"/>
            <a:ext cx="8640960" cy="4065315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spcAft>
                <a:spcPts val="1000"/>
              </a:spcAft>
              <a:buNone/>
            </a:pPr>
            <a:r>
              <a:rPr lang="ru-RU" b="1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Професійна</a:t>
            </a:r>
            <a:r>
              <a:rPr lang="ru-RU" b="1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культура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 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невіддільна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особи,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базується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елементах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означає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досягнутий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рівень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досконалості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представника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тієї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виконанні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завдань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оволодінні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навичками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певній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галузі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характеризує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насамперед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праця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виконання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службових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обов'язків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Тільки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працею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якістю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людина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перетворює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світ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матеріалізує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сили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здібності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Крім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цього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культура особи —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це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філософська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категорія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відображає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рівень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соціалізації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людини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придатність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того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чи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іншого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виду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2. Професійна культура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3635896" y="1556792"/>
            <a:ext cx="2376264" cy="432048"/>
          </a:xfrm>
          <a:prstGeom prst="downArrow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697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252728"/>
          </a:xfrm>
        </p:spPr>
        <p:txBody>
          <a:bodyPr>
            <a:noAutofit/>
          </a:bodyPr>
          <a:lstStyle/>
          <a:p>
            <a:r>
              <a:rPr lang="uk-UA" sz="3200" dirty="0" smtClean="0">
                <a:solidFill>
                  <a:schemeClr val="tx1"/>
                </a:solidFill>
                <a:latin typeface="Arial Black" pitchFamily="34" charset="0"/>
              </a:rPr>
              <a:t>Приклади позитивної і негативної практики особистої поведінки юриста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4227469295"/>
              </p:ext>
            </p:extLst>
          </p:nvPr>
        </p:nvGraphicFramePr>
        <p:xfrm>
          <a:off x="323528" y="2420888"/>
          <a:ext cx="8568952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492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Термінологія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132856"/>
            <a:ext cx="8280920" cy="4493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dirty="0" err="1">
                <a:solidFill>
                  <a:schemeClr val="accent2"/>
                </a:solidFill>
                <a:latin typeface="Arial Black" pitchFamily="34" charset="0"/>
              </a:rPr>
              <a:t>Професійна</a:t>
            </a:r>
            <a:r>
              <a:rPr lang="ru-RU" sz="2200" b="1" dirty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200" b="1" dirty="0" err="1">
                <a:solidFill>
                  <a:schemeClr val="accent2"/>
                </a:solidFill>
                <a:latin typeface="Arial Black" pitchFamily="34" charset="0"/>
              </a:rPr>
              <a:t>правосвідомість</a:t>
            </a:r>
            <a:r>
              <a:rPr lang="ru-RU" sz="2200" b="1" dirty="0">
                <a:solidFill>
                  <a:schemeClr val="accent2"/>
                </a:solidFill>
                <a:latin typeface="Arial Black" pitchFamily="34" charset="0"/>
              </a:rPr>
              <a:t> юриста </a:t>
            </a:r>
            <a:r>
              <a:rPr lang="ru-RU" sz="2200" dirty="0">
                <a:latin typeface="Arial Black" pitchFamily="34" charset="0"/>
              </a:rPr>
              <a:t>- </a:t>
            </a:r>
            <a:r>
              <a:rPr lang="ru-RU" sz="2200" dirty="0" err="1">
                <a:latin typeface="Arial Black" pitchFamily="34" charset="0"/>
              </a:rPr>
              <a:t>це</a:t>
            </a:r>
            <a:r>
              <a:rPr lang="ru-RU" sz="2200" dirty="0">
                <a:latin typeface="Arial Black" pitchFamily="34" charset="0"/>
              </a:rPr>
              <a:t> одна з форм </a:t>
            </a:r>
            <a:r>
              <a:rPr lang="ru-RU" sz="2200" dirty="0" err="1">
                <a:latin typeface="Arial Black" pitchFamily="34" charset="0"/>
              </a:rPr>
              <a:t>правосвідомості</a:t>
            </a:r>
            <a:r>
              <a:rPr lang="ru-RU" sz="2200" dirty="0">
                <a:latin typeface="Arial Black" pitchFamily="34" charset="0"/>
              </a:rPr>
              <a:t>, яка </a:t>
            </a:r>
            <a:r>
              <a:rPr lang="ru-RU" sz="2200" dirty="0" err="1">
                <a:latin typeface="Arial Black" pitchFamily="34" charset="0"/>
              </a:rPr>
              <a:t>виступає</a:t>
            </a:r>
            <a:r>
              <a:rPr lang="ru-RU" sz="2200" dirty="0">
                <a:latin typeface="Arial Black" pitchFamily="34" charset="0"/>
              </a:rPr>
              <a:t> системою </a:t>
            </a:r>
            <a:r>
              <a:rPr lang="ru-RU" sz="2200" dirty="0" err="1">
                <a:latin typeface="Arial Black" pitchFamily="34" charset="0"/>
              </a:rPr>
              <a:t>правових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поглядів</a:t>
            </a:r>
            <a:r>
              <a:rPr lang="ru-RU" sz="2200" dirty="0">
                <a:latin typeface="Arial Black" pitchFamily="34" charset="0"/>
              </a:rPr>
              <a:t>, </a:t>
            </a:r>
            <a:r>
              <a:rPr lang="ru-RU" sz="2200" dirty="0" err="1">
                <a:latin typeface="Arial Black" pitchFamily="34" charset="0"/>
              </a:rPr>
              <a:t>знань</a:t>
            </a:r>
            <a:r>
              <a:rPr lang="ru-RU" sz="2200" dirty="0">
                <a:latin typeface="Arial Black" pitchFamily="34" charset="0"/>
              </a:rPr>
              <a:t>, </a:t>
            </a:r>
            <a:r>
              <a:rPr lang="ru-RU" sz="2200" dirty="0" err="1">
                <a:latin typeface="Arial Black" pitchFamily="34" charset="0"/>
              </a:rPr>
              <a:t>почуттів</a:t>
            </a:r>
            <a:r>
              <a:rPr lang="ru-RU" sz="2200" dirty="0">
                <a:latin typeface="Arial Black" pitchFamily="34" charset="0"/>
              </a:rPr>
              <a:t>, </a:t>
            </a:r>
            <a:r>
              <a:rPr lang="ru-RU" sz="2200" dirty="0" err="1">
                <a:latin typeface="Arial Black" pitchFamily="34" charset="0"/>
              </a:rPr>
              <a:t>ціннісних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орієнтацій</a:t>
            </a:r>
            <a:r>
              <a:rPr lang="ru-RU" sz="2200" dirty="0">
                <a:latin typeface="Arial Black" pitchFamily="34" charset="0"/>
              </a:rPr>
              <a:t> та </a:t>
            </a:r>
            <a:r>
              <a:rPr lang="ru-RU" sz="2200" dirty="0" err="1">
                <a:latin typeface="Arial Black" pitchFamily="34" charset="0"/>
              </a:rPr>
              <a:t>інших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структурних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елементів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правової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свідомості</a:t>
            </a:r>
            <a:r>
              <a:rPr lang="ru-RU" sz="2200" dirty="0">
                <a:latin typeface="Arial Black" pitchFamily="34" charset="0"/>
              </a:rPr>
              <a:t> людей, </a:t>
            </a:r>
            <a:r>
              <a:rPr lang="ru-RU" sz="2200" dirty="0" err="1">
                <a:latin typeface="Arial Black" pitchFamily="34" charset="0"/>
              </a:rPr>
              <a:t>які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професійно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займаються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юридичною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 smtClean="0">
                <a:latin typeface="Arial Black" pitchFamily="34" charset="0"/>
              </a:rPr>
              <a:t>діяльністю</a:t>
            </a:r>
            <a:endParaRPr lang="ru-RU" sz="2200" dirty="0" smtClean="0"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accent2"/>
                </a:solidFill>
                <a:latin typeface="Arial Black" pitchFamily="34" charset="0"/>
              </a:rPr>
              <a:t>Професійна</a:t>
            </a:r>
            <a:r>
              <a:rPr lang="ru-RU" sz="2200" b="1" dirty="0" smtClean="0">
                <a:solidFill>
                  <a:schemeClr val="accent2"/>
                </a:solidFill>
                <a:latin typeface="Arial Black" pitchFamily="34" charset="0"/>
              </a:rPr>
              <a:t> мораль </a:t>
            </a:r>
            <a:r>
              <a:rPr lang="ru-RU" sz="2200" dirty="0" smtClean="0">
                <a:latin typeface="Arial Black" pitchFamily="34" charset="0"/>
              </a:rPr>
              <a:t>- мораль, </a:t>
            </a:r>
            <a:r>
              <a:rPr lang="ru-RU" sz="2200" dirty="0" err="1" smtClean="0">
                <a:latin typeface="Arial Black" pitchFamily="34" charset="0"/>
              </a:rPr>
              <a:t>що</a:t>
            </a:r>
            <a:r>
              <a:rPr lang="ru-RU" sz="2200" dirty="0" smtClean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конкретизує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загальні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моральні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норми</a:t>
            </a:r>
            <a:r>
              <a:rPr lang="ru-RU" sz="2200" dirty="0">
                <a:latin typeface="Arial Black" pitchFamily="34" charset="0"/>
              </a:rPr>
              <a:t> й </a:t>
            </a:r>
            <a:r>
              <a:rPr lang="ru-RU" sz="2200" dirty="0" err="1">
                <a:latin typeface="Arial Black" pitchFamily="34" charset="0"/>
              </a:rPr>
              <a:t>оцінки</a:t>
            </a:r>
            <a:r>
              <a:rPr lang="ru-RU" sz="2200" dirty="0">
                <a:latin typeface="Arial Black" pitchFamily="34" charset="0"/>
              </a:rPr>
              <a:t>, </a:t>
            </a:r>
            <a:r>
              <a:rPr lang="ru-RU" sz="2200" dirty="0" err="1">
                <a:latin typeface="Arial Black" pitchFamily="34" charset="0"/>
              </a:rPr>
              <a:t>які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визначають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ставлення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людини</a:t>
            </a:r>
            <a:r>
              <a:rPr lang="ru-RU" sz="2200" dirty="0">
                <a:latin typeface="Arial Black" pitchFamily="34" charset="0"/>
              </a:rPr>
              <a:t> до </a:t>
            </a:r>
            <a:r>
              <a:rPr lang="ru-RU" sz="2200" dirty="0" err="1">
                <a:latin typeface="Arial Black" pitchFamily="34" charset="0"/>
              </a:rPr>
              <a:t>своїх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професійних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обов'язків</a:t>
            </a:r>
            <a:r>
              <a:rPr lang="ru-RU" sz="2200" dirty="0">
                <a:latin typeface="Arial Black" pitchFamily="34" charset="0"/>
              </a:rPr>
              <a:t>, а </a:t>
            </a:r>
            <a:r>
              <a:rPr lang="ru-RU" sz="2200" dirty="0" err="1">
                <a:latin typeface="Arial Black" pitchFamily="34" charset="0"/>
              </a:rPr>
              <a:t>опосередковано</a:t>
            </a:r>
            <a:r>
              <a:rPr lang="ru-RU" sz="2200" dirty="0">
                <a:latin typeface="Arial Black" pitchFamily="34" charset="0"/>
              </a:rPr>
              <a:t> — до людей, з </a:t>
            </a:r>
            <a:r>
              <a:rPr lang="ru-RU" sz="2200" dirty="0" err="1">
                <a:latin typeface="Arial Black" pitchFamily="34" charset="0"/>
              </a:rPr>
              <a:t>якими</a:t>
            </a:r>
            <a:r>
              <a:rPr lang="ru-RU" sz="2200" dirty="0">
                <a:latin typeface="Arial Black" pitchFamily="34" charset="0"/>
              </a:rPr>
              <a:t> вона </a:t>
            </a:r>
            <a:r>
              <a:rPr lang="ru-RU" sz="2200" dirty="0" err="1">
                <a:latin typeface="Arial Black" pitchFamily="34" charset="0"/>
              </a:rPr>
              <a:t>взаємодіє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відповідно</a:t>
            </a:r>
            <a:r>
              <a:rPr lang="ru-RU" sz="2200" dirty="0">
                <a:latin typeface="Arial Black" pitchFamily="34" charset="0"/>
              </a:rPr>
              <a:t> до </a:t>
            </a:r>
            <a:r>
              <a:rPr lang="ru-RU" sz="2200" dirty="0" err="1">
                <a:latin typeface="Arial Black" pitchFamily="34" charset="0"/>
              </a:rPr>
              <a:t>свого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фаху</a:t>
            </a:r>
            <a:r>
              <a:rPr lang="ru-RU" sz="2200" dirty="0">
                <a:latin typeface="Arial Black" pitchFamily="34" charset="0"/>
              </a:rPr>
              <a:t> і до </a:t>
            </a:r>
            <a:r>
              <a:rPr lang="ru-RU" sz="2200" dirty="0" err="1">
                <a:latin typeface="Arial Black" pitchFamily="34" charset="0"/>
              </a:rPr>
              <a:t>суспільства</a:t>
            </a:r>
            <a:r>
              <a:rPr lang="ru-RU" sz="2200" dirty="0">
                <a:latin typeface="Arial Black" pitchFamily="34" charset="0"/>
              </a:rPr>
              <a:t> </a:t>
            </a:r>
            <a:r>
              <a:rPr lang="ru-RU" sz="2200" dirty="0" err="1">
                <a:latin typeface="Arial Black" pitchFamily="34" charset="0"/>
              </a:rPr>
              <a:t>загалом</a:t>
            </a:r>
            <a:r>
              <a:rPr lang="ru-RU" sz="2200" dirty="0">
                <a:latin typeface="Arial Black" pitchFamily="34" charset="0"/>
              </a:rPr>
              <a:t>.</a:t>
            </a:r>
            <a:r>
              <a:rPr lang="uk-UA" sz="2200" dirty="0" smtClean="0">
                <a:latin typeface="Arial Black" pitchFamily="34" charset="0"/>
              </a:rPr>
              <a:t/>
            </a:r>
            <a:br>
              <a:rPr lang="uk-UA" sz="2200" dirty="0" smtClean="0">
                <a:latin typeface="Arial Black" pitchFamily="34" charset="0"/>
              </a:rPr>
            </a:br>
            <a:endParaRPr lang="ru-RU" sz="2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7631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Термінологія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138" y="1700808"/>
            <a:ext cx="863307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accent2"/>
                </a:solidFill>
                <a:latin typeface="Arial Black" pitchFamily="34" charset="0"/>
              </a:rPr>
              <a:t>Професійна</a:t>
            </a:r>
            <a:r>
              <a:rPr lang="ru-RU" sz="2200" b="1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200" b="1" dirty="0" err="1">
                <a:solidFill>
                  <a:schemeClr val="accent2"/>
                </a:solidFill>
                <a:latin typeface="Arial Black" pitchFamily="34" charset="0"/>
              </a:rPr>
              <a:t>майстерність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 – 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сукупність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якостей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особистості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які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забезпечують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високий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рівень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самоорганізації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професійної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</a:rPr>
              <a:t>діяльності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accent2"/>
                </a:solidFill>
                <a:latin typeface="Arial Black" pitchFamily="34" charset="0"/>
              </a:rPr>
              <a:t>Професіоналізм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-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сукупність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досягнутих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індивідом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теоретичних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знань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, практичного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досвіду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і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професійних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навиків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у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визначеній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поділом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праці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сфері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</a:rPr>
              <a:t>людської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</a:rPr>
              <a:t>діяльності</a:t>
            </a:r>
            <a:endParaRPr lang="ru-RU" sz="2200" dirty="0" smtClean="0">
              <a:solidFill>
                <a:srgbClr val="000000"/>
              </a:solidFill>
              <a:latin typeface="Arial Black" pitchFamily="34" charset="0"/>
            </a:endParaRPr>
          </a:p>
          <a:p>
            <a:pPr marL="342900" indent="-342900" algn="just">
              <a:buFont typeface="Wingdings" pitchFamily="2" charset="2"/>
              <a:buChar char="q"/>
            </a:pPr>
            <a:r>
              <a:rPr lang="ru-RU" sz="2200" b="1" dirty="0" err="1" smtClean="0">
                <a:solidFill>
                  <a:schemeClr val="accent2"/>
                </a:solidFill>
                <a:latin typeface="Arial Black" pitchFamily="34" charset="0"/>
              </a:rPr>
              <a:t>Естетика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</a:rPr>
              <a:t> – </a:t>
            </a:r>
            <a:r>
              <a:rPr lang="ru-RU" sz="2200" dirty="0" err="1" smtClean="0">
                <a:solidFill>
                  <a:srgbClr val="222222"/>
                </a:solidFill>
                <a:latin typeface="Arial Black" pitchFamily="34" charset="0"/>
              </a:rPr>
              <a:t>філософська</a:t>
            </a:r>
            <a: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  <a:t> наука,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що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вивчає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природу (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функції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,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загальні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закони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і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закономірності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)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естетичної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свідомості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 (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діяльності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 </a:t>
            </a:r>
            <a:r>
              <a:rPr lang="ru-RU" sz="2200" dirty="0" err="1" smtClean="0">
                <a:solidFill>
                  <a:srgbClr val="222222"/>
                </a:solidFill>
                <a:latin typeface="Arial Black" pitchFamily="34" charset="0"/>
              </a:rPr>
              <a:t>людини</a:t>
            </a:r>
            <a: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Arial Black" pitchFamily="34" charset="0"/>
              </a:rPr>
              <a:t>суспільства</a:t>
            </a:r>
            <a: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  <a:t>, </a:t>
            </a:r>
            <a:r>
              <a:rPr lang="ru-RU" sz="2200" dirty="0" err="1" smtClean="0">
                <a:solidFill>
                  <a:srgbClr val="222222"/>
                </a:solidFill>
                <a:latin typeface="Arial Black" pitchFamily="34" charset="0"/>
              </a:rPr>
              <a:t>буття</a:t>
            </a:r>
            <a: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  <a:t>), </a:t>
            </a:r>
            <a:r>
              <a:rPr lang="ru-RU" sz="2200" dirty="0">
                <a:solidFill>
                  <a:srgbClr val="222222"/>
                </a:solidFill>
                <a:latin typeface="Arial Black" pitchFamily="34" charset="0"/>
              </a:rPr>
              <a:t>наука про </a:t>
            </a:r>
            <a:r>
              <a:rPr lang="ru-RU" sz="2200" dirty="0" err="1">
                <a:solidFill>
                  <a:srgbClr val="222222"/>
                </a:solidFill>
                <a:latin typeface="Arial Black" pitchFamily="34" charset="0"/>
              </a:rPr>
              <a:t>прекрасне</a:t>
            </a:r>
            <a: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  <a:t>.</a:t>
            </a:r>
            <a:br>
              <a:rPr lang="ru-RU" sz="2200" dirty="0" smtClean="0">
                <a:solidFill>
                  <a:srgbClr val="222222"/>
                </a:solidFill>
                <a:latin typeface="Arial Black" pitchFamily="34" charset="0"/>
              </a:rPr>
            </a:br>
            <a:endParaRPr lang="ru-RU" sz="2200" dirty="0" smtClean="0">
              <a:solidFill>
                <a:srgbClr val="222222"/>
              </a:solidFill>
              <a:latin typeface="Arial Black" pitchFamily="34" charset="0"/>
            </a:endParaRPr>
          </a:p>
          <a:p>
            <a:endParaRPr lang="ru-RU" dirty="0" smtClean="0">
              <a:solidFill>
                <a:srgbClr val="000000"/>
              </a:solidFill>
              <a:latin typeface="Open Sans"/>
            </a:endParaRPr>
          </a:p>
          <a:p>
            <a:r>
              <a:rPr lang="ru-RU" i="1" dirty="0" smtClean="0">
                <a:solidFill>
                  <a:srgbClr val="000000"/>
                </a:solidFill>
                <a:latin typeface="Open Sans"/>
              </a:rPr>
              <a:t/>
            </a:r>
            <a:br>
              <a:rPr lang="ru-RU" i="1" dirty="0" smtClean="0">
                <a:solidFill>
                  <a:srgbClr val="000000"/>
                </a:solidFill>
                <a:latin typeface="Open Sans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05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1628800"/>
            <a:ext cx="835292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b="1" dirty="0" err="1">
                <a:solidFill>
                  <a:schemeClr val="accent2"/>
                </a:solidFill>
                <a:latin typeface="Arial Black" pitchFamily="34" charset="0"/>
              </a:rPr>
              <a:t>Ергономіка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- 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наука,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що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займається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комплексним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вивченням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і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проектуванням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трудової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діяльності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для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вдосконалення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знарядь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і умов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праці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та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підвищення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рівня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професійної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333333"/>
                </a:solidFill>
                <a:latin typeface="Arial Black" pitchFamily="34" charset="0"/>
              </a:rPr>
              <a:t>майстерності</a:t>
            </a:r>
            <a:r>
              <a:rPr lang="ru-RU" sz="2000" dirty="0">
                <a:solidFill>
                  <a:srgbClr val="333333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2000" b="1" dirty="0" err="1" smtClean="0">
                <a:solidFill>
                  <a:schemeClr val="accent2"/>
                </a:solidFill>
                <a:latin typeface="Arial Black" pitchFamily="34" charset="0"/>
              </a:rPr>
              <a:t>Офіційно-діловий</a:t>
            </a: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 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стиль 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-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функціональний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різновид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мови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який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слугує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для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спілкування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в державно-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політичному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громадському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й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економічному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житті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законодавстві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у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сфері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управління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адміністративно-господарською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діяльністю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.</a:t>
            </a:r>
            <a:b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</a:br>
            <a:r>
              <a:rPr lang="ru-RU" sz="2000" b="1" dirty="0" err="1" smtClean="0">
                <a:solidFill>
                  <a:schemeClr val="accent2"/>
                </a:solidFill>
                <a:latin typeface="Arial Black" pitchFamily="34" charset="0"/>
              </a:rPr>
              <a:t>Правовий</a:t>
            </a:r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 документ 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– </a:t>
            </a:r>
            <a:r>
              <a:rPr lang="ru-RU" sz="2000" dirty="0" err="1" smtClean="0">
                <a:solidFill>
                  <a:srgbClr val="000000"/>
                </a:solidFill>
                <a:latin typeface="Arial Black" pitchFamily="34" charset="0"/>
              </a:rPr>
              <a:t>це</a:t>
            </a:r>
            <a:r>
              <a:rPr lang="ru-RU" sz="2000" dirty="0" smtClean="0">
                <a:solidFill>
                  <a:srgbClr val="000000"/>
                </a:solidFill>
                <a:latin typeface="Arial Black" pitchFamily="34" charset="0"/>
              </a:rPr>
              <a:t> документ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в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якому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зафіксовані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дані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про право і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юридичну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діяльність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які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використовують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в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правовій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000000"/>
                </a:solidFill>
                <a:latin typeface="Arial Black" pitchFamily="34" charset="0"/>
              </a:rPr>
              <a:t>практиці</a:t>
            </a:r>
            <a:r>
              <a:rPr lang="ru-RU" sz="2000" dirty="0">
                <a:solidFill>
                  <a:srgbClr val="000000"/>
                </a:solidFill>
                <a:latin typeface="Arial Black" pitchFamily="34" charset="0"/>
              </a:rPr>
              <a:t>.</a:t>
            </a:r>
          </a:p>
          <a:p>
            <a:pPr algn="just"/>
            <a:r>
              <a:rPr lang="ru-RU" sz="2000" b="1" dirty="0" smtClean="0">
                <a:solidFill>
                  <a:schemeClr val="accent2"/>
                </a:solidFill>
                <a:latin typeface="Arial Black" pitchFamily="34" charset="0"/>
              </a:rPr>
              <a:t>Моральна </a:t>
            </a:r>
            <a:r>
              <a:rPr lang="ru-RU" sz="2000" b="1" dirty="0" err="1">
                <a:solidFill>
                  <a:schemeClr val="accent2"/>
                </a:solidFill>
                <a:latin typeface="Arial Black" pitchFamily="34" charset="0"/>
              </a:rPr>
              <a:t>відповідальність</a:t>
            </a:r>
            <a:r>
              <a:rPr lang="ru-RU" sz="2000" b="1" dirty="0">
                <a:solidFill>
                  <a:schemeClr val="accent2"/>
                </a:solidFill>
                <a:latin typeface="Arial Black" pitchFamily="34" charset="0"/>
              </a:rPr>
              <a:t> юриста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 –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це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необхідність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давати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звіт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у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своїх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справах, поступках,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поведінки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,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відношеннях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у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процесі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практичної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юридичної</a:t>
            </a:r>
            <a:r>
              <a:rPr lang="ru-RU" sz="2000" dirty="0">
                <a:solidFill>
                  <a:srgbClr val="222222"/>
                </a:solidFill>
                <a:latin typeface="Arial Black" pitchFamily="34" charset="0"/>
              </a:rPr>
              <a:t> </a:t>
            </a:r>
            <a:r>
              <a:rPr lang="ru-RU" sz="2000" dirty="0" err="1">
                <a:solidFill>
                  <a:srgbClr val="222222"/>
                </a:solidFill>
                <a:latin typeface="Arial Black" pitchFamily="34" charset="0"/>
              </a:rPr>
              <a:t>діяльності</a:t>
            </a:r>
            <a:r>
              <a:rPr lang="ru-RU" sz="2000" dirty="0">
                <a:latin typeface="Arial Black" pitchFamily="34" charset="0"/>
              </a:rPr>
              <a:t/>
            </a:r>
            <a:br>
              <a:rPr lang="ru-RU" sz="2000" dirty="0">
                <a:latin typeface="Arial Black" pitchFamily="34" charset="0"/>
              </a:rPr>
            </a:br>
            <a:endParaRPr lang="ru-RU" sz="2000" dirty="0">
              <a:latin typeface="Arial Black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548680"/>
            <a:ext cx="64807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200" dirty="0" smtClean="0">
                <a:latin typeface="Arial Black" pitchFamily="34" charset="0"/>
              </a:rPr>
              <a:t>ТЕРМІНОЛОГІЯ</a:t>
            </a:r>
            <a:endParaRPr lang="ru-RU" sz="32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135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Наукові статті </a:t>
            </a:r>
            <a:endParaRPr lang="ru-RU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915" y="1844824"/>
            <a:ext cx="842493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Arial Black" pitchFamily="34" charset="0"/>
              </a:rPr>
              <a:t>Є.М</a:t>
            </a:r>
            <a:r>
              <a:rPr lang="ru-RU" dirty="0">
                <a:latin typeface="Arial Black" pitchFamily="34" charset="0"/>
              </a:rPr>
              <a:t>. Мануйлов. </a:t>
            </a:r>
            <a:r>
              <a:rPr lang="ru-RU" dirty="0" err="1">
                <a:latin typeface="Arial Black" pitchFamily="34" charset="0"/>
              </a:rPr>
              <a:t>П</a:t>
            </a:r>
            <a:r>
              <a:rPr lang="ru-RU" dirty="0" err="1" smtClean="0">
                <a:latin typeface="Arial Black" pitchFamily="34" charset="0"/>
              </a:rPr>
              <a:t>равова</a:t>
            </a:r>
            <a:r>
              <a:rPr lang="ru-RU" dirty="0" smtClean="0">
                <a:latin typeface="Arial Black" pitchFamily="34" charset="0"/>
              </a:rPr>
              <a:t> культура юриста як основа </a:t>
            </a:r>
            <a:r>
              <a:rPr lang="ru-RU" dirty="0" err="1" smtClean="0">
                <a:latin typeface="Arial Black" pitchFamily="34" charset="0"/>
              </a:rPr>
              <a:t>його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професіоналізму</a:t>
            </a:r>
            <a:r>
              <a:rPr lang="ru-RU" dirty="0" smtClean="0">
                <a:latin typeface="Arial Black" pitchFamily="34" charset="0"/>
              </a:rPr>
              <a:t>. </a:t>
            </a:r>
            <a:r>
              <a:rPr lang="ru-RU" dirty="0" err="1" smtClean="0">
                <a:latin typeface="Arial Black" pitchFamily="34" charset="0"/>
              </a:rPr>
              <a:t>Вісник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Національного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університету</a:t>
            </a:r>
            <a:r>
              <a:rPr lang="ru-RU" dirty="0">
                <a:latin typeface="Arial Black" pitchFamily="34" charset="0"/>
              </a:rPr>
              <a:t> «</a:t>
            </a:r>
            <a:r>
              <a:rPr lang="ru-RU" dirty="0" err="1">
                <a:latin typeface="Arial Black" pitchFamily="34" charset="0"/>
              </a:rPr>
              <a:t>Юридична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академія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України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імені</a:t>
            </a:r>
            <a:r>
              <a:rPr lang="ru-RU" dirty="0">
                <a:latin typeface="Arial Black" pitchFamily="34" charset="0"/>
              </a:rPr>
              <a:t> Ярослава Мудрого» № 3 (30) </a:t>
            </a:r>
            <a:r>
              <a:rPr lang="ru-RU" dirty="0" smtClean="0">
                <a:latin typeface="Arial Black" pitchFamily="34" charset="0"/>
              </a:rPr>
              <a:t>2016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  <a:hlinkClick r:id="rId2"/>
              </a:rPr>
              <a:t>http://</a:t>
            </a:r>
            <a:r>
              <a:rPr lang="en-US" dirty="0" smtClean="0">
                <a:latin typeface="Arial Black" pitchFamily="34" charset="0"/>
                <a:hlinkClick r:id="rId2"/>
              </a:rPr>
              <a:t>fil.nlu.edu.ua/article/download/90547/86450</a:t>
            </a:r>
            <a:endParaRPr lang="ru-RU" dirty="0" smtClean="0">
              <a:latin typeface="Arial Black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 Black" pitchFamily="34" charset="0"/>
              </a:rPr>
              <a:t>Н</a:t>
            </a:r>
            <a:r>
              <a:rPr lang="ru-RU" dirty="0">
                <a:latin typeface="Arial Black" pitchFamily="34" charset="0"/>
              </a:rPr>
              <a:t>. В. </a:t>
            </a:r>
            <a:r>
              <a:rPr lang="ru-RU" dirty="0" err="1" smtClean="0">
                <a:latin typeface="Arial Black" pitchFamily="34" charset="0"/>
              </a:rPr>
              <a:t>Руколянська</a:t>
            </a:r>
            <a:r>
              <a:rPr lang="ru-RU" dirty="0" smtClean="0">
                <a:latin typeface="Arial Black" pitchFamily="34" charset="0"/>
              </a:rPr>
              <a:t>. </a:t>
            </a:r>
            <a:r>
              <a:rPr lang="ru-RU" dirty="0" err="1" smtClean="0">
                <a:latin typeface="Arial Black" pitchFamily="34" charset="0"/>
              </a:rPr>
              <a:t>Формування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професійної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культури</a:t>
            </a:r>
            <a:r>
              <a:rPr lang="ru-RU" dirty="0" smtClean="0">
                <a:latin typeface="Arial Black" pitchFamily="34" charset="0"/>
              </a:rPr>
              <a:t> та </a:t>
            </a:r>
            <a:r>
              <a:rPr lang="ru-RU" dirty="0" err="1" smtClean="0">
                <a:latin typeface="Arial Black" pitchFamily="34" charset="0"/>
              </a:rPr>
              <a:t>правничої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етики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майбутніх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юристів</a:t>
            </a:r>
            <a:r>
              <a:rPr lang="ru-RU" dirty="0">
                <a:latin typeface="Arial Black" pitchFamily="34" charset="0"/>
              </a:rPr>
              <a:t>. </a:t>
            </a:r>
            <a:r>
              <a:rPr lang="ru-RU" dirty="0" err="1">
                <a:latin typeface="Arial Black" pitchFamily="34" charset="0"/>
              </a:rPr>
              <a:t>Педагогіка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формування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творчої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особистості</a:t>
            </a:r>
            <a:r>
              <a:rPr lang="ru-RU" dirty="0">
                <a:latin typeface="Arial Black" pitchFamily="34" charset="0"/>
              </a:rPr>
              <a:t> у </a:t>
            </a:r>
            <a:r>
              <a:rPr lang="ru-RU" dirty="0" err="1">
                <a:latin typeface="Arial Black" pitchFamily="34" charset="0"/>
              </a:rPr>
              <a:t>вищій</a:t>
            </a:r>
            <a:r>
              <a:rPr lang="ru-RU" dirty="0">
                <a:latin typeface="Arial Black" pitchFamily="34" charset="0"/>
              </a:rPr>
              <a:t> і </a:t>
            </a:r>
            <a:r>
              <a:rPr lang="ru-RU" dirty="0" err="1">
                <a:latin typeface="Arial Black" pitchFamily="34" charset="0"/>
              </a:rPr>
              <a:t>загальноосвітній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smtClean="0">
                <a:latin typeface="Arial Black" pitchFamily="34" charset="0"/>
              </a:rPr>
              <a:t>школах. 2015 </a:t>
            </a:r>
            <a:r>
              <a:rPr lang="ru-RU" dirty="0">
                <a:latin typeface="Arial Black" pitchFamily="34" charset="0"/>
              </a:rPr>
              <a:t>р., </a:t>
            </a:r>
            <a:r>
              <a:rPr lang="ru-RU" dirty="0" err="1">
                <a:latin typeface="Arial Black" pitchFamily="34" charset="0"/>
              </a:rPr>
              <a:t>Вип</a:t>
            </a:r>
            <a:r>
              <a:rPr lang="ru-RU" dirty="0">
                <a:latin typeface="Arial Black" pitchFamily="34" charset="0"/>
              </a:rPr>
              <a:t>. 41 (94</a:t>
            </a:r>
            <a:r>
              <a:rPr lang="ru-RU" dirty="0" smtClean="0">
                <a:latin typeface="Arial Black" pitchFamily="34" charset="0"/>
              </a:rPr>
              <a:t>)</a:t>
            </a:r>
            <a:r>
              <a:rPr lang="en-US" dirty="0">
                <a:latin typeface="Arial Black" pitchFamily="34" charset="0"/>
              </a:rPr>
              <a:t> </a:t>
            </a:r>
            <a:r>
              <a:rPr lang="en-US" dirty="0">
                <a:latin typeface="Arial Black" pitchFamily="34" charset="0"/>
                <a:hlinkClick r:id="rId3"/>
              </a:rPr>
              <a:t>http://</a:t>
            </a:r>
            <a:r>
              <a:rPr lang="en-US" dirty="0" smtClean="0">
                <a:latin typeface="Arial Black" pitchFamily="34" charset="0"/>
                <a:hlinkClick r:id="rId3"/>
              </a:rPr>
              <a:t>www.irbis-nbuv.gov.ua/cgibin/irbis_nbuv/cgiirbis_64.exe?C21COM=2&amp;I21DBN=UJRN&amp;P21DBN=UJRN&amp;IMAGE_FILE_DOWNLOAD=1&amp;Image_file_name=PDF/Fmpp_2015_1-2_8.pdf</a:t>
            </a:r>
            <a:endParaRPr lang="ru-RU" dirty="0">
              <a:latin typeface="Arial Black" pitchFamily="34" charset="0"/>
            </a:endParaRP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Arial Black" pitchFamily="34" charset="0"/>
              </a:rPr>
              <a:t>А</a:t>
            </a:r>
            <a:r>
              <a:rPr lang="ru-RU" dirty="0">
                <a:latin typeface="Arial Black" pitchFamily="34" charset="0"/>
              </a:rPr>
              <a:t>. С. Романова. </a:t>
            </a:r>
            <a:r>
              <a:rPr lang="ru-RU" dirty="0" smtClean="0">
                <a:latin typeface="Arial Black" pitchFamily="34" charset="0"/>
              </a:rPr>
              <a:t>Духовно-</a:t>
            </a:r>
            <a:r>
              <a:rPr lang="ru-RU" dirty="0" err="1" smtClean="0">
                <a:latin typeface="Arial Black" pitchFamily="34" charset="0"/>
              </a:rPr>
              <a:t>естетичний</a:t>
            </a:r>
            <a:r>
              <a:rPr lang="ru-RU" dirty="0" smtClean="0">
                <a:latin typeface="Arial Black" pitchFamily="34" charset="0"/>
              </a:rPr>
              <a:t> аспект </a:t>
            </a:r>
            <a:r>
              <a:rPr lang="ru-RU" dirty="0" err="1" smtClean="0">
                <a:latin typeface="Arial Black" pitchFamily="34" charset="0"/>
              </a:rPr>
              <a:t>професійного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буття</a:t>
            </a:r>
            <a:r>
              <a:rPr lang="ru-RU" dirty="0" smtClean="0">
                <a:latin typeface="Arial Black" pitchFamily="34" charset="0"/>
              </a:rPr>
              <a:t> юриста: </a:t>
            </a:r>
            <a:r>
              <a:rPr lang="ru-RU" dirty="0" err="1" smtClean="0">
                <a:latin typeface="Arial Black" pitchFamily="34" charset="0"/>
              </a:rPr>
              <a:t>інтелігібельне</a:t>
            </a:r>
            <a:r>
              <a:rPr lang="ru-RU" dirty="0" smtClean="0">
                <a:latin typeface="Arial Black" pitchFamily="34" charset="0"/>
              </a:rPr>
              <a:t> та </a:t>
            </a:r>
            <a:r>
              <a:rPr lang="ru-RU" dirty="0" err="1" smtClean="0">
                <a:latin typeface="Arial Black" pitchFamily="34" charset="0"/>
              </a:rPr>
              <a:t>сенсибельне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осмислення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en-US" dirty="0" smtClean="0">
                <a:latin typeface="Arial Black" pitchFamily="34" charset="0"/>
                <a:hlinkClick r:id="rId4"/>
              </a:rPr>
              <a:t>http</a:t>
            </a:r>
            <a:r>
              <a:rPr lang="en-US" dirty="0">
                <a:latin typeface="Arial Black" pitchFamily="34" charset="0"/>
                <a:hlinkClick r:id="rId4"/>
              </a:rPr>
              <a:t>://</a:t>
            </a:r>
            <a:r>
              <a:rPr lang="en-US" dirty="0" smtClean="0">
                <a:latin typeface="Arial Black" pitchFamily="34" charset="0"/>
                <a:hlinkClick r:id="rId4"/>
              </a:rPr>
              <a:t>science.lpnu.ua/sites/default/files/journal-paper/2017/jun/4844/romanova1.pdf</a:t>
            </a:r>
            <a:endParaRPr lang="ru-RU" dirty="0" smtClean="0">
              <a:latin typeface="Arial Black" pitchFamily="34" charset="0"/>
            </a:endParaRPr>
          </a:p>
          <a:p>
            <a:pPr marL="342900" indent="-342900">
              <a:buAutoNum type="arabicPeriod"/>
            </a:pPr>
            <a:endParaRPr lang="uk-UA" dirty="0"/>
          </a:p>
          <a:p>
            <a:pPr marL="342900" indent="-342900">
              <a:buAutoNum type="arabicPeriod"/>
            </a:pPr>
            <a:endParaRPr lang="ru-RU" dirty="0" smtClean="0"/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5652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tx1"/>
                </a:solidFill>
                <a:latin typeface="Arial Black" pitchFamily="34" charset="0"/>
              </a:rPr>
              <a:t>Наукові статт</a:t>
            </a:r>
            <a:r>
              <a:rPr lang="uk-UA" dirty="0" smtClean="0">
                <a:solidFill>
                  <a:schemeClr val="tx1"/>
                </a:solidFill>
              </a:rPr>
              <a:t>і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1502688"/>
            <a:ext cx="853673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+mj-lt"/>
              <a:buAutoNum type="arabicPeriod" startAt="4"/>
            </a:pPr>
            <a:r>
              <a:rPr lang="ru-RU" dirty="0" err="1" smtClean="0">
                <a:solidFill>
                  <a:prstClr val="black"/>
                </a:solidFill>
                <a:latin typeface="Arial Black" pitchFamily="34" charset="0"/>
              </a:rPr>
              <a:t>О.В.Хоменко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Загальна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характеристика морально</a:t>
            </a:r>
            <a:r>
              <a:rPr lang="uk-UA" dirty="0">
                <a:solidFill>
                  <a:prstClr val="black"/>
                </a:solidFill>
                <a:latin typeface="Arial Black" pitchFamily="34" charset="0"/>
              </a:rPr>
              <a:t>ї культури юриста 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- Форум права- 2013. 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  <a:hlinkClick r:id="rId2"/>
              </a:rPr>
              <a:t>http://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hlinkClick r:id="rId2"/>
              </a:rPr>
              <a:t>irbis-nbuv.gov.ua/cgi-bin/irbis_nbuv/cgiirbis_64.exe?C21COM=2&amp;I21DBN=UJRN&amp;P21DBN=UJRN&amp;IMAGE_FILE_DOWNLOAD=1&amp;Image_file_name=PDF/FP_index.htm_2013_3_117.pdf</a:t>
            </a:r>
            <a:endParaRPr lang="uk-UA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algn="just">
              <a:buFont typeface="+mj-lt"/>
              <a:buAutoNum type="arabicPeriod" startAt="4"/>
            </a:pPr>
            <a:r>
              <a:rPr lang="ru-RU" dirty="0" smtClean="0">
                <a:solidFill>
                  <a:prstClr val="black"/>
                </a:solidFill>
                <a:latin typeface="Arial Black" pitchFamily="34" charset="0"/>
              </a:rPr>
              <a:t>Р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.-В. В.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Кісіль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.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Професійна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деформація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та морально-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психологічна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реаксіологізація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службової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особи як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форми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мікросоціальних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наслідків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корупції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: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деонтологічний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аналіз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. НАУКОВИЙ ВІСНИК 1´2013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Львівського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державного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університету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</a:t>
            </a:r>
            <a:r>
              <a:rPr lang="ru-RU" dirty="0" err="1">
                <a:solidFill>
                  <a:prstClr val="black"/>
                </a:solidFill>
                <a:latin typeface="Arial Black" pitchFamily="34" charset="0"/>
              </a:rPr>
              <a:t>внутрішніх</a:t>
            </a:r>
            <a:r>
              <a:rPr lang="ru-RU" dirty="0">
                <a:solidFill>
                  <a:prstClr val="black"/>
                </a:solidFill>
                <a:latin typeface="Arial Black" pitchFamily="34" charset="0"/>
              </a:rPr>
              <a:t> справ </a:t>
            </a:r>
            <a:r>
              <a:rPr lang="en-US" dirty="0">
                <a:solidFill>
                  <a:prstClr val="black"/>
                </a:solidFill>
                <a:latin typeface="Arial Black" pitchFamily="34" charset="0"/>
                <a:hlinkClick r:id="rId3"/>
              </a:rPr>
              <a:t>http://</a:t>
            </a:r>
            <a:r>
              <a:rPr lang="en-US" dirty="0" smtClean="0">
                <a:solidFill>
                  <a:prstClr val="black"/>
                </a:solidFill>
                <a:latin typeface="Arial Black" pitchFamily="34" charset="0"/>
                <a:hlinkClick r:id="rId3"/>
              </a:rPr>
              <a:t>www2.lvduvs.edu.ua/documents_pdf/visnyky/nvsp/01_2013/13krvvkda.pdf</a:t>
            </a:r>
            <a:endParaRPr lang="uk-UA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marL="342900" lvl="0" indent="-342900" algn="just">
              <a:buFont typeface="+mj-lt"/>
              <a:buAutoNum type="arabicPeriod" startAt="4"/>
            </a:pPr>
            <a:r>
              <a:rPr lang="ru-RU" dirty="0">
                <a:latin typeface="Arial Black" pitchFamily="34" charset="0"/>
              </a:rPr>
              <a:t>Ващенко І. В. </a:t>
            </a:r>
            <a:r>
              <a:rPr lang="ru-RU" dirty="0" err="1">
                <a:latin typeface="Arial Black" pitchFamily="34" charset="0"/>
              </a:rPr>
              <a:t>Кісіль</a:t>
            </a:r>
            <a:r>
              <a:rPr lang="ru-RU" dirty="0">
                <a:latin typeface="Arial Black" pitchFamily="34" charset="0"/>
              </a:rPr>
              <a:t> З. </a:t>
            </a:r>
            <a:r>
              <a:rPr lang="ru-RU" dirty="0" smtClean="0">
                <a:latin typeface="Arial Black" pitchFamily="34" charset="0"/>
              </a:rPr>
              <a:t>Р. </a:t>
            </a:r>
            <a:r>
              <a:rPr lang="ru-RU" dirty="0" err="1" smtClean="0">
                <a:latin typeface="Arial Black" pitchFamily="34" charset="0"/>
              </a:rPr>
              <a:t>Вісник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Національного</a:t>
            </a:r>
            <a:r>
              <a:rPr lang="ru-RU" dirty="0">
                <a:latin typeface="Arial Black" pitchFamily="34" charset="0"/>
              </a:rPr>
              <a:t> </a:t>
            </a:r>
            <a:r>
              <a:rPr lang="ru-RU" dirty="0" err="1">
                <a:latin typeface="Arial Black" pitchFamily="34" charset="0"/>
              </a:rPr>
              <a:t>університету</a:t>
            </a:r>
            <a:r>
              <a:rPr lang="ru-RU" dirty="0">
                <a:latin typeface="Arial Black" pitchFamily="34" charset="0"/>
              </a:rPr>
              <a:t> оборони </a:t>
            </a:r>
            <a:r>
              <a:rPr lang="ru-RU" dirty="0" err="1">
                <a:latin typeface="Arial Black" pitchFamily="34" charset="0"/>
              </a:rPr>
              <a:t>України</a:t>
            </a:r>
            <a:r>
              <a:rPr lang="ru-RU" dirty="0">
                <a:latin typeface="Arial Black" pitchFamily="34" charset="0"/>
              </a:rPr>
              <a:t> 2 (27) /</a:t>
            </a:r>
            <a:r>
              <a:rPr lang="ru-RU" dirty="0" smtClean="0">
                <a:latin typeface="Arial Black" pitchFamily="34" charset="0"/>
              </a:rPr>
              <a:t>2012.Причини та </a:t>
            </a:r>
            <a:r>
              <a:rPr lang="ru-RU" dirty="0" err="1" smtClean="0">
                <a:latin typeface="Arial Black" pitchFamily="34" charset="0"/>
              </a:rPr>
              <a:t>ознаки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прояву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професійної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деформації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працівників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органів</a:t>
            </a:r>
            <a:r>
              <a:rPr lang="ru-RU" dirty="0" smtClean="0">
                <a:latin typeface="Arial Black" pitchFamily="34" charset="0"/>
              </a:rPr>
              <a:t> </a:t>
            </a:r>
            <a:r>
              <a:rPr lang="ru-RU" dirty="0" err="1" smtClean="0">
                <a:latin typeface="Arial Black" pitchFamily="34" charset="0"/>
              </a:rPr>
              <a:t>внутрішніх</a:t>
            </a:r>
            <a:r>
              <a:rPr lang="ru-RU" dirty="0" smtClean="0">
                <a:latin typeface="Arial Black" pitchFamily="34" charset="0"/>
              </a:rPr>
              <a:t> справ </a:t>
            </a:r>
            <a:r>
              <a:rPr lang="en-US" dirty="0">
                <a:latin typeface="Arial Black" pitchFamily="34" charset="0"/>
                <a:hlinkClick r:id="rId4"/>
              </a:rPr>
              <a:t>http://</a:t>
            </a:r>
            <a:r>
              <a:rPr lang="en-US" dirty="0" smtClean="0">
                <a:latin typeface="Arial Black" pitchFamily="34" charset="0"/>
                <a:hlinkClick r:id="rId4"/>
              </a:rPr>
              <a:t>nbuv.gov.ua/j-pdf/Vnaou_2012_2_28.pdf</a:t>
            </a:r>
            <a:endParaRPr lang="uk-UA" dirty="0" smtClean="0">
              <a:solidFill>
                <a:prstClr val="black"/>
              </a:solidFill>
              <a:latin typeface="Arial Black" pitchFamily="34" charset="0"/>
            </a:endParaRPr>
          </a:p>
          <a:p>
            <a:pPr lvl="0"/>
            <a:endParaRPr lang="uk-U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189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1" cy="4752527"/>
          </a:xfrm>
        </p:spPr>
        <p:txBody>
          <a:bodyPr>
            <a:normAutofit fontScale="92500" lnSpcReduction="10000"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знаннями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законодавства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можливостей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науки;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переконаністю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необхідності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соціальній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корисності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зако­нів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підзаконних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актів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;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умінням</a:t>
            </a:r>
            <a:r>
              <a:rPr lang="ru-RU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користуватися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інструментарієм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— зако­нами та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іншими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правовими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актами в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повсякденній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діяльності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вдаватися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використання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всіх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досягнень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науки і практики при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прийнятті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оформленні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рішень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.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q"/>
            </a:pP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Разом з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тим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кожна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юридична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професія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має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свою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специфіку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що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обумовлює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й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особливості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правової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різних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її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пред­ставників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(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суддів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прокурорських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працівників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співробітників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органів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внутрішніх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справ,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юрисконсультів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, </a:t>
            </a:r>
            <a:r>
              <a:rPr lang="ru-RU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адвокатів</a:t>
            </a:r>
            <a:r>
              <a:rPr lang="ru-RU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і т.д.).</a:t>
            </a:r>
            <a:endParaRPr lang="ru-RU" sz="2000" dirty="0"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74320" lvl="0" indent="-274320">
              <a:lnSpc>
                <a:spcPts val="1650"/>
              </a:lnSpc>
              <a:spcBef>
                <a:spcPct val="20000"/>
              </a:spcBef>
              <a:spcAft>
                <a:spcPts val="1000"/>
              </a:spcAft>
            </a:pPr>
            <a:r>
              <a:rPr lang="ru-RU" sz="36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Професійна</a:t>
            </a:r>
            <a:r>
              <a:rPr lang="ru-RU" sz="36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культура </a:t>
            </a: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юриста</a:t>
            </a:r>
            <a:b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br>
              <a:rPr lang="ru-RU" sz="3600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</a:br>
            <a:r>
              <a:rPr lang="ru-RU" sz="3600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характеризується</a:t>
            </a:r>
            <a:r>
              <a:rPr lang="ru-RU" sz="3600" dirty="0">
                <a:solidFill>
                  <a:srgbClr val="073E87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073E87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3600" dirty="0">
              <a:latin typeface="Arial Black" pitchFamily="34" charset="0"/>
            </a:endParaRPr>
          </a:p>
        </p:txBody>
      </p:sp>
      <p:sp>
        <p:nvSpPr>
          <p:cNvPr id="4" name="Выгнутая вправо стрелка 3"/>
          <p:cNvSpPr/>
          <p:nvPr/>
        </p:nvSpPr>
        <p:spPr>
          <a:xfrm>
            <a:off x="7236296" y="980728"/>
            <a:ext cx="720080" cy="504056"/>
          </a:xfrm>
          <a:prstGeom prst="curvedLef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29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Фактори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формування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та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культури</a:t>
            </a:r>
            <a:r>
              <a:rPr lang="ru-RU" sz="3200" dirty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3200" dirty="0" err="1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юристів</a:t>
            </a:r>
            <a:endParaRPr lang="ru-RU" sz="32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4294967295"/>
          </p:nvPr>
        </p:nvSpPr>
        <p:spPr>
          <a:xfrm>
            <a:off x="467544" y="2564904"/>
            <a:ext cx="8352928" cy="3240360"/>
          </a:xfrm>
        </p:spPr>
        <p:txBody>
          <a:bodyPr/>
          <a:lstStyle/>
          <a:p>
            <a:pPr lvl="0" indent="0" algn="just">
              <a:lnSpc>
                <a:spcPct val="115000"/>
              </a:lnSpc>
              <a:buClr>
                <a:srgbClr val="31B6FD"/>
              </a:buClr>
              <a:buNone/>
            </a:pP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Всі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фактори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формування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професійної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свідомості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юристів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доцільно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розподілити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на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дві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групи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за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критерієм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їх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функціональності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endParaRPr lang="ru-RU" sz="2800" dirty="0">
              <a:solidFill>
                <a:srgbClr val="000000"/>
              </a:solidFill>
              <a:latin typeface="Arial Black" pitchFamily="34" charset="0"/>
              <a:ea typeface="Times New Roman"/>
              <a:cs typeface="Times New Roman"/>
            </a:endParaRPr>
          </a:p>
          <a:p>
            <a:pPr marL="731520" lvl="0" indent="-457200" algn="just">
              <a:lnSpc>
                <a:spcPct val="115000"/>
              </a:lnSpc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суб’єктивні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спеціальні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</a:p>
          <a:p>
            <a:pPr marL="731520" lvl="0" indent="-457200" algn="just">
              <a:lnSpc>
                <a:spcPct val="115000"/>
              </a:lnSpc>
              <a:buClr>
                <a:srgbClr val="31B6FD"/>
              </a:buClr>
              <a:buFont typeface="Wingdings" pitchFamily="2" charset="2"/>
              <a:buChar char="q"/>
            </a:pPr>
            <a:r>
              <a:rPr lang="ru-RU" sz="28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об’єктивні</a:t>
            </a:r>
            <a:r>
              <a:rPr lang="ru-RU" sz="28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або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загальні</a:t>
            </a:r>
            <a:r>
              <a:rPr lang="ru-RU" sz="28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/>
              </a:rPr>
              <a:t>:</a:t>
            </a:r>
            <a:endParaRPr lang="ru-RU" sz="2800" dirty="0">
              <a:solidFill>
                <a:srgbClr val="073E87"/>
              </a:solidFill>
              <a:latin typeface="Arial Black" pitchFamily="34" charset="0"/>
              <a:ea typeface="Calibri"/>
              <a:cs typeface="Times New Roman"/>
            </a:endParaRPr>
          </a:p>
          <a:p>
            <a:endParaRPr lang="ru-RU" dirty="0"/>
          </a:p>
        </p:txBody>
      </p:sp>
      <p:sp>
        <p:nvSpPr>
          <p:cNvPr id="3" name="Блок-схема: несколько документов 2"/>
          <p:cNvSpPr/>
          <p:nvPr/>
        </p:nvSpPr>
        <p:spPr>
          <a:xfrm>
            <a:off x="3347864" y="1909729"/>
            <a:ext cx="2232248" cy="648072"/>
          </a:xfrm>
          <a:prstGeom prst="flowChartMulti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3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3" cy="5328592"/>
          </a:xfrm>
        </p:spPr>
        <p:txBody>
          <a:bodyPr>
            <a:noAutofit/>
          </a:bodyPr>
          <a:lstStyle/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наявність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відповідної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освіти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здійснення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виховного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впливу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спілкування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правника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з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професійно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розвинутим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дружним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колективом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колег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 smtClean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доброзичливість</a:t>
            </a:r>
            <a:r>
              <a:rPr lang="ru-RU" sz="2200" dirty="0" smtClean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та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уважність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з боку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керівництва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наявність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вільного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доступу до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правової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інформації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належний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рівень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соціальної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захищеності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працівників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;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 marL="731520" indent="-457200" algn="just">
              <a:lnSpc>
                <a:spcPct val="115000"/>
              </a:lnSpc>
              <a:spcAft>
                <a:spcPts val="0"/>
              </a:spcAft>
              <a:buFont typeface="Wingdings" pitchFamily="2" charset="2"/>
              <a:buChar char="q"/>
            </a:pP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дотримання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серед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колег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ідеалів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людяності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рівності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,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справедливості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та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взаємодопомоги</a:t>
            </a:r>
            <a:r>
              <a:rPr lang="ru-RU" sz="2200" dirty="0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2200" dirty="0" err="1">
                <a:solidFill>
                  <a:srgbClr val="000000"/>
                </a:solidFill>
                <a:latin typeface="Arial Black" pitchFamily="34" charset="0"/>
                <a:ea typeface="Times New Roman"/>
                <a:cs typeface="Times New Roman" panose="02020603050405020304" pitchFamily="18" charset="0"/>
              </a:rPr>
              <a:t>тощо</a:t>
            </a:r>
            <a:endParaRPr lang="ru-RU" sz="2200" dirty="0">
              <a:latin typeface="Arial Black" pitchFamily="34" charset="0"/>
              <a:ea typeface="Calibri"/>
              <a:cs typeface="Times New Roman" panose="02020603050405020304" pitchFamily="18" charset="0"/>
            </a:endParaRP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74320" lvl="0" indent="257175">
              <a:lnSpc>
                <a:spcPct val="115000"/>
              </a:lnSpc>
              <a:spcBef>
                <a:spcPct val="20000"/>
              </a:spcBef>
            </a:pP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Суб’єктивні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фактори</a:t>
            </a:r>
            <a:r>
              <a:rPr lang="ru-RU" dirty="0" smtClean="0">
                <a:solidFill>
                  <a:schemeClr val="tx1"/>
                </a:solidFill>
                <a:latin typeface="Arial Black" pitchFamily="34" charset="0"/>
                <a:ea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  <a:t/>
            </a:r>
            <a:br>
              <a:rPr lang="ru-RU" sz="2400" dirty="0">
                <a:solidFill>
                  <a:schemeClr val="tx1"/>
                </a:solidFill>
                <a:latin typeface="Arial Black" pitchFamily="34" charset="0"/>
                <a:ea typeface="Calibri"/>
                <a:cs typeface="Times New Roman"/>
              </a:rPr>
            </a:br>
            <a:endParaRPr lang="ru-RU" sz="2400" dirty="0">
              <a:solidFill>
                <a:schemeClr val="tx1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6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753</TotalTime>
  <Words>3853</Words>
  <Application>Microsoft Office PowerPoint</Application>
  <PresentationFormat>Экран (4:3)</PresentationFormat>
  <Paragraphs>321</Paragraphs>
  <Slides>65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65</vt:i4>
      </vt:variant>
    </vt:vector>
  </HeadingPairs>
  <TitlesOfParts>
    <vt:vector size="66" baseType="lpstr">
      <vt:lpstr>Волна</vt:lpstr>
      <vt:lpstr>Культура юриста </vt:lpstr>
      <vt:lpstr>Зміст</vt:lpstr>
      <vt:lpstr>1. Поняття і значення культури юриста</vt:lpstr>
      <vt:lpstr>Презентация PowerPoint</vt:lpstr>
      <vt:lpstr>Презентация PowerPoint</vt:lpstr>
      <vt:lpstr>2. Професійна культура </vt:lpstr>
      <vt:lpstr>Професійна культура юриста   характеризується </vt:lpstr>
      <vt:lpstr>Фактори формування професійної свідомості та культури юристів</vt:lpstr>
      <vt:lpstr>Суб’єктивні фактори  </vt:lpstr>
      <vt:lpstr>Об’єктивні фактори</vt:lpstr>
      <vt:lpstr>Етапи формування професійної культури юриста</vt:lpstr>
      <vt:lpstr>Правова культура юриста</vt:lpstr>
      <vt:lpstr>Ознаки правової культури юриста </vt:lpstr>
      <vt:lpstr>Зміст правової культури юриста</vt:lpstr>
      <vt:lpstr>Функції правової культури </vt:lpstr>
      <vt:lpstr>Правовий нігілізм</vt:lpstr>
      <vt:lpstr>Духовна культура юриста</vt:lpstr>
      <vt:lpstr>Структурні елементи духовної культури  </vt:lpstr>
      <vt:lpstr>Основні функції</vt:lpstr>
      <vt:lpstr>Значення духовної культури</vt:lpstr>
      <vt:lpstr>Інформаційна культура </vt:lpstr>
      <vt:lpstr>Принципи інформаційної культури</vt:lpstr>
      <vt:lpstr>Структура інформаційної культури </vt:lpstr>
      <vt:lpstr>Функції інформаційної культури</vt:lpstr>
      <vt:lpstr>Політична культура юриста</vt:lpstr>
      <vt:lpstr>Зміст політичної культури</vt:lpstr>
      <vt:lpstr>Юрист повинен знати такі основні складові політики </vt:lpstr>
      <vt:lpstr>Реальне втілення політичних знань і вміння проявляються в тому, що юрист у своїй діяльності враховує такі дані  </vt:lpstr>
      <vt:lpstr>Політична культура юриста проявляються у реалізації здобутих знань </vt:lpstr>
      <vt:lpstr>Презентация PowerPoint</vt:lpstr>
      <vt:lpstr>Функції</vt:lpstr>
      <vt:lpstr>Принципи</vt:lpstr>
      <vt:lpstr>Нормативна основа політичної культури</vt:lpstr>
      <vt:lpstr>Зміст політичної культури </vt:lpstr>
      <vt:lpstr> Структура політичної культури юриста </vt:lpstr>
      <vt:lpstr>Моральна культура </vt:lpstr>
      <vt:lpstr>Зміст моральної культури юриста</vt:lpstr>
      <vt:lpstr>Структура моральної культури</vt:lpstr>
      <vt:lpstr>Функції моральної культури</vt:lpstr>
      <vt:lpstr>Принципи моральної культури </vt:lpstr>
      <vt:lpstr>Форми прояву моральної культури</vt:lpstr>
      <vt:lpstr>Структура </vt:lpstr>
      <vt:lpstr>Етична культура </vt:lpstr>
      <vt:lpstr> Структура етичної культури юриста </vt:lpstr>
      <vt:lpstr>Основні принципи етичної культури юриста </vt:lpstr>
      <vt:lpstr> Рівні прояву етичної культури юриста </vt:lpstr>
      <vt:lpstr>Естетична культура  </vt:lpstr>
      <vt:lpstr>Складові естетичної культури юриста </vt:lpstr>
      <vt:lpstr>Професійна деформація</vt:lpstr>
      <vt:lpstr>Презентация PowerPoint</vt:lpstr>
      <vt:lpstr> Форми деформації правової свідомості </vt:lpstr>
      <vt:lpstr>Фактори, що сприяють процесу деформації моральної свідомості </vt:lpstr>
      <vt:lpstr>Презентация PowerPoint</vt:lpstr>
      <vt:lpstr>Антідеформаціонні заходи мають комплексний характер і включають </vt:lpstr>
      <vt:lpstr>Вимоги для одягу і зовнішнього вигляду </vt:lpstr>
      <vt:lpstr>Презентация PowerPoint</vt:lpstr>
      <vt:lpstr>Презентация PowerPoint</vt:lpstr>
      <vt:lpstr>Презентация PowerPoint</vt:lpstr>
      <vt:lpstr>Чи можна вважати національне вбрання діловим стилем?</vt:lpstr>
      <vt:lpstr>Приклади позитивної і негативної практики особистої поведінки юриста</vt:lpstr>
      <vt:lpstr>Термінологія</vt:lpstr>
      <vt:lpstr>Термінологія</vt:lpstr>
      <vt:lpstr>Презентация PowerPoint</vt:lpstr>
      <vt:lpstr>Наукові статті </vt:lpstr>
      <vt:lpstr>Наукові статті</vt:lpstr>
    </vt:vector>
  </TitlesOfParts>
  <Company>WareZ Provider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юриста</dc:title>
  <dc:creator>www.PHILka.RU</dc:creator>
  <cp:lastModifiedBy>komp</cp:lastModifiedBy>
  <cp:revision>79</cp:revision>
  <dcterms:created xsi:type="dcterms:W3CDTF">2019-11-29T11:48:31Z</dcterms:created>
  <dcterms:modified xsi:type="dcterms:W3CDTF">2020-11-04T12:12:59Z</dcterms:modified>
</cp:coreProperties>
</file>