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8" r:id="rId7"/>
    <p:sldId id="291" r:id="rId8"/>
    <p:sldId id="260" r:id="rId9"/>
    <p:sldId id="261" r:id="rId10"/>
    <p:sldId id="262" r:id="rId11"/>
    <p:sldId id="279" r:id="rId12"/>
    <p:sldId id="280" r:id="rId13"/>
    <p:sldId id="281" r:id="rId14"/>
    <p:sldId id="282" r:id="rId15"/>
    <p:sldId id="263" r:id="rId16"/>
    <p:sldId id="264" r:id="rId17"/>
    <p:sldId id="265" r:id="rId18"/>
    <p:sldId id="266" r:id="rId19"/>
    <p:sldId id="267" r:id="rId20"/>
    <p:sldId id="268" r:id="rId21"/>
    <p:sldId id="27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E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20" autoAdjust="0"/>
    <p:restoredTop sz="94660"/>
  </p:normalViewPr>
  <p:slideViewPr>
    <p:cSldViewPr>
      <p:cViewPr>
        <p:scale>
          <a:sx n="73" d="100"/>
          <a:sy n="73" d="100"/>
        </p:scale>
        <p:origin x="-141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C693-1B84-4D6F-9380-CD62D0A4874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0DFEE-C091-48A0-B894-E25996843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B%D0%B8%D0%BD%D0%B0_%D0%B2%D0%BE%D0%BB%D0%BD%D1%8B" TargetMode="External"/><Relationship Id="rId3" Type="http://schemas.openxmlformats.org/officeDocument/2006/relationships/hyperlink" Target="https://ru.wikipedia.org/wiki/1836_%D0%B3%D0%BE%D0%B4" TargetMode="External"/><Relationship Id="rId7" Type="http://schemas.openxmlformats.org/officeDocument/2006/relationships/hyperlink" Target="https://ru.wikipedia.org/wiki/%D0%A1%D0%BA%D0%B8%D0%BD-%D1%8D%D1%84%D1%84%D0%B5%D0%BA%D1%82" TargetMode="External"/><Relationship Id="rId2" Type="http://schemas.openxmlformats.org/officeDocument/2006/relationships/hyperlink" Target="https://ru.wikipedia.org/wiki/%D0%A4%D0%B0%D1%80%D0%B0%D0%B4%D0%B5%D0%B9,_%D0%9C%D0%B0%D0%B9%D0%BA%D0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0%D0%B3%D0%BD%D0%B8%D1%82%D0%BD%D0%BE%D0%B5_%D0%BF%D0%BE%D0%BB%D0%B5" TargetMode="External"/><Relationship Id="rId5" Type="http://schemas.openxmlformats.org/officeDocument/2006/relationships/hyperlink" Target="https://ru.wikipedia.org/wiki/%D0%AD%D0%BB%D0%B5%D0%BA%D1%82%D1%80%D0%B8%D1%87%D0%B5%D1%81%D0%BA%D0%BE%D0%B5_%D0%BF%D0%BE%D0%BB%D0%B5" TargetMode="External"/><Relationship Id="rId4" Type="http://schemas.openxmlformats.org/officeDocument/2006/relationships/hyperlink" Target="https://ru.wikipedia.org/wiki/%D0%AD%D0%BB%D0%B5%D0%BA%D1%82%D1%80%D0%BE%D0%BC%D0%B0%D0%B3%D0%BD%D0%B8%D1%82%D0%BD%D0%BE%D0%B5_%D0%BF%D0%BE%D0%BB%D0%B5" TargetMode="External"/><Relationship Id="rId9" Type="http://schemas.openxmlformats.org/officeDocument/2006/relationships/hyperlink" Target="https://ru.wikipedia.org/wiki/%D0%9A%D0%B0%D0%B1%D0%B5%D0%BB%D1%8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Лекція</a:t>
            </a:r>
            <a:r>
              <a:rPr lang="ru-RU" dirty="0" smtClean="0"/>
              <a:t> №7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929718" cy="1752600"/>
          </a:xfrm>
        </p:spPr>
        <p:txBody>
          <a:bodyPr/>
          <a:lstStyle/>
          <a:p>
            <a:r>
              <a:rPr lang="uk-UA" sz="2000" b="1" dirty="0" smtClean="0">
                <a:solidFill>
                  <a:srgbClr val="891EF4"/>
                </a:solidFill>
              </a:rPr>
              <a:t>Іонна Імплантація. </a:t>
            </a:r>
            <a:r>
              <a:rPr lang="ru-RU" sz="2000" b="1" dirty="0" err="1" smtClean="0">
                <a:solidFill>
                  <a:srgbClr val="891EF4"/>
                </a:solidFill>
              </a:rPr>
              <a:t>Ядерне</a:t>
            </a:r>
            <a:r>
              <a:rPr lang="ru-RU" sz="2000" b="1" dirty="0" smtClean="0">
                <a:solidFill>
                  <a:srgbClr val="891EF4"/>
                </a:solidFill>
              </a:rPr>
              <a:t> (</a:t>
            </a:r>
            <a:r>
              <a:rPr lang="ru-RU" sz="2000" b="1" dirty="0" err="1" smtClean="0">
                <a:solidFill>
                  <a:srgbClr val="891EF4"/>
                </a:solidFill>
              </a:rPr>
              <a:t>трансмутаційне</a:t>
            </a:r>
            <a:r>
              <a:rPr lang="ru-RU" sz="2000" b="1" dirty="0" smtClean="0">
                <a:solidFill>
                  <a:srgbClr val="891EF4"/>
                </a:solidFill>
              </a:rPr>
              <a:t> ) </a:t>
            </a:r>
            <a:r>
              <a:rPr lang="ru-RU" sz="2000" b="1" dirty="0" err="1" smtClean="0">
                <a:solidFill>
                  <a:srgbClr val="891EF4"/>
                </a:solidFill>
              </a:rPr>
              <a:t>легування</a:t>
            </a:r>
            <a:r>
              <a:rPr lang="ru-RU" sz="2000" b="1" dirty="0" smtClean="0">
                <a:solidFill>
                  <a:srgbClr val="891EF4"/>
                </a:solidFill>
              </a:rPr>
              <a:t> кремнию. </a:t>
            </a:r>
            <a:r>
              <a:rPr lang="ru-RU" sz="2000" b="1" dirty="0" err="1" smtClean="0">
                <a:solidFill>
                  <a:srgbClr val="891EF4"/>
                </a:solidFill>
              </a:rPr>
              <a:t>Процеси</a:t>
            </a:r>
            <a:r>
              <a:rPr lang="ru-RU" sz="2000" b="1" dirty="0" smtClean="0">
                <a:solidFill>
                  <a:srgbClr val="891EF4"/>
                </a:solidFill>
              </a:rPr>
              <a:t> у </a:t>
            </a:r>
            <a:r>
              <a:rPr lang="ru-RU" sz="2000" b="1" dirty="0" err="1" smtClean="0">
                <a:solidFill>
                  <a:srgbClr val="891EF4"/>
                </a:solidFill>
              </a:rPr>
              <a:t>кремнієвих</a:t>
            </a:r>
            <a:r>
              <a:rPr lang="ru-RU" sz="2000" b="1" dirty="0" smtClean="0">
                <a:solidFill>
                  <a:srgbClr val="891EF4"/>
                </a:solidFill>
              </a:rPr>
              <a:t> </a:t>
            </a:r>
            <a:r>
              <a:rPr lang="ru-RU" sz="2000" b="1" dirty="0" err="1" smtClean="0">
                <a:solidFill>
                  <a:srgbClr val="891EF4"/>
                </a:solidFill>
              </a:rPr>
              <a:t>стрктурах</a:t>
            </a:r>
            <a:r>
              <a:rPr lang="ru-RU" sz="2000" b="1" dirty="0" smtClean="0">
                <a:solidFill>
                  <a:srgbClr val="891EF4"/>
                </a:solidFill>
              </a:rPr>
              <a:t>, </a:t>
            </a:r>
            <a:r>
              <a:rPr lang="ru-RU" sz="2000" b="1" dirty="0" err="1" smtClean="0">
                <a:solidFill>
                  <a:srgbClr val="891EF4"/>
                </a:solidFill>
              </a:rPr>
              <a:t>що</a:t>
            </a:r>
            <a:r>
              <a:rPr lang="ru-RU" sz="2000" b="1" dirty="0" smtClean="0">
                <a:solidFill>
                  <a:srgbClr val="891EF4"/>
                </a:solidFill>
              </a:rPr>
              <a:t> </a:t>
            </a:r>
            <a:r>
              <a:rPr lang="ru-RU" sz="2000" b="1" dirty="0" err="1" smtClean="0">
                <a:solidFill>
                  <a:srgbClr val="891EF4"/>
                </a:solidFill>
              </a:rPr>
              <a:t>стимульовані</a:t>
            </a:r>
            <a:r>
              <a:rPr lang="ru-RU" sz="2000" b="1" dirty="0" smtClean="0">
                <a:solidFill>
                  <a:srgbClr val="891EF4"/>
                </a:solidFill>
              </a:rPr>
              <a:t> </a:t>
            </a:r>
            <a:r>
              <a:rPr lang="ru-RU" sz="2000" b="1" dirty="0" err="1" smtClean="0">
                <a:solidFill>
                  <a:srgbClr val="891EF4"/>
                </a:solidFill>
              </a:rPr>
              <a:t>лазернім</a:t>
            </a:r>
            <a:r>
              <a:rPr lang="ru-RU" sz="2000" b="1" dirty="0" smtClean="0">
                <a:solidFill>
                  <a:srgbClr val="891EF4"/>
                </a:solidFill>
              </a:rPr>
              <a:t> </a:t>
            </a:r>
            <a:r>
              <a:rPr lang="ru-RU" sz="2000" b="1" dirty="0" err="1" smtClean="0">
                <a:solidFill>
                  <a:srgbClr val="891EF4"/>
                </a:solidFill>
              </a:rPr>
              <a:t>опроміненням</a:t>
            </a:r>
            <a:r>
              <a:rPr lang="ru-RU" sz="2000" b="1" dirty="0" smtClean="0">
                <a:solidFill>
                  <a:srgbClr val="891EF4"/>
                </a:solidFill>
              </a:rPr>
              <a:t>. </a:t>
            </a:r>
          </a:p>
          <a:p>
            <a:r>
              <a:rPr lang="ru-RU" sz="2000" b="1" dirty="0" err="1" smtClean="0">
                <a:solidFill>
                  <a:srgbClr val="891EF4"/>
                </a:solidFill>
              </a:rPr>
              <a:t>Лазерно-стимульована</a:t>
            </a:r>
            <a:r>
              <a:rPr lang="ru-RU" sz="2000" b="1" dirty="0" smtClean="0">
                <a:solidFill>
                  <a:srgbClr val="891EF4"/>
                </a:solidFill>
              </a:rPr>
              <a:t> </a:t>
            </a:r>
            <a:r>
              <a:rPr lang="ru-RU" sz="2000" b="1" dirty="0" err="1" smtClean="0">
                <a:solidFill>
                  <a:srgbClr val="891EF4"/>
                </a:solidFill>
              </a:rPr>
              <a:t>дифузія</a:t>
            </a:r>
            <a:r>
              <a:rPr lang="ru-RU" sz="2000" b="1" dirty="0" smtClean="0">
                <a:solidFill>
                  <a:srgbClr val="891EF4"/>
                </a:solidFill>
              </a:rPr>
              <a:t>. </a:t>
            </a:r>
            <a:r>
              <a:rPr lang="ru-RU" sz="2000" b="1" dirty="0" err="1" smtClean="0">
                <a:solidFill>
                  <a:srgbClr val="891EF4"/>
                </a:solidFill>
              </a:rPr>
              <a:t>Графоепітаксія</a:t>
            </a:r>
            <a:r>
              <a:rPr lang="ru-RU" sz="2000" b="1" dirty="0" smtClean="0">
                <a:solidFill>
                  <a:srgbClr val="891EF4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2182" t="32357" r="31543" b="23381"/>
          <a:stretch>
            <a:fillRect/>
          </a:stretch>
        </p:blipFill>
        <p:spPr bwMode="auto">
          <a:xfrm>
            <a:off x="214282" y="214290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9464" t="17857" r="23661" b="11428"/>
          <a:stretch>
            <a:fillRect/>
          </a:stretch>
        </p:blipFill>
        <p:spPr bwMode="auto">
          <a:xfrm>
            <a:off x="1214414" y="142852"/>
            <a:ext cx="735811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8795" t="12500" r="22321" b="10357"/>
          <a:stretch>
            <a:fillRect/>
          </a:stretch>
        </p:blipFill>
        <p:spPr bwMode="auto">
          <a:xfrm>
            <a:off x="1071538" y="142852"/>
            <a:ext cx="657229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8794" t="19528" r="22991" b="66072"/>
          <a:stretch>
            <a:fillRect/>
          </a:stretch>
        </p:blipFill>
        <p:spPr bwMode="auto">
          <a:xfrm>
            <a:off x="0" y="714356"/>
            <a:ext cx="8429652" cy="118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729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Процессы, сопровождающие ионную имплантацию </a:t>
            </a:r>
            <a:endParaRPr lang="ru-RU" sz="24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29241" t="28571" r="23214" b="9285"/>
          <a:stretch>
            <a:fillRect/>
          </a:stretch>
        </p:blipFill>
        <p:spPr bwMode="auto">
          <a:xfrm>
            <a:off x="214282" y="1857364"/>
            <a:ext cx="800105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3497" t="39286" r="30577" b="32857"/>
          <a:stretch>
            <a:fillRect/>
          </a:stretch>
        </p:blipFill>
        <p:spPr bwMode="auto">
          <a:xfrm>
            <a:off x="357158" y="1500174"/>
            <a:ext cx="842968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Области энергии бомбардирующих ионов и соответствующие им элементарные процессы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37" t="21071" r="21652" b="9285"/>
          <a:stretch>
            <a:fillRect/>
          </a:stretch>
        </p:blipFill>
        <p:spPr bwMode="auto">
          <a:xfrm>
            <a:off x="785786" y="642918"/>
            <a:ext cx="77867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142853"/>
            <a:ext cx="809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Ядерное (</a:t>
            </a:r>
            <a:r>
              <a:rPr lang="ru-RU" sz="2400" b="1" dirty="0" err="1" smtClean="0"/>
              <a:t>трансмутационное</a:t>
            </a:r>
            <a:r>
              <a:rPr lang="ru-RU" sz="2400" b="1" dirty="0" smtClean="0"/>
              <a:t> ) легирование кремния</a:t>
            </a:r>
            <a:endParaRPr lang="ru-RU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37" t="17857" r="21652" b="15714"/>
          <a:stretch>
            <a:fillRect/>
          </a:stretch>
        </p:blipFill>
        <p:spPr bwMode="auto">
          <a:xfrm>
            <a:off x="500034" y="285728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768" t="32409" r="21651" b="14643"/>
          <a:stretch>
            <a:fillRect/>
          </a:stretch>
        </p:blipFill>
        <p:spPr bwMode="auto">
          <a:xfrm>
            <a:off x="714348" y="357166"/>
            <a:ext cx="771530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24107" t="19643" r="21652" b="8571"/>
          <a:stretch>
            <a:fillRect/>
          </a:stretch>
        </p:blipFill>
        <p:spPr bwMode="auto">
          <a:xfrm>
            <a:off x="714348" y="357166"/>
            <a:ext cx="80010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Процессы в кремниевых структурах, стимулированных лазерным излучением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107" t="12499" r="22321" b="45715"/>
          <a:stretch>
            <a:fillRect/>
          </a:stretch>
        </p:blipFill>
        <p:spPr bwMode="auto">
          <a:xfrm>
            <a:off x="1071538" y="428604"/>
            <a:ext cx="76438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4107" t="78928" r="22321" b="9286"/>
          <a:stretch>
            <a:fillRect/>
          </a:stretch>
        </p:blipFill>
        <p:spPr bwMode="auto">
          <a:xfrm>
            <a:off x="1071538" y="4643446"/>
            <a:ext cx="77153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768" t="11428" r="24330" b="26428"/>
          <a:stretch>
            <a:fillRect/>
          </a:stretch>
        </p:blipFill>
        <p:spPr bwMode="auto">
          <a:xfrm>
            <a:off x="0" y="214290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437" t="11428" r="21652" b="17857"/>
          <a:stretch>
            <a:fillRect/>
          </a:stretch>
        </p:blipFill>
        <p:spPr bwMode="auto">
          <a:xfrm>
            <a:off x="714348" y="142852"/>
            <a:ext cx="800105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8125" t="6071" r="27678" b="62857"/>
          <a:stretch>
            <a:fillRect/>
          </a:stretch>
        </p:blipFill>
        <p:spPr bwMode="auto">
          <a:xfrm>
            <a:off x="1142976" y="0"/>
            <a:ext cx="70009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7456" t="57671" r="27008" b="14286"/>
          <a:stretch>
            <a:fillRect/>
          </a:stretch>
        </p:blipFill>
        <p:spPr bwMode="auto">
          <a:xfrm>
            <a:off x="1071538" y="3429000"/>
            <a:ext cx="71438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4/96853/slides/slide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3691"/>
            <a:ext cx="5940425" cy="44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/96853/slides/slide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3691"/>
            <a:ext cx="5940425" cy="44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/96853/slides/slide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3691"/>
            <a:ext cx="5940425" cy="44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layer.myshared.ru/4/96853/slides/slide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187" y="1356091"/>
            <a:ext cx="5940425" cy="44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/96853/slides/slide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940425" cy="44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/96853/slides/slide_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3691"/>
            <a:ext cx="5940425" cy="44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/96853/slides/slide_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87" y="1356091"/>
            <a:ext cx="5940425" cy="44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/96853/slides/slide_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1357298"/>
            <a:ext cx="5989656" cy="460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50099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8685" t="10981" r="26533" b="49823"/>
          <a:stretch>
            <a:fillRect/>
          </a:stretch>
        </p:blipFill>
        <p:spPr bwMode="auto">
          <a:xfrm>
            <a:off x="714348" y="642918"/>
            <a:ext cx="78581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0002" t="52828" r="28290" b="10249"/>
          <a:stretch>
            <a:fillRect/>
          </a:stretch>
        </p:blipFill>
        <p:spPr bwMode="auto">
          <a:xfrm>
            <a:off x="285720" y="142852"/>
            <a:ext cx="842968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l="23399" t="20912" r="21983" b="69392"/>
          <a:stretch>
            <a:fillRect/>
          </a:stretch>
        </p:blipFill>
        <p:spPr bwMode="auto">
          <a:xfrm>
            <a:off x="0" y="4500570"/>
            <a:ext cx="90011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22918" t="57476" r="21983" b="37287"/>
          <a:stretch>
            <a:fillRect/>
          </a:stretch>
        </p:blipFill>
        <p:spPr bwMode="auto">
          <a:xfrm>
            <a:off x="214282" y="5715016"/>
            <a:ext cx="81439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4395" t="11420" r="30766" b="58631"/>
          <a:stretch>
            <a:fillRect/>
          </a:stretch>
        </p:blipFill>
        <p:spPr bwMode="auto">
          <a:xfrm>
            <a:off x="214282" y="0"/>
            <a:ext cx="821536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8035" t="32143" r="62500" b="38928"/>
          <a:stretch>
            <a:fillRect/>
          </a:stretch>
        </p:blipFill>
        <p:spPr bwMode="auto">
          <a:xfrm>
            <a:off x="3143240" y="4357694"/>
            <a:ext cx="34925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2274" t="40639" r="30766" b="21376"/>
          <a:stretch>
            <a:fillRect/>
          </a:stretch>
        </p:blipFill>
        <p:spPr bwMode="auto">
          <a:xfrm>
            <a:off x="0" y="-142900"/>
            <a:ext cx="900115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l="32914" t="14050" r="30958" b="71841"/>
          <a:stretch>
            <a:fillRect/>
          </a:stretch>
        </p:blipFill>
        <p:spPr bwMode="auto">
          <a:xfrm>
            <a:off x="142844" y="4429132"/>
            <a:ext cx="87154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42844" y="357166"/>
            <a:ext cx="8643998" cy="59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Ловушка (</a:t>
            </a:r>
            <a:r>
              <a:rPr kumimoji="0" lang="ru-RU" sz="16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Кле́тка</a:t>
            </a:r>
            <a:r>
              <a:rPr kumimoji="0" lang="ru-RU" sz="16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</a:t>
            </a:r>
            <a:r>
              <a:rPr kumimoji="0" lang="ru-RU" sz="16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Фараде́я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— устройство, изобретённое английским физиком и химиком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Фарадей, Майкл"/>
              </a:rPr>
              <a:t>Майклом Фарадеем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1836 год"/>
              </a:rPr>
              <a:t>1836 году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для экранирования аппаратуры от внешних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Электромагнитное поле"/>
              </a:rPr>
              <a:t>электромагнитных полей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Обычно представляет собой клетку, выполненную из хорошо токопроводящего материала. </a:t>
            </a:r>
            <a:r>
              <a:rPr lang="ru-RU" sz="1650" dirty="0" smtClean="0"/>
              <a:t>При попадании замкнутой электропроводящей оболочки в электрическое поле свободные электроны оболочки начинают двигаться под воздействием этого поля. В результате противоположные </a:t>
            </a:r>
            <a:r>
              <a:rPr lang="ru-RU" sz="1650" b="1" dirty="0" smtClean="0"/>
              <a:t>стороны клетки приобретают заряды, поле которых компенсирует внешнее поле. Клетка Фарадея защищает только от </a:t>
            </a:r>
            <a:r>
              <a:rPr lang="ru-RU" sz="1650" b="1" dirty="0" smtClean="0">
                <a:hlinkClick r:id="rId5" tooltip="Электрическое поле"/>
              </a:rPr>
              <a:t>электрического поля</a:t>
            </a:r>
            <a:r>
              <a:rPr lang="ru-RU" sz="1650" b="1" dirty="0" smtClean="0"/>
              <a:t>. Статическое </a:t>
            </a:r>
            <a:r>
              <a:rPr lang="ru-RU" sz="1650" b="1" dirty="0" smtClean="0">
                <a:hlinkClick r:id="rId6" tooltip="Магнитное поле"/>
              </a:rPr>
              <a:t>магнитное поле</a:t>
            </a:r>
            <a:r>
              <a:rPr lang="ru-RU" sz="1650" b="1" dirty="0" smtClean="0"/>
              <a:t> будет проникать </a:t>
            </a:r>
            <a:r>
              <a:rPr lang="ru-RU" sz="1650" dirty="0" smtClean="0"/>
              <a:t>внутрь. Изменяющееся электрическое поле создаёт изменяющееся магнитное, которое, в свою очередь, порождает изменяющееся электрическое. Поэтому если с помощью клетки Фарадея блокируется изменяющееся электрическое поле, то изменяющееся магнитное поле генерироваться также не будет. Однако в области высоких частот действие такого экрана основано на отражении электромагнитных волн от поверхности экрана и затухании высокочастотной энергии в его толще вследствие тепловых потерь на вихревые токи. Способность клетки Фарадея экранировать электромагнитное излучение определяется: </a:t>
            </a:r>
          </a:p>
          <a:p>
            <a:r>
              <a:rPr lang="ru-RU" sz="1650" dirty="0" smtClean="0"/>
              <a:t>1) толщиной материала, из которого она изготовлена; 2) глубиной </a:t>
            </a:r>
            <a:r>
              <a:rPr lang="ru-RU" sz="1650" dirty="0" smtClean="0">
                <a:hlinkClick r:id="rId7" tooltip="Скин-эффект"/>
              </a:rPr>
              <a:t>скин-эффекта</a:t>
            </a:r>
            <a:r>
              <a:rPr lang="ru-RU" sz="1650" dirty="0" smtClean="0"/>
              <a:t>; 3) </a:t>
            </a:r>
            <a:r>
              <a:rPr lang="ru-RU" sz="1650" dirty="0" err="1" smtClean="0"/>
              <a:t>со-отношением</a:t>
            </a:r>
            <a:r>
              <a:rPr lang="ru-RU" sz="1650" dirty="0" smtClean="0"/>
              <a:t> размеров проёмов в ней с </a:t>
            </a:r>
            <a:r>
              <a:rPr lang="ru-RU" sz="1650" dirty="0" smtClean="0">
                <a:hlinkClick r:id="rId8" tooltip="Длина волны"/>
              </a:rPr>
              <a:t>длиной волны</a:t>
            </a:r>
            <a:r>
              <a:rPr lang="ru-RU" sz="1650" dirty="0" smtClean="0"/>
              <a:t> внешнего излучения. </a:t>
            </a:r>
          </a:p>
          <a:p>
            <a:r>
              <a:rPr lang="ru-RU" sz="1650" dirty="0" smtClean="0"/>
              <a:t>	Для экранировки </a:t>
            </a:r>
            <a:r>
              <a:rPr lang="ru-RU" sz="1650" dirty="0" smtClean="0">
                <a:hlinkClick r:id="rId9" tooltip="Кабель"/>
              </a:rPr>
              <a:t>кабеля</a:t>
            </a:r>
            <a:r>
              <a:rPr lang="ru-RU" sz="1650" dirty="0" smtClean="0"/>
              <a:t> необходимо создать клетку Фарадея с хорошо проводящей поверхностью по всей длине экранируемых проводников. Для того чтобы клетка Фарадея эффективно работала, размер ячейки сетки должен быть значительно меньше </a:t>
            </a:r>
            <a:r>
              <a:rPr lang="ru-RU" sz="1650" dirty="0" smtClean="0">
                <a:hlinkClick r:id="rId8" tooltip="Длина волны"/>
              </a:rPr>
              <a:t>длины волны</a:t>
            </a:r>
            <a:r>
              <a:rPr lang="ru-RU" sz="1650" dirty="0" smtClean="0"/>
              <a:t> излучения, защиту от которого требуется обеспечить.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5745" t="28352" r="34180" b="15930"/>
          <a:stretch>
            <a:fillRect/>
          </a:stretch>
        </p:blipFill>
        <p:spPr bwMode="auto">
          <a:xfrm>
            <a:off x="285720" y="142852"/>
            <a:ext cx="842968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5609" t="20729" r="33723" b="20686"/>
          <a:stretch>
            <a:fillRect/>
          </a:stretch>
        </p:blipFill>
        <p:spPr bwMode="auto">
          <a:xfrm>
            <a:off x="285720" y="0"/>
            <a:ext cx="871543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61</Words>
  <Application>Microsoft Office PowerPoint</Application>
  <PresentationFormat>Экран (4:3)</PresentationFormat>
  <Paragraphs>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Лекція №7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№7</dc:title>
  <dc:creator>user</dc:creator>
  <cp:lastModifiedBy>user</cp:lastModifiedBy>
  <cp:revision>34</cp:revision>
  <dcterms:created xsi:type="dcterms:W3CDTF">2022-04-18T21:16:34Z</dcterms:created>
  <dcterms:modified xsi:type="dcterms:W3CDTF">2023-03-13T10:45:59Z</dcterms:modified>
</cp:coreProperties>
</file>