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4" r:id="rId4"/>
    <p:sldId id="286" r:id="rId5"/>
    <p:sldId id="285" r:id="rId6"/>
    <p:sldId id="287" r:id="rId7"/>
    <p:sldId id="288" r:id="rId8"/>
    <p:sldId id="289" r:id="rId9"/>
    <p:sldId id="290" r:id="rId10"/>
    <p:sldId id="269" r:id="rId11"/>
    <p:sldId id="270" r:id="rId12"/>
    <p:sldId id="291" r:id="rId13"/>
    <p:sldId id="271" r:id="rId14"/>
    <p:sldId id="272" r:id="rId15"/>
    <p:sldId id="274" r:id="rId16"/>
    <p:sldId id="292" r:id="rId17"/>
    <p:sldId id="293" r:id="rId18"/>
    <p:sldId id="275" r:id="rId19"/>
    <p:sldId id="295" r:id="rId20"/>
    <p:sldId id="276" r:id="rId21"/>
    <p:sldId id="296" r:id="rId22"/>
    <p:sldId id="294" r:id="rId23"/>
    <p:sldId id="278" r:id="rId24"/>
    <p:sldId id="279" r:id="rId25"/>
    <p:sldId id="281" r:id="rId26"/>
    <p:sldId id="282" r:id="rId27"/>
    <p:sldId id="283" r:id="rId28"/>
    <p:sldId id="258" r:id="rId29"/>
    <p:sldId id="259" r:id="rId30"/>
    <p:sldId id="263" r:id="rId31"/>
    <p:sldId id="265" r:id="rId32"/>
    <p:sldId id="297" r:id="rId33"/>
    <p:sldId id="266" r:id="rId34"/>
    <p:sldId id="299" r:id="rId35"/>
    <p:sldId id="300" r:id="rId36"/>
    <p:sldId id="301" r:id="rId37"/>
    <p:sldId id="298" r:id="rId38"/>
    <p:sldId id="268" r:id="rId39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18"/>
    <a:srgbClr val="ED1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713"/>
  </p:normalViewPr>
  <p:slideViewPr>
    <p:cSldViewPr snapToGrid="0" snapToObjects="1">
      <p:cViewPr varScale="1">
        <p:scale>
          <a:sx n="115" d="100"/>
          <a:sy n="115" d="100"/>
        </p:scale>
        <p:origin x="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EB593-14DC-AA40-ADC2-E2628469B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351234-5156-C94C-94B5-208E7297F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C45C2C-45D6-B046-B39F-33B54A93D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AF9C-398B-204B-88AC-7F99B95710EB}" type="datetimeFigureOut">
              <a:rPr lang="uk-UA" smtClean="0"/>
              <a:t>31.10.22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980AB1-8C55-BC45-816F-AEEE34E9B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F79F2A-5A6B-234A-87E6-866EB453C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0299-054A-184F-8AFD-A71A6EF18E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5568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F8979-FC31-D748-8D8D-D802B7AB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87EC95-A000-5C42-8AEE-0495DFCA6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64E20E-C62A-DD40-892F-37BDE5515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AF9C-398B-204B-88AC-7F99B95710EB}" type="datetimeFigureOut">
              <a:rPr lang="uk-UA" smtClean="0"/>
              <a:t>31.10.22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AA22C5-8588-854F-8491-568D1785B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37F76-CB2E-9749-92BD-78280BCE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0299-054A-184F-8AFD-A71A6EF18E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955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44A75A-5163-5948-9959-FF61146275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404438-3CB8-9F40-81D8-E7AE11445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1FAAE7-DDED-D748-9C5B-FF2DA7471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AF9C-398B-204B-88AC-7F99B95710EB}" type="datetimeFigureOut">
              <a:rPr lang="uk-UA" smtClean="0"/>
              <a:t>31.10.22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A3D237-1194-9445-8CB0-6EDE14C21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49AD28-58B9-FD47-9B80-E321A57CB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0299-054A-184F-8AFD-A71A6EF18E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368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F45A7-5662-F047-ADEB-135807CC0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4EB922-CA39-634F-8017-06BB91755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777EBF-6230-584F-B8ED-03087E64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AF9C-398B-204B-88AC-7F99B95710EB}" type="datetimeFigureOut">
              <a:rPr lang="uk-UA" smtClean="0"/>
              <a:t>31.10.22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0849D7-382C-7849-84C1-04EFA6238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E9FA72-8C37-AB4D-8391-8152925C3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0299-054A-184F-8AFD-A71A6EF18E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713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B2F75-E8BB-794B-858C-73A689C2A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C89A0B-5C34-9F4A-85FC-FF1756928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723DEE-EC73-F348-B0A1-CEEAB829E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AF9C-398B-204B-88AC-7F99B95710EB}" type="datetimeFigureOut">
              <a:rPr lang="uk-UA" smtClean="0"/>
              <a:t>31.10.22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639089-62A2-6249-8239-55C07712D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C9F5AC-C12B-5240-BBDC-484B9FB2E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0299-054A-184F-8AFD-A71A6EF18E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614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6D32E-D1E6-014D-8AAC-1BC50189A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300424-142C-9343-B348-6987D3033E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6F9355-D590-D744-AEFE-D73177125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81FC4C-6856-C842-BE26-C5221EC21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AF9C-398B-204B-88AC-7F99B95710EB}" type="datetimeFigureOut">
              <a:rPr lang="uk-UA" smtClean="0"/>
              <a:t>31.10.22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76BF47-44CB-6A4D-8DC3-4D2E306A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45F3ED-BAAB-DD47-8987-7DE06FE8A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0299-054A-184F-8AFD-A71A6EF18E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033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A5BFF-F05F-0449-A5AB-E39D45CF4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2BE853-220D-ED4D-8AD3-27F61D78A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E439E1-FA9F-CD44-96A7-9C25A754A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E59AEA-1D9B-8D4A-BD4D-D3B04DE20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86C1B8-F926-B94A-B5F8-A364574146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1DCEA6-0E8F-8445-B001-141901EE4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AF9C-398B-204B-88AC-7F99B95710EB}" type="datetimeFigureOut">
              <a:rPr lang="uk-UA" smtClean="0"/>
              <a:t>31.10.22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B1C439-4243-194D-AFE4-1CD7A74AF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C18E9F-2213-7741-BBEB-B03F91376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0299-054A-184F-8AFD-A71A6EF18E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70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951C81-9CF4-E644-B34E-B8AEEDE3C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966A53-D380-D74D-BD2A-0CDDC4003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AF9C-398B-204B-88AC-7F99B95710EB}" type="datetimeFigureOut">
              <a:rPr lang="uk-UA" smtClean="0"/>
              <a:t>31.10.22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6629364-E826-F14C-ACD2-6512DAE55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2515DFF-6AC6-A849-B94F-BC572F494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0299-054A-184F-8AFD-A71A6EF18E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952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AFB067-D5F1-B44C-B5EE-82B5E7A85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AF9C-398B-204B-88AC-7F99B95710EB}" type="datetimeFigureOut">
              <a:rPr lang="uk-UA" smtClean="0"/>
              <a:t>31.10.22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14A659E-2760-944B-B4CD-B8EA7BDAB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58D65B-BDF1-B24E-984A-0A00C3A16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0299-054A-184F-8AFD-A71A6EF18E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295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BB6D8B-7807-3D4F-BDC3-B9081556F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0AF4A0-F688-404C-AE5A-08DD0E9A2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EC1377-D270-874C-97FE-CFD1AFB57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EF5DE6-2A9B-044B-BCE6-F38210E3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AF9C-398B-204B-88AC-7F99B95710EB}" type="datetimeFigureOut">
              <a:rPr lang="uk-UA" smtClean="0"/>
              <a:t>31.10.22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EBC91B-A7A6-954F-A9C1-B68F3959D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4B20EA-02DA-774C-B076-7A9345AED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0299-054A-184F-8AFD-A71A6EF18E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551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B1C2B-D3E9-8F44-8C66-263D2B14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775B0F-0728-6748-A6AE-E48B69DAA4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38497D-2661-5D41-96C3-6A46BB6B1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148184-DF9F-FE44-AEFE-E5F500DDB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AF9C-398B-204B-88AC-7F99B95710EB}" type="datetimeFigureOut">
              <a:rPr lang="uk-UA" smtClean="0"/>
              <a:t>31.10.22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D601B9-FAE1-0F42-98CC-99128AD9A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EFECB1-8004-D841-B851-391F7B24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0299-054A-184F-8AFD-A71A6EF18E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707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38AB2-C9F3-4B42-8CCB-52F721B94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AE0889-5968-3A4E-B2AC-F1E466AF8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9A0A7-78DF-574E-9D9B-560A82AD8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6AF9C-398B-204B-88AC-7F99B95710EB}" type="datetimeFigureOut">
              <a:rPr lang="uk-UA" smtClean="0"/>
              <a:t>31.10.22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057C49-E3C8-C84A-801E-D7193FEB75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3F3BDA-F6D6-EA45-8B07-157A32DA8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0299-054A-184F-8AFD-A71A6EF18E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949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v-n3bF4twI" TargetMode="External"/><Relationship Id="rId2" Type="http://schemas.openxmlformats.org/officeDocument/2006/relationships/hyperlink" Target="https://medium.com/@DREAMBRAND/%D0%B1%D1%80%D0%B5%D0%BD%D0%B4%D0%B8%D0%BD%D0%B3-%D1%81%D1%82%D1%80%D0%B0%D0%BD-a6cc337af05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34travel.me/post/11ads" TargetMode="External"/><Relationship Id="rId5" Type="http://schemas.openxmlformats.org/officeDocument/2006/relationships/hyperlink" Target="https://shotam.info/prezentuvaly-reklamnyy-rolyk-pro-ukrainu-dlia-vvs-world-news-video/" TargetMode="External"/><Relationship Id="rId4" Type="http://schemas.openxmlformats.org/officeDocument/2006/relationships/hyperlink" Target="https://www.youtube.com/watch?v=gznFGn47F2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DenisBohush/image-of-ukraine-euromaidan-2014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54000">
              <a:schemeClr val="accent6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B9A9D3-0F92-744F-8675-2EC740655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911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solidFill>
                  <a:srgbClr val="002060"/>
                </a:solidFill>
              </a:rPr>
              <a:t>Інформаційна політика у формуванні іміджу держави</a:t>
            </a:r>
          </a:p>
        </p:txBody>
      </p:sp>
      <p:pic>
        <p:nvPicPr>
          <p:cNvPr id="1026" name="Picture 2" descr="Імідж в умовах гібридної війни. Яким шляхом піти Україні | Європейська  правда">
            <a:extLst>
              <a:ext uri="{FF2B5EF4-FFF2-40B4-BE49-F238E27FC236}">
                <a16:creationId xmlns:a16="http://schemas.microsoft.com/office/drawing/2014/main" id="{817875E7-1FE9-CA43-AA5E-DED15E038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2953989"/>
            <a:ext cx="793750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423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45000">
              <a:schemeClr val="accent4">
                <a:lumMod val="20000"/>
                <a:lumOff val="80000"/>
              </a:schemeClr>
            </a:gs>
            <a:gs pos="8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9AD011B-4A4F-2141-84E7-C6B237045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9" y="1600200"/>
            <a:ext cx="5243512" cy="3900488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Імідж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є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досить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складним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конструктом.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Дещо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спрощено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можна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виокремити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такі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чинники</a:t>
            </a:r>
            <a:r>
              <a:rPr lang="ru-RU" b="1" dirty="0">
                <a:solidFill>
                  <a:srgbClr val="FF0000"/>
                </a:solidFill>
              </a:rPr>
              <a:t> його </a:t>
            </a:r>
            <a:r>
              <a:rPr lang="ru-RU" b="1" dirty="0" err="1">
                <a:solidFill>
                  <a:srgbClr val="FF0000"/>
                </a:solidFill>
              </a:rPr>
              <a:t>формування</a:t>
            </a:r>
            <a:endParaRPr lang="ru-RU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внутрішні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зовнішні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технологічні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dirty="0"/>
          </a:p>
        </p:txBody>
      </p:sp>
      <p:pic>
        <p:nvPicPr>
          <p:cNvPr id="10242" name="Picture 2" descr="Стенд Карта Украины с украинскими писателями и достопримечательностями  купить недорого в Украине. Цена на стенды, фото">
            <a:extLst>
              <a:ext uri="{FF2B5EF4-FFF2-40B4-BE49-F238E27FC236}">
                <a16:creationId xmlns:a16="http://schemas.microsoft.com/office/drawing/2014/main" id="{E78657FA-7EAE-A74E-B53B-20EC306048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6"/>
          <a:stretch/>
        </p:blipFill>
        <p:spPr bwMode="auto">
          <a:xfrm>
            <a:off x="5105264" y="1140618"/>
            <a:ext cx="6958147" cy="48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377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45000">
              <a:schemeClr val="accent4">
                <a:lumMod val="20000"/>
                <a:lumOff val="80000"/>
              </a:schemeClr>
            </a:gs>
            <a:gs pos="8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B040970-8133-2148-A8EC-0FCE358FE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8" y="185738"/>
            <a:ext cx="6672262" cy="66722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dirty="0" err="1">
                <a:solidFill>
                  <a:srgbClr val="FF0000"/>
                </a:solidFill>
              </a:rPr>
              <a:t>Внутрішні</a:t>
            </a:r>
            <a:r>
              <a:rPr lang="ru-RU" sz="3400" dirty="0">
                <a:solidFill>
                  <a:srgbClr val="FF0000"/>
                </a:solidFill>
              </a:rPr>
              <a:t> </a:t>
            </a:r>
            <a:r>
              <a:rPr lang="ru-RU" sz="3400" dirty="0" err="1">
                <a:solidFill>
                  <a:srgbClr val="FF0000"/>
                </a:solidFill>
              </a:rPr>
              <a:t>чинники</a:t>
            </a:r>
            <a:r>
              <a:rPr lang="ru-RU" sz="3400" dirty="0">
                <a:solidFill>
                  <a:srgbClr val="FF0000"/>
                </a:solidFill>
              </a:rPr>
              <a:t>: 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err="1"/>
              <a:t>добробут</a:t>
            </a:r>
            <a:r>
              <a:rPr lang="ru-RU" sz="3400" dirty="0"/>
              <a:t> </a:t>
            </a:r>
            <a:r>
              <a:rPr lang="ru-RU" sz="3400" dirty="0" err="1"/>
              <a:t>населення</a:t>
            </a:r>
            <a:endParaRPr lang="ru-RU" sz="3400" dirty="0"/>
          </a:p>
          <a:p>
            <a:pPr>
              <a:buFont typeface="Wingdings" pitchFamily="2" charset="2"/>
              <a:buChar char="Ø"/>
            </a:pPr>
            <a:r>
              <a:rPr lang="ru-RU" sz="3400" dirty="0" err="1"/>
              <a:t>дотримання</a:t>
            </a:r>
            <a:r>
              <a:rPr lang="ru-RU" sz="3400" dirty="0"/>
              <a:t> </a:t>
            </a:r>
            <a:r>
              <a:rPr lang="ru-RU" sz="3400" dirty="0" err="1"/>
              <a:t>конституційних</a:t>
            </a:r>
            <a:r>
              <a:rPr lang="ru-RU" sz="3400" dirty="0"/>
              <a:t> прав кожного </a:t>
            </a:r>
            <a:r>
              <a:rPr lang="ru-RU" sz="3400" dirty="0" err="1"/>
              <a:t>громадянина</a:t>
            </a:r>
            <a:endParaRPr lang="ru-RU" sz="3400" dirty="0"/>
          </a:p>
          <a:p>
            <a:pPr>
              <a:buFont typeface="Wingdings" pitchFamily="2" charset="2"/>
              <a:buChar char="Ø"/>
            </a:pPr>
            <a:r>
              <a:rPr lang="ru-RU" sz="3400" dirty="0"/>
              <a:t> </a:t>
            </a:r>
            <a:r>
              <a:rPr lang="ru-RU" sz="3400" dirty="0" err="1"/>
              <a:t>рівень</a:t>
            </a:r>
            <a:r>
              <a:rPr lang="ru-RU" sz="3400" dirty="0"/>
              <a:t> </a:t>
            </a:r>
            <a:r>
              <a:rPr lang="ru-RU" sz="3400" dirty="0" err="1"/>
              <a:t>корупціі</a:t>
            </a:r>
            <a:r>
              <a:rPr lang="ru-RU" sz="3400" dirty="0"/>
              <a:t>̈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err="1"/>
              <a:t>рівень</a:t>
            </a:r>
            <a:r>
              <a:rPr lang="ru-RU" sz="3400" dirty="0"/>
              <a:t> </a:t>
            </a:r>
            <a:r>
              <a:rPr lang="ru-RU" sz="3400" dirty="0" err="1"/>
              <a:t>злочинності</a:t>
            </a:r>
            <a:endParaRPr lang="ru-RU" sz="3400" dirty="0"/>
          </a:p>
          <a:p>
            <a:pPr>
              <a:buFont typeface="Wingdings" pitchFamily="2" charset="2"/>
              <a:buChar char="Ø"/>
            </a:pPr>
            <a:r>
              <a:rPr lang="ru-RU" sz="3400" dirty="0"/>
              <a:t> </a:t>
            </a:r>
            <a:r>
              <a:rPr lang="ru-RU" sz="3400" dirty="0" err="1"/>
              <a:t>рівень</a:t>
            </a:r>
            <a:r>
              <a:rPr lang="ru-RU" sz="3400" dirty="0"/>
              <a:t> </a:t>
            </a:r>
            <a:r>
              <a:rPr lang="ru-RU" sz="3400" dirty="0" err="1"/>
              <a:t>тіньового</a:t>
            </a:r>
            <a:r>
              <a:rPr lang="ru-RU" sz="3400" dirty="0"/>
              <a:t> сектора </a:t>
            </a:r>
            <a:r>
              <a:rPr lang="ru-RU" sz="3400" dirty="0" err="1"/>
              <a:t>економіки</a:t>
            </a:r>
            <a:endParaRPr lang="ru-RU" sz="3400" dirty="0"/>
          </a:p>
          <a:p>
            <a:pPr>
              <a:buFont typeface="Wingdings" pitchFamily="2" charset="2"/>
              <a:buChar char="Ø"/>
            </a:pPr>
            <a:r>
              <a:rPr lang="ru-RU" sz="3400" dirty="0"/>
              <a:t> </a:t>
            </a:r>
            <a:r>
              <a:rPr lang="ru-RU" sz="3400" dirty="0" err="1"/>
              <a:t>соціальне</a:t>
            </a:r>
            <a:r>
              <a:rPr lang="ru-RU" sz="3400" dirty="0"/>
              <a:t> </a:t>
            </a:r>
            <a:r>
              <a:rPr lang="ru-RU" sz="3400" dirty="0" err="1"/>
              <a:t>самопочуття</a:t>
            </a:r>
            <a:r>
              <a:rPr lang="ru-RU" sz="3400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err="1"/>
              <a:t>сприйняття</a:t>
            </a:r>
            <a:r>
              <a:rPr lang="ru-RU" sz="3400" dirty="0"/>
              <a:t> </a:t>
            </a:r>
            <a:r>
              <a:rPr lang="ru-RU" sz="3400" dirty="0" err="1"/>
              <a:t>своєі</a:t>
            </a:r>
            <a:r>
              <a:rPr lang="ru-RU" sz="3400" dirty="0"/>
              <a:t>̈ </a:t>
            </a:r>
            <a:r>
              <a:rPr lang="ru-RU" sz="3400" dirty="0" err="1"/>
              <a:t>держави</a:t>
            </a:r>
            <a:r>
              <a:rPr lang="ru-RU" sz="3400" dirty="0"/>
              <a:t> </a:t>
            </a:r>
            <a:r>
              <a:rPr lang="ru-RU" sz="3400" dirty="0" err="1"/>
              <a:t>громадянами</a:t>
            </a:r>
            <a:r>
              <a:rPr lang="ru-RU" sz="3400" dirty="0"/>
              <a:t>: </a:t>
            </a:r>
            <a:r>
              <a:rPr lang="ru-RU" sz="3400" dirty="0" err="1"/>
              <a:t>гордість</a:t>
            </a:r>
            <a:r>
              <a:rPr lang="ru-RU" sz="3400" dirty="0"/>
              <a:t> за </a:t>
            </a:r>
            <a:r>
              <a:rPr lang="ru-RU" sz="3400" dirty="0" err="1"/>
              <a:t>країну</a:t>
            </a:r>
            <a:r>
              <a:rPr lang="ru-RU" sz="3400" dirty="0"/>
              <a:t>, </a:t>
            </a:r>
            <a:r>
              <a:rPr lang="ru-RU" sz="3400" dirty="0" err="1"/>
              <a:t>бажання</a:t>
            </a:r>
            <a:r>
              <a:rPr lang="ru-RU" sz="3400" dirty="0"/>
              <a:t> в </a:t>
            </a:r>
            <a:r>
              <a:rPr lang="ru-RU" sz="3400" dirty="0" err="1"/>
              <a:t>ніи</a:t>
            </a:r>
            <a:r>
              <a:rPr lang="ru-RU" sz="3400" dirty="0"/>
              <a:t>̆ </a:t>
            </a:r>
            <a:r>
              <a:rPr lang="ru-RU" sz="3400" dirty="0" err="1"/>
              <a:t>жити</a:t>
            </a:r>
            <a:r>
              <a:rPr lang="ru-RU" sz="3400" dirty="0"/>
              <a:t>, </a:t>
            </a:r>
            <a:r>
              <a:rPr lang="ru-RU" sz="3400" dirty="0" err="1"/>
              <a:t>захищати</a:t>
            </a:r>
            <a:r>
              <a:rPr lang="ru-RU" sz="3400" dirty="0"/>
              <a:t>, </a:t>
            </a:r>
            <a:r>
              <a:rPr lang="ru-RU" sz="3400" dirty="0" err="1"/>
              <a:t>планування</a:t>
            </a:r>
            <a:r>
              <a:rPr lang="ru-RU" sz="3400" dirty="0"/>
              <a:t> </a:t>
            </a:r>
            <a:r>
              <a:rPr lang="ru-RU" sz="3400" dirty="0" err="1"/>
              <a:t>свого</a:t>
            </a:r>
            <a:r>
              <a:rPr lang="ru-RU" sz="3400" dirty="0"/>
              <a:t> </a:t>
            </a:r>
            <a:r>
              <a:rPr lang="ru-RU" sz="3400" dirty="0" err="1"/>
              <a:t>майбутнього</a:t>
            </a:r>
            <a:r>
              <a:rPr lang="ru-RU" sz="3400" dirty="0"/>
              <a:t> з </a:t>
            </a:r>
            <a:r>
              <a:rPr lang="ru-RU" sz="3400" dirty="0" err="1"/>
              <a:t>країною</a:t>
            </a:r>
            <a:r>
              <a:rPr lang="ru-RU" sz="3400" dirty="0"/>
              <a:t>, </a:t>
            </a:r>
            <a:r>
              <a:rPr lang="ru-RU" sz="3400" dirty="0" err="1"/>
              <a:t>розповсюдження</a:t>
            </a:r>
            <a:r>
              <a:rPr lang="ru-RU" sz="3400" dirty="0"/>
              <a:t> </a:t>
            </a:r>
            <a:r>
              <a:rPr lang="ru-RU" sz="3400" dirty="0" err="1"/>
              <a:t>позитивноі</a:t>
            </a:r>
            <a:r>
              <a:rPr lang="ru-RU" sz="3400" dirty="0"/>
              <a:t>̈ </a:t>
            </a:r>
            <a:r>
              <a:rPr lang="ru-RU" sz="3400" dirty="0" err="1"/>
              <a:t>інформаціі</a:t>
            </a:r>
            <a:r>
              <a:rPr lang="ru-RU" sz="3400" dirty="0"/>
              <a:t>̈ про свою державу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err="1"/>
              <a:t>природноресурснии</a:t>
            </a:r>
            <a:r>
              <a:rPr lang="ru-RU" sz="3400" dirty="0"/>
              <a:t>̆ </a:t>
            </a:r>
            <a:r>
              <a:rPr lang="ru-RU" sz="3400" dirty="0" err="1"/>
              <a:t>потенціал</a:t>
            </a:r>
            <a:endParaRPr lang="ru-RU" sz="3400" dirty="0"/>
          </a:p>
          <a:p>
            <a:pPr>
              <a:buFont typeface="Wingdings" pitchFamily="2" charset="2"/>
              <a:buChar char="Ø"/>
            </a:pPr>
            <a:r>
              <a:rPr lang="ru-RU" sz="3400" dirty="0"/>
              <a:t> </a:t>
            </a:r>
            <a:r>
              <a:rPr lang="ru-RU" sz="3400" dirty="0" err="1"/>
              <a:t>національна</a:t>
            </a:r>
            <a:r>
              <a:rPr lang="ru-RU" sz="3400" dirty="0"/>
              <a:t> та культурна </a:t>
            </a:r>
            <a:r>
              <a:rPr lang="ru-RU" sz="3400" dirty="0" err="1"/>
              <a:t>спадщина</a:t>
            </a:r>
            <a:endParaRPr lang="ru-RU" sz="3400" dirty="0"/>
          </a:p>
          <a:p>
            <a:pPr>
              <a:buFont typeface="Wingdings" pitchFamily="2" charset="2"/>
              <a:buChar char="Ø"/>
            </a:pPr>
            <a:r>
              <a:rPr lang="ru-RU" sz="3400" dirty="0" err="1"/>
              <a:t>постійні</a:t>
            </a:r>
            <a:r>
              <a:rPr lang="ru-RU" sz="3400" dirty="0"/>
              <a:t> </a:t>
            </a:r>
            <a:r>
              <a:rPr lang="ru-RU" sz="3400" dirty="0" err="1"/>
              <a:t>геополітичні</a:t>
            </a:r>
            <a:r>
              <a:rPr lang="ru-RU" sz="3400" dirty="0"/>
              <a:t> </a:t>
            </a:r>
            <a:r>
              <a:rPr lang="ru-RU" sz="3400" dirty="0" err="1"/>
              <a:t>фактори</a:t>
            </a:r>
            <a:r>
              <a:rPr lang="ru-RU" sz="3400" dirty="0"/>
              <a:t> — </a:t>
            </a:r>
            <a:r>
              <a:rPr lang="ru-RU" sz="3400" dirty="0" err="1"/>
              <a:t>географічне</a:t>
            </a:r>
            <a:r>
              <a:rPr lang="ru-RU" sz="3400" dirty="0"/>
              <a:t> </a:t>
            </a:r>
            <a:r>
              <a:rPr lang="ru-RU" sz="3400" dirty="0" err="1"/>
              <a:t>положення</a:t>
            </a:r>
            <a:r>
              <a:rPr lang="ru-RU" sz="3400" dirty="0"/>
              <a:t>, </a:t>
            </a:r>
            <a:r>
              <a:rPr lang="ru-RU" sz="3400" dirty="0" err="1"/>
              <a:t>площа</a:t>
            </a:r>
            <a:r>
              <a:rPr lang="ru-RU" sz="3400" dirty="0"/>
              <a:t> </a:t>
            </a:r>
            <a:r>
              <a:rPr lang="ru-RU" sz="3400" dirty="0" err="1"/>
              <a:t>територіі</a:t>
            </a:r>
            <a:r>
              <a:rPr lang="ru-RU" sz="3400" dirty="0"/>
              <a:t>̈, </a:t>
            </a:r>
            <a:r>
              <a:rPr lang="ru-RU" sz="3400" dirty="0" err="1"/>
              <a:t>довжина</a:t>
            </a:r>
            <a:r>
              <a:rPr lang="ru-RU" sz="3400" dirty="0"/>
              <a:t> </a:t>
            </a:r>
            <a:r>
              <a:rPr lang="ru-RU" sz="3400" dirty="0" err="1"/>
              <a:t>кордонів</a:t>
            </a:r>
            <a:r>
              <a:rPr lang="ru-RU" sz="3400" dirty="0"/>
              <a:t> </a:t>
            </a:r>
            <a:r>
              <a:rPr lang="ru-RU" sz="3400" dirty="0" err="1"/>
              <a:t>держави</a:t>
            </a:r>
            <a:r>
              <a:rPr lang="ru-RU" sz="3400" dirty="0"/>
              <a:t>, </a:t>
            </a:r>
            <a:r>
              <a:rPr lang="ru-RU" sz="3400" dirty="0" err="1"/>
              <a:t>вихід</a:t>
            </a:r>
            <a:r>
              <a:rPr lang="ru-RU" sz="3400" dirty="0"/>
              <a:t> до </a:t>
            </a:r>
            <a:r>
              <a:rPr lang="ru-RU" sz="3400" dirty="0" err="1"/>
              <a:t>морів</a:t>
            </a:r>
            <a:endParaRPr lang="ru-RU" sz="3400" dirty="0"/>
          </a:p>
          <a:p>
            <a:pPr>
              <a:buFont typeface="Wingdings" pitchFamily="2" charset="2"/>
              <a:buChar char="Ø"/>
            </a:pPr>
            <a:r>
              <a:rPr lang="ru-RU" sz="3400" dirty="0"/>
              <a:t> </a:t>
            </a:r>
            <a:r>
              <a:rPr lang="ru-RU" sz="3400" dirty="0" err="1"/>
              <a:t>історичні</a:t>
            </a:r>
            <a:r>
              <a:rPr lang="ru-RU" sz="3400" dirty="0"/>
              <a:t> </a:t>
            </a:r>
            <a:r>
              <a:rPr lang="ru-RU" sz="3400" dirty="0" err="1"/>
              <a:t>подіі</a:t>
            </a:r>
            <a:r>
              <a:rPr lang="ru-RU" sz="3400" dirty="0"/>
              <a:t>̈, </a:t>
            </a:r>
            <a:r>
              <a:rPr lang="ru-RU" sz="3400" dirty="0" err="1"/>
              <a:t>що</a:t>
            </a:r>
            <a:r>
              <a:rPr lang="ru-RU" sz="3400" dirty="0"/>
              <a:t> </a:t>
            </a:r>
            <a:r>
              <a:rPr lang="ru-RU" sz="3400" dirty="0" err="1"/>
              <a:t>вплинули</a:t>
            </a:r>
            <a:r>
              <a:rPr lang="ru-RU" sz="3400" dirty="0"/>
              <a:t> на </a:t>
            </a:r>
            <a:r>
              <a:rPr lang="ru-RU" sz="3400" dirty="0" err="1"/>
              <a:t>розвиток</a:t>
            </a:r>
            <a:r>
              <a:rPr lang="ru-RU" sz="3400" dirty="0"/>
              <a:t>  </a:t>
            </a:r>
            <a:r>
              <a:rPr lang="ru-RU" sz="3400" dirty="0" err="1"/>
              <a:t>держави</a:t>
            </a:r>
            <a:r>
              <a:rPr lang="ru-RU" sz="3400" dirty="0"/>
              <a:t> </a:t>
            </a:r>
            <a:endParaRPr lang="ru-RU" sz="3400" dirty="0">
              <a:effectLst/>
            </a:endParaRPr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endParaRPr lang="ru-RU" dirty="0"/>
          </a:p>
          <a:p>
            <a:endParaRPr lang="uk-UA" dirty="0"/>
          </a:p>
        </p:txBody>
      </p:sp>
      <p:pic>
        <p:nvPicPr>
          <p:cNvPr id="11270" name="Picture 6" descr="Имидж страны">
            <a:extLst>
              <a:ext uri="{FF2B5EF4-FFF2-40B4-BE49-F238E27FC236}">
                <a16:creationId xmlns:a16="http://schemas.microsoft.com/office/drawing/2014/main" id="{102FB4D2-F2DA-4A40-BDC3-7581F2456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0"/>
            <a:ext cx="4735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677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ланета мандрівників»: глобальний туризм у сучасному світі | Громадське  телебачення">
            <a:extLst>
              <a:ext uri="{FF2B5EF4-FFF2-40B4-BE49-F238E27FC236}">
                <a16:creationId xmlns:a16="http://schemas.microsoft.com/office/drawing/2014/main" id="{B85E221A-B4C7-1744-AB33-974D41017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192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45000">
              <a:schemeClr val="accent4">
                <a:lumMod val="20000"/>
                <a:lumOff val="80000"/>
              </a:schemeClr>
            </a:gs>
            <a:gs pos="8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3C6B27F-E9E5-C14D-B478-E166AEF91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257175"/>
            <a:ext cx="6234112" cy="66008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Зовнішні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чинники</a:t>
            </a:r>
            <a:r>
              <a:rPr lang="ru-RU" b="1" dirty="0">
                <a:solidFill>
                  <a:srgbClr val="FF0000"/>
                </a:solidFill>
              </a:rPr>
              <a:t>: </a:t>
            </a:r>
          </a:p>
          <a:p>
            <a:pPr>
              <a:buFont typeface="Wingdings" pitchFamily="2" charset="2"/>
              <a:buChar char="v"/>
            </a:pPr>
            <a:r>
              <a:rPr lang="ru-RU" dirty="0" err="1"/>
              <a:t>зовнішня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та </a:t>
            </a:r>
            <a:r>
              <a:rPr lang="ru-RU" dirty="0" err="1"/>
              <a:t>пріоритети</a:t>
            </a: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/>
              <a:t> членство в міжнародних </a:t>
            </a:r>
            <a:r>
              <a:rPr lang="ru-RU" dirty="0" err="1"/>
              <a:t>організаціях</a:t>
            </a:r>
            <a:r>
              <a:rPr lang="ru-RU" dirty="0"/>
              <a:t>, </a:t>
            </a:r>
            <a:r>
              <a:rPr lang="ru-RU" dirty="0" err="1"/>
              <a:t>розвиток</a:t>
            </a:r>
            <a:r>
              <a:rPr lang="ru-RU" dirty="0"/>
              <a:t> відносин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стратегічними</a:t>
            </a:r>
            <a:r>
              <a:rPr lang="ru-RU" dirty="0"/>
              <a:t> партнерами </a:t>
            </a:r>
            <a:r>
              <a:rPr lang="ru-RU" dirty="0" err="1"/>
              <a:t>тощо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err="1"/>
              <a:t>Також</a:t>
            </a:r>
            <a:r>
              <a:rPr lang="ru-RU" dirty="0"/>
              <a:t> на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позитивного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іміджу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err="1"/>
              <a:t>лідерство</a:t>
            </a:r>
            <a:r>
              <a:rPr lang="ru-RU" dirty="0"/>
              <a:t> в будь-</a:t>
            </a:r>
            <a:r>
              <a:rPr lang="ru-RU" dirty="0" err="1"/>
              <a:t>якіи</a:t>
            </a:r>
            <a:r>
              <a:rPr lang="ru-RU" dirty="0"/>
              <a:t>̆ </a:t>
            </a:r>
            <a:r>
              <a:rPr lang="ru-RU" dirty="0" err="1"/>
              <a:t>важливіи</a:t>
            </a:r>
            <a:r>
              <a:rPr lang="ru-RU" dirty="0"/>
              <a:t>̆ </a:t>
            </a:r>
            <a:r>
              <a:rPr lang="ru-RU" dirty="0" err="1"/>
              <a:t>галузі</a:t>
            </a:r>
            <a:r>
              <a:rPr lang="ru-RU" dirty="0"/>
              <a:t>: </a:t>
            </a:r>
            <a:r>
              <a:rPr lang="ru-RU" dirty="0" err="1"/>
              <a:t>перемога</a:t>
            </a:r>
            <a:r>
              <a:rPr lang="ru-RU" dirty="0"/>
              <a:t> в конкурсах та </a:t>
            </a:r>
            <a:r>
              <a:rPr lang="ru-RU" dirty="0" err="1"/>
              <a:t>спортивних</a:t>
            </a:r>
            <a:r>
              <a:rPr lang="ru-RU" dirty="0"/>
              <a:t> </a:t>
            </a:r>
            <a:r>
              <a:rPr lang="ru-RU" dirty="0" err="1"/>
              <a:t>змаганнях</a:t>
            </a:r>
            <a:r>
              <a:rPr lang="ru-RU" dirty="0"/>
              <a:t>, </a:t>
            </a:r>
            <a:r>
              <a:rPr lang="ru-RU" dirty="0" err="1"/>
              <a:t>наукові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,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громадських</a:t>
            </a:r>
            <a:r>
              <a:rPr lang="ru-RU" dirty="0"/>
              <a:t> </a:t>
            </a:r>
            <a:r>
              <a:rPr lang="ru-RU" dirty="0" err="1"/>
              <a:t>організаціи</a:t>
            </a:r>
            <a:r>
              <a:rPr lang="ru-RU" dirty="0"/>
              <a:t>̆ </a:t>
            </a:r>
            <a:r>
              <a:rPr lang="ru-RU" dirty="0" err="1"/>
              <a:t>тощо</a:t>
            </a: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і </a:t>
            </a:r>
            <a:r>
              <a:rPr lang="ru-RU" dirty="0" err="1"/>
              <a:t>послуг</a:t>
            </a: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(</a:t>
            </a:r>
            <a:r>
              <a:rPr lang="ru-RU" dirty="0" err="1"/>
              <a:t>політики</a:t>
            </a:r>
            <a:r>
              <a:rPr lang="ru-RU" dirty="0"/>
              <a:t>, </a:t>
            </a:r>
            <a:r>
              <a:rPr lang="ru-RU" dirty="0" err="1"/>
              <a:t>актори</a:t>
            </a:r>
            <a:r>
              <a:rPr lang="ru-RU" dirty="0"/>
              <a:t>, </a:t>
            </a:r>
            <a:r>
              <a:rPr lang="ru-RU" dirty="0" err="1"/>
              <a:t>співаки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 та їх </a:t>
            </a:r>
            <a:r>
              <a:rPr lang="ru-RU" dirty="0" err="1"/>
              <a:t>іміджі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структурними</a:t>
            </a:r>
            <a:r>
              <a:rPr lang="ru-RU" dirty="0"/>
              <a:t> компонентами </a:t>
            </a:r>
            <a:r>
              <a:rPr lang="ru-RU" dirty="0" err="1"/>
              <a:t>іміджу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dirty="0" err="1"/>
              <a:t>міфи</a:t>
            </a:r>
            <a:r>
              <a:rPr lang="ru-RU" dirty="0"/>
              <a:t> і </a:t>
            </a:r>
            <a:r>
              <a:rPr lang="ru-RU" dirty="0" err="1"/>
              <a:t>стереотипи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живуть</a:t>
            </a:r>
            <a:r>
              <a:rPr lang="ru-RU" dirty="0"/>
              <a:t> у </a:t>
            </a:r>
            <a:r>
              <a:rPr lang="ru-RU" dirty="0" err="1"/>
              <a:t>масовіи</a:t>
            </a:r>
            <a:r>
              <a:rPr lang="ru-RU" dirty="0"/>
              <a:t>̆ </a:t>
            </a:r>
            <a:r>
              <a:rPr lang="ru-RU" dirty="0" err="1"/>
              <a:t>свідомості</a:t>
            </a:r>
            <a:r>
              <a:rPr lang="ru-RU" dirty="0"/>
              <a:t> </a:t>
            </a:r>
            <a:r>
              <a:rPr lang="ru-RU" dirty="0" err="1"/>
              <a:t>жителів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країн і масштабно </a:t>
            </a:r>
            <a:r>
              <a:rPr lang="ru-RU" dirty="0" err="1"/>
              <a:t>поширюються</a:t>
            </a:r>
            <a:r>
              <a:rPr lang="ru-RU" dirty="0"/>
              <a:t> </a:t>
            </a:r>
            <a:r>
              <a:rPr lang="ru-RU" dirty="0" err="1"/>
              <a:t>закордонними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масовоі</a:t>
            </a:r>
            <a:r>
              <a:rPr lang="ru-RU" dirty="0"/>
              <a:t>̈ </a:t>
            </a:r>
            <a:r>
              <a:rPr lang="ru-RU" dirty="0" err="1"/>
              <a:t>інформаціі</a:t>
            </a:r>
            <a:r>
              <a:rPr lang="ru-RU" dirty="0"/>
              <a:t>̈ 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  <a:p>
            <a:pPr>
              <a:buFont typeface="Wingdings" pitchFamily="2" charset="2"/>
              <a:buChar char="v"/>
            </a:pPr>
            <a:endParaRPr lang="ru-RU" dirty="0"/>
          </a:p>
          <a:p>
            <a:endParaRPr lang="uk-UA" dirty="0"/>
          </a:p>
        </p:txBody>
      </p:sp>
      <p:pic>
        <p:nvPicPr>
          <p:cNvPr id="13314" name="Picture 2" descr="Страны Голландии больше нет – World of Tourism">
            <a:extLst>
              <a:ext uri="{FF2B5EF4-FFF2-40B4-BE49-F238E27FC236}">
                <a16:creationId xmlns:a16="http://schemas.microsoft.com/office/drawing/2014/main" id="{19EC4270-5B50-6B4C-A9FE-25BAB932E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0"/>
            <a:ext cx="5147355" cy="327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Эксперты оценили «агрессивный имидж» Китая, созданный США | PolitNews">
            <a:extLst>
              <a:ext uri="{FF2B5EF4-FFF2-40B4-BE49-F238E27FC236}">
                <a16:creationId xmlns:a16="http://schemas.microsoft.com/office/drawing/2014/main" id="{1A1D541B-FA9D-8E4A-9DDA-BFCF8E9B5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429000"/>
            <a:ext cx="5147355" cy="342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08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45000">
              <a:schemeClr val="accent4">
                <a:lumMod val="20000"/>
                <a:lumOff val="80000"/>
              </a:schemeClr>
            </a:gs>
            <a:gs pos="8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E01C830-6E58-D14B-890E-96C76EED0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38" y="296863"/>
            <a:ext cx="6334125" cy="64182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>
                <a:solidFill>
                  <a:srgbClr val="FF0000"/>
                </a:solidFill>
              </a:rPr>
              <a:t>Технологічні чинники:</a:t>
            </a:r>
          </a:p>
          <a:p>
            <a:pPr marL="0" indent="0">
              <a:buNone/>
            </a:pPr>
            <a:r>
              <a:rPr lang="ru-RU" dirty="0"/>
              <a:t>З одного боку, </a:t>
            </a:r>
            <a:r>
              <a:rPr lang="ru-RU" dirty="0" err="1"/>
              <a:t>позитивне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ґрунтується</a:t>
            </a:r>
            <a:r>
              <a:rPr lang="ru-RU" dirty="0"/>
              <a:t> на реальному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речеи</a:t>
            </a:r>
            <a:r>
              <a:rPr lang="ru-RU" dirty="0"/>
              <a:t>̆. 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FF0000"/>
                </a:solidFill>
              </a:rPr>
              <a:t>Проте</a:t>
            </a:r>
            <a:r>
              <a:rPr lang="ru-RU" dirty="0">
                <a:solidFill>
                  <a:srgbClr val="FF0000"/>
                </a:solidFill>
              </a:rPr>
              <a:t>!!! </a:t>
            </a:r>
            <a:r>
              <a:rPr lang="ru-RU" dirty="0" err="1"/>
              <a:t>імідж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штучним</a:t>
            </a:r>
            <a:r>
              <a:rPr lang="ru-RU" dirty="0"/>
              <a:t> конструктом, </a:t>
            </a:r>
            <a:r>
              <a:rPr lang="ru-RU" dirty="0" err="1"/>
              <a:t>якии</a:t>
            </a:r>
            <a:r>
              <a:rPr lang="ru-RU" dirty="0"/>
              <a:t>̆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символічне</a:t>
            </a:r>
            <a:r>
              <a:rPr lang="ru-RU" dirty="0"/>
              <a:t> </a:t>
            </a:r>
            <a:r>
              <a:rPr lang="ru-RU" dirty="0" err="1"/>
              <a:t>наповнення</a:t>
            </a:r>
            <a:r>
              <a:rPr lang="ru-RU" dirty="0"/>
              <a:t>, тому </a:t>
            </a:r>
            <a:r>
              <a:rPr lang="ru-RU" dirty="0" err="1">
                <a:solidFill>
                  <a:srgbClr val="FF0000"/>
                </a:solidFill>
              </a:rPr>
              <a:t>потребує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технологічного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наповнення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постійного</a:t>
            </a:r>
            <a:r>
              <a:rPr lang="ru-RU" dirty="0">
                <a:solidFill>
                  <a:srgbClr val="FF0000"/>
                </a:solidFill>
              </a:rPr>
              <a:t> «</a:t>
            </a:r>
            <a:r>
              <a:rPr lang="ru-RU" dirty="0" err="1">
                <a:solidFill>
                  <a:srgbClr val="FF0000"/>
                </a:solidFill>
              </a:rPr>
              <a:t>підживлення</a:t>
            </a:r>
            <a:r>
              <a:rPr lang="ru-RU" dirty="0">
                <a:solidFill>
                  <a:srgbClr val="FF0000"/>
                </a:solidFill>
              </a:rPr>
              <a:t>»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Так,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певна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різниця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між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тим</a:t>
            </a:r>
            <a:r>
              <a:rPr lang="ru-RU" dirty="0">
                <a:solidFill>
                  <a:srgbClr val="FF0000"/>
                </a:solidFill>
              </a:rPr>
              <a:t>, як </a:t>
            </a:r>
            <a:r>
              <a:rPr lang="ru-RU" dirty="0" err="1">
                <a:solidFill>
                  <a:srgbClr val="FF0000"/>
                </a:solidFill>
              </a:rPr>
              <a:t>об’єктивно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розвивається</a:t>
            </a:r>
            <a:r>
              <a:rPr lang="ru-RU" dirty="0">
                <a:solidFill>
                  <a:srgbClr val="FF0000"/>
                </a:solidFill>
              </a:rPr>
              <a:t>/не </a:t>
            </a:r>
            <a:r>
              <a:rPr lang="ru-RU" dirty="0" err="1">
                <a:solidFill>
                  <a:srgbClr val="FF0000"/>
                </a:solidFill>
              </a:rPr>
              <a:t>розвивається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певна</a:t>
            </a:r>
            <a:r>
              <a:rPr lang="ru-RU" dirty="0">
                <a:solidFill>
                  <a:srgbClr val="FF0000"/>
                </a:solidFill>
              </a:rPr>
              <a:t> галузь у </a:t>
            </a:r>
            <a:r>
              <a:rPr lang="ru-RU" dirty="0" err="1">
                <a:solidFill>
                  <a:srgbClr val="FF0000"/>
                </a:solidFill>
              </a:rPr>
              <a:t>державі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запроваджуються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інноваціі</a:t>
            </a:r>
            <a:r>
              <a:rPr lang="ru-RU" dirty="0">
                <a:solidFill>
                  <a:srgbClr val="FF0000"/>
                </a:solidFill>
              </a:rPr>
              <a:t>̈ і </a:t>
            </a:r>
            <a:r>
              <a:rPr lang="ru-RU" dirty="0" err="1">
                <a:solidFill>
                  <a:srgbClr val="FF0000"/>
                </a:solidFill>
              </a:rPr>
              <a:t>тим</a:t>
            </a:r>
            <a:r>
              <a:rPr lang="ru-RU" dirty="0">
                <a:solidFill>
                  <a:srgbClr val="FF0000"/>
                </a:solidFill>
              </a:rPr>
              <a:t>, як </a:t>
            </a:r>
            <a:r>
              <a:rPr lang="ru-RU" dirty="0" err="1">
                <a:solidFill>
                  <a:srgbClr val="FF0000"/>
                </a:solidFill>
              </a:rPr>
              <a:t>це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сприймається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зовнішнім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світом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громадянами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err="1"/>
              <a:t>Тож</a:t>
            </a:r>
            <a:r>
              <a:rPr lang="ru-RU" dirty="0"/>
              <a:t> </a:t>
            </a:r>
            <a:r>
              <a:rPr lang="ru-RU" dirty="0" err="1"/>
              <a:t>важливим</a:t>
            </a:r>
            <a:r>
              <a:rPr lang="ru-RU" dirty="0"/>
              <a:t> фактором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висвітлення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певних</a:t>
            </a:r>
            <a:r>
              <a:rPr lang="ru-RU" dirty="0">
                <a:solidFill>
                  <a:srgbClr val="FF0000"/>
                </a:solidFill>
              </a:rPr>
              <a:t> подій ЗМІ,</a:t>
            </a:r>
            <a:r>
              <a:rPr lang="ru-RU" dirty="0"/>
              <a:t>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позитивне</a:t>
            </a:r>
            <a:r>
              <a:rPr lang="ru-RU" dirty="0"/>
              <a:t> </a:t>
            </a:r>
            <a:r>
              <a:rPr lang="ru-RU" dirty="0" err="1"/>
              <a:t>забарвлення</a:t>
            </a:r>
            <a:r>
              <a:rPr lang="ru-RU" dirty="0"/>
              <a:t> </a:t>
            </a:r>
            <a:r>
              <a:rPr lang="ru-RU" dirty="0" err="1"/>
              <a:t>досягненням</a:t>
            </a:r>
            <a:r>
              <a:rPr lang="ru-RU" dirty="0"/>
              <a:t> і не </a:t>
            </a:r>
            <a:r>
              <a:rPr lang="ru-RU" dirty="0" err="1"/>
              <a:t>розповсюджувати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, за умов </a:t>
            </a:r>
            <a:r>
              <a:rPr lang="ru-RU" dirty="0" err="1"/>
              <a:t>бурхливого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комунікаціі</a:t>
            </a:r>
            <a:r>
              <a:rPr lang="ru-RU" dirty="0"/>
              <a:t>̈, </a:t>
            </a:r>
            <a:r>
              <a:rPr lang="ru-RU" dirty="0" err="1"/>
              <a:t>приховати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про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подіі</a:t>
            </a:r>
            <a:r>
              <a:rPr lang="ru-RU" dirty="0"/>
              <a:t>̈ і </a:t>
            </a:r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у </a:t>
            </a:r>
            <a:r>
              <a:rPr lang="ru-RU" dirty="0" err="1"/>
              <a:t>суспільстві</a:t>
            </a:r>
            <a:r>
              <a:rPr lang="ru-RU" dirty="0"/>
              <a:t>,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дедалі</a:t>
            </a:r>
            <a:r>
              <a:rPr lang="ru-RU" dirty="0"/>
              <a:t> </a:t>
            </a:r>
            <a:r>
              <a:rPr lang="ru-RU" dirty="0" err="1"/>
              <a:t>складніше</a:t>
            </a:r>
            <a:endParaRPr lang="ru-RU" dirty="0"/>
          </a:p>
          <a:p>
            <a:endParaRPr lang="uk-UA" dirty="0"/>
          </a:p>
        </p:txBody>
      </p:sp>
      <p:pic>
        <p:nvPicPr>
          <p:cNvPr id="14338" name="Picture 2" descr="Южная Корея: шопинг в Сеуле - Новости Южной Кореи">
            <a:extLst>
              <a:ext uri="{FF2B5EF4-FFF2-40B4-BE49-F238E27FC236}">
                <a16:creationId xmlns:a16="http://schemas.microsoft.com/office/drawing/2014/main" id="{6D3B5ED7-46E9-A64F-AA9B-2EC310CF1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610" y="0"/>
            <a:ext cx="5531552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Башни в шанхае: стоковые векторные изображения, иллюстрации - Страница 5 |  Depositphotos">
            <a:extLst>
              <a:ext uri="{FF2B5EF4-FFF2-40B4-BE49-F238E27FC236}">
                <a16:creationId xmlns:a16="http://schemas.microsoft.com/office/drawing/2014/main" id="{E4523194-6385-904F-AF88-3CCDD147D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738" y="1685926"/>
            <a:ext cx="2481262" cy="24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3">
            <a:extLst>
              <a:ext uri="{FF2B5EF4-FFF2-40B4-BE49-F238E27FC236}">
                <a16:creationId xmlns:a16="http://schemas.microsoft.com/office/drawing/2014/main" id="{F2B0AE04-949A-334A-ADC7-4C306084C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2" y="3938589"/>
            <a:ext cx="50800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889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45000">
              <a:schemeClr val="accent4">
                <a:lumMod val="20000"/>
                <a:lumOff val="80000"/>
              </a:schemeClr>
            </a:gs>
            <a:gs pos="8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FD26E00-52F8-4246-854F-A236FA6B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250824"/>
            <a:ext cx="7134225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err="1">
                <a:solidFill>
                  <a:srgbClr val="FF0000"/>
                </a:solidFill>
              </a:rPr>
              <a:t>Імідж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держави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формується</a:t>
            </a:r>
            <a:r>
              <a:rPr lang="ru-RU" b="1" i="1" dirty="0">
                <a:solidFill>
                  <a:srgbClr val="FF0000"/>
                </a:solidFill>
              </a:rPr>
              <a:t> на </a:t>
            </a:r>
            <a:r>
              <a:rPr lang="ru-RU" b="1" i="1" dirty="0" err="1">
                <a:solidFill>
                  <a:srgbClr val="FF0000"/>
                </a:solidFill>
              </a:rPr>
              <a:t>рівнях</a:t>
            </a:r>
            <a:r>
              <a:rPr lang="ru-RU" b="1" i="1" dirty="0">
                <a:solidFill>
                  <a:srgbClr val="FF0000"/>
                </a:solidFill>
              </a:rPr>
              <a:t>: </a:t>
            </a:r>
          </a:p>
          <a:p>
            <a:r>
              <a:rPr lang="ru-RU" dirty="0"/>
              <a:t> </a:t>
            </a:r>
            <a:r>
              <a:rPr lang="ru-RU" b="1" dirty="0" err="1">
                <a:solidFill>
                  <a:srgbClr val="002060"/>
                </a:solidFill>
              </a:rPr>
              <a:t>діі</a:t>
            </a:r>
            <a:r>
              <a:rPr lang="ru-RU" b="1" dirty="0">
                <a:solidFill>
                  <a:srgbClr val="002060"/>
                </a:solidFill>
              </a:rPr>
              <a:t>̈ </a:t>
            </a:r>
            <a:r>
              <a:rPr lang="ru-RU" b="1" dirty="0" err="1">
                <a:solidFill>
                  <a:srgbClr val="002060"/>
                </a:solidFill>
              </a:rPr>
              <a:t>органів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влади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міжнародні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економічні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стосунки</a:t>
            </a:r>
            <a:r>
              <a:rPr lang="ru-RU" b="1" dirty="0">
                <a:solidFill>
                  <a:srgbClr val="002060"/>
                </a:solidFill>
              </a:rPr>
              <a:t> на </a:t>
            </a:r>
            <a:r>
              <a:rPr lang="ru-RU" b="1" dirty="0" err="1">
                <a:solidFill>
                  <a:srgbClr val="002060"/>
                </a:solidFill>
              </a:rPr>
              <a:t>рівні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компаніи</a:t>
            </a:r>
            <a:r>
              <a:rPr lang="ru-RU" b="1" dirty="0">
                <a:solidFill>
                  <a:srgbClr val="002060"/>
                </a:solidFill>
              </a:rPr>
              <a:t>̆ і </a:t>
            </a:r>
            <a:r>
              <a:rPr lang="ru-RU" b="1" dirty="0" err="1">
                <a:solidFill>
                  <a:srgbClr val="002060"/>
                </a:solidFill>
              </a:rPr>
              <a:t>бізнес</a:t>
            </a:r>
            <a:r>
              <a:rPr lang="ru-RU" b="1" dirty="0">
                <a:solidFill>
                  <a:srgbClr val="002060"/>
                </a:solidFill>
              </a:rPr>
              <a:t>- </a:t>
            </a:r>
            <a:r>
              <a:rPr lang="ru-RU" b="1" dirty="0" err="1">
                <a:solidFill>
                  <a:srgbClr val="002060"/>
                </a:solidFill>
              </a:rPr>
              <a:t>асоціаціи</a:t>
            </a:r>
            <a:r>
              <a:rPr lang="ru-RU" b="1" dirty="0">
                <a:solidFill>
                  <a:srgbClr val="002060"/>
                </a:solidFill>
              </a:rPr>
              <a:t>̆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поведінка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громадян</a:t>
            </a:r>
            <a:r>
              <a:rPr lang="ru-RU" b="1" dirty="0">
                <a:solidFill>
                  <a:srgbClr val="002060"/>
                </a:solidFill>
              </a:rPr>
              <a:t> за кордоном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err="1">
                <a:solidFill>
                  <a:srgbClr val="002060"/>
                </a:solidFill>
              </a:rPr>
              <a:t>Якии</a:t>
            </a:r>
            <a:r>
              <a:rPr lang="ru-RU" b="1" dirty="0">
                <a:solidFill>
                  <a:srgbClr val="002060"/>
                </a:solidFill>
              </a:rPr>
              <a:t>̆ з </a:t>
            </a:r>
            <a:r>
              <a:rPr lang="ru-RU" b="1" dirty="0" err="1">
                <a:solidFill>
                  <a:srgbClr val="002060"/>
                </a:solidFill>
              </a:rPr>
              <a:t>цих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рівнів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є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найважливішим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що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є</a:t>
            </a:r>
            <a:r>
              <a:rPr lang="ru-RU" b="1" dirty="0">
                <a:solidFill>
                  <a:srgbClr val="002060"/>
                </a:solidFill>
              </a:rPr>
              <a:t> «</a:t>
            </a:r>
            <a:r>
              <a:rPr lang="ru-RU" b="1" dirty="0" err="1">
                <a:solidFill>
                  <a:srgbClr val="002060"/>
                </a:solidFill>
              </a:rPr>
              <a:t>драйверами</a:t>
            </a:r>
            <a:r>
              <a:rPr lang="ru-RU" b="1" dirty="0">
                <a:solidFill>
                  <a:srgbClr val="002060"/>
                </a:solidFill>
              </a:rPr>
              <a:t>» </a:t>
            </a:r>
            <a:r>
              <a:rPr lang="ru-RU" b="1" dirty="0" err="1">
                <a:solidFill>
                  <a:srgbClr val="002060"/>
                </a:solidFill>
              </a:rPr>
              <a:t>поліпшення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іміджу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uk-UA" b="1" dirty="0">
                <a:solidFill>
                  <a:srgbClr val="002060"/>
                </a:solidFill>
              </a:rPr>
              <a:t>?..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5362" name="Picture 2" descr="Оператор «Северного потока-2» в два раза увеличил расходы на лоббистов в США  | Общая Газета">
            <a:extLst>
              <a:ext uri="{FF2B5EF4-FFF2-40B4-BE49-F238E27FC236}">
                <a16:creationId xmlns:a16="http://schemas.microsoft.com/office/drawing/2014/main" id="{0C26F666-BD9B-6146-8855-68DA875F2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06" y="229161"/>
            <a:ext cx="4897926" cy="290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ВСТРЕЧАЙТЕ!!! РОНАЛД МАКДОНАЛД В ТРЦ &amp;quot;ПОВОРОТ&amp;quot;!!!! - ТВОE ЛОБНЯ - Группы  Мой Мир">
            <a:extLst>
              <a:ext uri="{FF2B5EF4-FFF2-40B4-BE49-F238E27FC236}">
                <a16:creationId xmlns:a16="http://schemas.microsoft.com/office/drawing/2014/main" id="{860B77F7-B753-734B-AD97-FD4C3DAAC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541" y="2648744"/>
            <a:ext cx="2716442" cy="370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Отмена грин-карт в России испортит имидж США, заявили в Госдуме | |  moika78.ru - Новости СПб">
            <a:extLst>
              <a:ext uri="{FF2B5EF4-FFF2-40B4-BE49-F238E27FC236}">
                <a16:creationId xmlns:a16="http://schemas.microsoft.com/office/drawing/2014/main" id="{1D653A67-AE49-2843-9731-8190F7601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8" y="4133113"/>
            <a:ext cx="4477853" cy="241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Репутація України у світі. Необхідно покращувати імідж держави">
            <a:extLst>
              <a:ext uri="{FF2B5EF4-FFF2-40B4-BE49-F238E27FC236}">
                <a16:creationId xmlns:a16="http://schemas.microsoft.com/office/drawing/2014/main" id="{AE36B68A-0580-DB4E-BCCC-CDC58EABD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542" y="4133113"/>
            <a:ext cx="37973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492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45000">
              <a:schemeClr val="accent4">
                <a:lumMod val="20000"/>
                <a:lumOff val="80000"/>
              </a:schemeClr>
            </a:gs>
            <a:gs pos="8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3E3BC15-0D34-A549-97A9-A7624576A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" y="368299"/>
            <a:ext cx="10620375" cy="5618163"/>
          </a:xfrm>
        </p:spPr>
        <p:txBody>
          <a:bodyPr/>
          <a:lstStyle/>
          <a:p>
            <a:r>
              <a:rPr lang="uk-UA" dirty="0" err="1"/>
              <a:t>Промо</a:t>
            </a:r>
            <a:r>
              <a:rPr lang="uk-UA" dirty="0"/>
              <a:t>-ролик Естонія </a:t>
            </a:r>
            <a:r>
              <a:rPr lang="en" dirty="0">
                <a:hlinkClick r:id="rId2"/>
              </a:rPr>
              <a:t>https://medium.com/@DREAMBRAND/%D0%B1%D1%80%D0%B5%D0%BD%D0%B4%D0%B8%D0%BD%D0%B3-%D1%81%D1%82%D1%80%D0%B0%D0%BD-a6cc337af057</a:t>
            </a:r>
            <a:endParaRPr lang="uk-UA" dirty="0"/>
          </a:p>
          <a:p>
            <a:endParaRPr lang="uk-UA" dirty="0"/>
          </a:p>
          <a:p>
            <a:r>
              <a:rPr lang="uk-UA" dirty="0" err="1"/>
              <a:t>Промо</a:t>
            </a:r>
            <a:r>
              <a:rPr lang="uk-UA" dirty="0"/>
              <a:t>-ролик Китай </a:t>
            </a:r>
            <a:r>
              <a:rPr lang="en" dirty="0">
                <a:hlinkClick r:id="rId3"/>
              </a:rPr>
              <a:t>https://www.youtube.com/watch?v=Jv-n3bF4twI</a:t>
            </a:r>
            <a:endParaRPr lang="uk-UA" dirty="0"/>
          </a:p>
          <a:p>
            <a:r>
              <a:rPr lang="uk-UA" dirty="0" err="1"/>
              <a:t>Промо</a:t>
            </a:r>
            <a:r>
              <a:rPr lang="uk-UA" dirty="0"/>
              <a:t>-ролик </a:t>
            </a:r>
            <a:r>
              <a:rPr lang="uk-UA" dirty="0" err="1"/>
              <a:t>Турція</a:t>
            </a:r>
            <a:r>
              <a:rPr lang="uk-UA" dirty="0"/>
              <a:t> </a:t>
            </a:r>
            <a:r>
              <a:rPr lang="en" dirty="0">
                <a:hlinkClick r:id="rId4"/>
              </a:rPr>
              <a:t>https://www.youtube.com/watch?v=gznFGn47F2M</a:t>
            </a:r>
            <a:endParaRPr lang="ru-RU" dirty="0"/>
          </a:p>
          <a:p>
            <a:r>
              <a:rPr lang="ru-RU" dirty="0"/>
              <a:t>промо-ролик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en" dirty="0">
                <a:hlinkClick r:id="rId5"/>
              </a:rPr>
              <a:t>https://shotam.info/prezentuvaly-reklamnyy-rolyk-pro-ukrainu-dlia-vvs-world-news-video/</a:t>
            </a:r>
            <a:endParaRPr lang="uk-UA" dirty="0"/>
          </a:p>
          <a:p>
            <a:r>
              <a:rPr lang="uk-UA" dirty="0"/>
              <a:t>Найкращі рекламні ролики країн/міст </a:t>
            </a:r>
            <a:r>
              <a:rPr lang="en" dirty="0">
                <a:hlinkClick r:id="rId6"/>
              </a:rPr>
              <a:t>https://34travel.me/post/11ads</a:t>
            </a:r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32712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45000">
              <a:schemeClr val="accent4">
                <a:lumMod val="20000"/>
                <a:lumOff val="80000"/>
              </a:schemeClr>
            </a:gs>
            <a:gs pos="8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ерсонажи-символы бренда «Украина» Гарнюня и Спрытко">
            <a:extLst>
              <a:ext uri="{FF2B5EF4-FFF2-40B4-BE49-F238E27FC236}">
                <a16:creationId xmlns:a16="http://schemas.microsoft.com/office/drawing/2014/main" id="{189732BD-8E68-494F-A0A3-E716CE7E53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73" y="1066662"/>
            <a:ext cx="5644327" cy="410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5D2D58F2-87B6-CC4E-9E18-9604F6048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509" y="1066662"/>
            <a:ext cx="5193299" cy="410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1506BCD5-74BF-2048-AE86-B5AE28CF53E2}"/>
              </a:ext>
            </a:extLst>
          </p:cNvPr>
          <p:cNvSpPr txBox="1">
            <a:spLocks/>
          </p:cNvSpPr>
          <p:nvPr/>
        </p:nvSpPr>
        <p:spPr>
          <a:xfrm>
            <a:off x="642938" y="5835303"/>
            <a:ext cx="10467975" cy="100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i="1" dirty="0">
                <a:solidFill>
                  <a:srgbClr val="002060"/>
                </a:solidFill>
              </a:rPr>
              <a:t>Рекламні образи України </a:t>
            </a:r>
            <a:r>
              <a:rPr lang="uk-UA" b="1" i="1" dirty="0" err="1">
                <a:solidFill>
                  <a:srgbClr val="002060"/>
                </a:solidFill>
              </a:rPr>
              <a:t>Гарнюня</a:t>
            </a:r>
            <a:r>
              <a:rPr lang="uk-UA" b="1" i="1" dirty="0">
                <a:solidFill>
                  <a:srgbClr val="002060"/>
                </a:solidFill>
              </a:rPr>
              <a:t> та </a:t>
            </a:r>
            <a:r>
              <a:rPr lang="uk-UA" b="1" i="1" dirty="0" err="1">
                <a:solidFill>
                  <a:srgbClr val="002060"/>
                </a:solidFill>
              </a:rPr>
              <a:t>Спритко</a:t>
            </a:r>
            <a:r>
              <a:rPr lang="uk-UA" b="1" i="1" dirty="0">
                <a:solidFill>
                  <a:srgbClr val="002060"/>
                </a:solidFill>
              </a:rPr>
              <a:t> (2011р.)</a:t>
            </a:r>
          </a:p>
        </p:txBody>
      </p:sp>
    </p:spTree>
    <p:extLst>
      <p:ext uri="{BB962C8B-B14F-4D97-AF65-F5344CB8AC3E}">
        <p14:creationId xmlns:p14="http://schemas.microsoft.com/office/powerpoint/2010/main" val="920208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45000">
              <a:schemeClr val="accent4">
                <a:lumMod val="20000"/>
                <a:lumOff val="80000"/>
              </a:schemeClr>
            </a:gs>
            <a:gs pos="8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2BAD876-A55F-894A-A2FE-9988419BC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6" y="164997"/>
            <a:ext cx="6537222" cy="5260976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</a:rPr>
              <a:t>Для </a:t>
            </a:r>
            <a:r>
              <a:rPr lang="ru-RU" sz="3200" b="1" dirty="0" err="1">
                <a:solidFill>
                  <a:srgbClr val="002060"/>
                </a:solidFill>
              </a:rPr>
              <a:t>аналізу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якісного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наповнення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іміджу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України</a:t>
            </a:r>
            <a:r>
              <a:rPr lang="ru-RU" sz="3200" b="1" dirty="0">
                <a:solidFill>
                  <a:srgbClr val="002060"/>
                </a:solidFill>
              </a:rPr>
              <a:t> як </a:t>
            </a:r>
            <a:r>
              <a:rPr lang="ru-RU" sz="3200" b="1" dirty="0" err="1">
                <a:solidFill>
                  <a:srgbClr val="002060"/>
                </a:solidFill>
              </a:rPr>
              <a:t>суб’єкта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вибору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певноі</a:t>
            </a:r>
            <a:r>
              <a:rPr lang="ru-RU" sz="3200" b="1" dirty="0">
                <a:solidFill>
                  <a:srgbClr val="002060"/>
                </a:solidFill>
              </a:rPr>
              <a:t>̈ геополітичної </a:t>
            </a:r>
            <a:r>
              <a:rPr lang="ru-RU" sz="3200" b="1" dirty="0" err="1">
                <a:solidFill>
                  <a:srgbClr val="002060"/>
                </a:solidFill>
              </a:rPr>
              <a:t>стратегіі</a:t>
            </a:r>
            <a:r>
              <a:rPr lang="ru-RU" sz="3200" b="1" dirty="0">
                <a:solidFill>
                  <a:srgbClr val="002060"/>
                </a:solidFill>
              </a:rPr>
              <a:t>̈ </a:t>
            </a:r>
            <a:r>
              <a:rPr lang="ru-RU" sz="3200" b="1" dirty="0" err="1">
                <a:solidFill>
                  <a:srgbClr val="002060"/>
                </a:solidFill>
              </a:rPr>
              <a:t>необхідно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зробити</a:t>
            </a:r>
            <a:r>
              <a:rPr lang="ru-RU" sz="3200" b="1" dirty="0">
                <a:solidFill>
                  <a:srgbClr val="002060"/>
                </a:solidFill>
              </a:rPr>
              <a:t> низку </a:t>
            </a:r>
            <a:r>
              <a:rPr lang="ru-RU" sz="3200" b="1" dirty="0" err="1">
                <a:solidFill>
                  <a:srgbClr val="002060"/>
                </a:solidFill>
              </a:rPr>
              <a:t>аналітичних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досліджень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зокрема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це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може</a:t>
            </a:r>
            <a:r>
              <a:rPr lang="ru-RU" sz="3200" b="1" dirty="0">
                <a:solidFill>
                  <a:srgbClr val="002060"/>
                </a:solidFill>
              </a:rPr>
              <a:t> бути </a:t>
            </a:r>
            <a:r>
              <a:rPr lang="ru-RU" sz="3200" b="1" dirty="0" err="1">
                <a:solidFill>
                  <a:srgbClr val="002060"/>
                </a:solidFill>
              </a:rPr>
              <a:t>дослідження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іміджу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України</a:t>
            </a:r>
            <a:r>
              <a:rPr lang="ru-RU" sz="3200" b="1" dirty="0">
                <a:solidFill>
                  <a:srgbClr val="002060"/>
                </a:solidFill>
              </a:rPr>
              <a:t> за </a:t>
            </a:r>
            <a:r>
              <a:rPr lang="ru-RU" sz="3200" b="1" dirty="0" err="1">
                <a:solidFill>
                  <a:srgbClr val="002060"/>
                </a:solidFill>
              </a:rPr>
              <a:t>допомогою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en" sz="3200" b="1" dirty="0">
                <a:solidFill>
                  <a:srgbClr val="FF0000"/>
                </a:solidFill>
              </a:rPr>
              <a:t>SWOT-</a:t>
            </a:r>
            <a:r>
              <a:rPr lang="ru-RU" sz="3200" b="1" dirty="0" err="1">
                <a:solidFill>
                  <a:srgbClr val="FF0000"/>
                </a:solidFill>
              </a:rPr>
              <a:t>аналізу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</a:p>
          <a:p>
            <a:endParaRPr lang="uk-UA" dirty="0"/>
          </a:p>
        </p:txBody>
      </p:sp>
      <p:pic>
        <p:nvPicPr>
          <p:cNvPr id="4" name="Picture 6" descr="Журнал Международная жизнь - Украина: власть теряет инициативу и  полномочия, националисты объединяются">
            <a:extLst>
              <a:ext uri="{FF2B5EF4-FFF2-40B4-BE49-F238E27FC236}">
                <a16:creationId xmlns:a16="http://schemas.microsoft.com/office/drawing/2014/main" id="{CB1A1395-48D0-DC44-A09C-863480239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483" y="361949"/>
            <a:ext cx="5137892" cy="342526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бщественный договор: о чем власть должна договориться с народом - новости  NEWSONE.UA | NEWSONE">
            <a:extLst>
              <a:ext uri="{FF2B5EF4-FFF2-40B4-BE49-F238E27FC236}">
                <a16:creationId xmlns:a16="http://schemas.microsoft.com/office/drawing/2014/main" id="{8A915C21-050D-944B-ADCA-5046D2861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510" y="3450891"/>
            <a:ext cx="5313259" cy="324211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За долги по зарплате — под домашний арест">
            <a:extLst>
              <a:ext uri="{FF2B5EF4-FFF2-40B4-BE49-F238E27FC236}">
                <a16:creationId xmlns:a16="http://schemas.microsoft.com/office/drawing/2014/main" id="{85609329-7D11-584F-8E65-C112DF353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36" y="3947548"/>
            <a:ext cx="4569614" cy="286405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813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45000">
              <a:schemeClr val="accent4">
                <a:lumMod val="20000"/>
                <a:lumOff val="80000"/>
              </a:schemeClr>
            </a:gs>
            <a:gs pos="8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A95D754-01E1-CE4D-829D-A50BC803E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09" y="497105"/>
            <a:ext cx="6948488" cy="61896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</a:rPr>
              <a:t>СИЛЬНІ СТОРОНИ ІМІДЖУ УКРАЇНИ: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</a:rPr>
              <a:t> </a:t>
            </a:r>
            <a:r>
              <a:rPr lang="uk-UA" b="1" dirty="0">
                <a:solidFill>
                  <a:srgbClr val="FF0000"/>
                </a:solidFill>
              </a:rPr>
              <a:t>Україна – «держава-воїн»;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>
                <a:solidFill>
                  <a:srgbClr val="FF0000"/>
                </a:solidFill>
              </a:rPr>
              <a:t>може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сприйматись</a:t>
            </a:r>
            <a:r>
              <a:rPr lang="ru-RU" b="1" dirty="0">
                <a:solidFill>
                  <a:srgbClr val="FF0000"/>
                </a:solidFill>
              </a:rPr>
              <a:t> як </a:t>
            </a:r>
            <a:r>
              <a:rPr lang="ru-RU" b="1" dirty="0" err="1">
                <a:solidFill>
                  <a:srgbClr val="FF0000"/>
                </a:solidFill>
              </a:rPr>
              <a:t>рівноправнии</a:t>
            </a:r>
            <a:r>
              <a:rPr lang="ru-RU" b="1" dirty="0">
                <a:solidFill>
                  <a:srgbClr val="FF0000"/>
                </a:solidFill>
              </a:rPr>
              <a:t>̆ партнер в </a:t>
            </a:r>
            <a:r>
              <a:rPr lang="ru-RU" b="1" dirty="0" err="1">
                <a:solidFill>
                  <a:srgbClr val="FF0000"/>
                </a:solidFill>
              </a:rPr>
              <a:t>геополітичних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розкладах</a:t>
            </a:r>
            <a:r>
              <a:rPr lang="ru-RU" b="1" dirty="0">
                <a:solidFill>
                  <a:srgbClr val="FF0000"/>
                </a:solidFill>
              </a:rPr>
              <a:t>; </a:t>
            </a:r>
            <a:endParaRPr lang="uk-UA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</a:rPr>
              <a:t>Україна – велика європейська держава,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</a:rPr>
              <a:t>різноманіття культурної спадщини,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</a:rPr>
              <a:t>величезна кількість </a:t>
            </a:r>
            <a:r>
              <a:rPr lang="uk-UA" b="1" dirty="0" err="1">
                <a:solidFill>
                  <a:srgbClr val="002060"/>
                </a:solidFill>
              </a:rPr>
              <a:t>дестинацій</a:t>
            </a:r>
            <a:r>
              <a:rPr lang="uk-UA" b="1" dirty="0">
                <a:solidFill>
                  <a:srgbClr val="002060"/>
                </a:solidFill>
              </a:rPr>
              <a:t>  (туристично привабливих місць) з цікавими пам'ятками історії, культури, релігії (найбільша кількість у Львівській обл. – 816 </a:t>
            </a:r>
            <a:r>
              <a:rPr lang="uk-UA" b="1" dirty="0" err="1">
                <a:solidFill>
                  <a:srgbClr val="002060"/>
                </a:solidFill>
              </a:rPr>
              <a:t>обєктів</a:t>
            </a:r>
            <a:r>
              <a:rPr lang="uk-UA" b="1" dirty="0">
                <a:solidFill>
                  <a:srgbClr val="002060"/>
                </a:solidFill>
              </a:rPr>
              <a:t>, АР Крим – 212, а найменша у Запорізькій обл. -16 об'єктів, Донецькій – 27, Кіровоградській – 32)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</a:rPr>
              <a:t> гостинність українців,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</a:rPr>
              <a:t>динамічна </a:t>
            </a:r>
            <a:r>
              <a:rPr lang="uk-UA" b="1" dirty="0" err="1">
                <a:solidFill>
                  <a:srgbClr val="002060"/>
                </a:solidFill>
              </a:rPr>
              <a:t>цифровізація</a:t>
            </a:r>
            <a:r>
              <a:rPr lang="uk-UA" b="1" dirty="0">
                <a:solidFill>
                  <a:srgbClr val="002060"/>
                </a:solidFill>
              </a:rPr>
              <a:t> країни,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>
                <a:solidFill>
                  <a:srgbClr val="002060"/>
                </a:solidFill>
              </a:rPr>
              <a:t>численність</a:t>
            </a:r>
            <a:r>
              <a:rPr lang="ru-RU" b="1" dirty="0">
                <a:solidFill>
                  <a:srgbClr val="002060"/>
                </a:solidFill>
              </a:rPr>
              <a:t> ЗМІ та </a:t>
            </a:r>
            <a:r>
              <a:rPr lang="ru-RU" b="1" dirty="0" err="1">
                <a:solidFill>
                  <a:srgbClr val="002060"/>
                </a:solidFill>
              </a:rPr>
              <a:t>незалежних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недержавних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українських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дослідницьків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центрів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ита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інститутів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повідомлення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err="1">
                <a:solidFill>
                  <a:srgbClr val="002060"/>
                </a:solidFill>
              </a:rPr>
              <a:t>матеріали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яких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є</a:t>
            </a:r>
            <a:r>
              <a:rPr lang="ru-RU" b="1" dirty="0">
                <a:solidFill>
                  <a:srgbClr val="002060"/>
                </a:solidFill>
              </a:rPr>
              <a:t> одним з </a:t>
            </a:r>
            <a:r>
              <a:rPr lang="ru-RU" b="1" dirty="0" err="1">
                <a:solidFill>
                  <a:srgbClr val="002060"/>
                </a:solidFill>
              </a:rPr>
              <a:t>основних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джерел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інформаціі</a:t>
            </a:r>
            <a:r>
              <a:rPr lang="ru-RU" b="1" dirty="0">
                <a:solidFill>
                  <a:srgbClr val="002060"/>
                </a:solidFill>
              </a:rPr>
              <a:t>̈ про </a:t>
            </a:r>
            <a:r>
              <a:rPr lang="ru-RU" b="1" dirty="0" err="1">
                <a:solidFill>
                  <a:srgbClr val="002060"/>
                </a:solidFill>
              </a:rPr>
              <a:t>Україну</a:t>
            </a:r>
            <a:r>
              <a:rPr lang="ru-RU" b="1" dirty="0">
                <a:solidFill>
                  <a:srgbClr val="002060"/>
                </a:solidFill>
              </a:rPr>
              <a:t> для </a:t>
            </a:r>
            <a:r>
              <a:rPr lang="ru-RU" b="1" dirty="0" err="1">
                <a:solidFill>
                  <a:srgbClr val="002060"/>
                </a:solidFill>
              </a:rPr>
              <a:t>зовнішнього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світу</a:t>
            </a:r>
            <a:r>
              <a:rPr lang="ru-RU" b="1" dirty="0">
                <a:solidFill>
                  <a:srgbClr val="002060"/>
                </a:solidFill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 ….. </a:t>
            </a:r>
            <a:r>
              <a:rPr lang="ru-RU" b="1" dirty="0" err="1">
                <a:solidFill>
                  <a:srgbClr val="002060"/>
                </a:solidFill>
              </a:rPr>
              <a:t>доповніть</a:t>
            </a:r>
            <a:r>
              <a:rPr lang="ru-RU" b="1" dirty="0">
                <a:solidFill>
                  <a:srgbClr val="002060"/>
                </a:solidFill>
              </a:rPr>
              <a:t>!!!</a:t>
            </a:r>
          </a:p>
          <a:p>
            <a:pPr>
              <a:buFont typeface="Wingdings" pitchFamily="2" charset="2"/>
              <a:buChar char="ü"/>
            </a:pPr>
            <a:endParaRPr lang="uk-UA" dirty="0"/>
          </a:p>
          <a:p>
            <a:pPr>
              <a:buFont typeface="Wingdings" pitchFamily="2" charset="2"/>
              <a:buChar char="ü"/>
            </a:pPr>
            <a:endParaRPr lang="uk-UA" dirty="0"/>
          </a:p>
          <a:p>
            <a:pPr>
              <a:buFont typeface="Wingdings" pitchFamily="2" charset="2"/>
              <a:buChar char="ü"/>
            </a:pPr>
            <a:endParaRPr lang="uk-UA" dirty="0"/>
          </a:p>
          <a:p>
            <a:pPr>
              <a:buFont typeface="Wingdings" pitchFamily="2" charset="2"/>
              <a:buChar char="ü"/>
            </a:pPr>
            <a:endParaRPr lang="uk-UA" dirty="0"/>
          </a:p>
        </p:txBody>
      </p:sp>
      <p:pic>
        <p:nvPicPr>
          <p:cNvPr id="21508" name="Picture 4" descr="Український туристичний імідж на міжнародному ринку: проблеми та  перспективи розвитку">
            <a:extLst>
              <a:ext uri="{FF2B5EF4-FFF2-40B4-BE49-F238E27FC236}">
                <a16:creationId xmlns:a16="http://schemas.microsoft.com/office/drawing/2014/main" id="{1540B272-ACCE-8D4E-BCC7-3166F04DC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991" y="-88682"/>
            <a:ext cx="5241245" cy="34575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tourism region country brand identity font ukraine logo Logotype country brand">
            <a:extLst>
              <a:ext uri="{FF2B5EF4-FFF2-40B4-BE49-F238E27FC236}">
                <a16:creationId xmlns:a16="http://schemas.microsoft.com/office/drawing/2014/main" id="{3A2AF959-B522-8840-B697-51A901F1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753" y="2845234"/>
            <a:ext cx="5079719" cy="33890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оли закінчиться війна в Україні. Прогнози експертів">
            <a:extLst>
              <a:ext uri="{FF2B5EF4-FFF2-40B4-BE49-F238E27FC236}">
                <a16:creationId xmlns:a16="http://schemas.microsoft.com/office/drawing/2014/main" id="{41946080-1A97-F24E-B553-19773D8D1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029" y="4539781"/>
            <a:ext cx="3638550" cy="24257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036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45000">
              <a:schemeClr val="accent4">
                <a:lumMod val="20000"/>
                <a:lumOff val="80000"/>
              </a:schemeClr>
            </a:gs>
            <a:gs pos="8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AFF72BE-C5C4-B540-A2A9-1E3883648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1" y="354012"/>
            <a:ext cx="6419850" cy="63325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Імідж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держави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r>
              <a:rPr lang="ru-RU" sz="2600" b="1" dirty="0">
                <a:solidFill>
                  <a:srgbClr val="002060"/>
                </a:solidFill>
              </a:rPr>
              <a:t> комплекс </a:t>
            </a:r>
            <a:r>
              <a:rPr lang="ru-RU" sz="2600" b="1" dirty="0" err="1">
                <a:solidFill>
                  <a:srgbClr val="FF0000"/>
                </a:solidFill>
              </a:rPr>
              <a:t>об’єктивних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взаємозалежних</a:t>
            </a:r>
            <a:r>
              <a:rPr lang="ru-RU" sz="2600" b="1" dirty="0">
                <a:solidFill>
                  <a:srgbClr val="FF0000"/>
                </a:solidFill>
              </a:rPr>
              <a:t> характеристик </a:t>
            </a:r>
            <a:r>
              <a:rPr lang="ru-RU" sz="2600" b="1" dirty="0" err="1">
                <a:solidFill>
                  <a:srgbClr val="FF0000"/>
                </a:solidFill>
              </a:rPr>
              <a:t>державноі</a:t>
            </a:r>
            <a:r>
              <a:rPr lang="ru-RU" sz="2600" b="1" dirty="0">
                <a:solidFill>
                  <a:srgbClr val="FF0000"/>
                </a:solidFill>
              </a:rPr>
              <a:t>̈ </a:t>
            </a:r>
            <a:r>
              <a:rPr lang="ru-RU" sz="2600" b="1" dirty="0" err="1">
                <a:solidFill>
                  <a:srgbClr val="FF0000"/>
                </a:solidFill>
              </a:rPr>
              <a:t>системи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>
                <a:solidFill>
                  <a:srgbClr val="002060"/>
                </a:solidFill>
              </a:rPr>
              <a:t>(</a:t>
            </a:r>
            <a:r>
              <a:rPr lang="ru-RU" sz="2600" b="1" dirty="0" err="1">
                <a:solidFill>
                  <a:srgbClr val="002060"/>
                </a:solidFill>
              </a:rPr>
              <a:t>економічних</a:t>
            </a:r>
            <a:r>
              <a:rPr lang="ru-RU" sz="2600" b="1" dirty="0">
                <a:solidFill>
                  <a:srgbClr val="002060"/>
                </a:solidFill>
              </a:rPr>
              <a:t>, </a:t>
            </a:r>
            <a:r>
              <a:rPr lang="ru-RU" sz="2600" b="1" dirty="0" err="1">
                <a:solidFill>
                  <a:srgbClr val="002060"/>
                </a:solidFill>
              </a:rPr>
              <a:t>географічних</a:t>
            </a:r>
            <a:r>
              <a:rPr lang="ru-RU" sz="2600" b="1" dirty="0">
                <a:solidFill>
                  <a:srgbClr val="002060"/>
                </a:solidFill>
              </a:rPr>
              <a:t>, </a:t>
            </a:r>
            <a:r>
              <a:rPr lang="ru-RU" sz="2600" b="1" dirty="0" err="1">
                <a:solidFill>
                  <a:srgbClr val="002060"/>
                </a:solidFill>
              </a:rPr>
              <a:t>національних</a:t>
            </a:r>
            <a:r>
              <a:rPr lang="ru-RU" sz="2600" b="1" dirty="0">
                <a:solidFill>
                  <a:srgbClr val="002060"/>
                </a:solidFill>
              </a:rPr>
              <a:t>, </a:t>
            </a:r>
            <a:r>
              <a:rPr lang="ru-RU" sz="2600" b="1" dirty="0" err="1">
                <a:solidFill>
                  <a:srgbClr val="002060"/>
                </a:solidFill>
              </a:rPr>
              <a:t>демографічних</a:t>
            </a:r>
            <a:r>
              <a:rPr lang="ru-RU" sz="2600" b="1" dirty="0">
                <a:solidFill>
                  <a:srgbClr val="002060"/>
                </a:solidFill>
              </a:rPr>
              <a:t>), </a:t>
            </a:r>
            <a:r>
              <a:rPr lang="ru-RU" sz="2600" b="1" dirty="0" err="1">
                <a:solidFill>
                  <a:srgbClr val="002060"/>
                </a:solidFill>
              </a:rPr>
              <a:t>що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сформувалися</a:t>
            </a:r>
            <a:r>
              <a:rPr lang="ru-RU" sz="2600" b="1" dirty="0">
                <a:solidFill>
                  <a:srgbClr val="FF0000"/>
                </a:solidFill>
              </a:rPr>
              <a:t> в </a:t>
            </a:r>
            <a:r>
              <a:rPr lang="ru-RU" sz="2600" b="1" dirty="0" err="1">
                <a:solidFill>
                  <a:srgbClr val="FF0000"/>
                </a:solidFill>
              </a:rPr>
              <a:t>процесі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еволюційного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розвитку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державності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>
                <a:solidFill>
                  <a:srgbClr val="002060"/>
                </a:solidFill>
              </a:rPr>
              <a:t>як </a:t>
            </a:r>
            <a:r>
              <a:rPr lang="ru-RU" sz="2600" b="1" dirty="0" err="1">
                <a:solidFill>
                  <a:srgbClr val="002060"/>
                </a:solidFill>
              </a:rPr>
              <a:t>складноі</a:t>
            </a:r>
            <a:r>
              <a:rPr lang="ru-RU" sz="2600" b="1" dirty="0">
                <a:solidFill>
                  <a:srgbClr val="002060"/>
                </a:solidFill>
              </a:rPr>
              <a:t>̈ </a:t>
            </a:r>
            <a:r>
              <a:rPr lang="ru-RU" sz="2600" b="1" dirty="0" err="1">
                <a:solidFill>
                  <a:srgbClr val="002060"/>
                </a:solidFill>
              </a:rPr>
              <a:t>багатофакторноі</a:t>
            </a:r>
            <a:r>
              <a:rPr lang="ru-RU" sz="2600" b="1" dirty="0">
                <a:solidFill>
                  <a:srgbClr val="002060"/>
                </a:solidFill>
              </a:rPr>
              <a:t>̈ </a:t>
            </a:r>
            <a:r>
              <a:rPr lang="ru-RU" sz="2600" b="1" dirty="0" err="1">
                <a:solidFill>
                  <a:srgbClr val="002060"/>
                </a:solidFill>
              </a:rPr>
              <a:t>підсистеми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світового</a:t>
            </a:r>
            <a:r>
              <a:rPr lang="ru-RU" sz="2600" b="1" dirty="0">
                <a:solidFill>
                  <a:srgbClr val="002060"/>
                </a:solidFill>
              </a:rPr>
              <a:t> устрою, </a:t>
            </a:r>
            <a:r>
              <a:rPr lang="ru-RU" sz="2600" b="1" dirty="0" err="1">
                <a:solidFill>
                  <a:srgbClr val="002060"/>
                </a:solidFill>
              </a:rPr>
              <a:t>ефективність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взаємодіі</a:t>
            </a:r>
            <a:r>
              <a:rPr lang="ru-RU" sz="2600" b="1" dirty="0">
                <a:solidFill>
                  <a:srgbClr val="002060"/>
                </a:solidFill>
              </a:rPr>
              <a:t>̈ ланок </a:t>
            </a:r>
            <a:r>
              <a:rPr lang="ru-RU" sz="2600" b="1" dirty="0" err="1">
                <a:solidFill>
                  <a:srgbClr val="002060"/>
                </a:solidFill>
              </a:rPr>
              <a:t>якоі</a:t>
            </a:r>
            <a:r>
              <a:rPr lang="ru-RU" sz="2600" b="1" dirty="0">
                <a:solidFill>
                  <a:srgbClr val="002060"/>
                </a:solidFill>
              </a:rPr>
              <a:t>̈ </a:t>
            </a:r>
            <a:r>
              <a:rPr lang="ru-RU" sz="2600" b="1" dirty="0" err="1">
                <a:solidFill>
                  <a:srgbClr val="002060"/>
                </a:solidFill>
              </a:rPr>
              <a:t>визначає</a:t>
            </a:r>
            <a:r>
              <a:rPr lang="ru-RU" sz="2600" b="1" dirty="0">
                <a:solidFill>
                  <a:srgbClr val="002060"/>
                </a:solidFill>
              </a:rPr>
              <a:t> тенденції </a:t>
            </a:r>
            <a:r>
              <a:rPr lang="ru-RU" sz="2600" b="1" dirty="0" err="1">
                <a:solidFill>
                  <a:srgbClr val="002060"/>
                </a:solidFill>
              </a:rPr>
              <a:t>соціально-економічних</a:t>
            </a:r>
            <a:r>
              <a:rPr lang="ru-RU" sz="2600" b="1" dirty="0">
                <a:solidFill>
                  <a:srgbClr val="002060"/>
                </a:solidFill>
              </a:rPr>
              <a:t>, </a:t>
            </a:r>
            <a:r>
              <a:rPr lang="ru-RU" sz="2600" b="1" dirty="0" err="1">
                <a:solidFill>
                  <a:srgbClr val="002060"/>
                </a:solidFill>
              </a:rPr>
              <a:t>суспільно-політичних</a:t>
            </a:r>
            <a:r>
              <a:rPr lang="ru-RU" sz="2600" b="1" dirty="0">
                <a:solidFill>
                  <a:srgbClr val="002060"/>
                </a:solidFill>
              </a:rPr>
              <a:t>, </a:t>
            </a:r>
            <a:r>
              <a:rPr lang="ru-RU" sz="2600" b="1" dirty="0" err="1">
                <a:solidFill>
                  <a:srgbClr val="002060"/>
                </a:solidFill>
              </a:rPr>
              <a:t>національно-конфесійних</a:t>
            </a:r>
            <a:r>
              <a:rPr lang="ru-RU" sz="2600" b="1" dirty="0">
                <a:solidFill>
                  <a:srgbClr val="002060"/>
                </a:solidFill>
              </a:rPr>
              <a:t> та </a:t>
            </a:r>
            <a:r>
              <a:rPr lang="ru-RU" sz="2600" b="1" dirty="0" err="1">
                <a:solidFill>
                  <a:srgbClr val="002060"/>
                </a:solidFill>
              </a:rPr>
              <a:t>інших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процесів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>
                <a:solidFill>
                  <a:srgbClr val="FF0000"/>
                </a:solidFill>
              </a:rPr>
              <a:t>Образ </a:t>
            </a:r>
            <a:r>
              <a:rPr lang="ru-RU" sz="2600" b="1" dirty="0" err="1">
                <a:solidFill>
                  <a:srgbClr val="FF0000"/>
                </a:solidFill>
              </a:rPr>
              <a:t>держави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>
                <a:solidFill>
                  <a:srgbClr val="002060"/>
                </a:solidFill>
              </a:rPr>
              <a:t>— </a:t>
            </a:r>
            <a:r>
              <a:rPr lang="ru-RU" sz="2600" b="1" dirty="0" err="1">
                <a:solidFill>
                  <a:srgbClr val="002060"/>
                </a:solidFill>
              </a:rPr>
              <a:t>це</a:t>
            </a:r>
            <a:r>
              <a:rPr lang="ru-RU" sz="2600" b="1" dirty="0">
                <a:solidFill>
                  <a:srgbClr val="002060"/>
                </a:solidFill>
              </a:rPr>
              <a:t> база, </a:t>
            </a:r>
            <a:r>
              <a:rPr lang="ru-RU" sz="2600" b="1" dirty="0" err="1">
                <a:solidFill>
                  <a:srgbClr val="002060"/>
                </a:solidFill>
              </a:rPr>
              <a:t>що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визначає</a:t>
            </a:r>
            <a:r>
              <a:rPr lang="ru-RU" sz="2600" b="1" dirty="0">
                <a:solidFill>
                  <a:srgbClr val="002060"/>
                </a:solidFill>
              </a:rPr>
              <a:t>, яку </a:t>
            </a:r>
            <a:r>
              <a:rPr lang="ru-RU" sz="2600" b="1" dirty="0" err="1">
                <a:solidFill>
                  <a:srgbClr val="002060"/>
                </a:solidFill>
              </a:rPr>
              <a:t>репутацію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має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країна</a:t>
            </a:r>
            <a:r>
              <a:rPr lang="ru-RU" sz="2600" b="1" dirty="0">
                <a:solidFill>
                  <a:srgbClr val="002060"/>
                </a:solidFill>
              </a:rPr>
              <a:t> у </a:t>
            </a:r>
            <a:r>
              <a:rPr lang="ru-RU" sz="2600" b="1" dirty="0" err="1">
                <a:solidFill>
                  <a:srgbClr val="002060"/>
                </a:solidFill>
              </a:rPr>
              <a:t>свідомості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своїх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громадян</a:t>
            </a:r>
            <a:r>
              <a:rPr lang="ru-RU" sz="2600" b="1" dirty="0">
                <a:solidFill>
                  <a:srgbClr val="002060"/>
                </a:solidFill>
              </a:rPr>
              <a:t> і </a:t>
            </a:r>
            <a:r>
              <a:rPr lang="ru-RU" sz="2600" b="1" dirty="0" err="1">
                <a:solidFill>
                  <a:srgbClr val="002060"/>
                </a:solidFill>
              </a:rPr>
              <a:t>світовоі</a:t>
            </a:r>
            <a:r>
              <a:rPr lang="ru-RU" sz="2600" b="1" dirty="0">
                <a:solidFill>
                  <a:srgbClr val="002060"/>
                </a:solidFill>
              </a:rPr>
              <a:t>̈ </a:t>
            </a:r>
            <a:r>
              <a:rPr lang="ru-RU" sz="2600" b="1" dirty="0" err="1">
                <a:solidFill>
                  <a:srgbClr val="002060"/>
                </a:solidFill>
              </a:rPr>
              <a:t>спільноти</a:t>
            </a:r>
            <a:r>
              <a:rPr lang="ru-RU" sz="2600" b="1" dirty="0">
                <a:solidFill>
                  <a:srgbClr val="002060"/>
                </a:solidFill>
              </a:rPr>
              <a:t> в </a:t>
            </a:r>
            <a:r>
              <a:rPr lang="ru-RU" sz="2600" b="1" dirty="0" err="1">
                <a:solidFill>
                  <a:srgbClr val="002060"/>
                </a:solidFill>
              </a:rPr>
              <a:t>результаті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діі</a:t>
            </a:r>
            <a:r>
              <a:rPr lang="ru-RU" sz="2600" b="1" dirty="0">
                <a:solidFill>
                  <a:srgbClr val="002060"/>
                </a:solidFill>
              </a:rPr>
              <a:t>̈ </a:t>
            </a:r>
            <a:r>
              <a:rPr lang="ru-RU" sz="2600" b="1" dirty="0" err="1">
                <a:solidFill>
                  <a:srgbClr val="002060"/>
                </a:solidFill>
              </a:rPr>
              <a:t>або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бездієвості</a:t>
            </a:r>
            <a:r>
              <a:rPr lang="ru-RU" sz="2600" b="1" dirty="0">
                <a:solidFill>
                  <a:srgbClr val="002060"/>
                </a:solidFill>
              </a:rPr>
              <a:t> тих </a:t>
            </a:r>
            <a:r>
              <a:rPr lang="ru-RU" sz="2600" b="1" dirty="0" err="1">
                <a:solidFill>
                  <a:srgbClr val="002060"/>
                </a:solidFill>
              </a:rPr>
              <a:t>або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інших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їі</a:t>
            </a:r>
            <a:r>
              <a:rPr lang="ru-RU" sz="2600" b="1" dirty="0">
                <a:solidFill>
                  <a:srgbClr val="002060"/>
                </a:solidFill>
              </a:rPr>
              <a:t>̈ </a:t>
            </a:r>
            <a:r>
              <a:rPr lang="ru-RU" sz="2600" b="1" dirty="0" err="1">
                <a:solidFill>
                  <a:srgbClr val="002060"/>
                </a:solidFill>
              </a:rPr>
              <a:t>суб'єктів</a:t>
            </a:r>
            <a:r>
              <a:rPr lang="ru-RU" sz="2600" b="1" dirty="0">
                <a:solidFill>
                  <a:srgbClr val="002060"/>
                </a:solidFill>
              </a:rPr>
              <a:t>, </a:t>
            </a:r>
            <a:r>
              <a:rPr lang="ru-RU" sz="2600" b="1" dirty="0" err="1">
                <a:solidFill>
                  <a:srgbClr val="002060"/>
                </a:solidFill>
              </a:rPr>
              <a:t>що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взаємодіють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із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зовнішнім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світом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</a:p>
          <a:p>
            <a:endParaRPr lang="ru-RU" sz="2600" b="1" dirty="0">
              <a:solidFill>
                <a:srgbClr val="002060"/>
              </a:solidFill>
            </a:endParaRPr>
          </a:p>
          <a:p>
            <a:r>
              <a:rPr lang="ru-RU" sz="2600" b="1" dirty="0" err="1">
                <a:solidFill>
                  <a:srgbClr val="002060"/>
                </a:solidFill>
              </a:rPr>
              <a:t>сукупність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емоційних</a:t>
            </a:r>
            <a:r>
              <a:rPr lang="ru-RU" sz="2600" b="1" dirty="0">
                <a:solidFill>
                  <a:srgbClr val="FF0000"/>
                </a:solidFill>
              </a:rPr>
              <a:t> і </a:t>
            </a:r>
            <a:r>
              <a:rPr lang="ru-RU" sz="2600" b="1" dirty="0" err="1">
                <a:solidFill>
                  <a:srgbClr val="FF0000"/>
                </a:solidFill>
              </a:rPr>
              <a:t>раціональних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уявлень</a:t>
            </a:r>
            <a:r>
              <a:rPr lang="ru-RU" sz="2600" b="1" dirty="0">
                <a:solidFill>
                  <a:srgbClr val="002060"/>
                </a:solidFill>
              </a:rPr>
              <a:t>, </a:t>
            </a:r>
            <a:r>
              <a:rPr lang="ru-RU" sz="2600" b="1" dirty="0" err="1">
                <a:solidFill>
                  <a:srgbClr val="002060"/>
                </a:solidFill>
              </a:rPr>
              <a:t>що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базуються</a:t>
            </a:r>
            <a:r>
              <a:rPr lang="ru-RU" sz="2600" b="1" dirty="0">
                <a:solidFill>
                  <a:srgbClr val="002060"/>
                </a:solidFill>
              </a:rPr>
              <a:t> на </a:t>
            </a:r>
            <a:r>
              <a:rPr lang="ru-RU" sz="2600" b="1" dirty="0" err="1">
                <a:solidFill>
                  <a:srgbClr val="002060"/>
                </a:solidFill>
              </a:rPr>
              <a:t>зіставленні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всіх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ознак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країни</a:t>
            </a:r>
            <a:r>
              <a:rPr lang="ru-RU" sz="2600" b="1" dirty="0">
                <a:solidFill>
                  <a:srgbClr val="002060"/>
                </a:solidFill>
              </a:rPr>
              <a:t>, </a:t>
            </a:r>
            <a:r>
              <a:rPr lang="ru-RU" sz="2600" b="1" dirty="0" err="1">
                <a:solidFill>
                  <a:srgbClr val="002060"/>
                </a:solidFill>
              </a:rPr>
              <a:t>власного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досвіду</a:t>
            </a:r>
            <a:r>
              <a:rPr lang="ru-RU" sz="2600" b="1" dirty="0">
                <a:solidFill>
                  <a:srgbClr val="002060"/>
                </a:solidFill>
              </a:rPr>
              <a:t> та чуток, та </a:t>
            </a:r>
            <a:r>
              <a:rPr lang="ru-RU" sz="2600" b="1" dirty="0" err="1">
                <a:solidFill>
                  <a:srgbClr val="002060"/>
                </a:solidFill>
              </a:rPr>
              <a:t>впливають</a:t>
            </a:r>
            <a:r>
              <a:rPr lang="ru-RU" sz="2600" b="1" dirty="0">
                <a:solidFill>
                  <a:srgbClr val="002060"/>
                </a:solidFill>
              </a:rPr>
              <a:t> на </a:t>
            </a:r>
            <a:r>
              <a:rPr lang="ru-RU" sz="2600" b="1" dirty="0" err="1">
                <a:solidFill>
                  <a:srgbClr val="002060"/>
                </a:solidFill>
              </a:rPr>
              <a:t>створення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певного</a:t>
            </a:r>
            <a:r>
              <a:rPr lang="ru-RU" sz="2600" b="1" dirty="0">
                <a:solidFill>
                  <a:srgbClr val="002060"/>
                </a:solidFill>
              </a:rPr>
              <a:t> образу </a:t>
            </a:r>
            <a:r>
              <a:rPr lang="ru-RU" sz="2600" b="1" dirty="0" err="1">
                <a:solidFill>
                  <a:srgbClr val="002060"/>
                </a:solidFill>
              </a:rPr>
              <a:t>держави</a:t>
            </a:r>
            <a:endParaRPr lang="ru-RU" sz="2600" b="1" dirty="0">
              <a:solidFill>
                <a:srgbClr val="002060"/>
              </a:solidFill>
            </a:endParaRPr>
          </a:p>
          <a:p>
            <a:endParaRPr lang="uk-UA" dirty="0"/>
          </a:p>
        </p:txBody>
      </p:sp>
      <p:pic>
        <p:nvPicPr>
          <p:cNvPr id="2050" name="Picture 2" descr="Туризм: Куди і за яких умов цього літа можуть подорожувати українці">
            <a:extLst>
              <a:ext uri="{FF2B5EF4-FFF2-40B4-BE49-F238E27FC236}">
                <a16:creationId xmlns:a16="http://schemas.microsoft.com/office/drawing/2014/main" id="{57AB7D72-9914-3543-8173-D286CB6D3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6" y="1469095"/>
            <a:ext cx="5724524" cy="36417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40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2">
                <a:lumMod val="20000"/>
                <a:lumOff val="80000"/>
              </a:schemeClr>
            </a:gs>
            <a:gs pos="37000">
              <a:schemeClr val="accent4">
                <a:lumMod val="20000"/>
                <a:lumOff val="80000"/>
              </a:schemeClr>
            </a:gs>
            <a:gs pos="59000">
              <a:schemeClr val="accent5">
                <a:lumMod val="40000"/>
                <a:lumOff val="60000"/>
              </a:schemeClr>
            </a:gs>
            <a:gs pos="9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CFB391F-0C5A-C74E-9CFB-6CD2A7DF9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454024"/>
            <a:ext cx="7162799" cy="623252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СЛАБКІ СТОРОНИ ІМІДЖУ УКРАЇНИ (на 2021 р.):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нестабільність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err="1">
                <a:solidFill>
                  <a:srgbClr val="002060"/>
                </a:solidFill>
              </a:rPr>
              <a:t>непередбачуваність</a:t>
            </a:r>
            <a:r>
              <a:rPr lang="ru-RU" b="1" dirty="0">
                <a:solidFill>
                  <a:srgbClr val="002060"/>
                </a:solidFill>
              </a:rPr>
              <a:t> у </a:t>
            </a:r>
            <a:r>
              <a:rPr lang="ru-RU" b="1" dirty="0" err="1">
                <a:solidFill>
                  <a:srgbClr val="002060"/>
                </a:solidFill>
              </a:rPr>
              <a:t>політиці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економіці</a:t>
            </a:r>
            <a:r>
              <a:rPr lang="ru-RU" b="1" dirty="0">
                <a:solidFill>
                  <a:srgbClr val="002060"/>
                </a:solidFill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відсутність</a:t>
            </a:r>
            <a:r>
              <a:rPr lang="ru-RU" b="1" dirty="0">
                <a:solidFill>
                  <a:srgbClr val="002060"/>
                </a:solidFill>
              </a:rPr>
              <a:t> чіткої </a:t>
            </a:r>
            <a:r>
              <a:rPr lang="ru-RU" b="1" dirty="0" err="1">
                <a:solidFill>
                  <a:srgbClr val="002060"/>
                </a:solidFill>
              </a:rPr>
              <a:t>стратегіі</a:t>
            </a:r>
            <a:r>
              <a:rPr lang="ru-RU" b="1" dirty="0">
                <a:solidFill>
                  <a:srgbClr val="002060"/>
                </a:solidFill>
              </a:rPr>
              <a:t>̈ </a:t>
            </a:r>
            <a:r>
              <a:rPr lang="ru-RU" b="1" dirty="0" err="1">
                <a:solidFill>
                  <a:srgbClr val="002060"/>
                </a:solidFill>
              </a:rPr>
              <a:t>розвитку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країни</a:t>
            </a:r>
            <a:r>
              <a:rPr lang="ru-RU" b="1" dirty="0">
                <a:solidFill>
                  <a:srgbClr val="002060"/>
                </a:solidFill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відсутність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енергетичної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незалежності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>
                <a:solidFill>
                  <a:srgbClr val="002060"/>
                </a:solidFill>
              </a:rPr>
              <a:t>низькии</a:t>
            </a:r>
            <a:r>
              <a:rPr lang="ru-RU" b="1" dirty="0">
                <a:solidFill>
                  <a:srgbClr val="002060"/>
                </a:solidFill>
              </a:rPr>
              <a:t>̆ </a:t>
            </a:r>
            <a:r>
              <a:rPr lang="ru-RU" b="1" dirty="0" err="1">
                <a:solidFill>
                  <a:srgbClr val="002060"/>
                </a:solidFill>
              </a:rPr>
              <a:t>розвиток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економіки</a:t>
            </a:r>
            <a:r>
              <a:rPr lang="ru-RU" b="1" dirty="0">
                <a:solidFill>
                  <a:srgbClr val="002060"/>
                </a:solidFill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соціальна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юридична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незахищеність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населення</a:t>
            </a:r>
            <a:r>
              <a:rPr lang="ru-RU" b="1" dirty="0">
                <a:solidFill>
                  <a:srgbClr val="002060"/>
                </a:solidFill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корупція</a:t>
            </a:r>
            <a:r>
              <a:rPr lang="ru-RU" b="1" dirty="0">
                <a:solidFill>
                  <a:srgbClr val="002060"/>
                </a:solidFill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зношеність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інфраструктури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комунікацій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>
                <a:solidFill>
                  <a:srgbClr val="002060"/>
                </a:solidFill>
              </a:rPr>
              <a:t>неконсолідованість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еліт</a:t>
            </a:r>
            <a:r>
              <a:rPr lang="ru-RU" b="1" dirty="0">
                <a:solidFill>
                  <a:srgbClr val="002060"/>
                </a:solidFill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>
                <a:solidFill>
                  <a:srgbClr val="002060"/>
                </a:solidFill>
              </a:rPr>
              <a:t>протистояння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між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владою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err="1">
                <a:solidFill>
                  <a:srgbClr val="002060"/>
                </a:solidFill>
              </a:rPr>
              <a:t>опозицією</a:t>
            </a:r>
            <a:r>
              <a:rPr lang="ru-RU" b="1" dirty="0">
                <a:solidFill>
                  <a:srgbClr val="002060"/>
                </a:solidFill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>
                <a:solidFill>
                  <a:srgbClr val="002060"/>
                </a:solidFill>
              </a:rPr>
              <a:t>незахищеність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інвесторів</a:t>
            </a:r>
            <a:r>
              <a:rPr lang="ru-RU" b="1" dirty="0">
                <a:solidFill>
                  <a:srgbClr val="002060"/>
                </a:solidFill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>
                <a:solidFill>
                  <a:srgbClr val="002060"/>
                </a:solidFill>
              </a:rPr>
              <a:t>перманентність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кризових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явищ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внутрішніх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негараздів</a:t>
            </a:r>
            <a:r>
              <a:rPr lang="ru-RU" b="1" dirty="0">
                <a:solidFill>
                  <a:srgbClr val="002060"/>
                </a:solidFill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>
                <a:solidFill>
                  <a:srgbClr val="002060"/>
                </a:solidFill>
              </a:rPr>
              <a:t>вкрай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низький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ступінь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геополітичної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uk-UA" b="1" dirty="0">
                <a:solidFill>
                  <a:srgbClr val="002060"/>
                </a:solidFill>
              </a:rPr>
              <a:t>суб'єктності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 образ </a:t>
            </a:r>
            <a:r>
              <a:rPr lang="ru-RU" b="1" dirty="0" err="1">
                <a:solidFill>
                  <a:srgbClr val="002060"/>
                </a:solidFill>
              </a:rPr>
              <a:t>України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після</a:t>
            </a:r>
            <a:r>
              <a:rPr lang="ru-RU" b="1" dirty="0">
                <a:solidFill>
                  <a:srgbClr val="002060"/>
                </a:solidFill>
              </a:rPr>
              <a:t> 2014 – «</a:t>
            </a:r>
            <a:r>
              <a:rPr lang="ru-RU" b="1" dirty="0" err="1">
                <a:solidFill>
                  <a:srgbClr val="002060"/>
                </a:solidFill>
              </a:rPr>
              <a:t>територія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війни</a:t>
            </a:r>
            <a:r>
              <a:rPr lang="ru-RU" b="1" dirty="0">
                <a:solidFill>
                  <a:srgbClr val="002060"/>
                </a:solidFill>
              </a:rPr>
              <a:t>»,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… </a:t>
            </a:r>
            <a:r>
              <a:rPr lang="ru-RU" b="1" dirty="0" err="1">
                <a:solidFill>
                  <a:srgbClr val="FF0000"/>
                </a:solidFill>
              </a:rPr>
              <a:t>що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може</a:t>
            </a:r>
            <a:r>
              <a:rPr lang="ru-RU" b="1" dirty="0">
                <a:solidFill>
                  <a:srgbClr val="FF0000"/>
                </a:solidFill>
              </a:rPr>
              <a:t> бути </a:t>
            </a:r>
            <a:r>
              <a:rPr lang="ru-RU" b="1" dirty="0" err="1">
                <a:solidFill>
                  <a:srgbClr val="FF0000"/>
                </a:solidFill>
              </a:rPr>
              <a:t>після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нашої</a:t>
            </a:r>
            <a:r>
              <a:rPr lang="ru-RU" b="1" dirty="0">
                <a:solidFill>
                  <a:srgbClr val="FF0000"/>
                </a:solidFill>
              </a:rPr>
              <a:t> перемоги </a:t>
            </a:r>
            <a:r>
              <a:rPr lang="ru-RU" b="1" dirty="0" err="1">
                <a:solidFill>
                  <a:srgbClr val="FF0000"/>
                </a:solidFill>
              </a:rPr>
              <a:t>серед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слабких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сторін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іміджу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України</a:t>
            </a:r>
            <a:r>
              <a:rPr lang="ru-RU" b="1" dirty="0">
                <a:solidFill>
                  <a:srgbClr val="FF0000"/>
                </a:solidFill>
              </a:rPr>
              <a:t> ??? </a:t>
            </a:r>
            <a:endParaRPr lang="uk-UA" b="1" dirty="0"/>
          </a:p>
        </p:txBody>
      </p:sp>
      <p:pic>
        <p:nvPicPr>
          <p:cNvPr id="19464" name="Picture 8" descr="Репортажи пользователей сайта Korrespondent.net - Кто худший/лучший  Президент Украины? Видеосоцопросы в городах Украины | Korrespondent.net">
            <a:extLst>
              <a:ext uri="{FF2B5EF4-FFF2-40B4-BE49-F238E27FC236}">
                <a16:creationId xmlns:a16="http://schemas.microsoft.com/office/drawing/2014/main" id="{B6429CB8-493B-E64C-9AC9-681798DE97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06"/>
          <a:stretch/>
        </p:blipFill>
        <p:spPr bwMode="auto">
          <a:xfrm>
            <a:off x="7334252" y="0"/>
            <a:ext cx="4752973" cy="251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Україна і Росія - Чалий закликав Київ готуватися до розриву відносин |  Коментарі Україна">
            <a:extLst>
              <a:ext uri="{FF2B5EF4-FFF2-40B4-BE49-F238E27FC236}">
                <a16:creationId xmlns:a16="http://schemas.microsoft.com/office/drawing/2014/main" id="{967873A2-4A99-6B47-B154-BBF7C4F81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25" y="1994326"/>
            <a:ext cx="38100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Коломойський готовий до розвороту України в бік Росії – New York Times -  Медіа Дрогобиччина - DrogMedia">
            <a:extLst>
              <a:ext uri="{FF2B5EF4-FFF2-40B4-BE49-F238E27FC236}">
                <a16:creationId xmlns:a16="http://schemas.microsoft.com/office/drawing/2014/main" id="{60C21008-9FBE-2444-A52C-B7F46F658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09" y="4122310"/>
            <a:ext cx="4234658" cy="256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203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45000">
              <a:schemeClr val="accent4">
                <a:lumMod val="20000"/>
                <a:lumOff val="80000"/>
              </a:schemeClr>
            </a:gs>
            <a:gs pos="8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17DA126-3734-DB48-B6B7-B6F3E2561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6" y="414338"/>
            <a:ext cx="6115050" cy="6329362"/>
          </a:xfrm>
        </p:spPr>
        <p:txBody>
          <a:bodyPr>
            <a:normAutofit lnSpcReduction="1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МОЖЛИВОСТІ ДЛЯ ПОЗИТИВНОГО ІМІДЖУ УКРАЇНИ: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FF0000"/>
                </a:solidFill>
              </a:rPr>
              <a:t>ПЕРЕМОГА</a:t>
            </a:r>
            <a:r>
              <a:rPr lang="ru-RU" b="1" dirty="0">
                <a:solidFill>
                  <a:srgbClr val="002060"/>
                </a:solidFill>
              </a:rPr>
              <a:t> у </a:t>
            </a:r>
            <a:r>
              <a:rPr lang="ru-RU" b="1" dirty="0" err="1">
                <a:solidFill>
                  <a:srgbClr val="002060"/>
                </a:solidFill>
              </a:rPr>
              <a:t>війні</a:t>
            </a:r>
            <a:r>
              <a:rPr lang="ru-RU" b="1" dirty="0">
                <a:solidFill>
                  <a:srgbClr val="002060"/>
                </a:solidFill>
              </a:rPr>
              <a:t> з </a:t>
            </a:r>
            <a:r>
              <a:rPr lang="ru-RU" b="1" dirty="0" err="1">
                <a:solidFill>
                  <a:srgbClr val="002060"/>
                </a:solidFill>
              </a:rPr>
              <a:t>росією</a:t>
            </a:r>
            <a:r>
              <a:rPr lang="ru-RU" b="1" dirty="0">
                <a:solidFill>
                  <a:srgbClr val="002060"/>
                </a:solidFill>
              </a:rPr>
              <a:t> - </a:t>
            </a:r>
            <a:r>
              <a:rPr lang="ru-RU" b="1" dirty="0" err="1">
                <a:solidFill>
                  <a:srgbClr val="002060"/>
                </a:solidFill>
              </a:rPr>
              <a:t>повна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деокупація</a:t>
            </a:r>
            <a:r>
              <a:rPr lang="ru-RU" b="1" dirty="0">
                <a:solidFill>
                  <a:srgbClr val="002060"/>
                </a:solidFill>
              </a:rPr>
              <a:t>  </a:t>
            </a:r>
            <a:r>
              <a:rPr lang="ru-RU" b="1" dirty="0" err="1">
                <a:solidFill>
                  <a:srgbClr val="002060"/>
                </a:solidFill>
              </a:rPr>
              <a:t>захоплених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рф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територій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нашої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держави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err="1">
                <a:solidFill>
                  <a:srgbClr val="002060"/>
                </a:solidFill>
              </a:rPr>
              <a:t>повернення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Криму</a:t>
            </a:r>
            <a:r>
              <a:rPr lang="ru-RU" b="1" dirty="0">
                <a:solidFill>
                  <a:srgbClr val="002060"/>
                </a:solidFill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>
                <a:solidFill>
                  <a:srgbClr val="002060"/>
                </a:solidFill>
              </a:rPr>
              <a:t>залучення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світової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спільноти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діаспори</a:t>
            </a:r>
            <a:r>
              <a:rPr lang="ru-RU" b="1" dirty="0">
                <a:solidFill>
                  <a:srgbClr val="002060"/>
                </a:solidFill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>
                <a:solidFill>
                  <a:srgbClr val="002060"/>
                </a:solidFill>
              </a:rPr>
              <a:t>розвиток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сталих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партнерських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стосунків</a:t>
            </a:r>
            <a:r>
              <a:rPr lang="ru-RU" b="1" dirty="0">
                <a:solidFill>
                  <a:srgbClr val="002060"/>
                </a:solidFill>
              </a:rPr>
              <a:t> з </a:t>
            </a:r>
            <a:r>
              <a:rPr lang="ru-RU" b="1" dirty="0" err="1">
                <a:solidFill>
                  <a:srgbClr val="002060"/>
                </a:solidFill>
              </a:rPr>
              <a:t>іншими</a:t>
            </a:r>
            <a:r>
              <a:rPr lang="ru-RU" b="1" dirty="0">
                <a:solidFill>
                  <a:srgbClr val="002060"/>
                </a:solidFill>
              </a:rPr>
              <a:t> державами, </a:t>
            </a:r>
            <a:r>
              <a:rPr lang="ru-RU" b="1" dirty="0" err="1">
                <a:solidFill>
                  <a:srgbClr val="002060"/>
                </a:solidFill>
              </a:rPr>
              <a:t>формування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потужних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геополітичних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альянсів</a:t>
            </a:r>
            <a:r>
              <a:rPr lang="ru-RU" b="1" dirty="0">
                <a:solidFill>
                  <a:srgbClr val="002060"/>
                </a:solidFill>
              </a:rPr>
              <a:t> за </a:t>
            </a:r>
            <a:r>
              <a:rPr lang="ru-RU" b="1" dirty="0" err="1">
                <a:solidFill>
                  <a:srgbClr val="002060"/>
                </a:solidFill>
              </a:rPr>
              <a:t>участю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України</a:t>
            </a:r>
            <a:r>
              <a:rPr lang="ru-RU" b="1" dirty="0">
                <a:solidFill>
                  <a:srgbClr val="002060"/>
                </a:solidFill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>
                <a:solidFill>
                  <a:srgbClr val="002060"/>
                </a:solidFill>
              </a:rPr>
              <a:t>стійка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політика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євроатлантичної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інтеграції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України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…. </a:t>
            </a:r>
            <a:r>
              <a:rPr lang="ru-RU" b="1" dirty="0" err="1">
                <a:solidFill>
                  <a:srgbClr val="002060"/>
                </a:solidFill>
              </a:rPr>
              <a:t>доповніть</a:t>
            </a:r>
            <a:r>
              <a:rPr lang="ru-RU" b="1" dirty="0">
                <a:solidFill>
                  <a:srgbClr val="002060"/>
                </a:solidFill>
              </a:rPr>
              <a:t>!!!</a:t>
            </a:r>
          </a:p>
          <a:p>
            <a:pPr>
              <a:buFont typeface="Wingdings" pitchFamily="2" charset="2"/>
              <a:buChar char="ü"/>
            </a:pPr>
            <a:endParaRPr lang="uk-UA" dirty="0"/>
          </a:p>
        </p:txBody>
      </p:sp>
      <p:pic>
        <p:nvPicPr>
          <p:cNvPr id="3074" name="Picture 2" descr="Арестович підсумував десятий день війни в Україні - Вечірній Київ">
            <a:extLst>
              <a:ext uri="{FF2B5EF4-FFF2-40B4-BE49-F238E27FC236}">
                <a16:creationId xmlns:a16="http://schemas.microsoft.com/office/drawing/2014/main" id="{7BBB5931-E655-7C40-B319-22E898C91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635" y="0"/>
            <a:ext cx="4482365" cy="277405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Символи війни, що залишаться у нашій пам'яті назавжди">
            <a:extLst>
              <a:ext uri="{FF2B5EF4-FFF2-40B4-BE49-F238E27FC236}">
                <a16:creationId xmlns:a16="http://schemas.microsoft.com/office/drawing/2014/main" id="{3FE3833A-DFBF-8347-9679-91AB881B1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970" y="4002819"/>
            <a:ext cx="4494965" cy="30075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Україна і Польща відкривають нову сторінку у спільній історії – дипломати">
            <a:extLst>
              <a:ext uri="{FF2B5EF4-FFF2-40B4-BE49-F238E27FC236}">
                <a16:creationId xmlns:a16="http://schemas.microsoft.com/office/drawing/2014/main" id="{8534C76A-F7C8-044E-9369-13F2BC195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882" y="2618603"/>
            <a:ext cx="3771900" cy="2159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Детектор медіа. Всі матеріали по тегу імідж України">
            <a:extLst>
              <a:ext uri="{FF2B5EF4-FFF2-40B4-BE49-F238E27FC236}">
                <a16:creationId xmlns:a16="http://schemas.microsoft.com/office/drawing/2014/main" id="{F51F8CF3-1FDE-FA41-98A6-12C165286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612" y="1636776"/>
            <a:ext cx="3733800" cy="2133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588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2">
                <a:lumMod val="20000"/>
                <a:lumOff val="80000"/>
              </a:schemeClr>
            </a:gs>
            <a:gs pos="37000">
              <a:schemeClr val="accent4">
                <a:lumMod val="20000"/>
                <a:lumOff val="80000"/>
              </a:schemeClr>
            </a:gs>
            <a:gs pos="59000">
              <a:schemeClr val="accent5">
                <a:lumMod val="40000"/>
                <a:lumOff val="60000"/>
              </a:schemeClr>
            </a:gs>
            <a:gs pos="9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68A863-0413-1C41-BC5F-A5E9E9F72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4156"/>
            <a:ext cx="7191375" cy="6389688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ЗАГРОЗИ ІМІДЖУ УКРАЇНИ :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>
                <a:solidFill>
                  <a:srgbClr val="002060"/>
                </a:solidFill>
              </a:rPr>
              <a:t>війна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росії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проти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нашої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держави</a:t>
            </a:r>
            <a:r>
              <a:rPr lang="ru-RU" b="1" dirty="0">
                <a:solidFill>
                  <a:srgbClr val="002060"/>
                </a:solidFill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>
                <a:solidFill>
                  <a:srgbClr val="002060"/>
                </a:solidFill>
              </a:rPr>
              <a:t>анексія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Росією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Криму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окупація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частини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Донецької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Луганської</a:t>
            </a:r>
            <a:r>
              <a:rPr lang="ru-RU" b="1" dirty="0">
                <a:solidFill>
                  <a:srgbClr val="002060"/>
                </a:solidFill>
              </a:rPr>
              <a:t> областей,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зруйновані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міста</a:t>
            </a:r>
            <a:r>
              <a:rPr lang="ru-RU" b="1" dirty="0">
                <a:solidFill>
                  <a:srgbClr val="002060"/>
                </a:solidFill>
              </a:rPr>
              <a:t>, селища та </a:t>
            </a:r>
            <a:r>
              <a:rPr lang="ru-RU" b="1" dirty="0" err="1">
                <a:solidFill>
                  <a:srgbClr val="002060"/>
                </a:solidFill>
              </a:rPr>
              <a:t>інфраструктура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>
                <a:solidFill>
                  <a:srgbClr val="002060"/>
                </a:solidFill>
              </a:rPr>
              <a:t>розірваність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соціально-економічних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політичних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культурних</a:t>
            </a:r>
            <a:r>
              <a:rPr lang="ru-RU" b="1" dirty="0">
                <a:solidFill>
                  <a:srgbClr val="002060"/>
                </a:solidFill>
              </a:rPr>
              <a:t> відносин з </a:t>
            </a:r>
            <a:r>
              <a:rPr lang="ru-RU" b="1" dirty="0" err="1">
                <a:solidFill>
                  <a:srgbClr val="002060"/>
                </a:solidFill>
              </a:rPr>
              <a:t>мешканцями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окупованих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росією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територій</a:t>
            </a:r>
            <a:r>
              <a:rPr lang="ru-RU" b="1" dirty="0">
                <a:solidFill>
                  <a:srgbClr val="002060"/>
                </a:solidFill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>
                <a:solidFill>
                  <a:srgbClr val="002060"/>
                </a:solidFill>
              </a:rPr>
              <a:t>загострення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геополітичної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конкуренції</a:t>
            </a:r>
            <a:r>
              <a:rPr lang="ru-RU" b="1" dirty="0">
                <a:solidFill>
                  <a:srgbClr val="002060"/>
                </a:solidFill>
              </a:rPr>
              <a:t> на </a:t>
            </a:r>
            <a:r>
              <a:rPr lang="ru-RU" b="1" dirty="0" err="1">
                <a:solidFill>
                  <a:srgbClr val="002060"/>
                </a:solidFill>
              </a:rPr>
              <a:t>тлі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російсько-української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війни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світової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економічної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кризи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системи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безпеки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>
                <a:solidFill>
                  <a:srgbClr val="002060"/>
                </a:solidFill>
              </a:rPr>
              <a:t>кризові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явища</a:t>
            </a:r>
            <a:r>
              <a:rPr lang="ru-RU" b="1" dirty="0">
                <a:solidFill>
                  <a:srgbClr val="002060"/>
                </a:solidFill>
              </a:rPr>
              <a:t> в ЄС та загалом в </a:t>
            </a:r>
            <a:r>
              <a:rPr lang="ru-RU" b="1" dirty="0" err="1">
                <a:solidFill>
                  <a:srgbClr val="002060"/>
                </a:solidFill>
              </a:rPr>
              <a:t>Європі</a:t>
            </a:r>
            <a:endParaRPr lang="ru-RU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…. </a:t>
            </a:r>
            <a:r>
              <a:rPr lang="ru-RU" b="1" dirty="0" err="1">
                <a:solidFill>
                  <a:srgbClr val="002060"/>
                </a:solidFill>
              </a:rPr>
              <a:t>доповніть</a:t>
            </a:r>
            <a:r>
              <a:rPr lang="ru-RU" b="1" dirty="0">
                <a:solidFill>
                  <a:srgbClr val="002060"/>
                </a:solidFill>
              </a:rPr>
              <a:t>!!!</a:t>
            </a:r>
          </a:p>
          <a:p>
            <a:pPr>
              <a:buFont typeface="Wingdings" pitchFamily="2" charset="2"/>
              <a:buChar char="ü"/>
            </a:pPr>
            <a:endParaRPr lang="uk-UA" dirty="0"/>
          </a:p>
        </p:txBody>
      </p:sp>
      <p:pic>
        <p:nvPicPr>
          <p:cNvPr id="4102" name="Picture 6" descr="Карикатуристы из 32 стран мира рисовали карикатуры на Путина-  Украинско-российский конфликт- Владимир Путин - Россия - Москва |  Обозреватель">
            <a:extLst>
              <a:ext uri="{FF2B5EF4-FFF2-40B4-BE49-F238E27FC236}">
                <a16:creationId xmlns:a16="http://schemas.microsoft.com/office/drawing/2014/main" id="{CD614482-202F-0B45-93C4-FFFCE4F5F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2"/>
          <a:stretch/>
        </p:blipFill>
        <p:spPr bwMode="auto">
          <a:xfrm>
            <a:off x="6622163" y="0"/>
            <a:ext cx="2644899" cy="28814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Населення Маріуполя скоротилося в п'ять разів, – мерія">
            <a:extLst>
              <a:ext uri="{FF2B5EF4-FFF2-40B4-BE49-F238E27FC236}">
                <a16:creationId xmlns:a16="http://schemas.microsoft.com/office/drawing/2014/main" id="{008DA6A7-1543-154E-A689-645346042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950" y="2881467"/>
            <a:ext cx="3550538" cy="26629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План відновлення України - ZAXID.NET">
            <a:extLst>
              <a:ext uri="{FF2B5EF4-FFF2-40B4-BE49-F238E27FC236}">
                <a16:creationId xmlns:a16="http://schemas.microsoft.com/office/drawing/2014/main" id="{96F1AFB8-8098-0848-A978-57A6A3B7D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012" y="1154984"/>
            <a:ext cx="3289300" cy="24765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Чоловіки призовного віку відбудують зруйновані міста України | РБК Украина">
            <a:extLst>
              <a:ext uri="{FF2B5EF4-FFF2-40B4-BE49-F238E27FC236}">
                <a16:creationId xmlns:a16="http://schemas.microsoft.com/office/drawing/2014/main" id="{5313F034-4D17-384C-AF28-E8B2BFF8D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751" y="4381500"/>
            <a:ext cx="4411249" cy="247840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328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45000">
              <a:schemeClr val="accent4">
                <a:lumMod val="20000"/>
                <a:lumOff val="80000"/>
              </a:schemeClr>
            </a:gs>
            <a:gs pos="8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2F8BC47-85AB-8546-896E-606D47815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4" y="157163"/>
            <a:ext cx="6572249" cy="6329362"/>
          </a:xfrm>
        </p:spPr>
        <p:txBody>
          <a:bodyPr>
            <a:normAutofit lnSpcReduction="10000"/>
          </a:bodyPr>
          <a:lstStyle/>
          <a:p>
            <a:endParaRPr lang="ru-RU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FF0000"/>
                </a:solidFill>
              </a:rPr>
              <a:t>!!! НЕ СПРИЯЄ ОПТИМІЗАЦІЇ ІМІДЖУ УКРАЇНИ: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>
                <a:solidFill>
                  <a:srgbClr val="FF0000"/>
                </a:solidFill>
              </a:rPr>
              <a:t>брак </a:t>
            </a:r>
            <a:r>
              <a:rPr lang="ru-RU" b="1" dirty="0" err="1">
                <a:solidFill>
                  <a:srgbClr val="FF0000"/>
                </a:solidFill>
              </a:rPr>
              <a:t>дипломатів</a:t>
            </a:r>
            <a:r>
              <a:rPr lang="ru-RU" b="1" dirty="0">
                <a:solidFill>
                  <a:srgbClr val="FF0000"/>
                </a:solidFill>
              </a:rPr>
              <a:t> та </a:t>
            </a:r>
            <a:r>
              <a:rPr lang="ru-RU" b="1" dirty="0" err="1">
                <a:solidFill>
                  <a:srgbClr val="FF0000"/>
                </a:solidFill>
              </a:rPr>
              <a:t>фахівців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із</a:t>
            </a:r>
            <a:r>
              <a:rPr lang="ru-RU" b="1" dirty="0">
                <a:solidFill>
                  <a:srgbClr val="FF0000"/>
                </a:solidFill>
              </a:rPr>
              <a:t> міжнародних </a:t>
            </a:r>
            <a:r>
              <a:rPr lang="ru-RU" b="1" dirty="0" err="1">
                <a:solidFill>
                  <a:srgbClr val="FF0000"/>
                </a:solidFill>
              </a:rPr>
              <a:t>медійно-культурних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комунікаціи</a:t>
            </a:r>
            <a:r>
              <a:rPr lang="ru-RU" b="1" dirty="0">
                <a:solidFill>
                  <a:srgbClr val="002060"/>
                </a:solidFill>
              </a:rPr>
              <a:t>̆, а </a:t>
            </a:r>
            <a:r>
              <a:rPr lang="ru-RU" b="1" dirty="0" err="1">
                <a:solidFill>
                  <a:srgbClr val="002060"/>
                </a:solidFill>
              </a:rPr>
              <a:t>українські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прес-аташе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інші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дипломати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які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покликані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працювати</a:t>
            </a:r>
            <a:r>
              <a:rPr lang="ru-RU" b="1" dirty="0">
                <a:solidFill>
                  <a:srgbClr val="002060"/>
                </a:solidFill>
              </a:rPr>
              <a:t> з </a:t>
            </a:r>
            <a:r>
              <a:rPr lang="ru-RU" b="1" dirty="0" err="1">
                <a:solidFill>
                  <a:srgbClr val="002060"/>
                </a:solidFill>
              </a:rPr>
              <a:t>громадськістю</a:t>
            </a:r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err="1">
                <a:solidFill>
                  <a:srgbClr val="002060"/>
                </a:solidFill>
              </a:rPr>
              <a:t>українських</a:t>
            </a:r>
            <a:r>
              <a:rPr lang="ru-RU" b="1" dirty="0">
                <a:solidFill>
                  <a:srgbClr val="002060"/>
                </a:solidFill>
              </a:rPr>
              <a:t> посольствах за кордоном, не </a:t>
            </a:r>
            <a:r>
              <a:rPr lang="ru-RU" b="1" dirty="0" err="1">
                <a:solidFill>
                  <a:srgbClr val="002060"/>
                </a:solidFill>
              </a:rPr>
              <a:t>є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достатньо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кваліфікованими</a:t>
            </a:r>
            <a:endParaRPr lang="ru-RU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брак </a:t>
            </a:r>
            <a:r>
              <a:rPr lang="ru-RU" b="1" dirty="0" err="1">
                <a:solidFill>
                  <a:srgbClr val="FF0000"/>
                </a:solidFill>
              </a:rPr>
              <a:t>професіоналів</a:t>
            </a:r>
            <a:r>
              <a:rPr lang="ru-RU" b="1" dirty="0">
                <a:solidFill>
                  <a:srgbClr val="FF0000"/>
                </a:solidFill>
              </a:rPr>
              <a:t> у </a:t>
            </a:r>
            <a:r>
              <a:rPr lang="ru-RU" b="1" dirty="0" err="1">
                <a:solidFill>
                  <a:srgbClr val="FF0000"/>
                </a:solidFill>
              </a:rPr>
              <a:t>сфері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зовнішньполітичного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іміджмейкінгу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та </a:t>
            </a:r>
            <a:r>
              <a:rPr lang="ru-RU" b="1" dirty="0" err="1">
                <a:solidFill>
                  <a:srgbClr val="002060"/>
                </a:solidFill>
              </a:rPr>
              <a:t>зв’язків</a:t>
            </a:r>
            <a:r>
              <a:rPr lang="ru-RU" b="1" dirty="0">
                <a:solidFill>
                  <a:srgbClr val="002060"/>
                </a:solidFill>
              </a:rPr>
              <a:t> з </a:t>
            </a:r>
            <a:r>
              <a:rPr lang="ru-RU" b="1" dirty="0" err="1">
                <a:solidFill>
                  <a:srgbClr val="002060"/>
                </a:solidFill>
              </a:rPr>
              <a:t>громадськістю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b="1" dirty="0">
                <a:solidFill>
                  <a:srgbClr val="002060"/>
                </a:solidFill>
              </a:rPr>
              <a:t> …. </a:t>
            </a:r>
          </a:p>
          <a:p>
            <a:endParaRPr lang="uk-UA" dirty="0"/>
          </a:p>
        </p:txBody>
      </p:sp>
      <p:pic>
        <p:nvPicPr>
          <p:cNvPr id="17410" name="Picture 2" descr="Сучасний імідж країни, хто за цим стоїть | КиевВласть">
            <a:extLst>
              <a:ext uri="{FF2B5EF4-FFF2-40B4-BE49-F238E27FC236}">
                <a16:creationId xmlns:a16="http://schemas.microsoft.com/office/drawing/2014/main" id="{8099E4AF-B002-7E41-86AA-C2973A33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7" y="1428205"/>
            <a:ext cx="5648323" cy="40015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893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45000">
              <a:schemeClr val="accent4">
                <a:lumMod val="20000"/>
                <a:lumOff val="80000"/>
              </a:schemeClr>
            </a:gs>
            <a:gs pos="8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D5094CE-4CE9-4049-B7D1-C28A5C94D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8762"/>
            <a:ext cx="6500812" cy="347186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Україна до </a:t>
            </a:r>
            <a:r>
              <a:rPr lang="ru-RU" b="1" dirty="0" err="1">
                <a:solidFill>
                  <a:srgbClr val="FF0000"/>
                </a:solidFill>
              </a:rPr>
              <a:t>війни</a:t>
            </a:r>
            <a:r>
              <a:rPr lang="ru-RU" b="1" dirty="0">
                <a:solidFill>
                  <a:srgbClr val="FF0000"/>
                </a:solidFill>
              </a:rPr>
              <a:t> не </a:t>
            </a:r>
            <a:r>
              <a:rPr lang="ru-RU" b="1" dirty="0" err="1">
                <a:solidFill>
                  <a:srgbClr val="FF0000"/>
                </a:solidFill>
              </a:rPr>
              <a:t>привертала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належноі</a:t>
            </a:r>
            <a:r>
              <a:rPr lang="ru-RU" b="1" dirty="0">
                <a:solidFill>
                  <a:srgbClr val="FF0000"/>
                </a:solidFill>
              </a:rPr>
              <a:t>̈ </a:t>
            </a:r>
            <a:r>
              <a:rPr lang="ru-RU" b="1" dirty="0" err="1">
                <a:solidFill>
                  <a:srgbClr val="FF0000"/>
                </a:solidFill>
              </a:rPr>
              <a:t>позитивної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уваги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західних</a:t>
            </a:r>
            <a:r>
              <a:rPr lang="ru-RU" b="1" dirty="0">
                <a:solidFill>
                  <a:srgbClr val="002060"/>
                </a:solidFill>
              </a:rPr>
              <a:t> ЗМІ (</a:t>
            </a:r>
            <a:r>
              <a:rPr lang="ru-RU" b="1" dirty="0" err="1">
                <a:solidFill>
                  <a:srgbClr val="002060"/>
                </a:solidFill>
              </a:rPr>
              <a:t>крім</a:t>
            </a:r>
            <a:r>
              <a:rPr lang="ru-RU" b="1" dirty="0">
                <a:solidFill>
                  <a:srgbClr val="002060"/>
                </a:solidFill>
              </a:rPr>
              <a:t> подій </a:t>
            </a:r>
            <a:r>
              <a:rPr lang="ru-RU" b="1" dirty="0" err="1">
                <a:solidFill>
                  <a:srgbClr val="002060"/>
                </a:solidFill>
              </a:rPr>
              <a:t>Євромайдану</a:t>
            </a:r>
            <a:r>
              <a:rPr lang="ru-RU" b="1" dirty="0">
                <a:solidFill>
                  <a:srgbClr val="002060"/>
                </a:solidFill>
              </a:rPr>
              <a:t>, подій на </a:t>
            </a:r>
            <a:r>
              <a:rPr lang="ru-RU" b="1" dirty="0" err="1">
                <a:solidFill>
                  <a:srgbClr val="002060"/>
                </a:solidFill>
              </a:rPr>
              <a:t>Сході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війни</a:t>
            </a:r>
            <a:r>
              <a:rPr lang="ru-RU" b="1" dirty="0">
                <a:solidFill>
                  <a:srgbClr val="002060"/>
                </a:solidFill>
              </a:rPr>
              <a:t> з </a:t>
            </a:r>
            <a:r>
              <a:rPr lang="ru-RU" b="1" dirty="0" err="1">
                <a:solidFill>
                  <a:srgbClr val="002060"/>
                </a:solidFill>
              </a:rPr>
              <a:t>Росією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корупційних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скандалів</a:t>
            </a:r>
            <a:r>
              <a:rPr lang="ru-RU" b="1" dirty="0">
                <a:solidFill>
                  <a:srgbClr val="002060"/>
                </a:solidFill>
              </a:rPr>
              <a:t>). 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Кількість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представників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зарубіжних</a:t>
            </a:r>
            <a:r>
              <a:rPr lang="ru-RU" b="1" dirty="0">
                <a:solidFill>
                  <a:srgbClr val="002060"/>
                </a:solidFill>
              </a:rPr>
              <a:t> ЗМІ, </a:t>
            </a:r>
            <a:r>
              <a:rPr lang="ru-RU" b="1" dirty="0" err="1">
                <a:solidFill>
                  <a:srgbClr val="002060"/>
                </a:solidFill>
              </a:rPr>
              <a:t>що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працюють</a:t>
            </a:r>
            <a:r>
              <a:rPr lang="ru-RU" b="1" dirty="0">
                <a:solidFill>
                  <a:srgbClr val="002060"/>
                </a:solidFill>
              </a:rPr>
              <a:t> у </a:t>
            </a:r>
            <a:r>
              <a:rPr lang="ru-RU" b="1" dirty="0" err="1">
                <a:solidFill>
                  <a:srgbClr val="002060"/>
                </a:solidFill>
              </a:rPr>
              <a:t>Києві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постійно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зменшувалася</a:t>
            </a:r>
            <a:r>
              <a:rPr lang="ru-RU" b="1" dirty="0">
                <a:solidFill>
                  <a:srgbClr val="002060"/>
                </a:solidFill>
              </a:rPr>
              <a:t> з 90-х </a:t>
            </a:r>
            <a:r>
              <a:rPr lang="ru-RU" b="1" dirty="0" err="1">
                <a:solidFill>
                  <a:srgbClr val="002060"/>
                </a:solidFill>
              </a:rPr>
              <a:t>років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</a:p>
          <a:p>
            <a:endParaRPr lang="uk-UA" dirty="0"/>
          </a:p>
        </p:txBody>
      </p:sp>
      <p:pic>
        <p:nvPicPr>
          <p:cNvPr id="24580" name="Picture 4" descr="До уваги ЗМІ! Відкрито акредитацію на матч жіночих збірних Україна —  Ірландія | ЖІНОЧИЙ ФУТБОЛ УКРАЇНИ УАФ">
            <a:extLst>
              <a:ext uri="{FF2B5EF4-FFF2-40B4-BE49-F238E27FC236}">
                <a16:creationId xmlns:a16="http://schemas.microsoft.com/office/drawing/2014/main" id="{2900B30C-7B4B-9A4D-A151-0A3E47130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2" y="1693068"/>
            <a:ext cx="5587998" cy="314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823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5">
                <a:lumMod val="20000"/>
                <a:lumOff val="80000"/>
              </a:schemeClr>
            </a:gs>
            <a:gs pos="39000">
              <a:schemeClr val="accent2">
                <a:lumMod val="20000"/>
                <a:lumOff val="80000"/>
              </a:schemeClr>
            </a:gs>
            <a:gs pos="8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45C1D-F46C-3B41-BC85-E8BB95AD6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4" y="207963"/>
            <a:ext cx="11363325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  <a:latin typeface="+mn-lt"/>
              </a:rPr>
              <a:t>Як </a:t>
            </a:r>
            <a:r>
              <a:rPr lang="ru-RU" b="1" dirty="0" err="1">
                <a:solidFill>
                  <a:srgbClr val="00B050"/>
                </a:solidFill>
                <a:latin typeface="+mn-lt"/>
              </a:rPr>
              <a:t>оптимізувати</a:t>
            </a:r>
            <a:r>
              <a:rPr lang="ru-RU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+mn-lt"/>
              </a:rPr>
              <a:t>імідж</a:t>
            </a:r>
            <a:r>
              <a:rPr lang="ru-RU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+mn-lt"/>
              </a:rPr>
              <a:t>України</a:t>
            </a:r>
            <a:r>
              <a:rPr lang="ru-RU" b="1" dirty="0">
                <a:solidFill>
                  <a:srgbClr val="00B050"/>
                </a:solidFill>
                <a:latin typeface="+mn-lt"/>
              </a:rPr>
              <a:t> для </a:t>
            </a:r>
            <a:r>
              <a:rPr lang="ru-RU" b="1" dirty="0" err="1">
                <a:solidFill>
                  <a:srgbClr val="00B050"/>
                </a:solidFill>
                <a:latin typeface="+mn-lt"/>
              </a:rPr>
              <a:t>зміцнення</a:t>
            </a:r>
            <a:r>
              <a:rPr lang="ru-RU" b="1" dirty="0">
                <a:solidFill>
                  <a:srgbClr val="00B050"/>
                </a:solidFill>
                <a:latin typeface="+mn-lt"/>
              </a:rPr>
              <a:t> і </a:t>
            </a:r>
            <a:r>
              <a:rPr lang="ru-RU" b="1" dirty="0" err="1">
                <a:solidFill>
                  <a:srgbClr val="00B050"/>
                </a:solidFill>
                <a:latin typeface="+mn-lt"/>
              </a:rPr>
              <a:t>закріплення</a:t>
            </a:r>
            <a:r>
              <a:rPr lang="ru-RU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+mn-lt"/>
              </a:rPr>
              <a:t>їі</a:t>
            </a:r>
            <a:r>
              <a:rPr lang="ru-RU" b="1" dirty="0">
                <a:solidFill>
                  <a:srgbClr val="00B050"/>
                </a:solidFill>
                <a:latin typeface="+mn-lt"/>
              </a:rPr>
              <a:t>̈ авторитету в </a:t>
            </a:r>
            <a:r>
              <a:rPr lang="ru-RU" b="1" dirty="0" err="1">
                <a:solidFill>
                  <a:srgbClr val="00B050"/>
                </a:solidFill>
                <a:latin typeface="+mn-lt"/>
              </a:rPr>
              <a:t>геополітичному</a:t>
            </a:r>
            <a:r>
              <a:rPr lang="ru-RU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+mn-lt"/>
              </a:rPr>
              <a:t>просторі</a:t>
            </a:r>
            <a:r>
              <a:rPr lang="ru-RU" b="1" dirty="0">
                <a:solidFill>
                  <a:srgbClr val="00B050"/>
                </a:solidFill>
                <a:latin typeface="+mn-lt"/>
              </a:rPr>
              <a:t>:</a:t>
            </a:r>
            <a:endParaRPr lang="uk-UA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2C112-5A1A-CA43-884E-DA5D9BD60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1685926"/>
            <a:ext cx="6700837" cy="511492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err="1">
                <a:solidFill>
                  <a:srgbClr val="FF0000"/>
                </a:solidFill>
              </a:rPr>
              <a:t>Створити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інституцію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фахівців</a:t>
            </a:r>
            <a:r>
              <a:rPr lang="ru-RU" b="1" dirty="0"/>
              <a:t> </a:t>
            </a:r>
            <a:r>
              <a:rPr lang="ru-RU" b="1" dirty="0" err="1"/>
              <a:t>різних</a:t>
            </a:r>
            <a:r>
              <a:rPr lang="ru-RU" b="1" dirty="0"/>
              <a:t> </a:t>
            </a:r>
            <a:r>
              <a:rPr lang="ru-RU" b="1" dirty="0" err="1"/>
              <a:t>напрямів</a:t>
            </a:r>
            <a:r>
              <a:rPr lang="ru-RU" b="1" dirty="0"/>
              <a:t>, яка </a:t>
            </a:r>
            <a:r>
              <a:rPr lang="ru-RU" b="1" dirty="0" err="1"/>
              <a:t>досліджуватиме</a:t>
            </a:r>
            <a:r>
              <a:rPr lang="ru-RU" b="1" dirty="0"/>
              <a:t> </a:t>
            </a:r>
            <a:r>
              <a:rPr lang="ru-RU" b="1" dirty="0" err="1"/>
              <a:t>цю</a:t>
            </a:r>
            <a:r>
              <a:rPr lang="ru-RU" b="1" dirty="0"/>
              <a:t> галузь, </a:t>
            </a:r>
            <a:r>
              <a:rPr lang="ru-RU" b="1" dirty="0" err="1"/>
              <a:t>формуватиме</a:t>
            </a:r>
            <a:r>
              <a:rPr lang="ru-RU" b="1" dirty="0"/>
              <a:t> рекомендації </a:t>
            </a:r>
            <a:r>
              <a:rPr lang="ru-RU" b="1" dirty="0" err="1"/>
              <a:t>стосовно</a:t>
            </a:r>
            <a:r>
              <a:rPr lang="ru-RU" b="1" dirty="0"/>
              <a:t> </a:t>
            </a:r>
            <a:r>
              <a:rPr lang="ru-RU" b="1" dirty="0" err="1"/>
              <a:t>висвітлення</a:t>
            </a:r>
            <a:r>
              <a:rPr lang="ru-RU" b="1" dirty="0"/>
              <a:t> тих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інших</a:t>
            </a:r>
            <a:r>
              <a:rPr lang="ru-RU" b="1" dirty="0"/>
              <a:t> подій.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err="1"/>
              <a:t>Політики</a:t>
            </a:r>
            <a:r>
              <a:rPr lang="ru-RU" b="1" dirty="0"/>
              <a:t> та </a:t>
            </a:r>
            <a:r>
              <a:rPr lang="ru-RU" b="1" dirty="0" err="1"/>
              <a:t>державні</a:t>
            </a:r>
            <a:r>
              <a:rPr lang="ru-RU" b="1" dirty="0"/>
              <a:t> установи </a:t>
            </a:r>
            <a:r>
              <a:rPr lang="ru-RU" b="1" dirty="0" err="1"/>
              <a:t>повинні</a:t>
            </a:r>
            <a:r>
              <a:rPr lang="ru-RU" b="1" dirty="0"/>
              <a:t> </a:t>
            </a:r>
            <a:r>
              <a:rPr lang="ru-RU" b="1" dirty="0" err="1"/>
              <a:t>мати</a:t>
            </a:r>
            <a:r>
              <a:rPr lang="ru-RU" b="1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консолідовану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позицію</a:t>
            </a:r>
            <a:r>
              <a:rPr lang="ru-RU" b="1" dirty="0">
                <a:solidFill>
                  <a:srgbClr val="FF0000"/>
                </a:solidFill>
              </a:rPr>
              <a:t> з </a:t>
            </a:r>
            <a:r>
              <a:rPr lang="ru-RU" b="1" dirty="0" err="1">
                <a:solidFill>
                  <a:srgbClr val="FF0000"/>
                </a:solidFill>
              </a:rPr>
              <a:t>різних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питань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які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висвітлюють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Україну</a:t>
            </a:r>
            <a:r>
              <a:rPr lang="ru-RU" b="1" dirty="0"/>
              <a:t>. (Д. </a:t>
            </a:r>
            <a:r>
              <a:rPr lang="ru-RU" b="1" dirty="0" err="1"/>
              <a:t>Богуш</a:t>
            </a:r>
            <a:r>
              <a:rPr lang="ru-RU" b="1" dirty="0"/>
              <a:t>, </a:t>
            </a:r>
            <a:r>
              <a:rPr lang="ru-RU" b="1" dirty="0" err="1"/>
              <a:t>ніде</a:t>
            </a:r>
            <a:r>
              <a:rPr lang="ru-RU" b="1" dirty="0"/>
              <a:t> у </a:t>
            </a:r>
            <a:r>
              <a:rPr lang="ru-RU" b="1" dirty="0" err="1"/>
              <a:t>світі</a:t>
            </a:r>
            <a:r>
              <a:rPr lang="ru-RU" b="1" dirty="0"/>
              <a:t> не </a:t>
            </a:r>
            <a:r>
              <a:rPr lang="ru-RU" b="1" dirty="0" err="1"/>
              <a:t>приділяють</a:t>
            </a:r>
            <a:r>
              <a:rPr lang="ru-RU" b="1" dirty="0"/>
              <a:t> так </a:t>
            </a:r>
            <a:r>
              <a:rPr lang="ru-RU" b="1" dirty="0" err="1"/>
              <a:t>багато</a:t>
            </a:r>
            <a:r>
              <a:rPr lang="ru-RU" b="1" dirty="0"/>
              <a:t> </a:t>
            </a:r>
            <a:r>
              <a:rPr lang="ru-RU" b="1" dirty="0" err="1"/>
              <a:t>уваги</a:t>
            </a:r>
            <a:r>
              <a:rPr lang="ru-RU" b="1" dirty="0"/>
              <a:t> </a:t>
            </a:r>
            <a:r>
              <a:rPr lang="ru-RU" b="1" dirty="0" err="1"/>
              <a:t>політиці</a:t>
            </a:r>
            <a:r>
              <a:rPr lang="ru-RU" b="1" dirty="0"/>
              <a:t>, як в </a:t>
            </a:r>
            <a:r>
              <a:rPr lang="ru-RU" b="1" dirty="0" err="1"/>
              <a:t>Україні</a:t>
            </a:r>
            <a:r>
              <a:rPr lang="ru-RU" b="1" dirty="0"/>
              <a:t>. </a:t>
            </a:r>
            <a:r>
              <a:rPr lang="ru-RU" b="1" dirty="0" err="1"/>
              <a:t>Наприклад</a:t>
            </a:r>
            <a:r>
              <a:rPr lang="ru-RU" b="1" dirty="0"/>
              <a:t>, </a:t>
            </a:r>
            <a:r>
              <a:rPr lang="ru-RU" b="1" dirty="0" err="1"/>
              <a:t>дослідження</a:t>
            </a:r>
            <a:r>
              <a:rPr lang="ru-RU" b="1" dirty="0"/>
              <a:t> ТМА </a:t>
            </a:r>
            <a:r>
              <a:rPr lang="en" b="1" dirty="0"/>
              <a:t>Communications, </a:t>
            </a:r>
            <a:r>
              <a:rPr lang="ru-RU" b="1" dirty="0" err="1"/>
              <a:t>проведені</a:t>
            </a:r>
            <a:r>
              <a:rPr lang="ru-RU" b="1" dirty="0"/>
              <a:t> для МЗС </a:t>
            </a:r>
            <a:r>
              <a:rPr lang="ru-RU" b="1" dirty="0" err="1"/>
              <a:t>України</a:t>
            </a:r>
            <a:r>
              <a:rPr lang="ru-RU" b="1" dirty="0"/>
              <a:t>, </a:t>
            </a:r>
            <a:r>
              <a:rPr lang="ru-RU" b="1" dirty="0" err="1"/>
              <a:t>дозволяють</a:t>
            </a:r>
            <a:r>
              <a:rPr lang="ru-RU" b="1" dirty="0"/>
              <a:t> </a:t>
            </a:r>
            <a:r>
              <a:rPr lang="ru-RU" b="1" dirty="0" err="1"/>
              <a:t>зробити</a:t>
            </a:r>
            <a:r>
              <a:rPr lang="ru-RU" b="1" dirty="0"/>
              <a:t> </a:t>
            </a:r>
            <a:r>
              <a:rPr lang="ru-RU" b="1" dirty="0" err="1"/>
              <a:t>висновок</a:t>
            </a:r>
            <a:r>
              <a:rPr lang="ru-RU" b="1" dirty="0"/>
              <a:t> про те, </a:t>
            </a:r>
            <a:r>
              <a:rPr lang="ru-RU" b="1" dirty="0" err="1"/>
              <a:t>що</a:t>
            </a:r>
            <a:r>
              <a:rPr lang="ru-RU" b="1" dirty="0"/>
              <a:t> фокус наших новин </a:t>
            </a:r>
            <a:r>
              <a:rPr lang="ru-RU" b="1" dirty="0" err="1"/>
              <a:t>назовні</a:t>
            </a:r>
            <a:r>
              <a:rPr lang="ru-RU" b="1" dirty="0"/>
              <a:t> </a:t>
            </a:r>
            <a:r>
              <a:rPr lang="ru-RU" b="1" dirty="0" err="1"/>
              <a:t>виглядає</a:t>
            </a:r>
            <a:r>
              <a:rPr lang="ru-RU" b="1" dirty="0"/>
              <a:t> так: 44 % – про </a:t>
            </a:r>
            <a:r>
              <a:rPr lang="ru-RU" b="1" dirty="0" err="1"/>
              <a:t>політику</a:t>
            </a:r>
            <a:r>
              <a:rPr lang="ru-RU" b="1" dirty="0"/>
              <a:t>, 19 % новин – про </a:t>
            </a:r>
            <a:r>
              <a:rPr lang="ru-RU" b="1" dirty="0" err="1"/>
              <a:t>бізнес</a:t>
            </a:r>
            <a:r>
              <a:rPr lang="ru-RU" b="1" dirty="0"/>
              <a:t>, але </a:t>
            </a:r>
            <a:r>
              <a:rPr lang="ru-RU" b="1" dirty="0" err="1"/>
              <a:t>новини</a:t>
            </a:r>
            <a:r>
              <a:rPr lang="ru-RU" b="1" dirty="0"/>
              <a:t> про </a:t>
            </a:r>
            <a:r>
              <a:rPr lang="ru-RU" b="1" dirty="0" err="1"/>
              <a:t>політику</a:t>
            </a:r>
            <a:r>
              <a:rPr lang="ru-RU" b="1" dirty="0"/>
              <a:t> </a:t>
            </a:r>
            <a:r>
              <a:rPr lang="ru-RU" b="1" dirty="0" err="1"/>
              <a:t>переважно</a:t>
            </a:r>
            <a:r>
              <a:rPr lang="ru-RU" b="1" dirty="0"/>
              <a:t> </a:t>
            </a:r>
            <a:r>
              <a:rPr lang="ru-RU" b="1" dirty="0" err="1"/>
              <a:t>негативні</a:t>
            </a:r>
            <a:r>
              <a:rPr lang="ru-RU" b="1" dirty="0"/>
              <a:t>). </a:t>
            </a:r>
          </a:p>
          <a:p>
            <a:pPr marL="0" indent="0">
              <a:buNone/>
            </a:pPr>
            <a:endParaRPr lang="ru-RU" dirty="0"/>
          </a:p>
          <a:p>
            <a:endParaRPr lang="uk-UA" dirty="0"/>
          </a:p>
        </p:txBody>
      </p:sp>
      <p:pic>
        <p:nvPicPr>
          <p:cNvPr id="18436" name="Picture 4" descr="Image of Ukraine Euromaidan 2014">
            <a:extLst>
              <a:ext uri="{FF2B5EF4-FFF2-40B4-BE49-F238E27FC236}">
                <a16:creationId xmlns:a16="http://schemas.microsoft.com/office/drawing/2014/main" id="{0CE7B3DA-F5E3-924A-BC6E-95497C15F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253" y="1685926"/>
            <a:ext cx="5514747" cy="412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7C1991-AEA0-C746-BC68-A24A11022657}"/>
              </a:ext>
            </a:extLst>
          </p:cNvPr>
          <p:cNvSpPr txBox="1"/>
          <p:nvPr/>
        </p:nvSpPr>
        <p:spPr>
          <a:xfrm>
            <a:off x="6387817" y="5807474"/>
            <a:ext cx="6093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" dirty="0">
                <a:hlinkClick r:id="rId3"/>
              </a:rPr>
              <a:t>https://www.slideshare.net/DenisBohush/image-of-ukraine-euromaidan-2014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74784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5">
                <a:lumMod val="20000"/>
                <a:lumOff val="80000"/>
              </a:schemeClr>
            </a:gs>
            <a:gs pos="39000">
              <a:schemeClr val="accent2">
                <a:lumMod val="20000"/>
                <a:lumOff val="80000"/>
              </a:schemeClr>
            </a:gs>
            <a:gs pos="8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139252-511E-BF4D-86FF-811C6761B90A}"/>
              </a:ext>
            </a:extLst>
          </p:cNvPr>
          <p:cNvSpPr txBox="1"/>
          <p:nvPr/>
        </p:nvSpPr>
        <p:spPr>
          <a:xfrm>
            <a:off x="157162" y="985838"/>
            <a:ext cx="614362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ru-RU" sz="2800" b="1" dirty="0">
                <a:solidFill>
                  <a:srgbClr val="002060"/>
                </a:solidFill>
                <a:effectLst/>
              </a:rPr>
              <a:t>Україна повинна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проводити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/>
              </a:rPr>
              <a:t>активну</a:t>
            </a:r>
            <a:r>
              <a:rPr lang="ru-RU" sz="28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/>
              </a:rPr>
              <a:t>інформаційну</a:t>
            </a:r>
            <a:r>
              <a:rPr lang="ru-RU" sz="28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/>
              </a:rPr>
              <a:t>політику</a:t>
            </a:r>
            <a:r>
              <a:rPr lang="ru-RU" sz="2800" b="1" dirty="0">
                <a:solidFill>
                  <a:srgbClr val="FF0000"/>
                </a:solidFill>
                <a:effectLst/>
              </a:rPr>
              <a:t>: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пропагувати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власні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здобутки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можливості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підтримувати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українські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інформаційні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центри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в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різних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країнах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просувати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українські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ЗМІ в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різних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мережах у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світі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тощо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.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Проте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є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необхідним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й комплекс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заходів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з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інформаційноі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̈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безпеки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держави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алежне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/>
              </a:rPr>
              <a:t>фінансування</a:t>
            </a:r>
            <a:r>
              <a:rPr lang="ru-RU" sz="28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іміджмейкінгу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України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2532" name="Picture 4" descr="Успішна кампанія Ukraine Now">
            <a:extLst>
              <a:ext uri="{FF2B5EF4-FFF2-40B4-BE49-F238E27FC236}">
                <a16:creationId xmlns:a16="http://schemas.microsoft.com/office/drawing/2014/main" id="{0B0F3C65-5DE8-0546-BD84-463E41BF2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7" y="366623"/>
            <a:ext cx="5657850" cy="612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555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5">
                <a:lumMod val="20000"/>
                <a:lumOff val="80000"/>
              </a:schemeClr>
            </a:gs>
            <a:gs pos="39000">
              <a:schemeClr val="accent2">
                <a:lumMod val="20000"/>
                <a:lumOff val="80000"/>
              </a:schemeClr>
            </a:gs>
            <a:gs pos="8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3A8AED6-CCCB-0947-B5AA-712DE3DA9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8" y="300038"/>
            <a:ext cx="7558087" cy="655796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Імідж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країни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складається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із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відомих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брендів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b="1" dirty="0" err="1">
                <a:solidFill>
                  <a:srgbClr val="002060"/>
                </a:solidFill>
              </a:rPr>
              <a:t>Серед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українських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брендів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які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відомі</a:t>
            </a:r>
            <a:r>
              <a:rPr lang="ru-RU" b="1" dirty="0">
                <a:solidFill>
                  <a:srgbClr val="002060"/>
                </a:solidFill>
              </a:rPr>
              <a:t> за кордоном, </a:t>
            </a:r>
            <a:r>
              <a:rPr lang="ru-RU" b="1" dirty="0" err="1">
                <a:solidFill>
                  <a:srgbClr val="002060"/>
                </a:solidFill>
              </a:rPr>
              <a:t>тільки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одиничні</a:t>
            </a:r>
            <a:r>
              <a:rPr lang="ru-RU" b="1" dirty="0">
                <a:solidFill>
                  <a:srgbClr val="002060"/>
                </a:solidFill>
              </a:rPr>
              <a:t> марки («</a:t>
            </a:r>
            <a:r>
              <a:rPr lang="en" b="1" dirty="0" err="1">
                <a:solidFill>
                  <a:srgbClr val="002060"/>
                </a:solidFill>
              </a:rPr>
              <a:t>Nemiroff</a:t>
            </a:r>
            <a:r>
              <a:rPr lang="en" b="1" dirty="0">
                <a:solidFill>
                  <a:srgbClr val="002060"/>
                </a:solidFill>
              </a:rPr>
              <a:t>», «</a:t>
            </a:r>
            <a:r>
              <a:rPr lang="en" b="1" dirty="0" err="1">
                <a:solidFill>
                  <a:srgbClr val="002060"/>
                </a:solidFill>
              </a:rPr>
              <a:t>Roshen</a:t>
            </a:r>
            <a:r>
              <a:rPr lang="en" b="1" dirty="0">
                <a:solidFill>
                  <a:srgbClr val="002060"/>
                </a:solidFill>
              </a:rPr>
              <a:t>»).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Повинно бути </a:t>
            </a:r>
            <a:r>
              <a:rPr lang="ru-RU" b="1" dirty="0" err="1">
                <a:solidFill>
                  <a:srgbClr val="FF0000"/>
                </a:solidFill>
              </a:rPr>
              <a:t>більше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відомих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брендів</a:t>
            </a:r>
            <a:r>
              <a:rPr lang="ru-RU" b="1" dirty="0">
                <a:solidFill>
                  <a:srgbClr val="FF0000"/>
                </a:solidFill>
              </a:rPr>
              <a:t> і </a:t>
            </a:r>
            <a:r>
              <a:rPr lang="ru-RU" b="1" dirty="0" err="1">
                <a:solidFill>
                  <a:srgbClr val="FF0000"/>
                </a:solidFill>
              </a:rPr>
              <a:t>торгових</a:t>
            </a:r>
            <a:r>
              <a:rPr lang="ru-RU" b="1" dirty="0">
                <a:solidFill>
                  <a:srgbClr val="FF0000"/>
                </a:solidFill>
              </a:rPr>
              <a:t> марок, </a:t>
            </a:r>
            <a:r>
              <a:rPr lang="ru-RU" b="1" dirty="0" err="1">
                <a:solidFill>
                  <a:srgbClr val="FF0000"/>
                </a:solidFill>
              </a:rPr>
              <a:t>які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закріплювали</a:t>
            </a:r>
            <a:r>
              <a:rPr lang="ru-RU" b="1" dirty="0">
                <a:solidFill>
                  <a:srgbClr val="FF0000"/>
                </a:solidFill>
              </a:rPr>
              <a:t> б </a:t>
            </a:r>
            <a:r>
              <a:rPr lang="ru-RU" b="1" dirty="0" err="1">
                <a:solidFill>
                  <a:srgbClr val="FF0000"/>
                </a:solidFill>
              </a:rPr>
              <a:t>позитивні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асоціаціі</a:t>
            </a:r>
            <a:r>
              <a:rPr lang="ru-RU" b="1" dirty="0">
                <a:solidFill>
                  <a:srgbClr val="FF0000"/>
                </a:solidFill>
              </a:rPr>
              <a:t>̈ з </a:t>
            </a:r>
            <a:r>
              <a:rPr lang="ru-RU" b="1" dirty="0" err="1">
                <a:solidFill>
                  <a:srgbClr val="FF0000"/>
                </a:solidFill>
              </a:rPr>
              <a:t>Україною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b="1" dirty="0" err="1">
                <a:solidFill>
                  <a:srgbClr val="002060"/>
                </a:solidFill>
              </a:rPr>
              <a:t>Тож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варто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покращити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умови</a:t>
            </a:r>
            <a:r>
              <a:rPr lang="ru-RU" b="1" dirty="0">
                <a:solidFill>
                  <a:srgbClr val="002060"/>
                </a:solidFill>
              </a:rPr>
              <a:t> для </a:t>
            </a:r>
            <a:r>
              <a:rPr lang="ru-RU" b="1" dirty="0" err="1">
                <a:solidFill>
                  <a:srgbClr val="002060"/>
                </a:solidFill>
              </a:rPr>
              <a:t>розвитку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підприємництва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бізнесу</a:t>
            </a:r>
            <a:r>
              <a:rPr lang="ru-RU" b="1" dirty="0">
                <a:solidFill>
                  <a:srgbClr val="002060"/>
                </a:solidFill>
              </a:rPr>
              <a:t> (</a:t>
            </a:r>
            <a:r>
              <a:rPr lang="ru-RU" b="1" dirty="0" err="1">
                <a:solidFill>
                  <a:srgbClr val="002060"/>
                </a:solidFill>
              </a:rPr>
              <a:t>оптимальне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оподаткування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унеможливлення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корупційних</a:t>
            </a:r>
            <a:r>
              <a:rPr lang="ru-RU" b="1" dirty="0">
                <a:solidFill>
                  <a:srgbClr val="002060"/>
                </a:solidFill>
              </a:rPr>
              <a:t> схем </a:t>
            </a:r>
            <a:r>
              <a:rPr lang="ru-RU" b="1" dirty="0" err="1">
                <a:solidFill>
                  <a:srgbClr val="002060"/>
                </a:solidFill>
              </a:rPr>
              <a:t>тощо</a:t>
            </a:r>
            <a:r>
              <a:rPr lang="ru-RU" b="1" dirty="0">
                <a:solidFill>
                  <a:srgbClr val="002060"/>
                </a:solidFill>
              </a:rPr>
              <a:t>). 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Чітке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визначення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геополітичних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пріоритетів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" b="1" dirty="0" err="1">
                <a:solidFill>
                  <a:srgbClr val="FF0000"/>
                </a:solidFill>
              </a:rPr>
              <a:t>i</a:t>
            </a:r>
            <a:r>
              <a:rPr lang="en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самовизначення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України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як </a:t>
            </a:r>
            <a:r>
              <a:rPr lang="ru-RU" b="1" dirty="0" err="1">
                <a:solidFill>
                  <a:srgbClr val="002060"/>
                </a:solidFill>
              </a:rPr>
              <a:t>суверенноі</a:t>
            </a:r>
            <a:r>
              <a:rPr lang="ru-RU" b="1" dirty="0">
                <a:solidFill>
                  <a:srgbClr val="002060"/>
                </a:solidFill>
              </a:rPr>
              <a:t>̈ </a:t>
            </a:r>
            <a:r>
              <a:rPr lang="ru-RU" b="1" dirty="0" err="1">
                <a:solidFill>
                  <a:srgbClr val="002060"/>
                </a:solidFill>
              </a:rPr>
              <a:t>держави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en" b="1" dirty="0" err="1">
                <a:solidFill>
                  <a:srgbClr val="002060"/>
                </a:solidFill>
              </a:rPr>
              <a:t>i</a:t>
            </a:r>
            <a:r>
              <a:rPr lang="ru-RU" b="1" dirty="0">
                <a:solidFill>
                  <a:srgbClr val="002060"/>
                </a:solidFill>
              </a:rPr>
              <a:t>з </a:t>
            </a:r>
            <a:r>
              <a:rPr lang="ru-RU" b="1" dirty="0" err="1">
                <a:solidFill>
                  <a:srgbClr val="002060"/>
                </a:solidFill>
              </a:rPr>
              <a:t>власними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геополітичними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національними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інтересами</a:t>
            </a:r>
            <a:r>
              <a:rPr lang="ru-RU" b="1" dirty="0">
                <a:solidFill>
                  <a:srgbClr val="002060"/>
                </a:solidFill>
              </a:rPr>
              <a:t> – </a:t>
            </a:r>
            <a:r>
              <a:rPr lang="ru-RU" b="1" dirty="0" err="1">
                <a:solidFill>
                  <a:srgbClr val="002060"/>
                </a:solidFill>
              </a:rPr>
              <a:t>перетворення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її</a:t>
            </a:r>
            <a:r>
              <a:rPr lang="ru-RU" b="1" dirty="0">
                <a:solidFill>
                  <a:srgbClr val="002060"/>
                </a:solidFill>
              </a:rPr>
              <a:t> на </a:t>
            </a:r>
            <a:r>
              <a:rPr lang="ru-RU" b="1" dirty="0" err="1">
                <a:solidFill>
                  <a:srgbClr val="002060"/>
                </a:solidFill>
              </a:rPr>
              <a:t>європейську</a:t>
            </a:r>
            <a:r>
              <a:rPr lang="ru-RU" b="1" dirty="0">
                <a:solidFill>
                  <a:srgbClr val="002060"/>
                </a:solidFill>
              </a:rPr>
              <a:t> державу не </a:t>
            </a:r>
            <a:r>
              <a:rPr lang="ru-RU" b="1" dirty="0" err="1">
                <a:solidFill>
                  <a:srgbClr val="002060"/>
                </a:solidFill>
              </a:rPr>
              <a:t>тільки</a:t>
            </a:r>
            <a:r>
              <a:rPr lang="ru-RU" b="1" dirty="0">
                <a:solidFill>
                  <a:srgbClr val="002060"/>
                </a:solidFill>
              </a:rPr>
              <a:t> за </a:t>
            </a:r>
            <a:r>
              <a:rPr lang="ru-RU" b="1" dirty="0" err="1">
                <a:solidFill>
                  <a:srgbClr val="002060"/>
                </a:solidFill>
              </a:rPr>
              <a:t>географічним</a:t>
            </a:r>
            <a:r>
              <a:rPr lang="ru-RU" b="1" dirty="0">
                <a:solidFill>
                  <a:srgbClr val="002060"/>
                </a:solidFill>
              </a:rPr>
              <a:t> становищем, а й за в</a:t>
            </a:r>
            <a:r>
              <a:rPr lang="en" b="1" dirty="0" err="1">
                <a:solidFill>
                  <a:srgbClr val="002060"/>
                </a:solidFill>
              </a:rPr>
              <a:t>i</a:t>
            </a:r>
            <a:r>
              <a:rPr lang="ru-RU" b="1" dirty="0" err="1">
                <a:solidFill>
                  <a:srgbClr val="002060"/>
                </a:solidFill>
              </a:rPr>
              <a:t>дпов</a:t>
            </a:r>
            <a:r>
              <a:rPr lang="en" b="1" dirty="0" err="1">
                <a:solidFill>
                  <a:srgbClr val="002060"/>
                </a:solidFill>
              </a:rPr>
              <a:t>i</a:t>
            </a:r>
            <a:r>
              <a:rPr lang="ru-RU" b="1" dirty="0" err="1">
                <a:solidFill>
                  <a:srgbClr val="002060"/>
                </a:solidFill>
              </a:rPr>
              <a:t>дними</a:t>
            </a:r>
            <a:r>
              <a:rPr lang="ru-RU" b="1" dirty="0">
                <a:solidFill>
                  <a:srgbClr val="002060"/>
                </a:solidFill>
              </a:rPr>
              <a:t> стандартами </a:t>
            </a:r>
            <a:r>
              <a:rPr lang="ru-RU" b="1" dirty="0" err="1">
                <a:solidFill>
                  <a:srgbClr val="002060"/>
                </a:solidFill>
              </a:rPr>
              <a:t>внутр</a:t>
            </a:r>
            <a:r>
              <a:rPr lang="en" b="1" dirty="0" err="1">
                <a:solidFill>
                  <a:srgbClr val="002060"/>
                </a:solidFill>
              </a:rPr>
              <a:t>i</a:t>
            </a:r>
            <a:r>
              <a:rPr lang="ru-RU" b="1" dirty="0" err="1">
                <a:solidFill>
                  <a:srgbClr val="002060"/>
                </a:solidFill>
              </a:rPr>
              <a:t>шньоі</a:t>
            </a:r>
            <a:r>
              <a:rPr lang="ru-RU" b="1" dirty="0">
                <a:solidFill>
                  <a:srgbClr val="002060"/>
                </a:solidFill>
              </a:rPr>
              <a:t>̈ та </a:t>
            </a:r>
            <a:r>
              <a:rPr lang="ru-RU" b="1" dirty="0" err="1">
                <a:solidFill>
                  <a:srgbClr val="002060"/>
                </a:solidFill>
              </a:rPr>
              <a:t>зовнішньоі</a:t>
            </a:r>
            <a:r>
              <a:rPr lang="ru-RU" b="1" dirty="0">
                <a:solidFill>
                  <a:srgbClr val="002060"/>
                </a:solidFill>
              </a:rPr>
              <a:t>̈ </a:t>
            </a:r>
            <a:r>
              <a:rPr lang="ru-RU" b="1" dirty="0" err="1">
                <a:solidFill>
                  <a:srgbClr val="002060"/>
                </a:solidFill>
              </a:rPr>
              <a:t>стабільності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Докорінна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перебудова</a:t>
            </a:r>
            <a:r>
              <a:rPr lang="ru-RU" b="1" dirty="0">
                <a:solidFill>
                  <a:srgbClr val="FF0000"/>
                </a:solidFill>
              </a:rPr>
              <a:t> політичної </a:t>
            </a:r>
            <a:r>
              <a:rPr lang="ru-RU" b="1" dirty="0" err="1">
                <a:solidFill>
                  <a:srgbClr val="FF0000"/>
                </a:solidFill>
              </a:rPr>
              <a:t>системи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України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вихід</a:t>
            </a:r>
            <a:r>
              <a:rPr lang="ru-RU" b="1" dirty="0">
                <a:solidFill>
                  <a:srgbClr val="002060"/>
                </a:solidFill>
              </a:rPr>
              <a:t> з </a:t>
            </a:r>
            <a:r>
              <a:rPr lang="ru-RU" b="1" dirty="0" err="1">
                <a:solidFill>
                  <a:srgbClr val="002060"/>
                </a:solidFill>
              </a:rPr>
              <a:t>кризи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політичної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економічної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сфери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</a:p>
          <a:p>
            <a:endParaRPr lang="uk-UA" dirty="0"/>
          </a:p>
        </p:txBody>
      </p:sp>
      <p:pic>
        <p:nvPicPr>
          <p:cNvPr id="29698" name="Picture 2" descr="Топ-50 украинских брендов - новости Украины, Продовольствие - LIGA.net">
            <a:extLst>
              <a:ext uri="{FF2B5EF4-FFF2-40B4-BE49-F238E27FC236}">
                <a16:creationId xmlns:a16="http://schemas.microsoft.com/office/drawing/2014/main" id="{57D7D7DA-C731-994D-BED6-DEEB3FD94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0"/>
            <a:ext cx="4243124" cy="42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KIEV, UKRAINE, 19 October: Bears Near Show-window of the Roshen Brand  Confectionery Shop. Roshen Confectionery Corporation Editorial Stock Photo  - Image of poroshenko, showwindow: 136894898">
            <a:extLst>
              <a:ext uri="{FF2B5EF4-FFF2-40B4-BE49-F238E27FC236}">
                <a16:creationId xmlns:a16="http://schemas.microsoft.com/office/drawing/2014/main" id="{9AB1F1EF-E5EC-4545-A61B-008DE4DC95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9"/>
          <a:stretch/>
        </p:blipFill>
        <p:spPr bwMode="auto">
          <a:xfrm>
            <a:off x="7872677" y="4129087"/>
            <a:ext cx="4057122" cy="27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118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45000">
              <a:schemeClr val="accent4">
                <a:lumMod val="20000"/>
                <a:lumOff val="80000"/>
              </a:schemeClr>
            </a:gs>
            <a:gs pos="8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3EE1855-B7AE-FE4C-99E2-7532BCA72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9" y="0"/>
            <a:ext cx="6039951" cy="670401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Після</a:t>
            </a:r>
            <a:r>
              <a:rPr lang="ru-RU" b="1" dirty="0">
                <a:solidFill>
                  <a:srgbClr val="FF0000"/>
                </a:solidFill>
              </a:rPr>
              <a:t> 2014 р. - </a:t>
            </a:r>
            <a:r>
              <a:rPr lang="ru-RU" b="1" dirty="0" err="1">
                <a:solidFill>
                  <a:srgbClr val="FF0000"/>
                </a:solidFill>
              </a:rPr>
              <a:t>втрата</a:t>
            </a:r>
            <a:r>
              <a:rPr lang="ru-RU" b="1" dirty="0">
                <a:solidFill>
                  <a:srgbClr val="FF0000"/>
                </a:solidFill>
              </a:rPr>
              <a:t> контролю </a:t>
            </a:r>
            <a:r>
              <a:rPr lang="ru-RU" b="1" dirty="0" err="1">
                <a:solidFill>
                  <a:srgbClr val="FF0000"/>
                </a:solidFill>
              </a:rPr>
              <a:t>України</a:t>
            </a:r>
            <a:r>
              <a:rPr lang="ru-RU" b="1" dirty="0">
                <a:solidFill>
                  <a:srgbClr val="FF0000"/>
                </a:solidFill>
              </a:rPr>
              <a:t> над </a:t>
            </a:r>
            <a:r>
              <a:rPr lang="ru-RU" b="1" dirty="0" err="1">
                <a:solidFill>
                  <a:srgbClr val="FF0000"/>
                </a:solidFill>
              </a:rPr>
              <a:t>своїм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інформаційним</a:t>
            </a:r>
            <a:r>
              <a:rPr lang="ru-RU" b="1" dirty="0">
                <a:solidFill>
                  <a:srgbClr val="FF0000"/>
                </a:solidFill>
              </a:rPr>
              <a:t> простором та </a:t>
            </a:r>
            <a:r>
              <a:rPr lang="ru-RU" b="1" dirty="0" err="1">
                <a:solidFill>
                  <a:srgbClr val="FF0000"/>
                </a:solidFill>
              </a:rPr>
              <a:t>процесом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формування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зовнішнього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іміджу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держави</a:t>
            </a:r>
            <a:r>
              <a:rPr lang="ru-RU" b="1" dirty="0">
                <a:solidFill>
                  <a:srgbClr val="FF0000"/>
                </a:solidFill>
              </a:rPr>
              <a:t>; </a:t>
            </a:r>
            <a:r>
              <a:rPr lang="ru-RU" b="1" dirty="0">
                <a:solidFill>
                  <a:srgbClr val="002060"/>
                </a:solidFill>
              </a:rPr>
              <a:t>за умов </a:t>
            </a:r>
            <a:r>
              <a:rPr lang="ru-RU" b="1" dirty="0" err="1">
                <a:solidFill>
                  <a:srgbClr val="002060"/>
                </a:solidFill>
              </a:rPr>
              <a:t>відсутності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чи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слабкості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державноі</a:t>
            </a:r>
            <a:r>
              <a:rPr lang="ru-RU" b="1" dirty="0">
                <a:solidFill>
                  <a:srgbClr val="002060"/>
                </a:solidFill>
              </a:rPr>
              <a:t>̈ </a:t>
            </a:r>
            <a:r>
              <a:rPr lang="ru-RU" b="1" dirty="0" err="1">
                <a:solidFill>
                  <a:srgbClr val="002060"/>
                </a:solidFill>
              </a:rPr>
              <a:t>політики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формування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просування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іміджу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України</a:t>
            </a:r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err="1">
                <a:solidFill>
                  <a:srgbClr val="002060"/>
                </a:solidFill>
              </a:rPr>
              <a:t>інформаційному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просторі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закордонних</a:t>
            </a:r>
            <a:r>
              <a:rPr lang="ru-RU" b="1" dirty="0">
                <a:solidFill>
                  <a:srgbClr val="002060"/>
                </a:solidFill>
              </a:rPr>
              <a:t> держав, </a:t>
            </a:r>
            <a:r>
              <a:rPr lang="ru-RU" b="1" dirty="0" err="1">
                <a:solidFill>
                  <a:srgbClr val="FF0000"/>
                </a:solidFill>
              </a:rPr>
              <a:t>він</a:t>
            </a:r>
            <a:r>
              <a:rPr lang="ru-RU" b="1" dirty="0">
                <a:solidFill>
                  <a:srgbClr val="FF0000"/>
                </a:solidFill>
              </a:rPr>
              <a:t> все одно </a:t>
            </a:r>
            <a:r>
              <a:rPr lang="ru-RU" b="1" dirty="0" err="1">
                <a:solidFill>
                  <a:srgbClr val="FF0000"/>
                </a:solidFill>
              </a:rPr>
              <a:t>формувався</a:t>
            </a:r>
            <a:r>
              <a:rPr lang="ru-RU" b="1" dirty="0">
                <a:solidFill>
                  <a:srgbClr val="FF0000"/>
                </a:solidFill>
              </a:rPr>
              <a:t>, але не </a:t>
            </a:r>
            <a:r>
              <a:rPr lang="ru-RU" b="1" dirty="0" err="1">
                <a:solidFill>
                  <a:srgbClr val="FF0000"/>
                </a:solidFill>
              </a:rPr>
              <a:t>Україною</a:t>
            </a:r>
            <a:r>
              <a:rPr lang="ru-RU" b="1" dirty="0">
                <a:solidFill>
                  <a:srgbClr val="FF0000"/>
                </a:solidFill>
              </a:rPr>
              <a:t>!!! </a:t>
            </a:r>
          </a:p>
          <a:p>
            <a:r>
              <a:rPr lang="ru-RU" b="1" dirty="0">
                <a:solidFill>
                  <a:srgbClr val="FF0000"/>
                </a:solidFill>
              </a:rPr>
              <a:t>США</a:t>
            </a:r>
            <a:r>
              <a:rPr lang="ru-RU" b="1" dirty="0">
                <a:solidFill>
                  <a:srgbClr val="002060"/>
                </a:solidFill>
              </a:rPr>
              <a:t>, як </a:t>
            </a:r>
            <a:r>
              <a:rPr lang="ru-RU" b="1" dirty="0" err="1">
                <a:solidFill>
                  <a:srgbClr val="002060"/>
                </a:solidFill>
              </a:rPr>
              <a:t>стратегічнии</a:t>
            </a:r>
            <a:r>
              <a:rPr lang="ru-RU" b="1" dirty="0">
                <a:solidFill>
                  <a:srgbClr val="002060"/>
                </a:solidFill>
              </a:rPr>
              <a:t>̆ партнер </a:t>
            </a:r>
            <a:r>
              <a:rPr lang="ru-RU" b="1" dirty="0" err="1">
                <a:solidFill>
                  <a:srgbClr val="002060"/>
                </a:solidFill>
              </a:rPr>
              <a:t>України</a:t>
            </a:r>
            <a:r>
              <a:rPr lang="ru-RU" b="1" dirty="0">
                <a:solidFill>
                  <a:srgbClr val="002060"/>
                </a:solidFill>
              </a:rPr>
              <a:t>, і </a:t>
            </a:r>
            <a:r>
              <a:rPr lang="ru-RU" b="1" dirty="0" err="1">
                <a:solidFill>
                  <a:srgbClr val="FF0000"/>
                </a:solidFill>
              </a:rPr>
              <a:t>Росія</a:t>
            </a:r>
            <a:r>
              <a:rPr lang="ru-RU" b="1" dirty="0">
                <a:solidFill>
                  <a:srgbClr val="002060"/>
                </a:solidFill>
              </a:rPr>
              <a:t>, як держава-</a:t>
            </a:r>
            <a:r>
              <a:rPr lang="ru-RU" b="1" dirty="0" err="1">
                <a:solidFill>
                  <a:srgbClr val="002060"/>
                </a:solidFill>
              </a:rPr>
              <a:t>агресор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здійснювали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вагомии</a:t>
            </a:r>
            <a:r>
              <a:rPr lang="ru-RU" b="1" dirty="0">
                <a:solidFill>
                  <a:srgbClr val="002060"/>
                </a:solidFill>
              </a:rPr>
              <a:t>̆ і </a:t>
            </a:r>
            <a:r>
              <a:rPr lang="ru-RU" b="1" dirty="0" err="1">
                <a:solidFill>
                  <a:srgbClr val="FF0000"/>
                </a:solidFill>
              </a:rPr>
              <a:t>діаметрально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протилежнии</a:t>
            </a:r>
            <a:r>
              <a:rPr lang="ru-RU" b="1" dirty="0">
                <a:solidFill>
                  <a:srgbClr val="FF0000"/>
                </a:solidFill>
              </a:rPr>
              <a:t>̆ </a:t>
            </a:r>
            <a:r>
              <a:rPr lang="ru-RU" b="1" dirty="0" err="1">
                <a:solidFill>
                  <a:srgbClr val="FF0000"/>
                </a:solidFill>
              </a:rPr>
              <a:t>вплив</a:t>
            </a:r>
            <a:r>
              <a:rPr lang="ru-RU" b="1" dirty="0">
                <a:solidFill>
                  <a:srgbClr val="FF0000"/>
                </a:solidFill>
              </a:rPr>
              <a:t> на </a:t>
            </a:r>
            <a:r>
              <a:rPr lang="ru-RU" b="1" dirty="0" err="1">
                <a:solidFill>
                  <a:srgbClr val="FF0000"/>
                </a:solidFill>
              </a:rPr>
              <a:t>українськии</a:t>
            </a:r>
            <a:r>
              <a:rPr lang="ru-RU" b="1" dirty="0">
                <a:solidFill>
                  <a:srgbClr val="FF0000"/>
                </a:solidFill>
              </a:rPr>
              <a:t>̆ </a:t>
            </a:r>
            <a:r>
              <a:rPr lang="ru-RU" b="1" dirty="0" err="1">
                <a:solidFill>
                  <a:srgbClr val="FF0000"/>
                </a:solidFill>
              </a:rPr>
              <a:t>інформаційнии</a:t>
            </a:r>
            <a:r>
              <a:rPr lang="ru-RU" b="1" dirty="0">
                <a:solidFill>
                  <a:srgbClr val="FF0000"/>
                </a:solidFill>
              </a:rPr>
              <a:t>̆ </a:t>
            </a:r>
            <a:r>
              <a:rPr lang="ru-RU" b="1" dirty="0" err="1">
                <a:solidFill>
                  <a:srgbClr val="FF0000"/>
                </a:solidFill>
              </a:rPr>
              <a:t>простір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що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робить</a:t>
            </a:r>
            <a:r>
              <a:rPr lang="ru-RU" b="1" dirty="0">
                <a:solidFill>
                  <a:srgbClr val="002060"/>
                </a:solidFill>
              </a:rPr>
              <a:t> його </a:t>
            </a:r>
            <a:r>
              <a:rPr lang="ru-RU" b="1" dirty="0" err="1">
                <a:solidFill>
                  <a:srgbClr val="002060"/>
                </a:solidFill>
              </a:rPr>
              <a:t>вразливим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err="1">
                <a:solidFill>
                  <a:srgbClr val="002060"/>
                </a:solidFill>
              </a:rPr>
              <a:t>суперечливим</a:t>
            </a:r>
            <a:r>
              <a:rPr lang="ru-RU" b="1" dirty="0">
                <a:solidFill>
                  <a:srgbClr val="002060"/>
                </a:solidFill>
              </a:rPr>
              <a:t>. За </a:t>
            </a:r>
            <a:r>
              <a:rPr lang="ru-RU" b="1" dirty="0" err="1">
                <a:solidFill>
                  <a:srgbClr val="002060"/>
                </a:solidFill>
              </a:rPr>
              <a:t>цих</a:t>
            </a:r>
            <a:r>
              <a:rPr lang="ru-RU" b="1" dirty="0">
                <a:solidFill>
                  <a:srgbClr val="002060"/>
                </a:solidFill>
              </a:rPr>
              <a:t> умов, </a:t>
            </a:r>
            <a:r>
              <a:rPr lang="ru-RU" b="1" dirty="0" err="1">
                <a:solidFill>
                  <a:srgbClr val="002060"/>
                </a:solidFill>
              </a:rPr>
              <a:t>відсутність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власноі</a:t>
            </a:r>
            <a:r>
              <a:rPr lang="ru-RU" b="1" dirty="0">
                <a:solidFill>
                  <a:srgbClr val="002060"/>
                </a:solidFill>
              </a:rPr>
              <a:t>̈ </a:t>
            </a:r>
            <a:r>
              <a:rPr lang="ru-RU" b="1" dirty="0" err="1">
                <a:solidFill>
                  <a:srgbClr val="002060"/>
                </a:solidFill>
              </a:rPr>
              <a:t>системи</a:t>
            </a:r>
            <a:r>
              <a:rPr lang="ru-RU" b="1" dirty="0">
                <a:solidFill>
                  <a:srgbClr val="002060"/>
                </a:solidFill>
              </a:rPr>
              <a:t> контролю та </a:t>
            </a:r>
            <a:r>
              <a:rPr lang="ru-RU" b="1" dirty="0" err="1">
                <a:solidFill>
                  <a:srgbClr val="002060"/>
                </a:solidFill>
              </a:rPr>
              <a:t>міцних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цінностеи</a:t>
            </a:r>
            <a:r>
              <a:rPr lang="ru-RU" b="1" dirty="0">
                <a:solidFill>
                  <a:srgbClr val="002060"/>
                </a:solidFill>
              </a:rPr>
              <a:t>̆, </a:t>
            </a:r>
            <a:r>
              <a:rPr lang="ru-RU" b="1" dirty="0" err="1">
                <a:solidFill>
                  <a:srgbClr val="002060"/>
                </a:solidFill>
              </a:rPr>
              <a:t>що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здатні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об’єднати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країну</a:t>
            </a:r>
            <a:r>
              <a:rPr lang="ru-RU" b="1" dirty="0">
                <a:solidFill>
                  <a:srgbClr val="002060"/>
                </a:solidFill>
              </a:rPr>
              <a:t>, дозволила </a:t>
            </a:r>
            <a:r>
              <a:rPr lang="ru-RU" b="1" dirty="0" err="1">
                <a:solidFill>
                  <a:srgbClr val="002060"/>
                </a:solidFill>
              </a:rPr>
              <a:t>поставити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під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сумнів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їі</a:t>
            </a:r>
            <a:r>
              <a:rPr lang="ru-RU" b="1" dirty="0">
                <a:solidFill>
                  <a:srgbClr val="002060"/>
                </a:solidFill>
              </a:rPr>
              <a:t>̈ </a:t>
            </a:r>
            <a:r>
              <a:rPr lang="ru-RU" b="1" dirty="0" err="1">
                <a:solidFill>
                  <a:srgbClr val="002060"/>
                </a:solidFill>
              </a:rPr>
              <a:t>національну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безпеку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територіальну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цілісність</a:t>
            </a:r>
            <a:endParaRPr lang="ru-RU" b="1" dirty="0">
              <a:solidFill>
                <a:srgbClr val="002060"/>
              </a:solidFill>
            </a:endParaRPr>
          </a:p>
          <a:p>
            <a:endParaRPr lang="uk-UA" dirty="0"/>
          </a:p>
        </p:txBody>
      </p:sp>
      <p:pic>
        <p:nvPicPr>
          <p:cNvPr id="26628" name="Picture 4" descr="США офіційно оголосили відносини з Росією «складними» з-за її агресії в  Україні">
            <a:extLst>
              <a:ext uri="{FF2B5EF4-FFF2-40B4-BE49-F238E27FC236}">
                <a16:creationId xmlns:a16="http://schemas.microsoft.com/office/drawing/2014/main" id="{B138C2A9-0F8B-E246-8514-7B911C8CA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4" y="844549"/>
            <a:ext cx="6149488" cy="510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428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45000">
              <a:schemeClr val="accent4">
                <a:lumMod val="20000"/>
                <a:lumOff val="80000"/>
              </a:schemeClr>
            </a:gs>
            <a:gs pos="8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AD6D64-148A-364E-BEE4-422D86F52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425450"/>
            <a:ext cx="5829300" cy="643255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ПОТРІБНО!!! 1) </a:t>
            </a:r>
            <a:r>
              <a:rPr lang="ru-RU" b="1" dirty="0" err="1">
                <a:solidFill>
                  <a:srgbClr val="FF0000"/>
                </a:solidFill>
              </a:rPr>
              <a:t>Формування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свого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інформаційного</a:t>
            </a:r>
            <a:r>
              <a:rPr lang="ru-RU" b="1" dirty="0">
                <a:solidFill>
                  <a:srgbClr val="FF0000"/>
                </a:solidFill>
              </a:rPr>
              <a:t> простору не </a:t>
            </a:r>
            <a:r>
              <a:rPr lang="ru-RU" b="1" dirty="0" err="1">
                <a:solidFill>
                  <a:srgbClr val="FF0000"/>
                </a:solidFill>
              </a:rPr>
              <a:t>тільки</a:t>
            </a:r>
            <a:r>
              <a:rPr lang="ru-RU" b="1" dirty="0">
                <a:solidFill>
                  <a:srgbClr val="FF0000"/>
                </a:solidFill>
              </a:rPr>
              <a:t> в межах </a:t>
            </a:r>
            <a:r>
              <a:rPr lang="ru-RU" b="1" dirty="0" err="1">
                <a:solidFill>
                  <a:srgbClr val="FF0000"/>
                </a:solidFill>
              </a:rPr>
              <a:t>своїх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держ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b="1" dirty="0" err="1">
                <a:solidFill>
                  <a:srgbClr val="FF0000"/>
                </a:solidFill>
              </a:rPr>
              <a:t>кордонів</a:t>
            </a:r>
            <a:r>
              <a:rPr lang="ru-RU" b="1" dirty="0">
                <a:solidFill>
                  <a:srgbClr val="FF0000"/>
                </a:solidFill>
              </a:rPr>
              <a:t>, а й на </a:t>
            </a:r>
            <a:r>
              <a:rPr lang="ru-RU" b="1" dirty="0" err="1">
                <a:solidFill>
                  <a:srgbClr val="FF0000"/>
                </a:solidFill>
              </a:rPr>
              <a:t>території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інших</a:t>
            </a:r>
            <a:r>
              <a:rPr lang="ru-RU" b="1" dirty="0">
                <a:solidFill>
                  <a:srgbClr val="FF0000"/>
                </a:solidFill>
              </a:rPr>
              <a:t> держав; 2) </a:t>
            </a:r>
            <a:r>
              <a:rPr lang="ru-RU" b="1" dirty="0" err="1">
                <a:solidFill>
                  <a:srgbClr val="002060"/>
                </a:solidFill>
              </a:rPr>
              <a:t>коригування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державноі</a:t>
            </a:r>
            <a:r>
              <a:rPr lang="ru-RU" b="1" dirty="0">
                <a:solidFill>
                  <a:srgbClr val="002060"/>
                </a:solidFill>
              </a:rPr>
              <a:t>̈ </a:t>
            </a:r>
            <a:r>
              <a:rPr lang="ru-RU" b="1" dirty="0" err="1">
                <a:solidFill>
                  <a:srgbClr val="002060"/>
                </a:solidFill>
              </a:rPr>
              <a:t>політики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просування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іміджу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України</a:t>
            </a:r>
            <a:r>
              <a:rPr lang="ru-RU" b="1" dirty="0">
                <a:solidFill>
                  <a:srgbClr val="002060"/>
                </a:solidFill>
              </a:rPr>
              <a:t> через </a:t>
            </a:r>
            <a:r>
              <a:rPr lang="ru-RU" b="1" dirty="0" err="1">
                <a:solidFill>
                  <a:srgbClr val="FF0000"/>
                </a:solidFill>
              </a:rPr>
              <a:t>посилення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локальних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образів</a:t>
            </a:r>
            <a:r>
              <a:rPr lang="ru-RU" b="1" dirty="0">
                <a:solidFill>
                  <a:srgbClr val="FF0000"/>
                </a:solidFill>
              </a:rPr>
              <a:t> та </a:t>
            </a:r>
            <a:r>
              <a:rPr lang="ru-RU" b="1" dirty="0" err="1">
                <a:solidFill>
                  <a:srgbClr val="FF0000"/>
                </a:solidFill>
              </a:rPr>
              <a:t>загальнонаціональних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цінностеи</a:t>
            </a:r>
            <a:r>
              <a:rPr lang="ru-RU" b="1" dirty="0">
                <a:solidFill>
                  <a:srgbClr val="FF0000"/>
                </a:solidFill>
              </a:rPr>
              <a:t>̆, </a:t>
            </a:r>
            <a:r>
              <a:rPr lang="ru-RU" b="1" dirty="0" err="1">
                <a:solidFill>
                  <a:srgbClr val="FF0000"/>
                </a:solidFill>
              </a:rPr>
              <a:t>актуальних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асоціаціи</a:t>
            </a:r>
            <a:r>
              <a:rPr lang="ru-RU" b="1" dirty="0">
                <a:solidFill>
                  <a:srgbClr val="FF0000"/>
                </a:solidFill>
              </a:rPr>
              <a:t>̆ та </a:t>
            </a:r>
            <a:r>
              <a:rPr lang="ru-RU" b="1" dirty="0" err="1">
                <a:solidFill>
                  <a:srgbClr val="FF0000"/>
                </a:solidFill>
              </a:rPr>
              <a:t>ідентифікаціи</a:t>
            </a:r>
            <a:r>
              <a:rPr lang="ru-RU" b="1" dirty="0">
                <a:solidFill>
                  <a:srgbClr val="FF0000"/>
                </a:solidFill>
              </a:rPr>
              <a:t>̆ </a:t>
            </a:r>
            <a:r>
              <a:rPr lang="ru-RU" b="1" dirty="0" err="1">
                <a:solidFill>
                  <a:srgbClr val="FF0000"/>
                </a:solidFill>
              </a:rPr>
              <a:t>українців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Це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спільна</a:t>
            </a:r>
            <a:r>
              <a:rPr lang="ru-RU" b="1" dirty="0">
                <a:solidFill>
                  <a:srgbClr val="002060"/>
                </a:solidFill>
              </a:rPr>
              <a:t> справа </a:t>
            </a:r>
            <a:r>
              <a:rPr lang="ru-RU" b="1" dirty="0" err="1">
                <a:solidFill>
                  <a:srgbClr val="002060"/>
                </a:solidFill>
              </a:rPr>
              <a:t>влади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бізнесу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err="1">
                <a:solidFill>
                  <a:srgbClr val="002060"/>
                </a:solidFill>
              </a:rPr>
              <a:t>громади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дипломатичних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представництв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err="1">
                <a:solidFill>
                  <a:srgbClr val="002060"/>
                </a:solidFill>
              </a:rPr>
              <a:t>діаспор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світу</a:t>
            </a:r>
            <a:r>
              <a:rPr lang="ru-RU" b="1" dirty="0">
                <a:solidFill>
                  <a:srgbClr val="002060"/>
                </a:solidFill>
              </a:rPr>
              <a:t> з приводу їх </a:t>
            </a:r>
            <a:r>
              <a:rPr lang="ru-RU" b="1" dirty="0" err="1">
                <a:solidFill>
                  <a:srgbClr val="002060"/>
                </a:solidFill>
              </a:rPr>
              <a:t>об’єднання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заради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відтворення</a:t>
            </a:r>
            <a:r>
              <a:rPr lang="ru-RU" b="1" dirty="0">
                <a:solidFill>
                  <a:srgbClr val="002060"/>
                </a:solidFill>
              </a:rPr>
              <a:t> позитивного </a:t>
            </a:r>
            <a:r>
              <a:rPr lang="ru-RU" b="1" dirty="0" err="1">
                <a:solidFill>
                  <a:srgbClr val="002060"/>
                </a:solidFill>
              </a:rPr>
              <a:t>іміджу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України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err="1">
                <a:solidFill>
                  <a:srgbClr val="002060"/>
                </a:solidFill>
              </a:rPr>
              <a:t>українців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</a:p>
          <a:p>
            <a:r>
              <a:rPr lang="ru-RU" b="1" dirty="0">
                <a:solidFill>
                  <a:srgbClr val="002060"/>
                </a:solidFill>
              </a:rPr>
              <a:t>Образ </a:t>
            </a:r>
            <a:r>
              <a:rPr lang="ru-RU" b="1" dirty="0" err="1">
                <a:solidFill>
                  <a:srgbClr val="002060"/>
                </a:solidFill>
              </a:rPr>
              <a:t>країни</a:t>
            </a:r>
            <a:r>
              <a:rPr lang="ru-RU" b="1" dirty="0">
                <a:solidFill>
                  <a:srgbClr val="002060"/>
                </a:solidFill>
              </a:rPr>
              <a:t>, як </a:t>
            </a:r>
            <a:r>
              <a:rPr lang="ru-RU" b="1" dirty="0" err="1">
                <a:solidFill>
                  <a:srgbClr val="002060"/>
                </a:solidFill>
              </a:rPr>
              <a:t>складова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іміджу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держави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формується</a:t>
            </a:r>
            <a:r>
              <a:rPr lang="ru-RU" b="1" dirty="0">
                <a:solidFill>
                  <a:srgbClr val="002060"/>
                </a:solidFill>
              </a:rPr>
              <a:t> не </a:t>
            </a:r>
            <a:r>
              <a:rPr lang="ru-RU" b="1" dirty="0" err="1">
                <a:solidFill>
                  <a:srgbClr val="002060"/>
                </a:solidFill>
              </a:rPr>
              <a:t>тільки</a:t>
            </a:r>
            <a:r>
              <a:rPr lang="ru-RU" b="1" dirty="0">
                <a:solidFill>
                  <a:srgbClr val="002060"/>
                </a:solidFill>
              </a:rPr>
              <a:t> через </a:t>
            </a:r>
            <a:r>
              <a:rPr lang="ru-RU" b="1" dirty="0" err="1">
                <a:solidFill>
                  <a:srgbClr val="002060"/>
                </a:solidFill>
              </a:rPr>
              <a:t>інформаційну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політику</a:t>
            </a:r>
            <a:r>
              <a:rPr lang="ru-RU" b="1" dirty="0">
                <a:solidFill>
                  <a:srgbClr val="002060"/>
                </a:solidFill>
              </a:rPr>
              <a:t>, а й через </a:t>
            </a:r>
            <a:r>
              <a:rPr lang="ru-RU" b="1" dirty="0" err="1">
                <a:solidFill>
                  <a:srgbClr val="002060"/>
                </a:solidFill>
              </a:rPr>
              <a:t>знання</a:t>
            </a:r>
            <a:r>
              <a:rPr lang="ru-RU" b="1" dirty="0">
                <a:solidFill>
                  <a:srgbClr val="002060"/>
                </a:solidFill>
              </a:rPr>
              <a:t> про </a:t>
            </a:r>
            <a:r>
              <a:rPr lang="ru-RU" b="1" dirty="0" err="1">
                <a:solidFill>
                  <a:srgbClr val="002060"/>
                </a:solidFill>
              </a:rPr>
              <a:t>осіб-символів</a:t>
            </a:r>
            <a:r>
              <a:rPr lang="ru-RU" b="1" dirty="0">
                <a:solidFill>
                  <a:srgbClr val="002060"/>
                </a:solidFill>
              </a:rPr>
              <a:t>, слова-</a:t>
            </a:r>
            <a:r>
              <a:rPr lang="ru-RU" b="1" dirty="0" err="1">
                <a:solidFill>
                  <a:srgbClr val="002060"/>
                </a:solidFill>
              </a:rPr>
              <a:t>маркери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поведінкові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стереотипи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інтерпретацію</a:t>
            </a:r>
            <a:r>
              <a:rPr lang="ru-RU" b="1" dirty="0">
                <a:solidFill>
                  <a:srgbClr val="002060"/>
                </a:solidFill>
              </a:rPr>
              <a:t> подій. 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uk-UA" dirty="0"/>
          </a:p>
        </p:txBody>
      </p:sp>
      <p:pic>
        <p:nvPicPr>
          <p:cNvPr id="20482" name="Picture 2" descr="Агенція Іміджу України - Home | Facebook">
            <a:extLst>
              <a:ext uri="{FF2B5EF4-FFF2-40B4-BE49-F238E27FC236}">
                <a16:creationId xmlns:a16="http://schemas.microsoft.com/office/drawing/2014/main" id="{C160039D-67C4-D044-8417-7CEEACE09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399" y="533010"/>
            <a:ext cx="27686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Про імідж іміджмейкерів">
            <a:extLst>
              <a:ext uri="{FF2B5EF4-FFF2-40B4-BE49-F238E27FC236}">
                <a16:creationId xmlns:a16="http://schemas.microsoft.com/office/drawing/2014/main" id="{CA245345-D719-4F42-A339-079E84450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146" y="2410300"/>
            <a:ext cx="3095624" cy="202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Культура украины картинки, стоковые фото Культура украины | Depositphotos">
            <a:extLst>
              <a:ext uri="{FF2B5EF4-FFF2-40B4-BE49-F238E27FC236}">
                <a16:creationId xmlns:a16="http://schemas.microsoft.com/office/drawing/2014/main" id="{726C9908-F2F6-D04B-9B89-4C7E6CEB6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645" y="4636783"/>
            <a:ext cx="2952109" cy="197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ᐉ Репродукция Пес Патрон 35x35 см Арт Фемелі • Купить в Киеве, Украине •  Лучшая цена в Эпицентре">
            <a:extLst>
              <a:ext uri="{FF2B5EF4-FFF2-40B4-BE49-F238E27FC236}">
                <a16:creationId xmlns:a16="http://schemas.microsoft.com/office/drawing/2014/main" id="{E9A58770-1A90-BF4A-92C4-2C5C0D8CD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11" y="290634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Значок Літак Мрія розбили. Побудуємо новий від Світ стендів - 1625410512">
            <a:extLst>
              <a:ext uri="{FF2B5EF4-FFF2-40B4-BE49-F238E27FC236}">
                <a16:creationId xmlns:a16="http://schemas.microsoft.com/office/drawing/2014/main" id="{D2E90495-3D61-CB4A-95B3-EF955B891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-4962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Академік Елла Лібанова: «Трудова міграція з України: вплив COVID-19»">
            <a:extLst>
              <a:ext uri="{FF2B5EF4-FFF2-40B4-BE49-F238E27FC236}">
                <a16:creationId xmlns:a16="http://schemas.microsoft.com/office/drawing/2014/main" id="{40DC343C-ED63-6B4D-8731-6930ECC6F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4636783"/>
            <a:ext cx="38100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99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45000">
              <a:schemeClr val="accent4">
                <a:lumMod val="20000"/>
                <a:lumOff val="80000"/>
              </a:schemeClr>
            </a:gs>
            <a:gs pos="8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BF071A7-AB74-1941-B766-70D7B958B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239712"/>
            <a:ext cx="6134100" cy="6618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Кеннет </a:t>
            </a:r>
            <a:r>
              <a:rPr lang="ru-RU" dirty="0" err="1">
                <a:solidFill>
                  <a:srgbClr val="FF0000"/>
                </a:solidFill>
              </a:rPr>
              <a:t>Боулдинг</a:t>
            </a:r>
            <a:r>
              <a:rPr lang="ru-RU" dirty="0"/>
              <a:t>: 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/>
              <a:t>визначав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імідж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держави</a:t>
            </a:r>
            <a:r>
              <a:rPr lang="ru-RU" dirty="0">
                <a:solidFill>
                  <a:srgbClr val="FF0000"/>
                </a:solidFill>
              </a:rPr>
              <a:t> як </a:t>
            </a:r>
            <a:r>
              <a:rPr lang="ru-RU" dirty="0" err="1">
                <a:solidFill>
                  <a:srgbClr val="FF0000"/>
                </a:solidFill>
              </a:rPr>
              <a:t>поведінковий</a:t>
            </a:r>
            <a:r>
              <a:rPr lang="ru-RU" dirty="0">
                <a:solidFill>
                  <a:srgbClr val="FF0000"/>
                </a:solidFill>
              </a:rPr>
              <a:t> стереотип</a:t>
            </a:r>
            <a:r>
              <a:rPr lang="ru-RU" dirty="0"/>
              <a:t>, </a:t>
            </a:r>
            <a:r>
              <a:rPr lang="ru-RU" dirty="0" err="1"/>
              <a:t>заснований</a:t>
            </a:r>
            <a:r>
              <a:rPr lang="ru-RU" dirty="0"/>
              <a:t> не </a:t>
            </a:r>
            <a:r>
              <a:rPr lang="ru-RU" dirty="0" err="1"/>
              <a:t>стільки</a:t>
            </a:r>
            <a:r>
              <a:rPr lang="ru-RU" dirty="0"/>
              <a:t> на </a:t>
            </a:r>
            <a:r>
              <a:rPr lang="ru-RU" dirty="0" err="1"/>
              <a:t>дійсних</a:t>
            </a:r>
            <a:r>
              <a:rPr lang="ru-RU" dirty="0"/>
              <a:t> фактах, </a:t>
            </a:r>
            <a:r>
              <a:rPr lang="ru-RU" dirty="0" err="1"/>
              <a:t>скільки</a:t>
            </a:r>
            <a:r>
              <a:rPr lang="ru-RU" dirty="0"/>
              <a:t> на </a:t>
            </a:r>
            <a:r>
              <a:rPr lang="ru-RU" dirty="0" err="1">
                <a:solidFill>
                  <a:srgbClr val="FF0000"/>
                </a:solidFill>
              </a:rPr>
              <a:t>престижі</a:t>
            </a:r>
            <a:r>
              <a:rPr lang="ru-RU" dirty="0">
                <a:solidFill>
                  <a:srgbClr val="FF0000"/>
                </a:solidFill>
              </a:rPr>
              <a:t>, думках, </a:t>
            </a:r>
            <a:r>
              <a:rPr lang="ru-RU" dirty="0" err="1">
                <a:solidFill>
                  <a:srgbClr val="FF0000"/>
                </a:solidFill>
              </a:rPr>
              <a:t>ілюзіях</a:t>
            </a:r>
            <a:r>
              <a:rPr lang="ru-RU" dirty="0">
                <a:solidFill>
                  <a:srgbClr val="FF0000"/>
                </a:solidFill>
              </a:rPr>
              <a:t>, на </a:t>
            </a:r>
            <a:r>
              <a:rPr lang="ru-RU" dirty="0" err="1">
                <a:solidFill>
                  <a:srgbClr val="FF0000"/>
                </a:solidFill>
              </a:rPr>
              <a:t>міфологічному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уявленні</a:t>
            </a:r>
            <a:r>
              <a:rPr lang="ru-RU" dirty="0">
                <a:solidFill>
                  <a:srgbClr val="FF0000"/>
                </a:solidFill>
              </a:rPr>
              <a:t> про </a:t>
            </a:r>
            <a:r>
              <a:rPr lang="ru-RU" dirty="0" err="1">
                <a:solidFill>
                  <a:srgbClr val="FF0000"/>
                </a:solidFill>
              </a:rPr>
              <a:t>минуле</a:t>
            </a:r>
            <a:r>
              <a:rPr lang="ru-RU" dirty="0">
                <a:solidFill>
                  <a:srgbClr val="FF0000"/>
                </a:solidFill>
              </a:rPr>
              <a:t> та на </a:t>
            </a:r>
            <a:r>
              <a:rPr lang="ru-RU" dirty="0" err="1">
                <a:solidFill>
                  <a:srgbClr val="FF0000"/>
                </a:solidFill>
              </a:rPr>
              <a:t>уявному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відображенні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майбутнього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здатне</a:t>
            </a:r>
            <a:r>
              <a:rPr lang="ru-RU" dirty="0"/>
              <a:t> </a:t>
            </a:r>
            <a:r>
              <a:rPr lang="ru-RU" dirty="0" err="1"/>
              <a:t>впливати</a:t>
            </a:r>
            <a:r>
              <a:rPr lang="ru-RU" dirty="0"/>
              <a:t> як на </a:t>
            </a:r>
            <a:r>
              <a:rPr lang="ru-RU" dirty="0" err="1"/>
              <a:t>вчинки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особистостеи</a:t>
            </a:r>
            <a:r>
              <a:rPr lang="ru-RU" dirty="0"/>
              <a:t>̆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, так і на </a:t>
            </a:r>
            <a:r>
              <a:rPr lang="ru-RU" dirty="0" err="1"/>
              <a:t>поведінку</a:t>
            </a:r>
            <a:r>
              <a:rPr lang="ru-RU" dirty="0"/>
              <a:t> </a:t>
            </a:r>
            <a:r>
              <a:rPr lang="ru-RU" dirty="0" err="1"/>
              <a:t>цілих</a:t>
            </a:r>
            <a:r>
              <a:rPr lang="ru-RU" dirty="0"/>
              <a:t> </a:t>
            </a:r>
            <a:r>
              <a:rPr lang="ru-RU" dirty="0" err="1"/>
              <a:t>націи</a:t>
            </a:r>
            <a:r>
              <a:rPr lang="ru-RU" dirty="0"/>
              <a:t>̆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/>
              <a:t>охарактеризував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вплив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національних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образів</a:t>
            </a:r>
            <a:r>
              <a:rPr lang="ru-RU" dirty="0"/>
              <a:t> на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зовнішньоі</a:t>
            </a:r>
            <a:r>
              <a:rPr lang="ru-RU" dirty="0"/>
              <a:t>̈ та </a:t>
            </a:r>
            <a:r>
              <a:rPr lang="ru-RU" dirty="0" err="1"/>
              <a:t>внутрішньоі</a:t>
            </a:r>
            <a:r>
              <a:rPr lang="ru-RU" dirty="0"/>
              <a:t>̈ </a:t>
            </a:r>
            <a:r>
              <a:rPr lang="ru-RU" dirty="0" err="1"/>
              <a:t>політики</a:t>
            </a:r>
            <a:r>
              <a:rPr lang="ru-RU" dirty="0"/>
              <a:t>, яку проводить держава </a:t>
            </a:r>
          </a:p>
          <a:p>
            <a:endParaRPr lang="uk-UA" dirty="0"/>
          </a:p>
        </p:txBody>
      </p:sp>
      <p:pic>
        <p:nvPicPr>
          <p:cNvPr id="3076" name="Picture 4" descr="Політика. Право. Життя.: ІМІДЖ ОРГАНІЗАЦІЇ">
            <a:extLst>
              <a:ext uri="{FF2B5EF4-FFF2-40B4-BE49-F238E27FC236}">
                <a16:creationId xmlns:a16="http://schemas.microsoft.com/office/drawing/2014/main" id="{7F632B4C-607F-9847-9B26-8A1789527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536" y="239712"/>
            <a:ext cx="5004886" cy="345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к создать правильный имидж: 5 правил и 4 практических приема | Rusbase">
            <a:extLst>
              <a:ext uri="{FF2B5EF4-FFF2-40B4-BE49-F238E27FC236}">
                <a16:creationId xmlns:a16="http://schemas.microsoft.com/office/drawing/2014/main" id="{96270E91-9CD3-AB4D-AF5D-F536F3C69B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1" r="23008"/>
          <a:stretch/>
        </p:blipFill>
        <p:spPr bwMode="auto">
          <a:xfrm>
            <a:off x="6991968" y="3697286"/>
            <a:ext cx="4396021" cy="294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30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45000">
              <a:schemeClr val="accent4">
                <a:lumMod val="20000"/>
                <a:lumOff val="80000"/>
              </a:schemeClr>
            </a:gs>
            <a:gs pos="8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88E646-0EFC-924A-AA19-56CEBD127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228600"/>
            <a:ext cx="6858000" cy="662939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7200" b="1" dirty="0">
                <a:solidFill>
                  <a:srgbClr val="00B050"/>
                </a:solidFill>
              </a:rPr>
              <a:t>ІНДИКАТОРИ АНАЛІЗУ ІМІДЖУ УКРАЇНИ В ЗОВНІШНЬОМУ ІНФОРМАЦІЙНОМУ ПРОСТОРІ:</a:t>
            </a:r>
          </a:p>
          <a:p>
            <a:r>
              <a:rPr lang="ru-RU" sz="7200" b="1" dirty="0">
                <a:solidFill>
                  <a:srgbClr val="FF0000"/>
                </a:solidFill>
              </a:rPr>
              <a:t>образ </a:t>
            </a:r>
            <a:r>
              <a:rPr lang="ru-RU" sz="7200" b="1" dirty="0" err="1">
                <a:solidFill>
                  <a:srgbClr val="FF0000"/>
                </a:solidFill>
              </a:rPr>
              <a:t>влади</a:t>
            </a:r>
            <a:r>
              <a:rPr lang="ru-RU" sz="7200" b="1" dirty="0">
                <a:solidFill>
                  <a:srgbClr val="FF0000"/>
                </a:solidFill>
              </a:rPr>
              <a:t> </a:t>
            </a:r>
            <a:r>
              <a:rPr lang="ru-RU" sz="7200" b="1" dirty="0" err="1">
                <a:solidFill>
                  <a:srgbClr val="FF0000"/>
                </a:solidFill>
              </a:rPr>
              <a:t>України</a:t>
            </a:r>
            <a:r>
              <a:rPr lang="ru-RU" sz="7200" b="1" dirty="0">
                <a:solidFill>
                  <a:srgbClr val="FF0000"/>
                </a:solidFill>
              </a:rPr>
              <a:t> </a:t>
            </a:r>
            <a:r>
              <a:rPr lang="ru-RU" sz="7200" b="1" dirty="0">
                <a:solidFill>
                  <a:srgbClr val="002060"/>
                </a:solidFill>
              </a:rPr>
              <a:t>(образ Президента, </a:t>
            </a:r>
            <a:r>
              <a:rPr lang="ru-RU" sz="7200" b="1" dirty="0" err="1">
                <a:solidFill>
                  <a:srgbClr val="002060"/>
                </a:solidFill>
              </a:rPr>
              <a:t>українського</a:t>
            </a:r>
            <a:r>
              <a:rPr lang="ru-RU" sz="7200" b="1" dirty="0">
                <a:solidFill>
                  <a:srgbClr val="002060"/>
                </a:solidFill>
              </a:rPr>
              <a:t> </a:t>
            </a:r>
            <a:r>
              <a:rPr lang="ru-RU" sz="7200" b="1" dirty="0" err="1">
                <a:solidFill>
                  <a:srgbClr val="002060"/>
                </a:solidFill>
              </a:rPr>
              <a:t>політикуму</a:t>
            </a:r>
            <a:r>
              <a:rPr lang="ru-RU" sz="7200" b="1" dirty="0">
                <a:solidFill>
                  <a:srgbClr val="002060"/>
                </a:solidFill>
              </a:rPr>
              <a:t>, </a:t>
            </a:r>
            <a:r>
              <a:rPr lang="ru-RU" sz="7200" b="1" dirty="0" err="1">
                <a:solidFill>
                  <a:srgbClr val="002060"/>
                </a:solidFill>
              </a:rPr>
              <a:t>державних</a:t>
            </a:r>
            <a:r>
              <a:rPr lang="ru-RU" sz="7200" b="1" dirty="0">
                <a:solidFill>
                  <a:srgbClr val="002060"/>
                </a:solidFill>
              </a:rPr>
              <a:t> </a:t>
            </a:r>
            <a:r>
              <a:rPr lang="ru-RU" sz="7200" b="1" dirty="0" err="1">
                <a:solidFill>
                  <a:srgbClr val="002060"/>
                </a:solidFill>
              </a:rPr>
              <a:t>рішень</a:t>
            </a:r>
            <a:r>
              <a:rPr lang="ru-RU" sz="7200" b="1" dirty="0">
                <a:solidFill>
                  <a:srgbClr val="002060"/>
                </a:solidFill>
              </a:rPr>
              <a:t> і </a:t>
            </a:r>
            <a:r>
              <a:rPr lang="ru-RU" sz="7200" b="1" dirty="0" err="1">
                <a:solidFill>
                  <a:srgbClr val="002060"/>
                </a:solidFill>
              </a:rPr>
              <a:t>діи</a:t>
            </a:r>
            <a:r>
              <a:rPr lang="ru-RU" sz="7200" b="1" dirty="0">
                <a:solidFill>
                  <a:srgbClr val="002060"/>
                </a:solidFill>
              </a:rPr>
              <a:t>̆);</a:t>
            </a:r>
          </a:p>
          <a:p>
            <a:r>
              <a:rPr lang="ru-RU" sz="7200" b="1" dirty="0" err="1">
                <a:solidFill>
                  <a:srgbClr val="FF0000"/>
                </a:solidFill>
              </a:rPr>
              <a:t>подіі</a:t>
            </a:r>
            <a:r>
              <a:rPr lang="ru-RU" sz="7200" b="1" dirty="0">
                <a:solidFill>
                  <a:srgbClr val="FF0000"/>
                </a:solidFill>
              </a:rPr>
              <a:t>̈ та їх </a:t>
            </a:r>
            <a:r>
              <a:rPr lang="ru-RU" sz="7200" b="1" dirty="0" err="1">
                <a:solidFill>
                  <a:srgbClr val="FF0000"/>
                </a:solidFill>
              </a:rPr>
              <a:t>інтерпретація</a:t>
            </a:r>
            <a:r>
              <a:rPr lang="ru-RU" sz="7200" b="1" dirty="0">
                <a:solidFill>
                  <a:srgbClr val="FF0000"/>
                </a:solidFill>
              </a:rPr>
              <a:t> </a:t>
            </a:r>
            <a:r>
              <a:rPr lang="ru-RU" sz="7200" b="1" dirty="0">
                <a:solidFill>
                  <a:srgbClr val="002060"/>
                </a:solidFill>
              </a:rPr>
              <a:t>(</a:t>
            </a:r>
            <a:r>
              <a:rPr lang="ru-RU" sz="7200" b="1" dirty="0" err="1">
                <a:solidFill>
                  <a:srgbClr val="002060"/>
                </a:solidFill>
              </a:rPr>
              <a:t>івент-ланцюг</a:t>
            </a:r>
            <a:r>
              <a:rPr lang="ru-RU" sz="7200" b="1" dirty="0">
                <a:solidFill>
                  <a:srgbClr val="002060"/>
                </a:solidFill>
              </a:rPr>
              <a:t>), в </a:t>
            </a:r>
            <a:r>
              <a:rPr lang="ru-RU" sz="7200" b="1" dirty="0" err="1">
                <a:solidFill>
                  <a:srgbClr val="002060"/>
                </a:solidFill>
              </a:rPr>
              <a:t>контексті</a:t>
            </a:r>
            <a:r>
              <a:rPr lang="ru-RU" sz="7200" b="1" dirty="0">
                <a:solidFill>
                  <a:srgbClr val="002060"/>
                </a:solidFill>
              </a:rPr>
              <a:t> </a:t>
            </a:r>
            <a:r>
              <a:rPr lang="ru-RU" sz="7200" b="1" dirty="0" err="1">
                <a:solidFill>
                  <a:srgbClr val="002060"/>
                </a:solidFill>
              </a:rPr>
              <a:t>яких</a:t>
            </a:r>
            <a:r>
              <a:rPr lang="ru-RU" sz="7200" b="1" dirty="0">
                <a:solidFill>
                  <a:srgbClr val="002060"/>
                </a:solidFill>
              </a:rPr>
              <a:t> </a:t>
            </a:r>
            <a:r>
              <a:rPr lang="ru-RU" sz="7200" b="1" dirty="0" err="1">
                <a:solidFill>
                  <a:srgbClr val="002060"/>
                </a:solidFill>
              </a:rPr>
              <a:t>згадується</a:t>
            </a:r>
            <a:r>
              <a:rPr lang="ru-RU" sz="7200" b="1" dirty="0">
                <a:solidFill>
                  <a:srgbClr val="002060"/>
                </a:solidFill>
              </a:rPr>
              <a:t> Україна (</a:t>
            </a:r>
            <a:r>
              <a:rPr lang="ru-RU" sz="7200" b="1" dirty="0" err="1">
                <a:solidFill>
                  <a:srgbClr val="002060"/>
                </a:solidFill>
              </a:rPr>
              <a:t>наприклад</a:t>
            </a:r>
            <a:r>
              <a:rPr lang="ru-RU" sz="7200" b="1" dirty="0">
                <a:solidFill>
                  <a:srgbClr val="002060"/>
                </a:solidFill>
              </a:rPr>
              <a:t>, </a:t>
            </a:r>
            <a:r>
              <a:rPr lang="ru-RU" sz="7200" b="1" dirty="0" err="1">
                <a:solidFill>
                  <a:srgbClr val="002060"/>
                </a:solidFill>
              </a:rPr>
              <a:t>безвіз</a:t>
            </a:r>
            <a:r>
              <a:rPr lang="ru-RU" sz="7200" b="1" dirty="0">
                <a:solidFill>
                  <a:srgbClr val="002060"/>
                </a:solidFill>
              </a:rPr>
              <a:t>, </a:t>
            </a:r>
            <a:r>
              <a:rPr lang="ru-RU" sz="7200" b="1" dirty="0" err="1">
                <a:solidFill>
                  <a:srgbClr val="002060"/>
                </a:solidFill>
              </a:rPr>
              <a:t>корупція</a:t>
            </a:r>
            <a:r>
              <a:rPr lang="ru-RU" sz="7200" b="1" dirty="0">
                <a:solidFill>
                  <a:srgbClr val="002060"/>
                </a:solidFill>
              </a:rPr>
              <a:t>, </a:t>
            </a:r>
            <a:r>
              <a:rPr lang="ru-RU" sz="7200" b="1" dirty="0" err="1">
                <a:solidFill>
                  <a:srgbClr val="002060"/>
                </a:solidFill>
              </a:rPr>
              <a:t>енергетичні</a:t>
            </a:r>
            <a:r>
              <a:rPr lang="ru-RU" sz="7200" b="1" dirty="0">
                <a:solidFill>
                  <a:srgbClr val="002060"/>
                </a:solidFill>
              </a:rPr>
              <a:t> </a:t>
            </a:r>
            <a:r>
              <a:rPr lang="ru-RU" sz="7200" b="1" dirty="0" err="1">
                <a:solidFill>
                  <a:srgbClr val="002060"/>
                </a:solidFill>
              </a:rPr>
              <a:t>відносини</a:t>
            </a:r>
            <a:r>
              <a:rPr lang="ru-RU" sz="7200" b="1" dirty="0">
                <a:solidFill>
                  <a:srgbClr val="002060"/>
                </a:solidFill>
              </a:rPr>
              <a:t> з </a:t>
            </a:r>
            <a:r>
              <a:rPr lang="ru-RU" sz="7200" b="1" dirty="0" err="1">
                <a:solidFill>
                  <a:srgbClr val="002060"/>
                </a:solidFill>
              </a:rPr>
              <a:t>сусідами</a:t>
            </a:r>
            <a:r>
              <a:rPr lang="ru-RU" sz="7200" b="1" dirty="0">
                <a:solidFill>
                  <a:srgbClr val="002060"/>
                </a:solidFill>
              </a:rPr>
              <a:t> та </a:t>
            </a:r>
            <a:r>
              <a:rPr lang="ru-RU" sz="7200" b="1" dirty="0" err="1">
                <a:solidFill>
                  <a:srgbClr val="002060"/>
                </a:solidFill>
              </a:rPr>
              <a:t>ін</a:t>
            </a:r>
            <a:r>
              <a:rPr lang="ru-RU" sz="7200" b="1" dirty="0">
                <a:solidFill>
                  <a:srgbClr val="002060"/>
                </a:solidFill>
              </a:rPr>
              <a:t>.);</a:t>
            </a:r>
          </a:p>
          <a:p>
            <a:r>
              <a:rPr lang="ru-RU" sz="7200" b="1" dirty="0">
                <a:solidFill>
                  <a:srgbClr val="002060"/>
                </a:solidFill>
              </a:rPr>
              <a:t> </a:t>
            </a:r>
            <a:r>
              <a:rPr lang="ru-RU" sz="7200" b="1" dirty="0" err="1">
                <a:solidFill>
                  <a:srgbClr val="FF0000"/>
                </a:solidFill>
              </a:rPr>
              <a:t>асоціативні</a:t>
            </a:r>
            <a:r>
              <a:rPr lang="ru-RU" sz="7200" b="1" dirty="0">
                <a:solidFill>
                  <a:srgbClr val="FF0000"/>
                </a:solidFill>
              </a:rPr>
              <a:t> </a:t>
            </a:r>
            <a:r>
              <a:rPr lang="ru-RU" sz="7200" b="1" dirty="0" err="1">
                <a:solidFill>
                  <a:srgbClr val="FF0000"/>
                </a:solidFill>
              </a:rPr>
              <a:t>образи</a:t>
            </a:r>
            <a:r>
              <a:rPr lang="ru-RU" sz="7200" b="1" dirty="0">
                <a:solidFill>
                  <a:srgbClr val="FF0000"/>
                </a:solidFill>
              </a:rPr>
              <a:t> </a:t>
            </a:r>
            <a:r>
              <a:rPr lang="ru-RU" sz="7200" b="1" dirty="0" err="1">
                <a:solidFill>
                  <a:srgbClr val="FF0000"/>
                </a:solidFill>
              </a:rPr>
              <a:t>України</a:t>
            </a:r>
            <a:r>
              <a:rPr lang="ru-RU" sz="7200" b="1" dirty="0">
                <a:solidFill>
                  <a:srgbClr val="FF0000"/>
                </a:solidFill>
              </a:rPr>
              <a:t> та </a:t>
            </a:r>
            <a:r>
              <a:rPr lang="ru-RU" sz="7200" b="1" dirty="0" err="1">
                <a:solidFill>
                  <a:srgbClr val="FF0000"/>
                </a:solidFill>
              </a:rPr>
              <a:t>українців</a:t>
            </a:r>
            <a:r>
              <a:rPr lang="ru-RU" sz="7200" b="1" dirty="0">
                <a:solidFill>
                  <a:srgbClr val="002060"/>
                </a:solidFill>
              </a:rPr>
              <a:t>, </a:t>
            </a:r>
            <a:r>
              <a:rPr lang="ru-RU" sz="7200" b="1" dirty="0" err="1">
                <a:solidFill>
                  <a:srgbClr val="002060"/>
                </a:solidFill>
              </a:rPr>
              <a:t>серед</a:t>
            </a:r>
            <a:r>
              <a:rPr lang="ru-RU" sz="7200" b="1" dirty="0">
                <a:solidFill>
                  <a:srgbClr val="002060"/>
                </a:solidFill>
              </a:rPr>
              <a:t> </a:t>
            </a:r>
            <a:r>
              <a:rPr lang="ru-RU" sz="7200" b="1" dirty="0" err="1">
                <a:solidFill>
                  <a:srgbClr val="002060"/>
                </a:solidFill>
              </a:rPr>
              <a:t>яких</a:t>
            </a:r>
            <a:r>
              <a:rPr lang="ru-RU" sz="7200" b="1" dirty="0">
                <a:solidFill>
                  <a:srgbClr val="002060"/>
                </a:solidFill>
              </a:rPr>
              <a:t> - </a:t>
            </a:r>
            <a:r>
              <a:rPr lang="ru-RU" sz="7200" b="1" dirty="0" err="1">
                <a:solidFill>
                  <a:srgbClr val="002060"/>
                </a:solidFill>
              </a:rPr>
              <a:t>територія</a:t>
            </a:r>
            <a:r>
              <a:rPr lang="ru-RU" sz="7200" b="1" dirty="0">
                <a:solidFill>
                  <a:srgbClr val="002060"/>
                </a:solidFill>
              </a:rPr>
              <a:t> </a:t>
            </a:r>
            <a:r>
              <a:rPr lang="ru-RU" sz="7200" b="1" dirty="0" err="1">
                <a:solidFill>
                  <a:srgbClr val="002060"/>
                </a:solidFill>
              </a:rPr>
              <a:t>війни</a:t>
            </a:r>
            <a:r>
              <a:rPr lang="ru-RU" sz="7200" b="1" dirty="0">
                <a:solidFill>
                  <a:srgbClr val="002060"/>
                </a:solidFill>
              </a:rPr>
              <a:t> (криза, </a:t>
            </a:r>
            <a:r>
              <a:rPr lang="ru-RU" sz="7200" b="1" dirty="0" err="1">
                <a:solidFill>
                  <a:srgbClr val="002060"/>
                </a:solidFill>
              </a:rPr>
              <a:t>війна</a:t>
            </a:r>
            <a:r>
              <a:rPr lang="ru-RU" sz="7200" b="1" dirty="0">
                <a:solidFill>
                  <a:srgbClr val="002060"/>
                </a:solidFill>
              </a:rPr>
              <a:t>, </a:t>
            </a:r>
            <a:r>
              <a:rPr lang="ru-RU" sz="7200" b="1" dirty="0" err="1">
                <a:solidFill>
                  <a:srgbClr val="002060"/>
                </a:solidFill>
              </a:rPr>
              <a:t>конфлікт</a:t>
            </a:r>
            <a:r>
              <a:rPr lang="ru-RU" sz="7200" b="1" dirty="0">
                <a:solidFill>
                  <a:srgbClr val="002060"/>
                </a:solidFill>
              </a:rPr>
              <a:t> </a:t>
            </a:r>
            <a:r>
              <a:rPr lang="ru-RU" sz="7200" b="1" dirty="0" err="1">
                <a:solidFill>
                  <a:srgbClr val="002060"/>
                </a:solidFill>
              </a:rPr>
              <a:t>або</a:t>
            </a:r>
            <a:r>
              <a:rPr lang="ru-RU" sz="7200" b="1" dirty="0">
                <a:solidFill>
                  <a:srgbClr val="002060"/>
                </a:solidFill>
              </a:rPr>
              <a:t> </a:t>
            </a:r>
            <a:r>
              <a:rPr lang="ru-RU" sz="7200" b="1" dirty="0" err="1">
                <a:solidFill>
                  <a:srgbClr val="002060"/>
                </a:solidFill>
              </a:rPr>
              <a:t>громадянська</a:t>
            </a:r>
            <a:r>
              <a:rPr lang="ru-RU" sz="7200" b="1" dirty="0">
                <a:solidFill>
                  <a:srgbClr val="002060"/>
                </a:solidFill>
              </a:rPr>
              <a:t> </a:t>
            </a:r>
            <a:r>
              <a:rPr lang="ru-RU" sz="7200" b="1" dirty="0" err="1">
                <a:solidFill>
                  <a:srgbClr val="002060"/>
                </a:solidFill>
              </a:rPr>
              <a:t>війна</a:t>
            </a:r>
            <a:r>
              <a:rPr lang="ru-RU" sz="7200" b="1" dirty="0">
                <a:solidFill>
                  <a:srgbClr val="002060"/>
                </a:solidFill>
              </a:rPr>
              <a:t>), характеристики та </a:t>
            </a:r>
            <a:r>
              <a:rPr lang="ru-RU" sz="7200" b="1" dirty="0" err="1">
                <a:solidFill>
                  <a:srgbClr val="002060"/>
                </a:solidFill>
              </a:rPr>
              <a:t>ментальні</a:t>
            </a:r>
            <a:r>
              <a:rPr lang="ru-RU" sz="7200" b="1" dirty="0">
                <a:solidFill>
                  <a:srgbClr val="002060"/>
                </a:solidFill>
              </a:rPr>
              <a:t> </a:t>
            </a:r>
            <a:r>
              <a:rPr lang="ru-RU" sz="7200" b="1" dirty="0" err="1">
                <a:solidFill>
                  <a:srgbClr val="002060"/>
                </a:solidFill>
              </a:rPr>
              <a:t>особливості</a:t>
            </a:r>
            <a:r>
              <a:rPr lang="ru-RU" sz="7200" b="1" dirty="0">
                <a:solidFill>
                  <a:srgbClr val="002060"/>
                </a:solidFill>
              </a:rPr>
              <a:t> </a:t>
            </a:r>
            <a:r>
              <a:rPr lang="ru-RU" sz="7200" b="1" dirty="0" err="1">
                <a:solidFill>
                  <a:srgbClr val="002060"/>
                </a:solidFill>
              </a:rPr>
              <a:t>їі</a:t>
            </a:r>
            <a:r>
              <a:rPr lang="ru-RU" sz="7200" b="1" dirty="0">
                <a:solidFill>
                  <a:srgbClr val="002060"/>
                </a:solidFill>
              </a:rPr>
              <a:t>̈ народу;</a:t>
            </a:r>
          </a:p>
          <a:p>
            <a:r>
              <a:rPr lang="ru-RU" sz="7200" b="1" dirty="0" err="1">
                <a:solidFill>
                  <a:srgbClr val="FF0000"/>
                </a:solidFill>
              </a:rPr>
              <a:t>стереотипи</a:t>
            </a:r>
            <a:r>
              <a:rPr lang="ru-RU" sz="7200" b="1" dirty="0">
                <a:solidFill>
                  <a:srgbClr val="FF0000"/>
                </a:solidFill>
              </a:rPr>
              <a:t> </a:t>
            </a:r>
            <a:r>
              <a:rPr lang="ru-RU" sz="7200" b="1" dirty="0" err="1">
                <a:solidFill>
                  <a:srgbClr val="002060"/>
                </a:solidFill>
              </a:rPr>
              <a:t>щодо</a:t>
            </a:r>
            <a:r>
              <a:rPr lang="ru-RU" sz="7200" b="1" dirty="0">
                <a:solidFill>
                  <a:srgbClr val="002060"/>
                </a:solidFill>
              </a:rPr>
              <a:t> </a:t>
            </a:r>
            <a:r>
              <a:rPr lang="ru-RU" sz="7200" b="1" dirty="0" err="1">
                <a:solidFill>
                  <a:srgbClr val="002060"/>
                </a:solidFill>
              </a:rPr>
              <a:t>поведінки</a:t>
            </a:r>
            <a:r>
              <a:rPr lang="ru-RU" sz="7200" b="1" dirty="0">
                <a:solidFill>
                  <a:srgbClr val="002060"/>
                </a:solidFill>
              </a:rPr>
              <a:t> та </a:t>
            </a:r>
            <a:r>
              <a:rPr lang="ru-RU" sz="7200" b="1" dirty="0" err="1">
                <a:solidFill>
                  <a:srgbClr val="002060"/>
                </a:solidFill>
              </a:rPr>
              <a:t>соціального</a:t>
            </a:r>
            <a:r>
              <a:rPr lang="ru-RU" sz="7200" b="1" dirty="0">
                <a:solidFill>
                  <a:srgbClr val="002060"/>
                </a:solidFill>
              </a:rPr>
              <a:t> статусу </a:t>
            </a:r>
            <a:r>
              <a:rPr lang="ru-RU" sz="7200" b="1" dirty="0" err="1">
                <a:solidFill>
                  <a:srgbClr val="002060"/>
                </a:solidFill>
              </a:rPr>
              <a:t>українців</a:t>
            </a:r>
            <a:r>
              <a:rPr lang="ru-RU" sz="7200" b="1" dirty="0">
                <a:solidFill>
                  <a:srgbClr val="002060"/>
                </a:solidFill>
              </a:rPr>
              <a:t> (напр., </a:t>
            </a:r>
            <a:r>
              <a:rPr lang="ru-RU" sz="7200" b="1" dirty="0" err="1">
                <a:solidFill>
                  <a:srgbClr val="002060"/>
                </a:solidFill>
              </a:rPr>
              <a:t>українці-заробітчани</a:t>
            </a:r>
            <a:r>
              <a:rPr lang="ru-RU" sz="7200" b="1" dirty="0">
                <a:solidFill>
                  <a:srgbClr val="002060"/>
                </a:solidFill>
              </a:rPr>
              <a:t> та </a:t>
            </a:r>
            <a:r>
              <a:rPr lang="ru-RU" sz="7200" b="1" dirty="0" err="1">
                <a:solidFill>
                  <a:srgbClr val="002060"/>
                </a:solidFill>
              </a:rPr>
              <a:t>ін</a:t>
            </a:r>
            <a:r>
              <a:rPr lang="ru-RU" sz="7200" b="1" dirty="0">
                <a:solidFill>
                  <a:srgbClr val="002060"/>
                </a:solidFill>
              </a:rPr>
              <a:t>.); </a:t>
            </a:r>
          </a:p>
          <a:p>
            <a:r>
              <a:rPr lang="ru-RU" sz="7200" b="1" dirty="0">
                <a:solidFill>
                  <a:srgbClr val="FF0000"/>
                </a:solidFill>
              </a:rPr>
              <a:t>культурна </a:t>
            </a:r>
            <a:r>
              <a:rPr lang="ru-RU" sz="7200" b="1" dirty="0" err="1">
                <a:solidFill>
                  <a:srgbClr val="FF0000"/>
                </a:solidFill>
              </a:rPr>
              <a:t>спадщина</a:t>
            </a:r>
            <a:r>
              <a:rPr lang="ru-RU" sz="7200" b="1" dirty="0">
                <a:solidFill>
                  <a:srgbClr val="FF0000"/>
                </a:solidFill>
              </a:rPr>
              <a:t> </a:t>
            </a:r>
            <a:r>
              <a:rPr lang="ru-RU" sz="7200" b="1" dirty="0" err="1">
                <a:solidFill>
                  <a:srgbClr val="FF0000"/>
                </a:solidFill>
              </a:rPr>
              <a:t>України</a:t>
            </a:r>
            <a:r>
              <a:rPr lang="ru-RU" sz="7200" b="1" dirty="0">
                <a:solidFill>
                  <a:srgbClr val="002060"/>
                </a:solidFill>
              </a:rPr>
              <a:t>: </a:t>
            </a:r>
            <a:r>
              <a:rPr lang="ru-RU" sz="7200" b="1" dirty="0" err="1">
                <a:solidFill>
                  <a:srgbClr val="002060"/>
                </a:solidFill>
              </a:rPr>
              <a:t>видатні</a:t>
            </a:r>
            <a:r>
              <a:rPr lang="ru-RU" sz="7200" b="1" dirty="0">
                <a:solidFill>
                  <a:srgbClr val="002060"/>
                </a:solidFill>
              </a:rPr>
              <a:t> </a:t>
            </a:r>
            <a:r>
              <a:rPr lang="ru-RU" sz="7200" b="1" dirty="0" err="1">
                <a:solidFill>
                  <a:srgbClr val="002060"/>
                </a:solidFill>
              </a:rPr>
              <a:t>постаті</a:t>
            </a:r>
            <a:r>
              <a:rPr lang="ru-RU" sz="7200" b="1" dirty="0">
                <a:solidFill>
                  <a:srgbClr val="002060"/>
                </a:solidFill>
              </a:rPr>
              <a:t> (</a:t>
            </a:r>
            <a:r>
              <a:rPr lang="ru-RU" sz="7200" b="1" dirty="0" err="1">
                <a:solidFill>
                  <a:srgbClr val="002060"/>
                </a:solidFill>
              </a:rPr>
              <a:t>вчені</a:t>
            </a:r>
            <a:r>
              <a:rPr lang="ru-RU" sz="7200" b="1" dirty="0">
                <a:solidFill>
                  <a:srgbClr val="002060"/>
                </a:solidFill>
              </a:rPr>
              <a:t>, </a:t>
            </a:r>
            <a:r>
              <a:rPr lang="ru-RU" sz="7200" b="1" dirty="0" err="1">
                <a:solidFill>
                  <a:srgbClr val="002060"/>
                </a:solidFill>
              </a:rPr>
              <a:t>артисти</a:t>
            </a:r>
            <a:r>
              <a:rPr lang="ru-RU" sz="7200" b="1" dirty="0">
                <a:solidFill>
                  <a:srgbClr val="002060"/>
                </a:solidFill>
              </a:rPr>
              <a:t>, </a:t>
            </a:r>
            <a:r>
              <a:rPr lang="ru-RU" sz="7200" b="1" dirty="0" err="1">
                <a:solidFill>
                  <a:srgbClr val="002060"/>
                </a:solidFill>
              </a:rPr>
              <a:t>дизайнери</a:t>
            </a:r>
            <a:r>
              <a:rPr lang="ru-RU" sz="7200" b="1" dirty="0">
                <a:solidFill>
                  <a:srgbClr val="002060"/>
                </a:solidFill>
              </a:rPr>
              <a:t>), </a:t>
            </a:r>
            <a:r>
              <a:rPr lang="ru-RU" sz="7200" b="1" dirty="0" err="1">
                <a:solidFill>
                  <a:srgbClr val="002060"/>
                </a:solidFill>
              </a:rPr>
              <a:t>культурні</a:t>
            </a:r>
            <a:r>
              <a:rPr lang="ru-RU" sz="7200" b="1" dirty="0">
                <a:solidFill>
                  <a:srgbClr val="002060"/>
                </a:solidFill>
              </a:rPr>
              <a:t> та </a:t>
            </a:r>
            <a:r>
              <a:rPr lang="ru-RU" sz="7200" b="1" dirty="0" err="1">
                <a:solidFill>
                  <a:srgbClr val="002060"/>
                </a:solidFill>
              </a:rPr>
              <a:t>спортивні</a:t>
            </a:r>
            <a:r>
              <a:rPr lang="ru-RU" sz="7200" b="1" dirty="0">
                <a:solidFill>
                  <a:srgbClr val="002060"/>
                </a:solidFill>
              </a:rPr>
              <a:t> </a:t>
            </a:r>
            <a:r>
              <a:rPr lang="ru-RU" sz="7200" b="1" dirty="0" err="1">
                <a:solidFill>
                  <a:srgbClr val="002060"/>
                </a:solidFill>
              </a:rPr>
              <a:t>подіі</a:t>
            </a:r>
            <a:r>
              <a:rPr lang="ru-RU" sz="7200" b="1" dirty="0">
                <a:solidFill>
                  <a:srgbClr val="002060"/>
                </a:solidFill>
              </a:rPr>
              <a:t>̈, </a:t>
            </a:r>
            <a:r>
              <a:rPr lang="ru-RU" sz="7200" b="1" dirty="0" err="1">
                <a:solidFill>
                  <a:srgbClr val="002060"/>
                </a:solidFill>
              </a:rPr>
              <a:t>церква</a:t>
            </a:r>
            <a:r>
              <a:rPr lang="ru-RU" sz="7200" b="1" dirty="0">
                <a:solidFill>
                  <a:srgbClr val="002060"/>
                </a:solidFill>
              </a:rPr>
              <a:t>, </a:t>
            </a:r>
            <a:r>
              <a:rPr lang="ru-RU" sz="7200" b="1" dirty="0" err="1">
                <a:solidFill>
                  <a:srgbClr val="002060"/>
                </a:solidFill>
              </a:rPr>
              <a:t>кіно</a:t>
            </a:r>
            <a:r>
              <a:rPr lang="ru-RU" sz="7200" b="1" dirty="0">
                <a:solidFill>
                  <a:srgbClr val="002060"/>
                </a:solidFill>
              </a:rPr>
              <a:t> </a:t>
            </a:r>
            <a:r>
              <a:rPr lang="ru-RU" sz="7200" b="1" dirty="0" err="1">
                <a:solidFill>
                  <a:srgbClr val="002060"/>
                </a:solidFill>
              </a:rPr>
              <a:t>або</a:t>
            </a:r>
            <a:r>
              <a:rPr lang="ru-RU" sz="7200" b="1" dirty="0">
                <a:solidFill>
                  <a:srgbClr val="002060"/>
                </a:solidFill>
              </a:rPr>
              <a:t> </a:t>
            </a:r>
            <a:r>
              <a:rPr lang="ru-RU" sz="7200" b="1" dirty="0" err="1">
                <a:solidFill>
                  <a:srgbClr val="002060"/>
                </a:solidFill>
              </a:rPr>
              <a:t>творчі</a:t>
            </a:r>
            <a:r>
              <a:rPr lang="ru-RU" sz="7200" b="1" dirty="0">
                <a:solidFill>
                  <a:srgbClr val="002060"/>
                </a:solidFill>
              </a:rPr>
              <a:t> </a:t>
            </a:r>
            <a:r>
              <a:rPr lang="ru-RU" sz="7200" b="1" dirty="0" err="1">
                <a:solidFill>
                  <a:srgbClr val="002060"/>
                </a:solidFill>
              </a:rPr>
              <a:t>колективи</a:t>
            </a:r>
            <a:r>
              <a:rPr lang="ru-RU" sz="7200" b="1" dirty="0">
                <a:solidFill>
                  <a:srgbClr val="002060"/>
                </a:solidFill>
              </a:rPr>
              <a:t>, </a:t>
            </a:r>
            <a:r>
              <a:rPr lang="ru-RU" sz="7200" b="1" dirty="0" err="1">
                <a:solidFill>
                  <a:srgbClr val="002060"/>
                </a:solidFill>
              </a:rPr>
              <a:t>народні</a:t>
            </a:r>
            <a:r>
              <a:rPr lang="ru-RU" sz="7200" b="1" dirty="0">
                <a:solidFill>
                  <a:srgbClr val="002060"/>
                </a:solidFill>
              </a:rPr>
              <a:t> </a:t>
            </a:r>
            <a:r>
              <a:rPr lang="ru-RU" sz="7200" b="1" dirty="0" err="1">
                <a:solidFill>
                  <a:srgbClr val="002060"/>
                </a:solidFill>
              </a:rPr>
              <a:t>традиціі</a:t>
            </a:r>
            <a:r>
              <a:rPr lang="ru-RU" sz="7200" b="1" dirty="0">
                <a:solidFill>
                  <a:srgbClr val="002060"/>
                </a:solidFill>
              </a:rPr>
              <a:t>̈. 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  <a:p>
            <a:endParaRPr lang="uk-UA" dirty="0"/>
          </a:p>
        </p:txBody>
      </p:sp>
      <p:pic>
        <p:nvPicPr>
          <p:cNvPr id="5" name="Picture 8" descr="Як твориться імідж України за кордоном: проблеми та завдання - Главком">
            <a:extLst>
              <a:ext uri="{FF2B5EF4-FFF2-40B4-BE49-F238E27FC236}">
                <a16:creationId xmlns:a16="http://schemas.microsoft.com/office/drawing/2014/main" id="{05C14AFA-8873-F444-85D7-AC1E665BB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291" y="4419120"/>
            <a:ext cx="4157921" cy="207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Roshen отсудил себе красную ленту">
            <a:extLst>
              <a:ext uri="{FF2B5EF4-FFF2-40B4-BE49-F238E27FC236}">
                <a16:creationId xmlns:a16="http://schemas.microsoft.com/office/drawing/2014/main" id="{A985F94C-6D51-7641-B4FE-BEE3D9DA9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337" y="5293221"/>
            <a:ext cx="2454750" cy="15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Репортажи пользователей сайта Korrespondent.net - Як українська культура  вплинула на розвиток російського мистецтва | Korrespondent.net">
            <a:extLst>
              <a:ext uri="{FF2B5EF4-FFF2-40B4-BE49-F238E27FC236}">
                <a16:creationId xmlns:a16="http://schemas.microsoft.com/office/drawing/2014/main" id="{F19A8DF6-157D-A443-9AF6-9B4A44C2C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3109368"/>
            <a:ext cx="3114675" cy="218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Зеленский отреагировал на видео с Херсона, где местные скандировали и  приветствовали ВСУ: что сказал президент | Новости Херсона — Украина —  tsn.ua">
            <a:extLst>
              <a:ext uri="{FF2B5EF4-FFF2-40B4-BE49-F238E27FC236}">
                <a16:creationId xmlns:a16="http://schemas.microsoft.com/office/drawing/2014/main" id="{5296EA2D-51E8-B047-A526-2CCE13E65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984" y="56168"/>
            <a:ext cx="4328232" cy="271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Валерій Залужний з'явився на обкладинці журналу Time">
            <a:extLst>
              <a:ext uri="{FF2B5EF4-FFF2-40B4-BE49-F238E27FC236}">
                <a16:creationId xmlns:a16="http://schemas.microsoft.com/office/drawing/2014/main" id="{EDC055EE-58A1-B242-9045-47C745D75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597501"/>
            <a:ext cx="21336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EGO запустила продаж ексклюзивних фігурок з Зеленським та коктейлем  Молотова">
            <a:extLst>
              <a:ext uri="{FF2B5EF4-FFF2-40B4-BE49-F238E27FC236}">
                <a16:creationId xmlns:a16="http://schemas.microsoft.com/office/drawing/2014/main" id="{A17479E5-1711-B447-92A3-2F4E05793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400" y="2244900"/>
            <a:ext cx="2928937" cy="195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106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45000">
              <a:schemeClr val="accent4">
                <a:lumMod val="20000"/>
                <a:lumOff val="80000"/>
              </a:schemeClr>
            </a:gs>
            <a:gs pos="8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BB1687E-EEA3-2F45-BEA4-79282E0E7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63" y="0"/>
            <a:ext cx="680085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002060"/>
                </a:solidFill>
              </a:rPr>
              <a:t>Формування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зовнішнього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іміджу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держави</a:t>
            </a:r>
            <a:r>
              <a:rPr lang="ru-RU" b="1" dirty="0">
                <a:solidFill>
                  <a:srgbClr val="002060"/>
                </a:solidFill>
              </a:rPr>
              <a:t> повинно </a:t>
            </a:r>
            <a:r>
              <a:rPr lang="ru-RU" b="1" dirty="0" err="1">
                <a:solidFill>
                  <a:srgbClr val="FF0000"/>
                </a:solidFill>
              </a:rPr>
              <a:t>починатися</a:t>
            </a:r>
            <a:r>
              <a:rPr lang="ru-RU" b="1" dirty="0">
                <a:solidFill>
                  <a:srgbClr val="FF0000"/>
                </a:solidFill>
              </a:rPr>
              <a:t> з </a:t>
            </a:r>
            <a:r>
              <a:rPr lang="ru-RU" b="1" dirty="0" err="1">
                <a:solidFill>
                  <a:srgbClr val="FF0000"/>
                </a:solidFill>
              </a:rPr>
              <a:t>локальних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територіи</a:t>
            </a:r>
            <a:r>
              <a:rPr lang="ru-RU" b="1" dirty="0">
                <a:solidFill>
                  <a:srgbClr val="FF0000"/>
                </a:solidFill>
              </a:rPr>
              <a:t>̆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ефективноі</a:t>
            </a:r>
            <a:r>
              <a:rPr lang="ru-RU" b="1" dirty="0">
                <a:solidFill>
                  <a:srgbClr val="002060"/>
                </a:solidFill>
              </a:rPr>
              <a:t>̈ </a:t>
            </a:r>
            <a:r>
              <a:rPr lang="ru-RU" b="1" dirty="0" err="1">
                <a:solidFill>
                  <a:srgbClr val="002060"/>
                </a:solidFill>
              </a:rPr>
              <a:t>державноі</a:t>
            </a:r>
            <a:r>
              <a:rPr lang="ru-RU" b="1" dirty="0">
                <a:solidFill>
                  <a:srgbClr val="002060"/>
                </a:solidFill>
              </a:rPr>
              <a:t>̈ </a:t>
            </a:r>
            <a:r>
              <a:rPr lang="ru-RU" b="1" dirty="0" err="1">
                <a:solidFill>
                  <a:srgbClr val="002060"/>
                </a:solidFill>
              </a:rPr>
              <a:t>політики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регіонального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розвитку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На локальному </a:t>
            </a:r>
            <a:r>
              <a:rPr lang="ru-RU" b="1" dirty="0" err="1">
                <a:solidFill>
                  <a:srgbClr val="002060"/>
                </a:solidFill>
              </a:rPr>
              <a:t>рівні</a:t>
            </a:r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err="1">
                <a:solidFill>
                  <a:srgbClr val="002060"/>
                </a:solidFill>
              </a:rPr>
              <a:t>державі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об’єднуються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ru-RU" b="1" dirty="0" err="1">
                <a:solidFill>
                  <a:srgbClr val="002060"/>
                </a:solidFill>
              </a:rPr>
              <a:t>автентичні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цінності</a:t>
            </a:r>
            <a:r>
              <a:rPr lang="ru-RU" b="1" dirty="0">
                <a:solidFill>
                  <a:srgbClr val="002060"/>
                </a:solidFill>
              </a:rPr>
              <a:t>,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історична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пам’ять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</a:p>
          <a:p>
            <a:pPr>
              <a:buFontTx/>
              <a:buChar char="-"/>
            </a:pPr>
            <a:r>
              <a:rPr lang="ru-RU" b="1" dirty="0" err="1">
                <a:solidFill>
                  <a:srgbClr val="002060"/>
                </a:solidFill>
              </a:rPr>
              <a:t>образи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національних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героїв</a:t>
            </a:r>
            <a:r>
              <a:rPr lang="ru-RU" b="1" dirty="0">
                <a:solidFill>
                  <a:srgbClr val="002060"/>
                </a:solidFill>
              </a:rPr>
              <a:t>,</a:t>
            </a:r>
          </a:p>
          <a:p>
            <a:pPr>
              <a:buFontTx/>
              <a:buChar char="-"/>
            </a:pPr>
            <a:r>
              <a:rPr lang="ru-RU" b="1" dirty="0" err="1">
                <a:solidFill>
                  <a:srgbClr val="002060"/>
                </a:solidFill>
              </a:rPr>
              <a:t>образи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національних</a:t>
            </a:r>
            <a:r>
              <a:rPr lang="ru-RU" b="1" dirty="0">
                <a:solidFill>
                  <a:srgbClr val="002060"/>
                </a:solidFill>
              </a:rPr>
              <a:t> свят, </a:t>
            </a:r>
          </a:p>
          <a:p>
            <a:pPr>
              <a:buFontTx/>
              <a:buChar char="-"/>
            </a:pPr>
            <a:r>
              <a:rPr lang="ru-RU" b="1" dirty="0" err="1">
                <a:solidFill>
                  <a:srgbClr val="002060"/>
                </a:solidFill>
              </a:rPr>
              <a:t>символи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…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	</a:t>
            </a:r>
            <a:r>
              <a:rPr lang="ru-RU" b="1" dirty="0" err="1">
                <a:solidFill>
                  <a:srgbClr val="002060"/>
                </a:solidFill>
              </a:rPr>
              <a:t>відображали</a:t>
            </a:r>
            <a:r>
              <a:rPr lang="ru-RU" b="1" dirty="0">
                <a:solidFill>
                  <a:srgbClr val="002060"/>
                </a:solidFill>
              </a:rPr>
              <a:t> б </a:t>
            </a:r>
            <a:r>
              <a:rPr lang="ru-RU" b="1" dirty="0" err="1">
                <a:solidFill>
                  <a:srgbClr val="002060"/>
                </a:solidFill>
              </a:rPr>
              <a:t>українську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національну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ідентичність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туристичнии</a:t>
            </a:r>
            <a:r>
              <a:rPr lang="ru-RU" b="1" dirty="0">
                <a:solidFill>
                  <a:srgbClr val="002060"/>
                </a:solidFill>
              </a:rPr>
              <a:t>̆ </a:t>
            </a:r>
            <a:r>
              <a:rPr lang="ru-RU" b="1" dirty="0" err="1">
                <a:solidFill>
                  <a:srgbClr val="002060"/>
                </a:solidFill>
              </a:rPr>
              <a:t>потенціал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економічнии</a:t>
            </a:r>
            <a:r>
              <a:rPr lang="ru-RU" b="1" dirty="0">
                <a:solidFill>
                  <a:srgbClr val="002060"/>
                </a:solidFill>
              </a:rPr>
              <a:t>̆ </a:t>
            </a:r>
            <a:r>
              <a:rPr lang="ru-RU" b="1" dirty="0" err="1">
                <a:solidFill>
                  <a:srgbClr val="002060"/>
                </a:solidFill>
              </a:rPr>
              <a:t>добробут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політична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стабільність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</a:p>
          <a:p>
            <a:endParaRPr lang="uk-UA" dirty="0"/>
          </a:p>
        </p:txBody>
      </p:sp>
      <p:sp>
        <p:nvSpPr>
          <p:cNvPr id="4" name="Стрелка вправо 3">
            <a:extLst>
              <a:ext uri="{FF2B5EF4-FFF2-40B4-BE49-F238E27FC236}">
                <a16:creationId xmlns:a16="http://schemas.microsoft.com/office/drawing/2014/main" id="{738F6BDE-1A25-A94E-A6A8-BC6011E1741A}"/>
              </a:ext>
            </a:extLst>
          </p:cNvPr>
          <p:cNvSpPr/>
          <p:nvPr/>
        </p:nvSpPr>
        <p:spPr>
          <a:xfrm>
            <a:off x="300038" y="5172074"/>
            <a:ext cx="721233" cy="2988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724" name="Picture 4" descr="Ukraine — Country tourism brand Identity on Behance">
            <a:extLst>
              <a:ext uri="{FF2B5EF4-FFF2-40B4-BE49-F238E27FC236}">
                <a16:creationId xmlns:a16="http://schemas.microsoft.com/office/drawing/2014/main" id="{BE5398AE-476B-6E4F-BC74-7A07581D8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25416" r="13251" b="6458"/>
          <a:stretch/>
        </p:blipFill>
        <p:spPr bwMode="auto">
          <a:xfrm>
            <a:off x="7042241" y="114300"/>
            <a:ext cx="4937180" cy="317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6 альтернативных логотипов Ukraine NOW | OGO KIEV">
            <a:extLst>
              <a:ext uri="{FF2B5EF4-FFF2-40B4-BE49-F238E27FC236}">
                <a16:creationId xmlns:a16="http://schemas.microsoft.com/office/drawing/2014/main" id="{881A30E1-6651-004E-A1A1-6F78071641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t="2991" r="2572" b="6607"/>
          <a:stretch/>
        </p:blipFill>
        <p:spPr bwMode="auto">
          <a:xfrm>
            <a:off x="7734536" y="3234965"/>
            <a:ext cx="3981214" cy="350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2840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45000">
              <a:schemeClr val="accent4">
                <a:lumMod val="20000"/>
                <a:lumOff val="80000"/>
              </a:schemeClr>
            </a:gs>
            <a:gs pos="8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Логотипы и слоганы городов Украины: 30 брендов">
            <a:extLst>
              <a:ext uri="{FF2B5EF4-FFF2-40B4-BE49-F238E27FC236}">
                <a16:creationId xmlns:a16="http://schemas.microsoft.com/office/drawing/2014/main" id="{4087AE16-22D4-7B49-9655-119B90ECE3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1" y="289123"/>
            <a:ext cx="11961437" cy="627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4703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45000">
              <a:schemeClr val="accent4">
                <a:lumMod val="20000"/>
                <a:lumOff val="80000"/>
              </a:schemeClr>
            </a:gs>
            <a:gs pos="8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80769B6-7231-7746-84EC-1568CB378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297434"/>
            <a:ext cx="6672263" cy="67008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b="1" dirty="0" err="1">
                <a:solidFill>
                  <a:srgbClr val="FF0000"/>
                </a:solidFill>
              </a:rPr>
              <a:t>Загальнонаціональні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образи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мають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проходити</a:t>
            </a:r>
            <a:r>
              <a:rPr lang="ru-RU" b="1" dirty="0">
                <a:solidFill>
                  <a:srgbClr val="002060"/>
                </a:solidFill>
              </a:rPr>
              <a:t> шлях як </a:t>
            </a:r>
            <a:r>
              <a:rPr lang="ru-RU" b="1" dirty="0" err="1">
                <a:solidFill>
                  <a:srgbClr val="FF0000"/>
                </a:solidFill>
              </a:rPr>
              <a:t>самостійного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формування</a:t>
            </a:r>
            <a:r>
              <a:rPr lang="ru-RU" b="1" dirty="0">
                <a:solidFill>
                  <a:srgbClr val="002060"/>
                </a:solidFill>
              </a:rPr>
              <a:t>, так і </a:t>
            </a:r>
            <a:r>
              <a:rPr lang="ru-RU" b="1" dirty="0" err="1">
                <a:solidFill>
                  <a:srgbClr val="FF0000"/>
                </a:solidFill>
              </a:rPr>
              <a:t>узагальнення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образів</a:t>
            </a:r>
            <a:r>
              <a:rPr lang="ru-RU" b="1" dirty="0">
                <a:solidFill>
                  <a:srgbClr val="FF0000"/>
                </a:solidFill>
              </a:rPr>
              <a:t> локального </a:t>
            </a:r>
            <a:r>
              <a:rPr lang="ru-RU" b="1" dirty="0" err="1">
                <a:solidFill>
                  <a:srgbClr val="FF0000"/>
                </a:solidFill>
              </a:rPr>
              <a:t>рівня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002060"/>
                </a:solidFill>
              </a:rPr>
              <a:t>Завдання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держави</a:t>
            </a:r>
            <a:r>
              <a:rPr lang="ru-RU" b="1" dirty="0">
                <a:solidFill>
                  <a:srgbClr val="002060"/>
                </a:solidFill>
              </a:rPr>
              <a:t>: </a:t>
            </a:r>
          </a:p>
          <a:p>
            <a:pPr marL="514350" indent="-514350">
              <a:buAutoNum type="arabicParenR"/>
            </a:pPr>
            <a:r>
              <a:rPr lang="ru-RU" b="1" dirty="0" err="1">
                <a:solidFill>
                  <a:srgbClr val="FF0000"/>
                </a:solidFill>
              </a:rPr>
              <a:t>ідентифікація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цих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локальних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образів</a:t>
            </a:r>
            <a:r>
              <a:rPr lang="ru-RU" b="1" dirty="0">
                <a:solidFill>
                  <a:srgbClr val="002060"/>
                </a:solidFill>
              </a:rPr>
              <a:t>;</a:t>
            </a:r>
          </a:p>
          <a:p>
            <a:pPr marL="514350" indent="-514350">
              <a:buAutoNum type="arabicParenR"/>
            </a:pPr>
            <a:r>
              <a:rPr lang="ru-RU" b="1" dirty="0" err="1">
                <a:solidFill>
                  <a:srgbClr val="FF0000"/>
                </a:solidFill>
              </a:rPr>
              <a:t>об’єднання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образів</a:t>
            </a:r>
            <a:r>
              <a:rPr lang="ru-RU" b="1" dirty="0">
                <a:solidFill>
                  <a:srgbClr val="FF0000"/>
                </a:solidFill>
              </a:rPr>
              <a:t> в </a:t>
            </a:r>
            <a:r>
              <a:rPr lang="ru-RU" b="1" dirty="0" err="1">
                <a:solidFill>
                  <a:srgbClr val="FF0000"/>
                </a:solidFill>
              </a:rPr>
              <a:t>імідж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держави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якии</a:t>
            </a:r>
            <a:r>
              <a:rPr lang="ru-RU" b="1" dirty="0">
                <a:solidFill>
                  <a:srgbClr val="002060"/>
                </a:solidFill>
              </a:rPr>
              <a:t>̆ би </a:t>
            </a:r>
            <a:r>
              <a:rPr lang="ru-RU" b="1" dirty="0" err="1">
                <a:solidFill>
                  <a:srgbClr val="002060"/>
                </a:solidFill>
              </a:rPr>
              <a:t>згодом</a:t>
            </a:r>
            <a:r>
              <a:rPr lang="ru-RU" b="1" dirty="0">
                <a:solidFill>
                  <a:srgbClr val="002060"/>
                </a:solidFill>
              </a:rPr>
              <a:t>, шляхом </a:t>
            </a:r>
            <a:r>
              <a:rPr lang="ru-RU" b="1" dirty="0" err="1">
                <a:solidFill>
                  <a:srgbClr val="002060"/>
                </a:solidFill>
              </a:rPr>
              <a:t>впровадження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маркетинговоі</a:t>
            </a:r>
            <a:r>
              <a:rPr lang="ru-RU" b="1" dirty="0">
                <a:solidFill>
                  <a:srgbClr val="002060"/>
                </a:solidFill>
              </a:rPr>
              <a:t>̈ </a:t>
            </a:r>
            <a:r>
              <a:rPr lang="ru-RU" b="1" dirty="0" err="1">
                <a:solidFill>
                  <a:srgbClr val="002060"/>
                </a:solidFill>
              </a:rPr>
              <a:t>стратегіі</a:t>
            </a:r>
            <a:r>
              <a:rPr lang="ru-RU" b="1" dirty="0">
                <a:solidFill>
                  <a:srgbClr val="002060"/>
                </a:solidFill>
              </a:rPr>
              <a:t>̈ на </a:t>
            </a:r>
            <a:r>
              <a:rPr lang="ru-RU" b="1" dirty="0" err="1">
                <a:solidFill>
                  <a:srgbClr val="002060"/>
                </a:solidFill>
              </a:rPr>
              <a:t>рівні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державноі</a:t>
            </a:r>
            <a:r>
              <a:rPr lang="ru-RU" b="1" dirty="0">
                <a:solidFill>
                  <a:srgbClr val="002060"/>
                </a:solidFill>
              </a:rPr>
              <a:t>̈ </a:t>
            </a:r>
            <a:r>
              <a:rPr lang="ru-RU" b="1" dirty="0" err="1">
                <a:solidFill>
                  <a:srgbClr val="002060"/>
                </a:solidFill>
              </a:rPr>
              <a:t>політики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перетворився</a:t>
            </a:r>
            <a:r>
              <a:rPr lang="ru-RU" b="1" dirty="0">
                <a:solidFill>
                  <a:srgbClr val="002060"/>
                </a:solidFill>
              </a:rPr>
              <a:t> на </a:t>
            </a:r>
            <a:r>
              <a:rPr lang="ru-RU" b="1" dirty="0" err="1">
                <a:solidFill>
                  <a:srgbClr val="FF0000"/>
                </a:solidFill>
              </a:rPr>
              <a:t>вдалии</a:t>
            </a:r>
            <a:r>
              <a:rPr lang="ru-RU" b="1" dirty="0">
                <a:solidFill>
                  <a:srgbClr val="FF0000"/>
                </a:solidFill>
              </a:rPr>
              <a:t>̆ бренд</a:t>
            </a:r>
            <a:r>
              <a:rPr lang="ru-RU" b="1" dirty="0">
                <a:solidFill>
                  <a:srgbClr val="002060"/>
                </a:solidFill>
              </a:rPr>
              <a:t>; </a:t>
            </a:r>
          </a:p>
          <a:p>
            <a:pPr marL="514350" indent="-514350">
              <a:buAutoNum type="arabicParenR"/>
            </a:pPr>
            <a:r>
              <a:rPr lang="ru-RU" b="1" dirty="0" err="1">
                <a:solidFill>
                  <a:srgbClr val="FF0000"/>
                </a:solidFill>
              </a:rPr>
              <a:t>трансляція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узагальненого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іміджу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держави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назовні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через </a:t>
            </a:r>
            <a:r>
              <a:rPr lang="ru-RU" b="1" dirty="0" err="1">
                <a:solidFill>
                  <a:srgbClr val="002060"/>
                </a:solidFill>
              </a:rPr>
              <a:t>державні</a:t>
            </a:r>
            <a:r>
              <a:rPr lang="ru-RU" b="1" dirty="0">
                <a:solidFill>
                  <a:srgbClr val="002060"/>
                </a:solidFill>
              </a:rPr>
              <a:t> канали </a:t>
            </a:r>
            <a:r>
              <a:rPr lang="ru-RU" b="1" dirty="0" err="1">
                <a:solidFill>
                  <a:srgbClr val="002060"/>
                </a:solidFill>
              </a:rPr>
              <a:t>комунікаціі</a:t>
            </a:r>
            <a:r>
              <a:rPr lang="ru-RU" b="1" dirty="0">
                <a:solidFill>
                  <a:srgbClr val="002060"/>
                </a:solidFill>
              </a:rPr>
              <a:t>̈, </a:t>
            </a:r>
            <a:r>
              <a:rPr lang="ru-RU" b="1" dirty="0" err="1">
                <a:solidFill>
                  <a:srgbClr val="002060"/>
                </a:solidFill>
              </a:rPr>
              <a:t>офіційні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промови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політичних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діячів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дипломатичні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місіі</a:t>
            </a:r>
            <a:r>
              <a:rPr lang="ru-RU" b="1" dirty="0">
                <a:solidFill>
                  <a:srgbClr val="002060"/>
                </a:solidFill>
              </a:rPr>
              <a:t>̈, </a:t>
            </a:r>
            <a:r>
              <a:rPr lang="ru-RU" b="1" dirty="0" err="1">
                <a:solidFill>
                  <a:srgbClr val="002060"/>
                </a:solidFill>
              </a:rPr>
              <a:t>діаспори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творчі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колективи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спортивні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об’єднання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тощо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</a:p>
          <a:p>
            <a:endParaRPr lang="uk-UA" dirty="0"/>
          </a:p>
        </p:txBody>
      </p:sp>
      <p:sp>
        <p:nvSpPr>
          <p:cNvPr id="5" name="Стрелка вправо 4">
            <a:extLst>
              <a:ext uri="{FF2B5EF4-FFF2-40B4-BE49-F238E27FC236}">
                <a16:creationId xmlns:a16="http://schemas.microsoft.com/office/drawing/2014/main" id="{F62C1FDE-FF42-DD4D-9F6D-5F1EDD965C63}"/>
              </a:ext>
            </a:extLst>
          </p:cNvPr>
          <p:cNvSpPr/>
          <p:nvPr/>
        </p:nvSpPr>
        <p:spPr>
          <a:xfrm>
            <a:off x="114300" y="297434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774" name="Picture 6" descr="Занимательные факты об Украине - Главный новостной портал города Днепр">
            <a:extLst>
              <a:ext uri="{FF2B5EF4-FFF2-40B4-BE49-F238E27FC236}">
                <a16:creationId xmlns:a16="http://schemas.microsoft.com/office/drawing/2014/main" id="{5AE3C54A-4B40-AE41-AD28-4BA5DBFF3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060" y="1643063"/>
            <a:ext cx="561594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568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45000">
              <a:schemeClr val="accent4">
                <a:lumMod val="20000"/>
                <a:lumOff val="80000"/>
              </a:schemeClr>
            </a:gs>
            <a:gs pos="8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6DBD8C-25A9-C743-BBA0-1C40351FF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1" y="168856"/>
            <a:ext cx="1187767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i="1" dirty="0" err="1">
                <a:solidFill>
                  <a:srgbClr val="FF0000"/>
                </a:solidFill>
                <a:latin typeface="+mn-lt"/>
              </a:rPr>
              <a:t>Мистецький</a:t>
            </a:r>
            <a:r>
              <a:rPr lang="ru-RU" sz="31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100" i="1" dirty="0" err="1">
                <a:solidFill>
                  <a:srgbClr val="FF0000"/>
                </a:solidFill>
                <a:latin typeface="+mn-lt"/>
              </a:rPr>
              <a:t>проєкт</a:t>
            </a:r>
            <a:r>
              <a:rPr lang="ru-RU" sz="3100" i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ru-RU" sz="3100" i="1" dirty="0" err="1">
                <a:solidFill>
                  <a:srgbClr val="FF0000"/>
                </a:solidFill>
                <a:latin typeface="+mn-lt"/>
              </a:rPr>
              <a:t>присвячений</a:t>
            </a:r>
            <a:r>
              <a:rPr lang="ru-RU" sz="31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100" i="1" dirty="0" err="1">
                <a:solidFill>
                  <a:srgbClr val="FF0000"/>
                </a:solidFill>
                <a:latin typeface="+mn-lt"/>
              </a:rPr>
              <a:t>творчості</a:t>
            </a:r>
            <a:r>
              <a:rPr lang="ru-RU" sz="31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100" i="1" dirty="0" err="1">
                <a:solidFill>
                  <a:srgbClr val="FF0000"/>
                </a:solidFill>
                <a:latin typeface="+mn-lt"/>
              </a:rPr>
              <a:t>українських</a:t>
            </a:r>
            <a:r>
              <a:rPr lang="ru-RU" sz="31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100" i="1" dirty="0" err="1">
                <a:solidFill>
                  <a:srgbClr val="FF0000"/>
                </a:solidFill>
                <a:latin typeface="+mn-lt"/>
              </a:rPr>
              <a:t>художників</a:t>
            </a:r>
            <a:r>
              <a:rPr lang="ru-RU" sz="3100" i="1" dirty="0">
                <a:solidFill>
                  <a:srgbClr val="FF0000"/>
                </a:solidFill>
                <a:latin typeface="+mn-lt"/>
              </a:rPr>
              <a:t> "Велика </a:t>
            </a:r>
            <a:r>
              <a:rPr lang="ru-RU" sz="3100" i="1" dirty="0" err="1">
                <a:solidFill>
                  <a:srgbClr val="FF0000"/>
                </a:solidFill>
                <a:latin typeface="+mn-lt"/>
              </a:rPr>
              <a:t>сімка</a:t>
            </a:r>
            <a:r>
              <a:rPr lang="ru-RU" sz="3100" i="1" dirty="0">
                <a:solidFill>
                  <a:srgbClr val="FF0000"/>
                </a:solidFill>
                <a:latin typeface="+mn-lt"/>
              </a:rPr>
              <a:t> 2.0"</a:t>
            </a:r>
            <a:br>
              <a:rPr lang="ru-RU" dirty="0"/>
            </a:br>
            <a:endParaRPr lang="uk-UA" dirty="0"/>
          </a:p>
        </p:txBody>
      </p:sp>
      <p:pic>
        <p:nvPicPr>
          <p:cNvPr id="7174" name="Picture 6" descr="Велика сімка 2.0&quot;: у Києві покажуть твори українських художників">
            <a:extLst>
              <a:ext uri="{FF2B5EF4-FFF2-40B4-BE49-F238E27FC236}">
                <a16:creationId xmlns:a16="http://schemas.microsoft.com/office/drawing/2014/main" id="{B6B2156C-6721-CA44-9A55-AE9A54558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1" r="13416"/>
          <a:stretch/>
        </p:blipFill>
        <p:spPr bwMode="auto">
          <a:xfrm>
            <a:off x="7361633" y="1028343"/>
            <a:ext cx="4457702" cy="327263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4444E5-9CDD-C74C-A338-57AC1CAD89BC}"/>
              </a:ext>
            </a:extLst>
          </p:cNvPr>
          <p:cNvSpPr txBox="1"/>
          <p:nvPr/>
        </p:nvSpPr>
        <p:spPr>
          <a:xfrm>
            <a:off x="71436" y="831637"/>
            <a:ext cx="778668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З 4 до 13 листопада 2022 р. у </a:t>
            </a:r>
            <a:r>
              <a:rPr lang="ru-RU" b="1" dirty="0" err="1">
                <a:solidFill>
                  <a:srgbClr val="002060"/>
                </a:solidFill>
              </a:rPr>
              <a:t>Національному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музеї</a:t>
            </a:r>
            <a:r>
              <a:rPr lang="ru-RU" b="1" dirty="0">
                <a:solidFill>
                  <a:srgbClr val="002060"/>
                </a:solidFill>
              </a:rPr>
              <a:t> Тараса </a:t>
            </a:r>
            <a:r>
              <a:rPr lang="ru-RU" b="1" dirty="0" err="1">
                <a:solidFill>
                  <a:srgbClr val="002060"/>
                </a:solidFill>
              </a:rPr>
              <a:t>Шевченка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002060"/>
                </a:solidFill>
              </a:rPr>
              <a:t>Ініціатори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акції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благодійний</a:t>
            </a:r>
            <a:r>
              <a:rPr lang="ru-RU" b="1" dirty="0">
                <a:solidFill>
                  <a:srgbClr val="002060"/>
                </a:solidFill>
              </a:rPr>
              <a:t> фонд «</a:t>
            </a:r>
            <a:r>
              <a:rPr lang="ru-RU" b="1" dirty="0" err="1">
                <a:solidFill>
                  <a:srgbClr val="002060"/>
                </a:solidFill>
              </a:rPr>
              <a:t>Сучасна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Україна</a:t>
            </a:r>
            <a:r>
              <a:rPr lang="ru-RU" b="1" dirty="0">
                <a:solidFill>
                  <a:srgbClr val="002060"/>
                </a:solidFill>
              </a:rPr>
              <a:t>» у </a:t>
            </a:r>
            <a:r>
              <a:rPr lang="ru-RU" b="1" dirty="0" err="1">
                <a:solidFill>
                  <a:srgbClr val="002060"/>
                </a:solidFill>
              </a:rPr>
              <a:t>співпраці</a:t>
            </a:r>
            <a:r>
              <a:rPr lang="ru-RU" b="1" dirty="0">
                <a:solidFill>
                  <a:srgbClr val="002060"/>
                </a:solidFill>
              </a:rPr>
              <a:t> з </a:t>
            </a:r>
            <a:r>
              <a:rPr lang="ru-RU" b="1" dirty="0" err="1">
                <a:solidFill>
                  <a:srgbClr val="002060"/>
                </a:solidFill>
              </a:rPr>
              <a:t>фундацією</a:t>
            </a:r>
            <a:r>
              <a:rPr lang="ru-RU" b="1" dirty="0">
                <a:solidFill>
                  <a:srgbClr val="002060"/>
                </a:solidFill>
              </a:rPr>
              <a:t> «Культура».</a:t>
            </a:r>
          </a:p>
          <a:p>
            <a:r>
              <a:rPr lang="ru-RU" b="1" dirty="0">
                <a:solidFill>
                  <a:srgbClr val="002060"/>
                </a:solidFill>
              </a:rPr>
              <a:t>У рамках проєкту </a:t>
            </a:r>
            <a:r>
              <a:rPr lang="ru-RU" b="1" dirty="0" err="1">
                <a:solidFill>
                  <a:srgbClr val="002060"/>
                </a:solidFill>
              </a:rPr>
              <a:t>будуть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представлені</a:t>
            </a:r>
            <a:r>
              <a:rPr lang="ru-RU" b="1" dirty="0">
                <a:solidFill>
                  <a:srgbClr val="002060"/>
                </a:solidFill>
              </a:rPr>
              <a:t> твори </a:t>
            </a:r>
            <a:r>
              <a:rPr lang="ru-RU" b="1" dirty="0" err="1">
                <a:solidFill>
                  <a:srgbClr val="002060"/>
                </a:solidFill>
              </a:rPr>
              <a:t>художників</a:t>
            </a:r>
            <a:r>
              <a:rPr lang="ru-RU" b="1" dirty="0">
                <a:solidFill>
                  <a:srgbClr val="002060"/>
                </a:solidFill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002060"/>
                </a:solidFill>
              </a:rPr>
              <a:t>Олександра</a:t>
            </a:r>
            <a:r>
              <a:rPr lang="ru-RU" b="1" dirty="0">
                <a:solidFill>
                  <a:srgbClr val="002060"/>
                </a:solidFill>
              </a:rPr>
              <a:t> Архипенка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002060"/>
                </a:solidFill>
              </a:rPr>
              <a:t>Михайла</a:t>
            </a:r>
            <a:r>
              <a:rPr lang="ru-RU" b="1" dirty="0">
                <a:solidFill>
                  <a:srgbClr val="002060"/>
                </a:solidFill>
              </a:rPr>
              <a:t> Бойчука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002060"/>
                </a:solidFill>
              </a:rPr>
              <a:t>Анатолія</a:t>
            </a:r>
            <a:r>
              <a:rPr lang="ru-RU" b="1" dirty="0">
                <a:solidFill>
                  <a:srgbClr val="002060"/>
                </a:solidFill>
              </a:rPr>
              <a:t> Криволапа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Казимира Малевича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002060"/>
                </a:solidFill>
              </a:rPr>
              <a:t>Георгія</a:t>
            </a:r>
            <a:r>
              <a:rPr lang="ru-RU" b="1" dirty="0">
                <a:solidFill>
                  <a:srgbClr val="002060"/>
                </a:solidFill>
              </a:rPr>
              <a:t> Нарбута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002060"/>
                </a:solidFill>
              </a:rPr>
              <a:t>Марії</a:t>
            </a:r>
            <a:r>
              <a:rPr lang="ru-RU" b="1" dirty="0">
                <a:solidFill>
                  <a:srgbClr val="002060"/>
                </a:solidFill>
              </a:rPr>
              <a:t> Примаченко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Тараса </a:t>
            </a:r>
            <a:r>
              <a:rPr lang="ru-RU" b="1" dirty="0" err="1">
                <a:solidFill>
                  <a:srgbClr val="002060"/>
                </a:solidFill>
              </a:rPr>
              <a:t>Шевченка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i="1" dirty="0">
                <a:solidFill>
                  <a:srgbClr val="FF0000"/>
                </a:solidFill>
              </a:rPr>
              <a:t>«</a:t>
            </a:r>
            <a:r>
              <a:rPr lang="ru-RU" b="1" i="1" dirty="0" err="1">
                <a:solidFill>
                  <a:srgbClr val="FF0000"/>
                </a:solidFill>
              </a:rPr>
              <a:t>Це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оновлена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версія</a:t>
            </a:r>
            <a:r>
              <a:rPr lang="ru-RU" b="1" i="1" dirty="0">
                <a:solidFill>
                  <a:srgbClr val="FF0000"/>
                </a:solidFill>
              </a:rPr>
              <a:t> проєкту "Велика </a:t>
            </a:r>
            <a:r>
              <a:rPr lang="ru-RU" b="1" i="1" dirty="0" err="1">
                <a:solidFill>
                  <a:srgbClr val="FF0000"/>
                </a:solidFill>
              </a:rPr>
              <a:t>сімка</a:t>
            </a:r>
            <a:r>
              <a:rPr lang="ru-RU" b="1" i="1" dirty="0">
                <a:solidFill>
                  <a:srgbClr val="FF0000"/>
                </a:solidFill>
              </a:rPr>
              <a:t>", </a:t>
            </a:r>
            <a:r>
              <a:rPr lang="ru-RU" b="1" i="1" dirty="0" err="1">
                <a:solidFill>
                  <a:srgbClr val="FF0000"/>
                </a:solidFill>
              </a:rPr>
              <a:t>що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відбувся</a:t>
            </a:r>
            <a:r>
              <a:rPr lang="ru-RU" b="1" i="1" dirty="0">
                <a:solidFill>
                  <a:srgbClr val="FF0000"/>
                </a:solidFill>
              </a:rPr>
              <a:t> у </a:t>
            </a:r>
            <a:r>
              <a:rPr lang="ru-RU" b="1" i="1" dirty="0" err="1">
                <a:solidFill>
                  <a:srgbClr val="FF0000"/>
                </a:solidFill>
              </a:rPr>
              <a:t>травні</a:t>
            </a:r>
            <a:r>
              <a:rPr lang="ru-RU" b="1" i="1" dirty="0">
                <a:solidFill>
                  <a:srgbClr val="FF0000"/>
                </a:solidFill>
              </a:rPr>
              <a:t> 2021 року. </a:t>
            </a:r>
            <a:r>
              <a:rPr lang="ru-RU" b="1" i="1" dirty="0" err="1">
                <a:solidFill>
                  <a:srgbClr val="FF0000"/>
                </a:solidFill>
              </a:rPr>
              <a:t>Вперше</a:t>
            </a:r>
            <a:r>
              <a:rPr lang="ru-RU" b="1" i="1" dirty="0">
                <a:solidFill>
                  <a:srgbClr val="FF0000"/>
                </a:solidFill>
              </a:rPr>
              <a:t> в </a:t>
            </a:r>
            <a:r>
              <a:rPr lang="ru-RU" b="1" i="1" dirty="0" err="1">
                <a:solidFill>
                  <a:srgbClr val="FF0000"/>
                </a:solidFill>
              </a:rPr>
              <a:t>одній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експозиції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були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презентовані</a:t>
            </a:r>
            <a:r>
              <a:rPr lang="ru-RU" b="1" i="1" dirty="0">
                <a:solidFill>
                  <a:srgbClr val="FF0000"/>
                </a:solidFill>
              </a:rPr>
              <a:t> твори семи </a:t>
            </a:r>
            <a:r>
              <a:rPr lang="ru-RU" b="1" i="1" dirty="0" err="1">
                <a:solidFill>
                  <a:srgbClr val="FF0000"/>
                </a:solidFill>
              </a:rPr>
              <a:t>митців</a:t>
            </a:r>
            <a:r>
              <a:rPr lang="ru-RU" b="1" i="1" dirty="0">
                <a:solidFill>
                  <a:srgbClr val="FF0000"/>
                </a:solidFill>
              </a:rPr>
              <a:t>, </a:t>
            </a:r>
            <a:r>
              <a:rPr lang="ru-RU" b="1" i="1" dirty="0" err="1">
                <a:solidFill>
                  <a:srgbClr val="FF0000"/>
                </a:solidFill>
              </a:rPr>
              <a:t>які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увійшли</a:t>
            </a:r>
            <a:r>
              <a:rPr lang="ru-RU" b="1" i="1" dirty="0">
                <a:solidFill>
                  <a:srgbClr val="FF0000"/>
                </a:solidFill>
              </a:rPr>
              <a:t> до рейтингу "Топ-100 великих </a:t>
            </a:r>
            <a:r>
              <a:rPr lang="ru-RU" b="1" i="1" dirty="0" err="1">
                <a:solidFill>
                  <a:srgbClr val="FF0000"/>
                </a:solidFill>
              </a:rPr>
              <a:t>українців</a:t>
            </a:r>
            <a:r>
              <a:rPr lang="ru-RU" b="1" i="1" dirty="0">
                <a:solidFill>
                  <a:srgbClr val="FF0000"/>
                </a:solidFill>
              </a:rPr>
              <a:t>", </a:t>
            </a:r>
            <a:r>
              <a:rPr lang="ru-RU" b="1" i="1" dirty="0" err="1">
                <a:solidFill>
                  <a:srgbClr val="FF0000"/>
                </a:solidFill>
              </a:rPr>
              <a:t>що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визначали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хід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історії</a:t>
            </a:r>
            <a:r>
              <a:rPr lang="ru-RU" b="1" i="1" dirty="0">
                <a:solidFill>
                  <a:srgbClr val="FF0000"/>
                </a:solidFill>
              </a:rPr>
              <a:t> з </a:t>
            </a:r>
            <a:r>
              <a:rPr lang="ru-RU" b="1" i="1" dirty="0" err="1">
                <a:solidFill>
                  <a:srgbClr val="FF0000"/>
                </a:solidFill>
              </a:rPr>
              <a:t>часів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Київської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Русі</a:t>
            </a:r>
            <a:r>
              <a:rPr lang="ru-RU" b="1" i="1" dirty="0">
                <a:solidFill>
                  <a:srgbClr val="FF0000"/>
                </a:solidFill>
              </a:rPr>
              <a:t> до наших </a:t>
            </a:r>
            <a:r>
              <a:rPr lang="ru-RU" b="1" i="1" dirty="0" err="1">
                <a:solidFill>
                  <a:srgbClr val="FF0000"/>
                </a:solidFill>
              </a:rPr>
              <a:t>днів</a:t>
            </a:r>
            <a:r>
              <a:rPr lang="ru-RU" b="1" i="1" dirty="0">
                <a:solidFill>
                  <a:srgbClr val="FF0000"/>
                </a:solidFill>
              </a:rPr>
              <a:t> за </a:t>
            </a:r>
            <a:r>
              <a:rPr lang="ru-RU" b="1" i="1" dirty="0" err="1">
                <a:solidFill>
                  <a:srgbClr val="FF0000"/>
                </a:solidFill>
              </a:rPr>
              <a:t>версією</a:t>
            </a:r>
            <a:r>
              <a:rPr lang="ru-RU" b="1" i="1" dirty="0">
                <a:solidFill>
                  <a:srgbClr val="FF0000"/>
                </a:solidFill>
              </a:rPr>
              <a:t> журналу "Новое время"»</a:t>
            </a:r>
            <a:r>
              <a:rPr lang="ru-RU" b="1" dirty="0">
                <a:solidFill>
                  <a:srgbClr val="002060"/>
                </a:solidFill>
              </a:rPr>
              <a:t>, — </a:t>
            </a:r>
            <a:r>
              <a:rPr lang="ru-RU" b="1" dirty="0" err="1">
                <a:solidFill>
                  <a:srgbClr val="002060"/>
                </a:solidFill>
              </a:rPr>
              <a:t>зазначають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організатори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err="1">
                <a:solidFill>
                  <a:srgbClr val="002060"/>
                </a:solidFill>
              </a:rPr>
              <a:t>Автори</a:t>
            </a:r>
            <a:r>
              <a:rPr lang="ru-RU" b="1" dirty="0">
                <a:solidFill>
                  <a:srgbClr val="002060"/>
                </a:solidFill>
              </a:rPr>
              <a:t> проєкту </a:t>
            </a:r>
            <a:r>
              <a:rPr lang="ru-RU" b="1" dirty="0" err="1">
                <a:solidFill>
                  <a:srgbClr val="002060"/>
                </a:solidFill>
              </a:rPr>
              <a:t>прагнуть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перетворити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Україну</a:t>
            </a:r>
            <a:r>
              <a:rPr lang="ru-RU" b="1" dirty="0">
                <a:solidFill>
                  <a:srgbClr val="002060"/>
                </a:solidFill>
              </a:rPr>
              <a:t> на </a:t>
            </a:r>
            <a:r>
              <a:rPr lang="ru-RU" b="1" dirty="0" err="1">
                <a:solidFill>
                  <a:srgbClr val="002060"/>
                </a:solidFill>
              </a:rPr>
              <a:t>потужний</a:t>
            </a:r>
            <a:r>
              <a:rPr lang="ru-RU" b="1" dirty="0">
                <a:solidFill>
                  <a:srgbClr val="002060"/>
                </a:solidFill>
              </a:rPr>
              <a:t> бренд, </a:t>
            </a:r>
            <a:r>
              <a:rPr lang="ru-RU" b="1" dirty="0" err="1">
                <a:solidFill>
                  <a:srgbClr val="002060"/>
                </a:solidFill>
              </a:rPr>
              <a:t>який</a:t>
            </a:r>
            <a:r>
              <a:rPr lang="ru-RU" b="1" dirty="0">
                <a:solidFill>
                  <a:srgbClr val="002060"/>
                </a:solidFill>
              </a:rPr>
              <a:t> буде в </a:t>
            </a:r>
            <a:r>
              <a:rPr lang="ru-RU" b="1" dirty="0" err="1">
                <a:solidFill>
                  <a:srgbClr val="002060"/>
                </a:solidFill>
              </a:rPr>
              <a:t>авангарді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світу</a:t>
            </a:r>
            <a:r>
              <a:rPr lang="ru-RU" b="1" dirty="0">
                <a:solidFill>
                  <a:srgbClr val="002060"/>
                </a:solidFill>
              </a:rPr>
              <a:t>: </a:t>
            </a:r>
            <a:r>
              <a:rPr lang="ru-RU" b="1" dirty="0" err="1">
                <a:solidFill>
                  <a:srgbClr val="002060"/>
                </a:solidFill>
              </a:rPr>
              <a:t>від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питань</a:t>
            </a:r>
            <a:r>
              <a:rPr lang="ru-RU" b="1" dirty="0">
                <a:solidFill>
                  <a:srgbClr val="002060"/>
                </a:solidFill>
              </a:rPr>
              <a:t> миру до </a:t>
            </a:r>
            <a:r>
              <a:rPr lang="ru-RU" b="1" dirty="0" err="1">
                <a:solidFill>
                  <a:srgbClr val="002060"/>
                </a:solidFill>
              </a:rPr>
              <a:t>мистецтва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культури</a:t>
            </a:r>
            <a:r>
              <a:rPr lang="ru-RU" b="1" dirty="0">
                <a:solidFill>
                  <a:srgbClr val="002060"/>
                </a:solidFill>
              </a:rPr>
              <a:t>. Великий </a:t>
            </a:r>
            <a:r>
              <a:rPr lang="ru-RU" b="1" dirty="0" err="1">
                <a:solidFill>
                  <a:srgbClr val="002060"/>
                </a:solidFill>
              </a:rPr>
              <a:t>міжнародний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мистецький</a:t>
            </a:r>
            <a:r>
              <a:rPr lang="ru-RU" b="1" dirty="0">
                <a:solidFill>
                  <a:srgbClr val="002060"/>
                </a:solidFill>
              </a:rPr>
              <a:t> тур </a:t>
            </a:r>
            <a:r>
              <a:rPr lang="ru-RU" b="1" dirty="0" err="1">
                <a:solidFill>
                  <a:srgbClr val="002060"/>
                </a:solidFill>
              </a:rPr>
              <a:t>розпочинається</a:t>
            </a:r>
            <a:r>
              <a:rPr lang="ru-RU" b="1" dirty="0">
                <a:solidFill>
                  <a:srgbClr val="002060"/>
                </a:solidFill>
              </a:rPr>
              <a:t> у </a:t>
            </a:r>
            <a:r>
              <a:rPr lang="ru-RU" b="1" dirty="0" err="1">
                <a:solidFill>
                  <a:srgbClr val="002060"/>
                </a:solidFill>
              </a:rPr>
              <a:t>Києві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продовжиться</a:t>
            </a:r>
            <a:r>
              <a:rPr lang="ru-RU" b="1" dirty="0">
                <a:solidFill>
                  <a:srgbClr val="002060"/>
                </a:solidFill>
              </a:rPr>
              <a:t> у 22 </a:t>
            </a:r>
            <a:r>
              <a:rPr lang="ru-RU" b="1" dirty="0" err="1">
                <a:solidFill>
                  <a:srgbClr val="002060"/>
                </a:solidFill>
              </a:rPr>
              <a:t>столицях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світу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7176" name="Picture 8" descr="Facebook">
            <a:extLst>
              <a:ext uri="{FF2B5EF4-FFF2-40B4-BE49-F238E27FC236}">
                <a16:creationId xmlns:a16="http://schemas.microsoft.com/office/drawing/2014/main" id="{3C7523C9-B8A3-C941-9E4C-FD1F33834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4" y="3953511"/>
            <a:ext cx="3400426" cy="289809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3612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45000">
              <a:schemeClr val="accent4">
                <a:lumMod val="20000"/>
                <a:lumOff val="80000"/>
              </a:schemeClr>
            </a:gs>
            <a:gs pos="8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D72C66-4D84-E04A-ACE8-BD9F9C123F83}"/>
              </a:ext>
            </a:extLst>
          </p:cNvPr>
          <p:cNvSpPr txBox="1"/>
          <p:nvPr/>
        </p:nvSpPr>
        <p:spPr>
          <a:xfrm>
            <a:off x="571501" y="1205330"/>
            <a:ext cx="11301412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</a:rPr>
              <a:t>«Ворог не </a:t>
            </a:r>
            <a:r>
              <a:rPr lang="ru-RU" sz="2000" i="1" dirty="0" err="1">
                <a:solidFill>
                  <a:srgbClr val="FF0000"/>
                </a:solidFill>
              </a:rPr>
              <a:t>вміє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воювати</a:t>
            </a:r>
            <a:r>
              <a:rPr lang="ru-RU" sz="2000" i="1" dirty="0">
                <a:solidFill>
                  <a:srgbClr val="FF0000"/>
                </a:solidFill>
              </a:rPr>
              <a:t> на </a:t>
            </a:r>
            <a:r>
              <a:rPr lang="ru-RU" sz="2000" i="1" dirty="0" err="1">
                <a:solidFill>
                  <a:srgbClr val="FF0000"/>
                </a:solidFill>
              </a:rPr>
              <a:t>полі</a:t>
            </a:r>
            <a:r>
              <a:rPr lang="ru-RU" sz="2000" i="1" dirty="0">
                <a:solidFill>
                  <a:srgbClr val="FF0000"/>
                </a:solidFill>
              </a:rPr>
              <a:t> бою, але з особливою </a:t>
            </a:r>
            <a:r>
              <a:rPr lang="ru-RU" sz="2000" i="1" dirty="0" err="1">
                <a:solidFill>
                  <a:srgbClr val="FF0000"/>
                </a:solidFill>
              </a:rPr>
              <a:t>жорстокістю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знищує</a:t>
            </a:r>
            <a:r>
              <a:rPr lang="ru-RU" sz="2000" i="1" dirty="0">
                <a:solidFill>
                  <a:srgbClr val="FF0000"/>
                </a:solidFill>
              </a:rPr>
              <a:t> ракетами та бомбами нашу </a:t>
            </a:r>
            <a:r>
              <a:rPr lang="ru-RU" sz="2000" i="1" dirty="0" err="1">
                <a:solidFill>
                  <a:srgbClr val="FF0000"/>
                </a:solidFill>
              </a:rPr>
              <a:t>культурну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спадщину</a:t>
            </a:r>
            <a:r>
              <a:rPr lang="ru-RU" sz="2000" i="1" dirty="0">
                <a:solidFill>
                  <a:srgbClr val="FF0000"/>
                </a:solidFill>
              </a:rPr>
              <a:t>. </a:t>
            </a:r>
            <a:r>
              <a:rPr lang="ru-RU" sz="2000" i="1" dirty="0" err="1">
                <a:solidFill>
                  <a:srgbClr val="FF0000"/>
                </a:solidFill>
              </a:rPr>
              <a:t>Зруйновано</a:t>
            </a:r>
            <a:r>
              <a:rPr lang="ru-RU" sz="2000" i="1" dirty="0">
                <a:solidFill>
                  <a:srgbClr val="FF0000"/>
                </a:solidFill>
              </a:rPr>
              <a:t> музей </a:t>
            </a:r>
            <a:r>
              <a:rPr lang="ru-RU" sz="2000" i="1" dirty="0" err="1">
                <a:solidFill>
                  <a:srgbClr val="FF0000"/>
                </a:solidFill>
              </a:rPr>
              <a:t>Марії</a:t>
            </a:r>
            <a:r>
              <a:rPr lang="ru-RU" sz="2000" i="1" dirty="0">
                <a:solidFill>
                  <a:srgbClr val="FF0000"/>
                </a:solidFill>
              </a:rPr>
              <a:t> Примаченко, </a:t>
            </a:r>
            <a:r>
              <a:rPr lang="ru-RU" sz="2000" i="1" dirty="0" err="1">
                <a:solidFill>
                  <a:srgbClr val="FF0000"/>
                </a:solidFill>
              </a:rPr>
              <a:t>розстріляно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церкву</a:t>
            </a:r>
            <a:r>
              <a:rPr lang="ru-RU" sz="2000" i="1" dirty="0">
                <a:solidFill>
                  <a:srgbClr val="FF0000"/>
                </a:solidFill>
              </a:rPr>
              <a:t> в </a:t>
            </a:r>
            <a:r>
              <a:rPr lang="ru-RU" sz="2000" i="1" dirty="0" err="1">
                <a:solidFill>
                  <a:srgbClr val="FF0000"/>
                </a:solidFill>
              </a:rPr>
              <a:t>селі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Липівка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Макарівського</a:t>
            </a:r>
            <a:r>
              <a:rPr lang="ru-RU" sz="2000" i="1" dirty="0">
                <a:solidFill>
                  <a:srgbClr val="FF0000"/>
                </a:solidFill>
              </a:rPr>
              <a:t> району </a:t>
            </a:r>
            <a:r>
              <a:rPr lang="ru-RU" sz="2000" i="1" dirty="0" err="1">
                <a:solidFill>
                  <a:srgbClr val="FF0000"/>
                </a:solidFill>
              </a:rPr>
              <a:t>Київської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області</a:t>
            </a:r>
            <a:r>
              <a:rPr lang="ru-RU" sz="2000" i="1" dirty="0">
                <a:solidFill>
                  <a:srgbClr val="FF0000"/>
                </a:solidFill>
              </a:rPr>
              <a:t>, </a:t>
            </a:r>
            <a:r>
              <a:rPr lang="ru-RU" sz="2000" i="1" dirty="0" err="1">
                <a:solidFill>
                  <a:srgbClr val="FF0000"/>
                </a:solidFill>
              </a:rPr>
              <a:t>розписи</a:t>
            </a:r>
            <a:r>
              <a:rPr lang="ru-RU" sz="2000" i="1" dirty="0">
                <a:solidFill>
                  <a:srgbClr val="FF0000"/>
                </a:solidFill>
              </a:rPr>
              <a:t> до </a:t>
            </a:r>
            <a:r>
              <a:rPr lang="ru-RU" sz="2000" i="1" dirty="0" err="1">
                <a:solidFill>
                  <a:srgbClr val="FF0000"/>
                </a:solidFill>
              </a:rPr>
              <a:t>якої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декілька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років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створював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Анатолій</a:t>
            </a:r>
            <a:r>
              <a:rPr lang="ru-RU" sz="2000" i="1" dirty="0">
                <a:solidFill>
                  <a:srgbClr val="FF0000"/>
                </a:solidFill>
              </a:rPr>
              <a:t> Криволап та </a:t>
            </a:r>
            <a:r>
              <a:rPr lang="ru-RU" sz="2000" i="1" dirty="0" err="1">
                <a:solidFill>
                  <a:srgbClr val="FF0000"/>
                </a:solidFill>
              </a:rPr>
              <a:t>Ігор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Ступаченко</a:t>
            </a:r>
            <a:r>
              <a:rPr lang="ru-RU" sz="2000" i="1" dirty="0">
                <a:solidFill>
                  <a:srgbClr val="FF0000"/>
                </a:solidFill>
              </a:rPr>
              <a:t>. </a:t>
            </a:r>
            <a:r>
              <a:rPr lang="ru-RU" sz="2000" i="1" dirty="0" err="1">
                <a:solidFill>
                  <a:srgbClr val="FF0000"/>
                </a:solidFill>
              </a:rPr>
              <a:t>Розписи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значно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пошкоджено</a:t>
            </a:r>
            <a:r>
              <a:rPr lang="ru-RU" sz="2000" i="1" dirty="0">
                <a:solidFill>
                  <a:srgbClr val="FF0000"/>
                </a:solidFill>
              </a:rPr>
              <a:t>. На </a:t>
            </a:r>
            <a:r>
              <a:rPr lang="ru-RU" sz="2000" i="1" dirty="0" err="1">
                <a:solidFill>
                  <a:srgbClr val="FF0000"/>
                </a:solidFill>
              </a:rPr>
              <a:t>всіх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окупованих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територіях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руйнуються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пам’ятники</a:t>
            </a:r>
            <a:r>
              <a:rPr lang="ru-RU" sz="2000" i="1" dirty="0">
                <a:solidFill>
                  <a:srgbClr val="FF0000"/>
                </a:solidFill>
              </a:rPr>
              <a:t> Тарасу </a:t>
            </a:r>
            <a:r>
              <a:rPr lang="ru-RU" sz="2000" i="1" dirty="0" err="1">
                <a:solidFill>
                  <a:srgbClr val="FF0000"/>
                </a:solidFill>
              </a:rPr>
              <a:t>Шевченку</a:t>
            </a:r>
            <a:r>
              <a:rPr lang="ru-RU" sz="2000" i="1" dirty="0">
                <a:solidFill>
                  <a:srgbClr val="FF0000"/>
                </a:solidFill>
              </a:rPr>
              <a:t>. У </a:t>
            </a:r>
            <a:r>
              <a:rPr lang="ru-RU" sz="2000" i="1" dirty="0" err="1">
                <a:solidFill>
                  <a:srgbClr val="FF0000"/>
                </a:solidFill>
              </a:rPr>
              <a:t>Києві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від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ударів</a:t>
            </a:r>
            <a:r>
              <a:rPr lang="ru-RU" sz="2000" i="1" dirty="0">
                <a:solidFill>
                  <a:srgbClr val="FF0000"/>
                </a:solidFill>
              </a:rPr>
              <a:t> ракет </a:t>
            </a:r>
            <a:r>
              <a:rPr lang="ru-RU" sz="2000" i="1" dirty="0" err="1">
                <a:solidFill>
                  <a:srgbClr val="FF0000"/>
                </a:solidFill>
              </a:rPr>
              <a:t>постраждали</a:t>
            </a:r>
            <a:r>
              <a:rPr lang="ru-RU" sz="2000" i="1" dirty="0">
                <a:solidFill>
                  <a:srgbClr val="FF0000"/>
                </a:solidFill>
              </a:rPr>
              <a:t> музей </a:t>
            </a:r>
            <a:r>
              <a:rPr lang="ru-RU" sz="2000" i="1" dirty="0" err="1">
                <a:solidFill>
                  <a:srgbClr val="FF0000"/>
                </a:solidFill>
              </a:rPr>
              <a:t>Шевченка</a:t>
            </a:r>
            <a:r>
              <a:rPr lang="ru-RU" sz="2000" i="1" dirty="0">
                <a:solidFill>
                  <a:srgbClr val="FF0000"/>
                </a:solidFill>
              </a:rPr>
              <a:t>, парк </a:t>
            </a:r>
            <a:r>
              <a:rPr lang="ru-RU" sz="2000" i="1" dirty="0" err="1">
                <a:solidFill>
                  <a:srgbClr val="FF0000"/>
                </a:solidFill>
              </a:rPr>
              <a:t>Шевченка</a:t>
            </a:r>
            <a:r>
              <a:rPr lang="ru-RU" sz="2000" i="1" dirty="0">
                <a:solidFill>
                  <a:srgbClr val="FF0000"/>
                </a:solidFill>
              </a:rPr>
              <a:t>, </a:t>
            </a:r>
            <a:r>
              <a:rPr lang="ru-RU" sz="2000" i="1" dirty="0" err="1">
                <a:solidFill>
                  <a:srgbClr val="FF0000"/>
                </a:solidFill>
              </a:rPr>
              <a:t>університет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Шевченка</a:t>
            </a:r>
            <a:r>
              <a:rPr lang="ru-RU" sz="2000" i="1" dirty="0">
                <a:solidFill>
                  <a:srgbClr val="FF0000"/>
                </a:solidFill>
              </a:rPr>
              <a:t>. Масштаб </a:t>
            </a:r>
            <a:r>
              <a:rPr lang="ru-RU" sz="2000" i="1" dirty="0" err="1">
                <a:solidFill>
                  <a:srgbClr val="FF0000"/>
                </a:solidFill>
              </a:rPr>
              <a:t>знищення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нашої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культури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значно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більший</a:t>
            </a:r>
            <a:r>
              <a:rPr lang="ru-RU" sz="2000" i="1" dirty="0">
                <a:solidFill>
                  <a:srgbClr val="FF0000"/>
                </a:solidFill>
              </a:rPr>
              <a:t>, </a:t>
            </a:r>
            <a:r>
              <a:rPr lang="ru-RU" sz="2000" i="1" dirty="0" err="1">
                <a:solidFill>
                  <a:srgbClr val="FF0000"/>
                </a:solidFill>
              </a:rPr>
              <a:t>аніж</a:t>
            </a:r>
            <a:r>
              <a:rPr lang="ru-RU" sz="2000" i="1" dirty="0">
                <a:solidFill>
                  <a:srgbClr val="FF0000"/>
                </a:solidFill>
              </a:rPr>
              <a:t> в 30-ті роки ХХ </a:t>
            </a:r>
            <a:r>
              <a:rPr lang="ru-RU" sz="2000" i="1" dirty="0" err="1">
                <a:solidFill>
                  <a:srgbClr val="FF0000"/>
                </a:solidFill>
              </a:rPr>
              <a:t>століття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під</a:t>
            </a:r>
            <a:r>
              <a:rPr lang="ru-RU" sz="2000" i="1" dirty="0">
                <a:solidFill>
                  <a:srgbClr val="FF0000"/>
                </a:solidFill>
              </a:rPr>
              <a:t> час «</a:t>
            </a:r>
            <a:r>
              <a:rPr lang="ru-RU" sz="2000" i="1" dirty="0" err="1">
                <a:solidFill>
                  <a:srgbClr val="FF0000"/>
                </a:solidFill>
              </a:rPr>
              <a:t>Розстріляного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відродження</a:t>
            </a:r>
            <a:r>
              <a:rPr lang="ru-RU" sz="2000" i="1" dirty="0">
                <a:solidFill>
                  <a:srgbClr val="FF0000"/>
                </a:solidFill>
              </a:rPr>
              <a:t>», коли </a:t>
            </a:r>
            <a:r>
              <a:rPr lang="ru-RU" sz="2000" i="1" dirty="0" err="1">
                <a:solidFill>
                  <a:srgbClr val="FF0000"/>
                </a:solidFill>
              </a:rPr>
              <a:t>радянська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влада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розстріляла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сотні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українських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митців</a:t>
            </a:r>
            <a:r>
              <a:rPr lang="ru-RU" sz="2000" i="1" dirty="0">
                <a:solidFill>
                  <a:srgbClr val="FF0000"/>
                </a:solidFill>
              </a:rPr>
              <a:t>. Зараз </a:t>
            </a:r>
            <a:r>
              <a:rPr lang="ru-RU" sz="2000" i="1" dirty="0" err="1">
                <a:solidFill>
                  <a:srgbClr val="FF0000"/>
                </a:solidFill>
              </a:rPr>
              <a:t>зазнали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руйнувань</a:t>
            </a:r>
            <a:r>
              <a:rPr lang="ru-RU" sz="2000" i="1" dirty="0">
                <a:solidFill>
                  <a:srgbClr val="FF0000"/>
                </a:solidFill>
              </a:rPr>
              <a:t> 917 </a:t>
            </a:r>
            <a:r>
              <a:rPr lang="ru-RU" sz="2000" i="1" dirty="0" err="1">
                <a:solidFill>
                  <a:srgbClr val="FF0000"/>
                </a:solidFill>
              </a:rPr>
              <a:t>об’єктів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культурної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інфраструктури</a:t>
            </a:r>
            <a:r>
              <a:rPr lang="ru-RU" sz="2000" i="1" dirty="0">
                <a:solidFill>
                  <a:srgbClr val="FF0000"/>
                </a:solidFill>
              </a:rPr>
              <a:t>. </a:t>
            </a:r>
            <a:r>
              <a:rPr lang="ru-RU" sz="2000" i="1" dirty="0" err="1">
                <a:solidFill>
                  <a:srgbClr val="FF0000"/>
                </a:solidFill>
              </a:rPr>
              <a:t>Що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це</a:t>
            </a:r>
            <a:r>
              <a:rPr lang="ru-RU" sz="2000" i="1" dirty="0">
                <a:solidFill>
                  <a:srgbClr val="FF0000"/>
                </a:solidFill>
              </a:rPr>
              <a:t>, </a:t>
            </a:r>
            <a:r>
              <a:rPr lang="ru-RU" sz="2000" i="1" dirty="0" err="1">
                <a:solidFill>
                  <a:srgbClr val="FF0000"/>
                </a:solidFill>
              </a:rPr>
              <a:t>якщо</a:t>
            </a:r>
            <a:r>
              <a:rPr lang="ru-RU" sz="2000" i="1" dirty="0">
                <a:solidFill>
                  <a:srgbClr val="FF0000"/>
                </a:solidFill>
              </a:rPr>
              <a:t> не "</a:t>
            </a:r>
            <a:r>
              <a:rPr lang="ru-RU" sz="2000" i="1" dirty="0" err="1">
                <a:solidFill>
                  <a:srgbClr val="FF0000"/>
                </a:solidFill>
              </a:rPr>
              <a:t>Розстріляне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відродження</a:t>
            </a:r>
            <a:r>
              <a:rPr lang="ru-RU" sz="2000" i="1" dirty="0">
                <a:solidFill>
                  <a:srgbClr val="FF0000"/>
                </a:solidFill>
              </a:rPr>
              <a:t> 2.0"? Тому я </a:t>
            </a:r>
            <a:r>
              <a:rPr lang="ru-RU" sz="2000" i="1" dirty="0" err="1">
                <a:solidFill>
                  <a:srgbClr val="FF0000"/>
                </a:solidFill>
              </a:rPr>
              <a:t>вирішив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продовжити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проєкт</a:t>
            </a:r>
            <a:r>
              <a:rPr lang="ru-RU" sz="2000" i="1" dirty="0">
                <a:solidFill>
                  <a:srgbClr val="FF0000"/>
                </a:solidFill>
              </a:rPr>
              <a:t> з новою </a:t>
            </a:r>
            <a:r>
              <a:rPr lang="ru-RU" sz="2000" i="1" dirty="0" err="1">
                <a:solidFill>
                  <a:srgbClr val="FF0000"/>
                </a:solidFill>
              </a:rPr>
              <a:t>назвою</a:t>
            </a:r>
            <a:r>
              <a:rPr lang="ru-RU" sz="2000" i="1" dirty="0">
                <a:solidFill>
                  <a:srgbClr val="FF0000"/>
                </a:solidFill>
              </a:rPr>
              <a:t> "Велика </a:t>
            </a:r>
            <a:r>
              <a:rPr lang="ru-RU" sz="2000" i="1" dirty="0" err="1">
                <a:solidFill>
                  <a:srgbClr val="FF0000"/>
                </a:solidFill>
              </a:rPr>
              <a:t>сімка</a:t>
            </a:r>
            <a:r>
              <a:rPr lang="ru-RU" sz="2000" i="1" dirty="0">
                <a:solidFill>
                  <a:srgbClr val="FF0000"/>
                </a:solidFill>
              </a:rPr>
              <a:t> 2.0", </a:t>
            </a:r>
            <a:r>
              <a:rPr lang="ru-RU" sz="2000" i="1" dirty="0" err="1">
                <a:solidFill>
                  <a:srgbClr val="FF0000"/>
                </a:solidFill>
              </a:rPr>
              <a:t>що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фіксує</a:t>
            </a:r>
            <a:r>
              <a:rPr lang="ru-RU" sz="2000" i="1" dirty="0">
                <a:solidFill>
                  <a:srgbClr val="FF0000"/>
                </a:solidFill>
              </a:rPr>
              <a:t> стан на </a:t>
            </a:r>
            <a:r>
              <a:rPr lang="ru-RU" sz="2000" i="1" dirty="0" err="1">
                <a:solidFill>
                  <a:srgbClr val="FF0000"/>
                </a:solidFill>
              </a:rPr>
              <a:t>сьогодні</a:t>
            </a:r>
            <a:r>
              <a:rPr lang="ru-RU" sz="2000" i="1" dirty="0">
                <a:solidFill>
                  <a:srgbClr val="FF0000"/>
                </a:solidFill>
              </a:rPr>
              <a:t>. </a:t>
            </a:r>
            <a:r>
              <a:rPr lang="ru-RU" sz="2000" i="1" dirty="0" err="1">
                <a:solidFill>
                  <a:srgbClr val="FF0000"/>
                </a:solidFill>
              </a:rPr>
              <a:t>Це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важливо</a:t>
            </a:r>
            <a:r>
              <a:rPr lang="ru-RU" sz="2000" i="1" dirty="0">
                <a:solidFill>
                  <a:srgbClr val="FF0000"/>
                </a:solidFill>
              </a:rPr>
              <a:t> для </a:t>
            </a:r>
            <a:r>
              <a:rPr lang="ru-RU" sz="2000" i="1" dirty="0" err="1">
                <a:solidFill>
                  <a:srgbClr val="FF0000"/>
                </a:solidFill>
              </a:rPr>
              <a:t>українців</a:t>
            </a:r>
            <a:r>
              <a:rPr lang="ru-RU" sz="2000" i="1" dirty="0">
                <a:solidFill>
                  <a:srgbClr val="FF0000"/>
                </a:solidFill>
              </a:rPr>
              <a:t> та </a:t>
            </a:r>
            <a:r>
              <a:rPr lang="ru-RU" sz="2000" i="1" dirty="0" err="1">
                <a:solidFill>
                  <a:srgbClr val="FF0000"/>
                </a:solidFill>
              </a:rPr>
              <a:t>усього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світу</a:t>
            </a:r>
            <a:r>
              <a:rPr lang="ru-RU" sz="2000" i="1" dirty="0">
                <a:solidFill>
                  <a:srgbClr val="FF0000"/>
                </a:solidFill>
              </a:rPr>
              <a:t>. Я </a:t>
            </a:r>
            <a:r>
              <a:rPr lang="ru-RU" sz="2000" i="1" dirty="0" err="1">
                <a:solidFill>
                  <a:srgbClr val="FF0000"/>
                </a:solidFill>
              </a:rPr>
              <a:t>певен</a:t>
            </a:r>
            <a:r>
              <a:rPr lang="ru-RU" sz="2000" i="1" dirty="0">
                <a:solidFill>
                  <a:srgbClr val="FF0000"/>
                </a:solidFill>
              </a:rPr>
              <a:t>, </a:t>
            </a:r>
            <a:r>
              <a:rPr lang="ru-RU" sz="2000" i="1" dirty="0" err="1">
                <a:solidFill>
                  <a:srgbClr val="FF0000"/>
                </a:solidFill>
              </a:rPr>
              <a:t>що</a:t>
            </a:r>
            <a:r>
              <a:rPr lang="ru-RU" sz="2000" i="1" dirty="0">
                <a:solidFill>
                  <a:srgbClr val="FF0000"/>
                </a:solidFill>
              </a:rPr>
              <a:t> культурна </a:t>
            </a:r>
            <a:r>
              <a:rPr lang="ru-RU" sz="2000" i="1" dirty="0" err="1">
                <a:solidFill>
                  <a:srgbClr val="FF0000"/>
                </a:solidFill>
              </a:rPr>
              <a:t>дипломатія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переможе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дипломатію</a:t>
            </a:r>
            <a:r>
              <a:rPr lang="ru-RU" sz="2000" i="1" dirty="0">
                <a:solidFill>
                  <a:srgbClr val="FF0000"/>
                </a:solidFill>
              </a:rPr>
              <a:t> автомата </a:t>
            </a:r>
            <a:r>
              <a:rPr lang="ru-RU" sz="2000" i="1" dirty="0" err="1">
                <a:solidFill>
                  <a:srgbClr val="FF0000"/>
                </a:solidFill>
              </a:rPr>
              <a:t>Калашнікова</a:t>
            </a:r>
            <a:r>
              <a:rPr lang="ru-RU" sz="2000" i="1" dirty="0">
                <a:solidFill>
                  <a:srgbClr val="FF0000"/>
                </a:solidFill>
              </a:rPr>
              <a:t>»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</a:p>
          <a:p>
            <a:pPr algn="r"/>
            <a:r>
              <a:rPr lang="ru-RU" b="1" i="1" dirty="0" err="1">
                <a:solidFill>
                  <a:srgbClr val="002060"/>
                </a:solidFill>
              </a:rPr>
              <a:t>Юрій</a:t>
            </a:r>
            <a:r>
              <a:rPr lang="ru-RU" b="1" i="1" dirty="0">
                <a:solidFill>
                  <a:srgbClr val="002060"/>
                </a:solidFill>
              </a:rPr>
              <a:t> Комельков, </a:t>
            </a:r>
            <a:r>
              <a:rPr lang="ru-RU" b="1" i="1" dirty="0" err="1">
                <a:solidFill>
                  <a:srgbClr val="002060"/>
                </a:solidFill>
              </a:rPr>
              <a:t>засновник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фундації</a:t>
            </a:r>
            <a:r>
              <a:rPr lang="ru-RU" b="1" i="1" dirty="0">
                <a:solidFill>
                  <a:srgbClr val="002060"/>
                </a:solidFill>
              </a:rPr>
              <a:t> «Культура»</a:t>
            </a:r>
            <a:endParaRPr lang="uk-UA" b="1" i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C91D1B-E4A9-1A4E-AF6E-8D0E30783E62}"/>
              </a:ext>
            </a:extLst>
          </p:cNvPr>
          <p:cNvSpPr txBox="1"/>
          <p:nvPr/>
        </p:nvSpPr>
        <p:spPr>
          <a:xfrm>
            <a:off x="571501" y="5310485"/>
            <a:ext cx="111728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FF0000"/>
                </a:solidFill>
              </a:rPr>
              <a:t>"Велика </a:t>
            </a:r>
            <a:r>
              <a:rPr lang="ru-RU" sz="2800" i="1" dirty="0" err="1">
                <a:solidFill>
                  <a:srgbClr val="FF0000"/>
                </a:solidFill>
              </a:rPr>
              <a:t>сімка</a:t>
            </a:r>
            <a:r>
              <a:rPr lang="ru-RU" sz="2800" i="1" dirty="0">
                <a:solidFill>
                  <a:srgbClr val="FF0000"/>
                </a:solidFill>
              </a:rPr>
              <a:t>" — </a:t>
            </a:r>
            <a:r>
              <a:rPr lang="ru-RU" sz="2800" i="1" dirty="0" err="1">
                <a:solidFill>
                  <a:srgbClr val="FF0000"/>
                </a:solidFill>
              </a:rPr>
              <a:t>проєкт</a:t>
            </a:r>
            <a:r>
              <a:rPr lang="ru-RU" sz="2800" i="1" dirty="0">
                <a:solidFill>
                  <a:srgbClr val="FF0000"/>
                </a:solidFill>
              </a:rPr>
              <a:t>, </a:t>
            </a:r>
            <a:r>
              <a:rPr lang="ru-RU" sz="2800" i="1" dirty="0" err="1">
                <a:solidFill>
                  <a:srgbClr val="FF0000"/>
                </a:solidFill>
              </a:rPr>
              <a:t>що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прокладає</a:t>
            </a:r>
            <a:r>
              <a:rPr lang="ru-RU" sz="2800" i="1" dirty="0">
                <a:solidFill>
                  <a:srgbClr val="FF0000"/>
                </a:solidFill>
              </a:rPr>
              <a:t> шлях до </a:t>
            </a:r>
            <a:r>
              <a:rPr lang="ru-RU" sz="2800" i="1" dirty="0" err="1">
                <a:solidFill>
                  <a:srgbClr val="FF0000"/>
                </a:solidFill>
              </a:rPr>
              <a:t>створення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візуального</a:t>
            </a:r>
            <a:r>
              <a:rPr lang="ru-RU" sz="2800" i="1" dirty="0">
                <a:solidFill>
                  <a:srgbClr val="FF0000"/>
                </a:solidFill>
              </a:rPr>
              <a:t> коду </a:t>
            </a:r>
            <a:r>
              <a:rPr lang="ru-RU" sz="2800" i="1" dirty="0" err="1">
                <a:solidFill>
                  <a:srgbClr val="FF0000"/>
                </a:solidFill>
              </a:rPr>
              <a:t>нації</a:t>
            </a:r>
            <a:r>
              <a:rPr lang="ru-RU" sz="2800" i="1" dirty="0">
                <a:solidFill>
                  <a:srgbClr val="FF0000"/>
                </a:solidFill>
              </a:rPr>
              <a:t>, </a:t>
            </a:r>
            <a:r>
              <a:rPr lang="ru-RU" sz="2800" i="1" dirty="0" err="1">
                <a:solidFill>
                  <a:srgbClr val="FF0000"/>
                </a:solidFill>
              </a:rPr>
              <a:t>опису</a:t>
            </a:r>
            <a:r>
              <a:rPr lang="ru-RU" sz="2800" i="1" dirty="0">
                <a:solidFill>
                  <a:srgbClr val="FF0000"/>
                </a:solidFill>
              </a:rPr>
              <a:t> "</a:t>
            </a:r>
            <a:r>
              <a:rPr lang="ru-RU" sz="2800" i="1" dirty="0" err="1">
                <a:solidFill>
                  <a:srgbClr val="FF0000"/>
                </a:solidFill>
              </a:rPr>
              <a:t>генетичного</a:t>
            </a:r>
            <a:r>
              <a:rPr lang="ru-RU" sz="2800" i="1" dirty="0">
                <a:solidFill>
                  <a:srgbClr val="FF0000"/>
                </a:solidFill>
              </a:rPr>
              <a:t> коду </a:t>
            </a:r>
            <a:r>
              <a:rPr lang="ru-RU" sz="2800" i="1" dirty="0" err="1">
                <a:solidFill>
                  <a:srgbClr val="FF0000"/>
                </a:solidFill>
              </a:rPr>
              <a:t>української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культури</a:t>
            </a:r>
            <a:r>
              <a:rPr lang="ru-RU" sz="2800" i="1" dirty="0">
                <a:solidFill>
                  <a:srgbClr val="FF0000"/>
                </a:solidFill>
              </a:rPr>
              <a:t>"</a:t>
            </a:r>
            <a:endParaRPr lang="uk-UA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07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45000">
              <a:schemeClr val="accent4">
                <a:lumMod val="20000"/>
                <a:lumOff val="80000"/>
              </a:schemeClr>
            </a:gs>
            <a:gs pos="8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0ED494B1-1172-0A4C-A760-F66C31C062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9791"/>
          <a:stretch/>
        </p:blipFill>
        <p:spPr bwMode="auto">
          <a:xfrm>
            <a:off x="0" y="0"/>
            <a:ext cx="7150602" cy="400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76BBFECE-8732-4243-A2AC-2649044BA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" t="10625" r="4412" b="10209"/>
          <a:stretch/>
        </p:blipFill>
        <p:spPr bwMode="auto">
          <a:xfrm>
            <a:off x="6096000" y="3771900"/>
            <a:ext cx="5347060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04F871A5-62AC-F44B-94B6-42CF32EAD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3" b="8542"/>
          <a:stretch/>
        </p:blipFill>
        <p:spPr bwMode="auto">
          <a:xfrm>
            <a:off x="397609" y="3929064"/>
            <a:ext cx="5448577" cy="27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Виставка найвидатніших українських художників «Велика сімка 2.0» у Києві -  KyivPost - Ukraine's Global Voice">
            <a:extLst>
              <a:ext uri="{FF2B5EF4-FFF2-40B4-BE49-F238E27FC236}">
                <a16:creationId xmlns:a16="http://schemas.microsoft.com/office/drawing/2014/main" id="{4E0F0870-EF8E-2F42-8C2F-24B28CAE6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845" y="321468"/>
            <a:ext cx="5064030" cy="350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8971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45000">
              <a:schemeClr val="accent4">
                <a:lumMod val="20000"/>
                <a:lumOff val="80000"/>
              </a:schemeClr>
            </a:gs>
            <a:gs pos="8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Зеленський перезапускає бренд Ukraine NOW">
            <a:extLst>
              <a:ext uri="{FF2B5EF4-FFF2-40B4-BE49-F238E27FC236}">
                <a16:creationId xmlns:a16="http://schemas.microsoft.com/office/drawing/2014/main" id="{F2CED5D4-E791-5E41-BED0-35300E6FA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4" y="161827"/>
            <a:ext cx="11644311" cy="653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1009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45000">
              <a:schemeClr val="accent4">
                <a:lumMod val="20000"/>
                <a:lumOff val="80000"/>
              </a:schemeClr>
            </a:gs>
            <a:gs pos="8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0253C9A-24DE-9F45-B6B8-A86ABFED2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50" y="321469"/>
            <a:ext cx="10553700" cy="62150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ВИСНОВОК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Імідж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держави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формується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під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впливом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складових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їі</a:t>
            </a:r>
            <a:r>
              <a:rPr lang="ru-RU" b="1" dirty="0">
                <a:solidFill>
                  <a:srgbClr val="002060"/>
                </a:solidFill>
              </a:rPr>
              <a:t>̈ </a:t>
            </a:r>
            <a:r>
              <a:rPr lang="ru-RU" b="1" dirty="0" err="1">
                <a:solidFill>
                  <a:srgbClr val="002060"/>
                </a:solidFill>
              </a:rPr>
              <a:t>зовнішньополітичного</a:t>
            </a:r>
            <a:r>
              <a:rPr lang="ru-RU" b="1" dirty="0">
                <a:solidFill>
                  <a:srgbClr val="002060"/>
                </a:solidFill>
              </a:rPr>
              <a:t> курсу, а </a:t>
            </a:r>
            <a:r>
              <a:rPr lang="ru-RU" b="1" dirty="0" err="1">
                <a:solidFill>
                  <a:srgbClr val="002060"/>
                </a:solidFill>
              </a:rPr>
              <a:t>саме</a:t>
            </a:r>
            <a:r>
              <a:rPr lang="ru-RU" b="1" dirty="0">
                <a:solidFill>
                  <a:srgbClr val="002060"/>
                </a:solidFill>
              </a:rPr>
              <a:t>: </a:t>
            </a:r>
            <a:r>
              <a:rPr lang="ru-RU" b="1" dirty="0" err="1">
                <a:solidFill>
                  <a:srgbClr val="002060"/>
                </a:solidFill>
              </a:rPr>
              <a:t>безпековоі</a:t>
            </a:r>
            <a:r>
              <a:rPr lang="ru-RU" b="1" dirty="0">
                <a:solidFill>
                  <a:srgbClr val="002060"/>
                </a:solidFill>
              </a:rPr>
              <a:t>̈ </a:t>
            </a:r>
            <a:r>
              <a:rPr lang="ru-RU" b="1" dirty="0" err="1">
                <a:solidFill>
                  <a:srgbClr val="002060"/>
                </a:solidFill>
              </a:rPr>
              <a:t>політики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дипломатіі</a:t>
            </a:r>
            <a:r>
              <a:rPr lang="ru-RU" b="1" dirty="0">
                <a:solidFill>
                  <a:srgbClr val="002060"/>
                </a:solidFill>
              </a:rPr>
              <a:t>̈, правової, </a:t>
            </a:r>
            <a:r>
              <a:rPr lang="ru-RU" b="1" dirty="0" err="1">
                <a:solidFill>
                  <a:srgbClr val="002060"/>
                </a:solidFill>
              </a:rPr>
              <a:t>соціальноі</a:t>
            </a:r>
            <a:r>
              <a:rPr lang="ru-RU" b="1" dirty="0">
                <a:solidFill>
                  <a:srgbClr val="002060"/>
                </a:solidFill>
              </a:rPr>
              <a:t>̈, </a:t>
            </a:r>
            <a:r>
              <a:rPr lang="ru-RU" b="1" dirty="0" err="1">
                <a:solidFill>
                  <a:srgbClr val="002060"/>
                </a:solidFill>
              </a:rPr>
              <a:t>економічноі</a:t>
            </a:r>
            <a:r>
              <a:rPr lang="ru-RU" b="1" dirty="0">
                <a:solidFill>
                  <a:srgbClr val="002060"/>
                </a:solidFill>
              </a:rPr>
              <a:t>̈ </a:t>
            </a:r>
            <a:r>
              <a:rPr lang="ru-RU" b="1" dirty="0" err="1">
                <a:solidFill>
                  <a:srgbClr val="002060"/>
                </a:solidFill>
              </a:rPr>
              <a:t>політики</a:t>
            </a:r>
            <a:r>
              <a:rPr lang="ru-RU" b="1" dirty="0">
                <a:solidFill>
                  <a:srgbClr val="002060"/>
                </a:solidFill>
              </a:rPr>
              <a:t>, і </a:t>
            </a:r>
            <a:r>
              <a:rPr lang="ru-RU" b="1" dirty="0" err="1">
                <a:solidFill>
                  <a:srgbClr val="002060"/>
                </a:solidFill>
              </a:rPr>
              <a:t>просувається</a:t>
            </a:r>
            <a:r>
              <a:rPr lang="ru-RU" b="1" dirty="0">
                <a:solidFill>
                  <a:srgbClr val="002060"/>
                </a:solidFill>
              </a:rPr>
              <a:t> в рамках </a:t>
            </a:r>
            <a:r>
              <a:rPr lang="ru-RU" b="1" dirty="0" err="1">
                <a:solidFill>
                  <a:srgbClr val="002060"/>
                </a:solidFill>
              </a:rPr>
              <a:t>інформаційноі</a:t>
            </a:r>
            <a:r>
              <a:rPr lang="ru-RU" b="1" dirty="0">
                <a:solidFill>
                  <a:srgbClr val="002060"/>
                </a:solidFill>
              </a:rPr>
              <a:t>̈ </a:t>
            </a:r>
            <a:r>
              <a:rPr lang="ru-RU" b="1" dirty="0" err="1">
                <a:solidFill>
                  <a:srgbClr val="002060"/>
                </a:solidFill>
              </a:rPr>
              <a:t>політики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держави</a:t>
            </a:r>
            <a:r>
              <a:rPr lang="ru-RU" b="1" dirty="0">
                <a:solidFill>
                  <a:srgbClr val="002060"/>
                </a:solidFill>
              </a:rPr>
              <a:t>. Полем </a:t>
            </a:r>
            <a:r>
              <a:rPr lang="ru-RU" b="1" dirty="0" err="1">
                <a:solidFill>
                  <a:srgbClr val="002060"/>
                </a:solidFill>
              </a:rPr>
              <a:t>формування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іміджу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держави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виступає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сукупність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інструментів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зовнішньоі</a:t>
            </a:r>
            <a:r>
              <a:rPr lang="ru-RU" b="1" dirty="0">
                <a:solidFill>
                  <a:srgbClr val="002060"/>
                </a:solidFill>
              </a:rPr>
              <a:t>̈ </a:t>
            </a:r>
            <a:r>
              <a:rPr lang="ru-RU" b="1" dirty="0" err="1">
                <a:solidFill>
                  <a:srgbClr val="002060"/>
                </a:solidFill>
              </a:rPr>
              <a:t>політики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держави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каналів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просування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інформаціі</a:t>
            </a:r>
            <a:r>
              <a:rPr lang="ru-RU" b="1" dirty="0">
                <a:solidFill>
                  <a:srgbClr val="002060"/>
                </a:solidFill>
              </a:rPr>
              <a:t>̈, </a:t>
            </a:r>
            <a:r>
              <a:rPr lang="ru-RU" b="1" dirty="0" err="1">
                <a:solidFill>
                  <a:srgbClr val="002060"/>
                </a:solidFill>
              </a:rPr>
              <a:t>суб’єктів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коригування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цієі</a:t>
            </a:r>
            <a:r>
              <a:rPr lang="ru-RU" b="1" dirty="0">
                <a:solidFill>
                  <a:srgbClr val="002060"/>
                </a:solidFill>
              </a:rPr>
              <a:t>̈ </a:t>
            </a:r>
            <a:r>
              <a:rPr lang="ru-RU" b="1" dirty="0" err="1">
                <a:solidFill>
                  <a:srgbClr val="002060"/>
                </a:solidFill>
              </a:rPr>
              <a:t>інформаціі</a:t>
            </a:r>
            <a:r>
              <a:rPr lang="ru-RU" b="1" dirty="0">
                <a:solidFill>
                  <a:srgbClr val="002060"/>
                </a:solidFill>
              </a:rPr>
              <a:t>̈. 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Формування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іміджу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держави</a:t>
            </a:r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err="1">
                <a:solidFill>
                  <a:srgbClr val="002060"/>
                </a:solidFill>
              </a:rPr>
              <a:t>зовнішньому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інформаційному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просторі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має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розглядатися</a:t>
            </a:r>
            <a:r>
              <a:rPr lang="ru-RU" b="1" dirty="0">
                <a:solidFill>
                  <a:srgbClr val="002060"/>
                </a:solidFill>
              </a:rPr>
              <a:t> як </a:t>
            </a:r>
            <a:r>
              <a:rPr lang="ru-RU" b="1" dirty="0" err="1">
                <a:solidFill>
                  <a:srgbClr val="002060"/>
                </a:solidFill>
              </a:rPr>
              <a:t>багатоаспектна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складова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зовнішньополітичного</a:t>
            </a:r>
            <a:r>
              <a:rPr lang="ru-RU" b="1" dirty="0">
                <a:solidFill>
                  <a:srgbClr val="002060"/>
                </a:solidFill>
              </a:rPr>
              <a:t> курсу </a:t>
            </a:r>
            <a:r>
              <a:rPr lang="ru-RU" b="1" dirty="0" err="1">
                <a:solidFill>
                  <a:srgbClr val="002060"/>
                </a:solidFill>
              </a:rPr>
              <a:t>держави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Інструменти</a:t>
            </a:r>
            <a:r>
              <a:rPr lang="ru-RU" b="1" dirty="0">
                <a:solidFill>
                  <a:srgbClr val="002060"/>
                </a:solidFill>
              </a:rPr>
              <a:t>, канали та </a:t>
            </a:r>
            <a:r>
              <a:rPr lang="ru-RU" b="1" dirty="0" err="1">
                <a:solidFill>
                  <a:srgbClr val="002060"/>
                </a:solidFill>
              </a:rPr>
              <a:t>суб’єкти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формування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err="1">
                <a:solidFill>
                  <a:srgbClr val="002060"/>
                </a:solidFill>
              </a:rPr>
              <a:t>коригування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іміджу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держави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мають</a:t>
            </a:r>
            <a:r>
              <a:rPr lang="ru-RU" b="1" dirty="0">
                <a:solidFill>
                  <a:srgbClr val="002060"/>
                </a:solidFill>
              </a:rPr>
              <a:t> бути </a:t>
            </a:r>
            <a:r>
              <a:rPr lang="ru-RU" b="1" dirty="0" err="1">
                <a:solidFill>
                  <a:srgbClr val="002060"/>
                </a:solidFill>
              </a:rPr>
              <a:t>закладені</a:t>
            </a:r>
            <a:r>
              <a:rPr lang="ru-RU" b="1" dirty="0">
                <a:solidFill>
                  <a:srgbClr val="002060"/>
                </a:solidFill>
              </a:rPr>
              <a:t> в кожному з </a:t>
            </a:r>
            <a:r>
              <a:rPr lang="ru-RU" b="1" dirty="0" err="1">
                <a:solidFill>
                  <a:srgbClr val="002060"/>
                </a:solidFill>
              </a:rPr>
              <a:t>векторів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зовнішньоі</a:t>
            </a:r>
            <a:r>
              <a:rPr lang="ru-RU" b="1" dirty="0">
                <a:solidFill>
                  <a:srgbClr val="002060"/>
                </a:solidFill>
              </a:rPr>
              <a:t>̈ </a:t>
            </a:r>
            <a:r>
              <a:rPr lang="ru-RU" b="1" dirty="0" err="1">
                <a:solidFill>
                  <a:srgbClr val="002060"/>
                </a:solidFill>
              </a:rPr>
              <a:t>політики</a:t>
            </a:r>
            <a:r>
              <a:rPr lang="ru-RU" b="1" dirty="0">
                <a:solidFill>
                  <a:srgbClr val="002060"/>
                </a:solidFill>
              </a:rPr>
              <a:t>, а </a:t>
            </a:r>
            <a:r>
              <a:rPr lang="ru-RU" b="1" dirty="0" err="1">
                <a:solidFill>
                  <a:srgbClr val="002060"/>
                </a:solidFill>
              </a:rPr>
              <a:t>саме</a:t>
            </a:r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err="1">
                <a:solidFill>
                  <a:srgbClr val="002060"/>
                </a:solidFill>
              </a:rPr>
              <a:t>безпековому</a:t>
            </a:r>
            <a:r>
              <a:rPr lang="ru-RU" b="1" dirty="0">
                <a:solidFill>
                  <a:srgbClr val="002060"/>
                </a:solidFill>
              </a:rPr>
              <a:t>, дипломатичному, </a:t>
            </a:r>
            <a:r>
              <a:rPr lang="ru-RU" b="1" dirty="0" err="1">
                <a:solidFill>
                  <a:srgbClr val="002060"/>
                </a:solidFill>
              </a:rPr>
              <a:t>економічному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соціальному</a:t>
            </a:r>
            <a:r>
              <a:rPr lang="ru-RU" b="1" dirty="0">
                <a:solidFill>
                  <a:srgbClr val="002060"/>
                </a:solidFill>
              </a:rPr>
              <a:t>, правовому та </a:t>
            </a:r>
            <a:r>
              <a:rPr lang="ru-RU" b="1" dirty="0" err="1">
                <a:solidFill>
                  <a:srgbClr val="002060"/>
                </a:solidFill>
              </a:rPr>
              <a:t>безпосередньо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інформаційному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6968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45000">
              <a:schemeClr val="accent4">
                <a:lumMod val="20000"/>
                <a:lumOff val="80000"/>
              </a:schemeClr>
            </a:gs>
            <a:gs pos="8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C85D18E-3584-2749-93C0-164E4D131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6" y="247247"/>
            <a:ext cx="6958012" cy="543401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rgbClr val="FF0000"/>
                </a:solidFill>
                <a:cs typeface="Arial" panose="020B0604020202020204" pitchFamily="34" charset="0"/>
              </a:rPr>
              <a:t>Державнии</a:t>
            </a:r>
            <a:r>
              <a:rPr lang="ru-RU" dirty="0">
                <a:solidFill>
                  <a:srgbClr val="FF0000"/>
                </a:solidFill>
                <a:cs typeface="Arial" panose="020B0604020202020204" pitchFamily="34" charset="0"/>
              </a:rPr>
              <a:t>̆ </a:t>
            </a:r>
            <a:r>
              <a:rPr lang="ru-RU" dirty="0" err="1">
                <a:solidFill>
                  <a:srgbClr val="FF0000"/>
                </a:solidFill>
                <a:cs typeface="Arial" panose="020B0604020202020204" pitchFamily="34" charset="0"/>
              </a:rPr>
              <a:t>брендинг</a:t>
            </a:r>
            <a:r>
              <a:rPr lang="ru-RU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є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стратегією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держави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по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формуванню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комплексу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переконань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і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уявлень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щодо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цієі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̈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держави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цілеспрямовано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сформованого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образу,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покликаного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чинити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потужний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емоційно-психологічнии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̆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вплив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з метою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популяризаціі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̈,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реклами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маніпуляціі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̈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тощо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endParaRPr lang="uk-UA" dirty="0"/>
          </a:p>
        </p:txBody>
      </p:sp>
      <p:pic>
        <p:nvPicPr>
          <p:cNvPr id="4" name="Picture 2" descr="В Україні узаконені нові географічні зазначення">
            <a:extLst>
              <a:ext uri="{FF2B5EF4-FFF2-40B4-BE49-F238E27FC236}">
                <a16:creationId xmlns:a16="http://schemas.microsoft.com/office/drawing/2014/main" id="{F3D283C0-5DC6-8740-A90E-DF3695188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001" y="163108"/>
            <a:ext cx="3616023" cy="280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Інформаційні матеріали до Дня Незалежності України Енергодарська Міська Рада">
            <a:extLst>
              <a:ext uri="{FF2B5EF4-FFF2-40B4-BE49-F238E27FC236}">
                <a16:creationId xmlns:a16="http://schemas.microsoft.com/office/drawing/2014/main" id="{2C43C4E0-3787-9D45-A357-11ADE80C9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3158332"/>
            <a:ext cx="9432131" cy="357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03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45000">
              <a:schemeClr val="accent4">
                <a:lumMod val="20000"/>
                <a:lumOff val="80000"/>
              </a:schemeClr>
            </a:gs>
            <a:gs pos="8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569E6E4-67FB-9443-B209-D1235C3C4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3" y="371475"/>
            <a:ext cx="6941730" cy="64865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/>
              <a:t>Дослідник</a:t>
            </a:r>
            <a:r>
              <a:rPr lang="ru-RU" dirty="0"/>
              <a:t> та автор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ru-RU" dirty="0" err="1">
                <a:solidFill>
                  <a:srgbClr val="FF0000"/>
                </a:solidFill>
              </a:rPr>
              <a:t>національний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брендинг</a:t>
            </a:r>
            <a:r>
              <a:rPr lang="ru-RU" dirty="0">
                <a:solidFill>
                  <a:srgbClr val="FF0000"/>
                </a:solidFill>
              </a:rPr>
              <a:t>» </a:t>
            </a:r>
            <a:r>
              <a:rPr lang="ru-RU" dirty="0" err="1">
                <a:solidFill>
                  <a:srgbClr val="FF0000"/>
                </a:solidFill>
              </a:rPr>
              <a:t>Саймон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Анхольт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(на </a:t>
            </a:r>
            <a:r>
              <a:rPr lang="ru-RU" dirty="0" err="1"/>
              <a:t>форумі</a:t>
            </a:r>
            <a:r>
              <a:rPr lang="ru-RU" dirty="0"/>
              <a:t> Україна.30) </a:t>
            </a:r>
            <a:r>
              <a:rPr lang="ru-RU" dirty="0" err="1"/>
              <a:t>запевняє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«</a:t>
            </a:r>
            <a:r>
              <a:rPr lang="ru-RU" dirty="0" err="1">
                <a:solidFill>
                  <a:srgbClr val="FF0000"/>
                </a:solidFill>
              </a:rPr>
              <a:t>кореляція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між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кількістю</a:t>
            </a:r>
            <a:r>
              <a:rPr lang="ru-RU" dirty="0">
                <a:solidFill>
                  <a:srgbClr val="FF0000"/>
                </a:solidFill>
              </a:rPr>
              <a:t> грошей, </a:t>
            </a:r>
            <a:r>
              <a:rPr lang="ru-RU" dirty="0" err="1">
                <a:solidFill>
                  <a:srgbClr val="FF0000"/>
                </a:solidFill>
              </a:rPr>
              <a:t>які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країна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витрачає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промоцію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свого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іміджу</a:t>
            </a:r>
            <a:r>
              <a:rPr lang="ru-RU" dirty="0">
                <a:solidFill>
                  <a:srgbClr val="FF0000"/>
                </a:solidFill>
              </a:rPr>
              <a:t>, та </a:t>
            </a:r>
            <a:r>
              <a:rPr lang="ru-RU" dirty="0" err="1">
                <a:solidFill>
                  <a:srgbClr val="FF0000"/>
                </a:solidFill>
              </a:rPr>
              <a:t>реальним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іміджем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країни</a:t>
            </a:r>
            <a:r>
              <a:rPr lang="ru-RU" dirty="0">
                <a:solidFill>
                  <a:srgbClr val="FF0000"/>
                </a:solidFill>
              </a:rPr>
              <a:t> — </a:t>
            </a:r>
            <a:r>
              <a:rPr lang="ru-RU" dirty="0" err="1">
                <a:solidFill>
                  <a:srgbClr val="FF0000"/>
                </a:solidFill>
              </a:rPr>
              <a:t>нульова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/>
              <a:t>Гроші</a:t>
            </a:r>
            <a:r>
              <a:rPr lang="ru-RU" dirty="0"/>
              <a:t> не </a:t>
            </a:r>
            <a:r>
              <a:rPr lang="ru-RU" dirty="0" err="1"/>
              <a:t>впливають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на </a:t>
            </a:r>
            <a:r>
              <a:rPr lang="ru-RU" dirty="0" err="1"/>
              <a:t>що</a:t>
            </a:r>
            <a:r>
              <a:rPr lang="ru-RU" dirty="0"/>
              <a:t>. </a:t>
            </a:r>
            <a:r>
              <a:rPr lang="ru-RU" dirty="0" err="1"/>
              <a:t>Понад</a:t>
            </a:r>
            <a:r>
              <a:rPr lang="ru-RU" dirty="0"/>
              <a:t> 200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і </a:t>
            </a:r>
            <a:r>
              <a:rPr lang="ru-RU" dirty="0" err="1"/>
              <a:t>всі</a:t>
            </a:r>
            <a:r>
              <a:rPr lang="ru-RU" dirty="0"/>
              <a:t> вони </a:t>
            </a:r>
            <a:r>
              <a:rPr lang="ru-RU" dirty="0" err="1"/>
              <a:t>якось</a:t>
            </a:r>
            <a:r>
              <a:rPr lang="ru-RU" dirty="0"/>
              <a:t> </a:t>
            </a:r>
            <a:r>
              <a:rPr lang="ru-RU" dirty="0" err="1"/>
              <a:t>заявляють</a:t>
            </a:r>
            <a:r>
              <a:rPr lang="ru-RU" dirty="0"/>
              <a:t> по себе. </a:t>
            </a:r>
            <a:r>
              <a:rPr lang="ru-RU" dirty="0" err="1"/>
              <a:t>Їм</a:t>
            </a:r>
            <a:r>
              <a:rPr lang="ru-RU" dirty="0"/>
              <a:t> не </a:t>
            </a:r>
            <a:r>
              <a:rPr lang="ru-RU" dirty="0" err="1"/>
              <a:t>цікаво</a:t>
            </a:r>
            <a:r>
              <a:rPr lang="ru-RU" dirty="0"/>
              <a:t> знати про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 про туризм, то </a:t>
            </a:r>
            <a:r>
              <a:rPr lang="ru-RU" dirty="0" err="1"/>
              <a:t>це</a:t>
            </a:r>
            <a:r>
              <a:rPr lang="ru-RU" dirty="0"/>
              <a:t>, </a:t>
            </a:r>
            <a:r>
              <a:rPr lang="ru-RU" dirty="0" err="1"/>
              <a:t>швидше</a:t>
            </a:r>
            <a:r>
              <a:rPr lang="ru-RU" dirty="0"/>
              <a:t>, маркетинг, але </a:t>
            </a:r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імідж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абсолютно </a:t>
            </a:r>
            <a:r>
              <a:rPr lang="ru-RU" dirty="0" err="1"/>
              <a:t>інше</a:t>
            </a:r>
            <a:r>
              <a:rPr lang="ru-RU" dirty="0"/>
              <a:t>.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слабкий</a:t>
            </a:r>
            <a:r>
              <a:rPr lang="ru-RU" dirty="0"/>
              <a:t> </a:t>
            </a:r>
            <a:r>
              <a:rPr lang="ru-RU" dirty="0" err="1"/>
              <a:t>імідж</a:t>
            </a:r>
            <a:r>
              <a:rPr lang="ru-RU" dirty="0"/>
              <a:t>, і </a:t>
            </a:r>
            <a:r>
              <a:rPr lang="ru-RU" dirty="0" err="1"/>
              <a:t>це</a:t>
            </a:r>
            <a:r>
              <a:rPr lang="ru-RU" dirty="0"/>
              <a:t> не наша </a:t>
            </a:r>
            <a:r>
              <a:rPr lang="ru-RU" dirty="0" err="1"/>
              <a:t>провина</a:t>
            </a:r>
            <a:r>
              <a:rPr lang="ru-RU" dirty="0"/>
              <a:t>. </a:t>
            </a:r>
            <a:r>
              <a:rPr lang="ru-RU" dirty="0" err="1">
                <a:solidFill>
                  <a:srgbClr val="FF0000"/>
                </a:solidFill>
              </a:rPr>
              <a:t>Є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лише</a:t>
            </a:r>
            <a:r>
              <a:rPr lang="ru-RU" dirty="0">
                <a:solidFill>
                  <a:srgbClr val="FF0000"/>
                </a:solidFill>
              </a:rPr>
              <a:t> один </a:t>
            </a:r>
            <a:r>
              <a:rPr lang="ru-RU" dirty="0" err="1">
                <a:solidFill>
                  <a:srgbClr val="FF0000"/>
                </a:solidFill>
              </a:rPr>
              <a:t>показник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який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впливає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імідж</a:t>
            </a:r>
            <a:r>
              <a:rPr lang="ru-RU" dirty="0">
                <a:solidFill>
                  <a:srgbClr val="FF0000"/>
                </a:solidFill>
              </a:rPr>
              <a:t>: </a:t>
            </a:r>
            <a:r>
              <a:rPr lang="ru-RU" dirty="0" err="1">
                <a:solidFill>
                  <a:srgbClr val="FF0000"/>
                </a:solidFill>
              </a:rPr>
              <a:t>який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внесок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робить</a:t>
            </a:r>
            <a:r>
              <a:rPr lang="ru-RU" dirty="0">
                <a:solidFill>
                  <a:srgbClr val="FF0000"/>
                </a:solidFill>
              </a:rPr>
              <a:t> ваша </a:t>
            </a:r>
            <a:r>
              <a:rPr lang="ru-RU" dirty="0" err="1">
                <a:solidFill>
                  <a:srgbClr val="FF0000"/>
                </a:solidFill>
              </a:rPr>
              <a:t>країна</a:t>
            </a:r>
            <a:r>
              <a:rPr lang="ru-RU" dirty="0">
                <a:solidFill>
                  <a:srgbClr val="FF0000"/>
                </a:solidFill>
              </a:rPr>
              <a:t> у </a:t>
            </a:r>
            <a:r>
              <a:rPr lang="ru-RU" dirty="0" err="1">
                <a:solidFill>
                  <a:srgbClr val="FF0000"/>
                </a:solidFill>
              </a:rPr>
              <a:t>глобалізоване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середовище</a:t>
            </a:r>
            <a:r>
              <a:rPr lang="ru-RU" dirty="0">
                <a:solidFill>
                  <a:srgbClr val="FF0000"/>
                </a:solidFill>
              </a:rPr>
              <a:t>, в </a:t>
            </a:r>
            <a:r>
              <a:rPr lang="ru-RU" dirty="0" err="1">
                <a:solidFill>
                  <a:srgbClr val="FF0000"/>
                </a:solidFill>
              </a:rPr>
              <a:t>якому</a:t>
            </a:r>
            <a:r>
              <a:rPr lang="ru-RU" dirty="0">
                <a:solidFill>
                  <a:srgbClr val="FF0000"/>
                </a:solidFill>
              </a:rPr>
              <a:t> вона </a:t>
            </a:r>
            <a:r>
              <a:rPr lang="ru-RU" dirty="0" err="1">
                <a:solidFill>
                  <a:srgbClr val="FF0000"/>
                </a:solidFill>
              </a:rPr>
              <a:t>живе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Тобто</a:t>
            </a:r>
            <a:r>
              <a:rPr lang="ru-RU" dirty="0">
                <a:solidFill>
                  <a:srgbClr val="FF0000"/>
                </a:solidFill>
              </a:rPr>
              <a:t> не як </a:t>
            </a:r>
            <a:r>
              <a:rPr lang="ru-RU" dirty="0" err="1">
                <a:solidFill>
                  <a:srgbClr val="FF0000"/>
                </a:solidFill>
              </a:rPr>
              <a:t>гарно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конкурує</a:t>
            </a:r>
            <a:r>
              <a:rPr lang="ru-RU" dirty="0">
                <a:solidFill>
                  <a:srgbClr val="FF0000"/>
                </a:solidFill>
              </a:rPr>
              <a:t>, а </a:t>
            </a:r>
            <a:r>
              <a:rPr lang="ru-RU" dirty="0" err="1">
                <a:solidFill>
                  <a:srgbClr val="FF0000"/>
                </a:solidFill>
              </a:rPr>
              <a:t>наскільки</a:t>
            </a:r>
            <a:r>
              <a:rPr lang="ru-RU" dirty="0">
                <a:solidFill>
                  <a:srgbClr val="FF0000"/>
                </a:solidFill>
              </a:rPr>
              <a:t> добре </a:t>
            </a:r>
            <a:r>
              <a:rPr lang="ru-RU" dirty="0" err="1">
                <a:solidFill>
                  <a:srgbClr val="FF0000"/>
                </a:solidFill>
              </a:rPr>
              <a:t>співпрацює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/>
              <a:t>Конкуренція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добре для </a:t>
            </a:r>
            <a:r>
              <a:rPr lang="ru-RU" dirty="0" err="1"/>
              <a:t>економіки</a:t>
            </a:r>
            <a:r>
              <a:rPr lang="ru-RU" dirty="0"/>
              <a:t>, але для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працює</a:t>
            </a:r>
            <a:r>
              <a:rPr lang="ru-RU" dirty="0"/>
              <a:t>. </a:t>
            </a:r>
            <a:r>
              <a:rPr lang="ru-RU" dirty="0" err="1"/>
              <a:t>Нині</a:t>
            </a:r>
            <a:r>
              <a:rPr lang="ru-RU" dirty="0"/>
              <a:t> все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гігантськими</a:t>
            </a:r>
            <a:r>
              <a:rPr lang="ru-RU" dirty="0"/>
              <a:t> </a:t>
            </a:r>
            <a:r>
              <a:rPr lang="ru-RU" dirty="0" err="1"/>
              <a:t>глобальними</a:t>
            </a:r>
            <a:r>
              <a:rPr lang="ru-RU" dirty="0"/>
              <a:t> </a:t>
            </a:r>
            <a:r>
              <a:rPr lang="ru-RU" dirty="0" err="1"/>
              <a:t>змінами</a:t>
            </a:r>
            <a:r>
              <a:rPr lang="ru-RU" dirty="0"/>
              <a:t> — </a:t>
            </a:r>
            <a:r>
              <a:rPr lang="ru-RU" dirty="0" err="1"/>
              <a:t>пандемія</a:t>
            </a:r>
            <a:r>
              <a:rPr lang="ru-RU" dirty="0"/>
              <a:t>, </a:t>
            </a:r>
            <a:r>
              <a:rPr lang="ru-RU" dirty="0" err="1"/>
              <a:t>міграція</a:t>
            </a:r>
            <a:r>
              <a:rPr lang="ru-RU" dirty="0"/>
              <a:t>, </a:t>
            </a:r>
            <a:r>
              <a:rPr lang="ru-RU" dirty="0" err="1"/>
              <a:t>тероризм</a:t>
            </a:r>
            <a:r>
              <a:rPr lang="ru-RU" dirty="0"/>
              <a:t>, </a:t>
            </a:r>
            <a:r>
              <a:rPr lang="ru-RU" dirty="0" err="1"/>
              <a:t>екологічні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порушення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>
                <a:solidFill>
                  <a:srgbClr val="FF0000"/>
                </a:solidFill>
              </a:rPr>
              <a:t>Єдине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що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хоче</a:t>
            </a:r>
            <a:r>
              <a:rPr lang="ru-RU" dirty="0">
                <a:solidFill>
                  <a:srgbClr val="FF0000"/>
                </a:solidFill>
              </a:rPr>
              <a:t> знати </a:t>
            </a:r>
            <a:r>
              <a:rPr lang="ru-RU" dirty="0" err="1">
                <a:solidFill>
                  <a:srgbClr val="FF0000"/>
                </a:solidFill>
              </a:rPr>
              <a:t>світ</a:t>
            </a:r>
            <a:r>
              <a:rPr lang="ru-RU" dirty="0">
                <a:solidFill>
                  <a:srgbClr val="FF0000"/>
                </a:solidFill>
              </a:rPr>
              <a:t> про </a:t>
            </a:r>
            <a:r>
              <a:rPr lang="ru-RU" dirty="0" err="1">
                <a:solidFill>
                  <a:srgbClr val="FF0000"/>
                </a:solidFill>
              </a:rPr>
              <a:t>інші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країни</a:t>
            </a:r>
            <a:r>
              <a:rPr lang="ru-RU" dirty="0">
                <a:solidFill>
                  <a:srgbClr val="FF0000"/>
                </a:solidFill>
              </a:rPr>
              <a:t>, — </a:t>
            </a:r>
            <a:r>
              <a:rPr lang="ru-RU" dirty="0" err="1">
                <a:solidFill>
                  <a:srgbClr val="FF0000"/>
                </a:solidFill>
              </a:rPr>
              <a:t>це</a:t>
            </a:r>
            <a:r>
              <a:rPr lang="ru-RU" dirty="0">
                <a:solidFill>
                  <a:srgbClr val="FF0000"/>
                </a:solidFill>
              </a:rPr>
              <a:t> те, </a:t>
            </a:r>
            <a:r>
              <a:rPr lang="ru-RU" dirty="0" err="1">
                <a:solidFill>
                  <a:srgbClr val="FF0000"/>
                </a:solidFill>
              </a:rPr>
              <a:t>що</a:t>
            </a:r>
            <a:r>
              <a:rPr lang="ru-RU" dirty="0">
                <a:solidFill>
                  <a:srgbClr val="FF0000"/>
                </a:solidFill>
              </a:rPr>
              <a:t> вони </a:t>
            </a:r>
            <a:r>
              <a:rPr lang="ru-RU" dirty="0" err="1">
                <a:solidFill>
                  <a:srgbClr val="FF0000"/>
                </a:solidFill>
              </a:rPr>
              <a:t>співпрацюють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своїми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сусідами</a:t>
            </a:r>
            <a:r>
              <a:rPr lang="ru-RU" dirty="0">
                <a:solidFill>
                  <a:srgbClr val="FF0000"/>
                </a:solidFill>
              </a:rPr>
              <a:t> та </a:t>
            </a:r>
            <a:r>
              <a:rPr lang="ru-RU" dirty="0" err="1">
                <a:solidFill>
                  <a:srgbClr val="FF0000"/>
                </a:solidFill>
              </a:rPr>
              <a:t>міжнародною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спільнотою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щоб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вирішувати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ці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проблеми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долати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виклики</a:t>
            </a:r>
            <a:r>
              <a:rPr lang="ru-RU" dirty="0">
                <a:solidFill>
                  <a:srgbClr val="FF0000"/>
                </a:solidFill>
              </a:rPr>
              <a:t>»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104" name="Picture 8" descr="Про основний драйвер позитивного національного іміджу розповів дослідник,  автор поняття «національний брендинг» Саймон Анхольт під час  Всеукраїнського Форуму «Україна 30. Імідж України» — Вінницька обласна  державна адміністрація">
            <a:extLst>
              <a:ext uri="{FF2B5EF4-FFF2-40B4-BE49-F238E27FC236}">
                <a16:creationId xmlns:a16="http://schemas.microsoft.com/office/drawing/2014/main" id="{5E5A814B-4CE0-E143-AA92-ED3745320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523" y="246857"/>
            <a:ext cx="4312841" cy="431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Бренд Америка - Саймон Анхольт, Джереми Хильдрет: купить книгу в  kniga.biz.ua">
            <a:extLst>
              <a:ext uri="{FF2B5EF4-FFF2-40B4-BE49-F238E27FC236}">
                <a16:creationId xmlns:a16="http://schemas.microsoft.com/office/drawing/2014/main" id="{0E24850D-0AD3-2345-B94F-9BE1C5A79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5760">
            <a:off x="7506900" y="4328192"/>
            <a:ext cx="1602182" cy="229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09CCA874-AB80-744A-81AE-4D169C244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062">
            <a:off x="9036138" y="4348678"/>
            <a:ext cx="1508827" cy="227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id="{2DA41174-D86E-5D4B-8DBC-EB02F99E8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6299">
            <a:off x="10429756" y="4464170"/>
            <a:ext cx="1478575" cy="229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243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45000">
              <a:schemeClr val="accent4">
                <a:lumMod val="20000"/>
                <a:lumOff val="80000"/>
              </a:schemeClr>
            </a:gs>
            <a:gs pos="8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Бренд как коммуникативный капитал: evgenysolomin — LiveJournal">
            <a:extLst>
              <a:ext uri="{FF2B5EF4-FFF2-40B4-BE49-F238E27FC236}">
                <a16:creationId xmlns:a16="http://schemas.microsoft.com/office/drawing/2014/main" id="{D81B619E-B122-A747-89AC-406A43E48D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419449"/>
            <a:ext cx="8472487" cy="510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00E9922D-D653-2C4B-8261-7CF92F1AF0B1}"/>
              </a:ext>
            </a:extLst>
          </p:cNvPr>
          <p:cNvSpPr txBox="1">
            <a:spLocks/>
          </p:cNvSpPr>
          <p:nvPr/>
        </p:nvSpPr>
        <p:spPr>
          <a:xfrm>
            <a:off x="2616994" y="5762222"/>
            <a:ext cx="6958012" cy="4385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err="1">
                <a:solidFill>
                  <a:srgbClr val="FF0000"/>
                </a:solidFill>
                <a:cs typeface="Arial" panose="020B0604020202020204" pitchFamily="34" charset="0"/>
              </a:rPr>
              <a:t>Шестикутник</a:t>
            </a:r>
            <a:r>
              <a:rPr lang="ru-RU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cs typeface="Arial" panose="020B0604020202020204" pitchFamily="34" charset="0"/>
              </a:rPr>
              <a:t>С.Анхольта</a:t>
            </a:r>
            <a:r>
              <a:rPr lang="ru-RU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cs typeface="Arial" panose="020B0604020202020204" pitchFamily="34" charset="0"/>
              </a:rPr>
              <a:t>щодо</a:t>
            </a:r>
            <a:r>
              <a:rPr lang="ru-RU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cs typeface="Arial" panose="020B0604020202020204" pitchFamily="34" charset="0"/>
              </a:rPr>
              <a:t>брендингу</a:t>
            </a:r>
            <a:r>
              <a:rPr lang="ru-RU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cs typeface="Arial" panose="020B0604020202020204" pitchFamily="34" charset="0"/>
              </a:rPr>
              <a:t>держави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48174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45000">
              <a:schemeClr val="accent4">
                <a:lumMod val="20000"/>
                <a:lumOff val="80000"/>
              </a:schemeClr>
            </a:gs>
            <a:gs pos="8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2520-10A0-4B49-8D13-202130594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9" y="562768"/>
            <a:ext cx="6186176" cy="62952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rgbClr val="FF0000"/>
                </a:solidFill>
              </a:rPr>
              <a:t>Іміджування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країни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- </a:t>
            </a:r>
            <a:r>
              <a:rPr lang="ru-RU" dirty="0" err="1"/>
              <a:t>невід’ємнии</a:t>
            </a:r>
            <a:r>
              <a:rPr lang="ru-RU" dirty="0"/>
              <a:t>̆ </a:t>
            </a:r>
            <a:r>
              <a:rPr lang="ru-RU" dirty="0" err="1"/>
              <a:t>елемент</a:t>
            </a:r>
            <a:r>
              <a:rPr lang="ru-RU" dirty="0"/>
              <a:t> </a:t>
            </a:r>
            <a:r>
              <a:rPr lang="ru-RU" dirty="0" err="1"/>
              <a:t>інформаційного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зовнішньополітичноі</a:t>
            </a:r>
            <a:r>
              <a:rPr lang="ru-RU" dirty="0"/>
              <a:t>̈ </a:t>
            </a:r>
            <a:r>
              <a:rPr lang="ru-RU" dirty="0" err="1"/>
              <a:t>діяльності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Позитивне</a:t>
            </a:r>
            <a:r>
              <a:rPr lang="ru-RU" dirty="0"/>
              <a:t> </a:t>
            </a:r>
            <a:r>
              <a:rPr lang="ru-RU" dirty="0" err="1"/>
              <a:t>позиціонування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обов’язково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використання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комунікаційних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каналів</a:t>
            </a:r>
            <a:r>
              <a:rPr lang="ru-RU" dirty="0">
                <a:solidFill>
                  <a:srgbClr val="FF0000"/>
                </a:solidFill>
              </a:rPr>
              <a:t> для </a:t>
            </a:r>
            <a:r>
              <a:rPr lang="ru-RU" dirty="0" err="1">
                <a:solidFill>
                  <a:srgbClr val="FF0000"/>
                </a:solidFill>
              </a:rPr>
              <a:t>кращого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інформування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цільових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аудиторіи</a:t>
            </a:r>
            <a:r>
              <a:rPr lang="ru-RU" dirty="0">
                <a:solidFill>
                  <a:srgbClr val="FF0000"/>
                </a:solidFill>
              </a:rPr>
              <a:t>̆ про </a:t>
            </a:r>
            <a:r>
              <a:rPr lang="ru-RU" dirty="0" err="1">
                <a:solidFill>
                  <a:srgbClr val="FF0000"/>
                </a:solidFill>
              </a:rPr>
              <a:t>політичнии</a:t>
            </a:r>
            <a:r>
              <a:rPr lang="ru-RU" dirty="0">
                <a:solidFill>
                  <a:srgbClr val="FF0000"/>
                </a:solidFill>
              </a:rPr>
              <a:t>̆ продукт, </a:t>
            </a:r>
            <a:r>
              <a:rPr lang="ru-RU" dirty="0" err="1">
                <a:solidFill>
                  <a:srgbClr val="FF0000"/>
                </a:solidFill>
              </a:rPr>
              <a:t>яким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ru-RU" dirty="0" err="1">
                <a:solidFill>
                  <a:srgbClr val="FF0000"/>
                </a:solidFill>
              </a:rPr>
              <a:t>даному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випадку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є</a:t>
            </a:r>
            <a:r>
              <a:rPr lang="ru-RU" dirty="0">
                <a:solidFill>
                  <a:srgbClr val="FF0000"/>
                </a:solidFill>
              </a:rPr>
              <a:t> бренд </a:t>
            </a:r>
            <a:r>
              <a:rPr lang="ru-RU" dirty="0" err="1">
                <a:solidFill>
                  <a:srgbClr val="FF0000"/>
                </a:solidFill>
              </a:rPr>
              <a:t>держави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err="1"/>
              <a:t>Зважаючи</a:t>
            </a:r>
            <a:r>
              <a:rPr lang="ru-RU" dirty="0"/>
              <a:t> на </a:t>
            </a:r>
            <a:r>
              <a:rPr lang="ru-RU" dirty="0" err="1"/>
              <a:t>обмежені</a:t>
            </a:r>
            <a:r>
              <a:rPr lang="ru-RU" dirty="0"/>
              <a:t> 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, </a:t>
            </a:r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інформаційних</a:t>
            </a:r>
            <a:r>
              <a:rPr lang="ru-RU" dirty="0"/>
              <a:t> </a:t>
            </a:r>
            <a:r>
              <a:rPr lang="ru-RU" dirty="0" err="1"/>
              <a:t>каналів</a:t>
            </a:r>
            <a:r>
              <a:rPr lang="ru-RU" dirty="0"/>
              <a:t>, </a:t>
            </a:r>
            <a:r>
              <a:rPr lang="ru-RU" dirty="0" err="1"/>
              <a:t>зацікавлених</a:t>
            </a:r>
            <a:r>
              <a:rPr lang="ru-RU" dirty="0"/>
              <a:t> </a:t>
            </a:r>
            <a:r>
              <a:rPr lang="ru-RU" dirty="0" err="1"/>
              <a:t>партнерів</a:t>
            </a:r>
            <a:r>
              <a:rPr lang="ru-RU" dirty="0"/>
              <a:t> і </a:t>
            </a:r>
            <a:r>
              <a:rPr lang="ru-RU" dirty="0" err="1"/>
              <a:t>союзників</a:t>
            </a:r>
            <a:r>
              <a:rPr lang="ru-RU" dirty="0"/>
              <a:t> у </a:t>
            </a:r>
            <a:r>
              <a:rPr lang="ru-RU" dirty="0" err="1"/>
              <a:t>поширенні</a:t>
            </a:r>
            <a:r>
              <a:rPr lang="ru-RU" dirty="0"/>
              <a:t> позитивного </a:t>
            </a:r>
            <a:r>
              <a:rPr lang="ru-RU" dirty="0" err="1"/>
              <a:t>іміджу</a:t>
            </a:r>
            <a:r>
              <a:rPr lang="ru-RU" dirty="0"/>
              <a:t> </a:t>
            </a:r>
            <a:r>
              <a:rPr lang="ru-RU" dirty="0" err="1"/>
              <a:t>України</a:t>
            </a:r>
            <a:r>
              <a:rPr lang="ru-RU" dirty="0"/>
              <a:t> за </a:t>
            </a:r>
            <a:r>
              <a:rPr lang="ru-RU" dirty="0" err="1"/>
              <a:t>їі</a:t>
            </a:r>
            <a:r>
              <a:rPr lang="ru-RU" dirty="0"/>
              <a:t>̈ межами, </a:t>
            </a:r>
            <a:r>
              <a:rPr lang="ru-RU" dirty="0" err="1"/>
              <a:t>сприятиме</a:t>
            </a:r>
            <a:r>
              <a:rPr lang="ru-RU" dirty="0"/>
              <a:t> </a:t>
            </a:r>
            <a:r>
              <a:rPr lang="ru-RU" dirty="0" err="1"/>
              <a:t>цілеспрямованіи</a:t>
            </a:r>
            <a:r>
              <a:rPr lang="ru-RU" dirty="0"/>
              <a:t>̆ «</a:t>
            </a:r>
            <a:r>
              <a:rPr lang="ru-RU" dirty="0" err="1"/>
              <a:t>іміджеформуючіи</a:t>
            </a:r>
            <a:r>
              <a:rPr lang="ru-RU" dirty="0"/>
              <a:t>̆»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</a:p>
          <a:p>
            <a:endParaRPr lang="uk-UA" dirty="0"/>
          </a:p>
        </p:txBody>
      </p:sp>
      <p:pic>
        <p:nvPicPr>
          <p:cNvPr id="7170" name="Picture 2" descr="ІМІДЖ УКРАЇНИ - Ukraine30">
            <a:extLst>
              <a:ext uri="{FF2B5EF4-FFF2-40B4-BE49-F238E27FC236}">
                <a16:creationId xmlns:a16="http://schemas.microsoft.com/office/drawing/2014/main" id="{2BAD5091-8E09-874D-9495-39B5D090B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778" y="1352352"/>
            <a:ext cx="6004222" cy="41532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574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45000">
              <a:schemeClr val="accent4">
                <a:lumMod val="20000"/>
                <a:lumOff val="80000"/>
              </a:schemeClr>
            </a:gs>
            <a:gs pos="8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38BA11D-A911-C54A-B8F4-7AE52168C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84150"/>
            <a:ext cx="7605713" cy="64897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ED1FAF"/>
                </a:solidFill>
              </a:rPr>
              <a:t>Образ </a:t>
            </a:r>
            <a:r>
              <a:rPr lang="ru-RU" b="1" dirty="0" err="1">
                <a:solidFill>
                  <a:srgbClr val="ED1FAF"/>
                </a:solidFill>
              </a:rPr>
              <a:t>держави</a:t>
            </a:r>
            <a:r>
              <a:rPr lang="ru-RU" b="1" dirty="0">
                <a:solidFill>
                  <a:srgbClr val="ED1FAF"/>
                </a:solidFill>
              </a:rPr>
              <a:t> повинен </a:t>
            </a:r>
            <a:r>
              <a:rPr lang="ru-RU" b="1" dirty="0" err="1">
                <a:solidFill>
                  <a:srgbClr val="ED1FAF"/>
                </a:solidFill>
              </a:rPr>
              <a:t>виконувати</a:t>
            </a:r>
            <a:r>
              <a:rPr lang="ru-RU" b="1" dirty="0">
                <a:solidFill>
                  <a:srgbClr val="ED1FAF"/>
                </a:solidFill>
              </a:rPr>
              <a:t> ряд </a:t>
            </a:r>
            <a:r>
              <a:rPr lang="ru-RU" b="1" dirty="0" err="1">
                <a:solidFill>
                  <a:srgbClr val="ED1FAF"/>
                </a:solidFill>
              </a:rPr>
              <a:t>комунікативних</a:t>
            </a:r>
            <a:r>
              <a:rPr lang="ru-RU" b="1" dirty="0">
                <a:solidFill>
                  <a:srgbClr val="ED1FAF"/>
                </a:solidFill>
              </a:rPr>
              <a:t> </a:t>
            </a:r>
            <a:r>
              <a:rPr lang="ru-RU" b="1" dirty="0" err="1">
                <a:solidFill>
                  <a:srgbClr val="ED1FAF"/>
                </a:solidFill>
              </a:rPr>
              <a:t>функціи</a:t>
            </a:r>
            <a:r>
              <a:rPr lang="ru-RU" b="1" dirty="0"/>
              <a:t>̆: 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ідентифікація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полегшення</a:t>
            </a:r>
            <a:r>
              <a:rPr lang="ru-RU" dirty="0"/>
              <a:t> </a:t>
            </a:r>
            <a:r>
              <a:rPr lang="ru-RU" dirty="0" err="1"/>
              <a:t>сприйняття</a:t>
            </a:r>
            <a:r>
              <a:rPr lang="ru-RU" dirty="0"/>
              <a:t> </a:t>
            </a:r>
            <a:r>
              <a:rPr lang="ru-RU" dirty="0" err="1"/>
              <a:t>інформаціі</a:t>
            </a:r>
            <a:r>
              <a:rPr lang="ru-RU" dirty="0"/>
              <a:t>̈ про </a:t>
            </a:r>
            <a:r>
              <a:rPr lang="ru-RU" dirty="0" err="1"/>
              <a:t>позитивні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країни</a:t>
            </a:r>
            <a:r>
              <a:rPr lang="ru-RU" dirty="0"/>
              <a:t>);</a:t>
            </a:r>
          </a:p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ідеалізація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/>
              <a:t>(режим </a:t>
            </a:r>
            <a:r>
              <a:rPr lang="ru-RU" dirty="0" err="1"/>
              <a:t>найбільшого</a:t>
            </a:r>
            <a:r>
              <a:rPr lang="ru-RU" dirty="0"/>
              <a:t> </a:t>
            </a:r>
            <a:r>
              <a:rPr lang="ru-RU" dirty="0" err="1"/>
              <a:t>сприяння</a:t>
            </a:r>
            <a:r>
              <a:rPr lang="ru-RU" dirty="0"/>
              <a:t> </a:t>
            </a:r>
            <a:r>
              <a:rPr lang="ru-RU" dirty="0" err="1"/>
              <a:t>формуванню</a:t>
            </a:r>
            <a:r>
              <a:rPr lang="ru-RU" dirty="0"/>
              <a:t> позитивного </a:t>
            </a:r>
            <a:r>
              <a:rPr lang="ru-RU" dirty="0" err="1"/>
              <a:t>сприйняття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, </a:t>
            </a:r>
            <a:r>
              <a:rPr lang="ru-RU" dirty="0" err="1"/>
              <a:t>проектування</a:t>
            </a:r>
            <a:r>
              <a:rPr lang="ru-RU" dirty="0"/>
              <a:t> на </a:t>
            </a:r>
            <a:r>
              <a:rPr lang="ru-RU" dirty="0" err="1"/>
              <a:t>аудиторію</a:t>
            </a:r>
            <a:r>
              <a:rPr lang="ru-RU" dirty="0"/>
              <a:t> характеристик,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найбільш</a:t>
            </a:r>
            <a:r>
              <a:rPr lang="ru-RU" dirty="0"/>
              <a:t> </a:t>
            </a:r>
            <a:r>
              <a:rPr lang="ru-RU" dirty="0" err="1"/>
              <a:t>привабливими</a:t>
            </a:r>
            <a:r>
              <a:rPr lang="ru-RU" dirty="0"/>
              <a:t> для </a:t>
            </a:r>
            <a:r>
              <a:rPr lang="ru-RU" dirty="0" err="1"/>
              <a:t>конкретноі</a:t>
            </a:r>
            <a:r>
              <a:rPr lang="ru-RU" dirty="0"/>
              <a:t>̈ </a:t>
            </a:r>
            <a:r>
              <a:rPr lang="ru-RU" dirty="0" err="1"/>
              <a:t>соціальноі</a:t>
            </a:r>
            <a:r>
              <a:rPr lang="ru-RU" dirty="0"/>
              <a:t>̈ </a:t>
            </a:r>
            <a:r>
              <a:rPr lang="ru-RU" dirty="0" err="1"/>
              <a:t>групи</a:t>
            </a:r>
            <a:r>
              <a:rPr lang="ru-RU" dirty="0"/>
              <a:t>); 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протиставлення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підготовка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 для </a:t>
            </a:r>
            <a:r>
              <a:rPr lang="ru-RU" dirty="0" err="1"/>
              <a:t>створення</a:t>
            </a:r>
            <a:r>
              <a:rPr lang="ru-RU" dirty="0"/>
              <a:t> позитивного образу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образів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країн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минулого</a:t>
            </a:r>
            <a:r>
              <a:rPr lang="ru-RU" dirty="0"/>
              <a:t> </a:t>
            </a:r>
            <a:r>
              <a:rPr lang="ru-RU" dirty="0" err="1"/>
              <a:t>своєі</a:t>
            </a:r>
            <a:r>
              <a:rPr lang="ru-RU" dirty="0"/>
              <a:t>̈ </a:t>
            </a:r>
            <a:r>
              <a:rPr lang="ru-RU" dirty="0" err="1"/>
              <a:t>країни</a:t>
            </a:r>
            <a:r>
              <a:rPr lang="ru-RU" dirty="0"/>
              <a:t>);</a:t>
            </a:r>
          </a:p>
          <a:p>
            <a:r>
              <a:rPr lang="ru-RU" dirty="0"/>
              <a:t> </a:t>
            </a:r>
            <a:r>
              <a:rPr lang="ru-RU" b="1" dirty="0" err="1">
                <a:solidFill>
                  <a:srgbClr val="002060"/>
                </a:solidFill>
              </a:rPr>
              <a:t>номінативність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err="1">
                <a:solidFill>
                  <a:srgbClr val="002060"/>
                </a:solidFill>
              </a:rPr>
              <a:t>естетичність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виокремлення</a:t>
            </a:r>
            <a:r>
              <a:rPr lang="ru-RU" dirty="0"/>
              <a:t> </a:t>
            </a:r>
            <a:r>
              <a:rPr lang="ru-RU" dirty="0" err="1"/>
              <a:t>геополітичних</a:t>
            </a:r>
            <a:r>
              <a:rPr lang="ru-RU" dirty="0"/>
              <a:t> </a:t>
            </a:r>
            <a:r>
              <a:rPr lang="ru-RU" dirty="0" err="1"/>
              <a:t>переваг</a:t>
            </a:r>
            <a:r>
              <a:rPr lang="ru-RU" dirty="0"/>
              <a:t> </a:t>
            </a:r>
            <a:r>
              <a:rPr lang="ru-RU" dirty="0" err="1"/>
              <a:t>країни</a:t>
            </a:r>
            <a:r>
              <a:rPr lang="ru-RU" dirty="0"/>
              <a:t>, </a:t>
            </a:r>
            <a:r>
              <a:rPr lang="ru-RU" dirty="0" err="1"/>
              <a:t>демонстрація</a:t>
            </a:r>
            <a:r>
              <a:rPr lang="ru-RU" dirty="0"/>
              <a:t> </a:t>
            </a:r>
            <a:r>
              <a:rPr lang="ru-RU" dirty="0" err="1"/>
              <a:t>їі</a:t>
            </a:r>
            <a:r>
              <a:rPr lang="ru-RU" dirty="0"/>
              <a:t>̈ </a:t>
            </a:r>
            <a:r>
              <a:rPr lang="ru-RU" dirty="0" err="1"/>
              <a:t>вагомих</a:t>
            </a:r>
            <a:r>
              <a:rPr lang="ru-RU" dirty="0"/>
              <a:t> </a:t>
            </a:r>
            <a:r>
              <a:rPr lang="ru-RU" dirty="0" err="1"/>
              <a:t>якостеи</a:t>
            </a:r>
            <a:r>
              <a:rPr lang="ru-RU" dirty="0"/>
              <a:t>̆); 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конкретизація</a:t>
            </a:r>
            <a:r>
              <a:rPr lang="ru-RU" b="1" dirty="0">
                <a:solidFill>
                  <a:srgbClr val="002060"/>
                </a:solidFill>
              </a:rPr>
              <a:t> образу </a:t>
            </a:r>
            <a:r>
              <a:rPr lang="ru-RU" dirty="0"/>
              <a:t>(його </a:t>
            </a:r>
            <a:r>
              <a:rPr lang="ru-RU" dirty="0" err="1"/>
              <a:t>спрямованість</a:t>
            </a:r>
            <a:r>
              <a:rPr lang="ru-RU" dirty="0"/>
              <a:t> на </a:t>
            </a:r>
            <a:r>
              <a:rPr lang="ru-RU" dirty="0" err="1"/>
              <a:t>конкретну</a:t>
            </a:r>
            <a:r>
              <a:rPr lang="ru-RU" dirty="0"/>
              <a:t> </a:t>
            </a:r>
            <a:r>
              <a:rPr lang="ru-RU" dirty="0" err="1"/>
              <a:t>цільову</a:t>
            </a:r>
            <a:r>
              <a:rPr lang="ru-RU" dirty="0"/>
              <a:t> </a:t>
            </a:r>
            <a:r>
              <a:rPr lang="ru-RU" dirty="0" err="1"/>
              <a:t>аудиторію</a:t>
            </a:r>
            <a:endParaRPr lang="ru-RU" dirty="0"/>
          </a:p>
          <a:p>
            <a:endParaRPr lang="ru-RU" dirty="0"/>
          </a:p>
          <a:p>
            <a:endParaRPr lang="uk-UA" dirty="0"/>
          </a:p>
        </p:txBody>
      </p:sp>
      <p:pic>
        <p:nvPicPr>
          <p:cNvPr id="8194" name="Picture 2" descr="Страны меняют имидж : Включи настроение">
            <a:extLst>
              <a:ext uri="{FF2B5EF4-FFF2-40B4-BE49-F238E27FC236}">
                <a16:creationId xmlns:a16="http://schemas.microsoft.com/office/drawing/2014/main" id="{D83FDC18-B1F0-5E46-A435-AB4207105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360" y="657224"/>
            <a:ext cx="4448640" cy="24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Україна як бренд — імідж країни обговорили експерти (ВІДЕО) - Дом">
            <a:extLst>
              <a:ext uri="{FF2B5EF4-FFF2-40B4-BE49-F238E27FC236}">
                <a16:creationId xmlns:a16="http://schemas.microsoft.com/office/drawing/2014/main" id="{862E9306-75F4-C84D-8724-B9D6EDA23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852" y="3703640"/>
            <a:ext cx="4473148" cy="275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359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45000">
              <a:schemeClr val="accent4">
                <a:lumMod val="20000"/>
                <a:lumOff val="80000"/>
              </a:schemeClr>
            </a:gs>
            <a:gs pos="8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705819-E470-2C40-A14B-46C4DE896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6" y="296862"/>
            <a:ext cx="7077074" cy="63325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rgbClr val="002060"/>
                </a:solidFill>
              </a:rPr>
              <a:t>Формування</a:t>
            </a:r>
            <a:r>
              <a:rPr lang="ru-RU" dirty="0">
                <a:solidFill>
                  <a:srgbClr val="002060"/>
                </a:solidFill>
              </a:rPr>
              <a:t> позитивного </a:t>
            </a:r>
            <a:r>
              <a:rPr lang="ru-RU" dirty="0" err="1">
                <a:solidFill>
                  <a:srgbClr val="002060"/>
                </a:solidFill>
              </a:rPr>
              <a:t>іміджу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задіяти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такі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механізми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інформаційної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діяльності</a:t>
            </a:r>
            <a:r>
              <a:rPr lang="ru-RU" dirty="0">
                <a:solidFill>
                  <a:srgbClr val="002060"/>
                </a:solidFill>
              </a:rPr>
              <a:t>: </a:t>
            </a:r>
          </a:p>
          <a:p>
            <a:pPr>
              <a:buFont typeface="Wingdings" pitchFamily="2" charset="2"/>
              <a:buChar char="v"/>
            </a:pPr>
            <a:r>
              <a:rPr lang="ru-RU" dirty="0" err="1">
                <a:solidFill>
                  <a:srgbClr val="FF0000"/>
                </a:solidFill>
              </a:rPr>
              <a:t>позиціонування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створення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сприятливоіго</a:t>
            </a:r>
            <a:r>
              <a:rPr lang="ru-RU" dirty="0">
                <a:solidFill>
                  <a:srgbClr val="002060"/>
                </a:solidFill>
              </a:rPr>
              <a:t> образу </a:t>
            </a:r>
            <a:r>
              <a:rPr lang="ru-RU" dirty="0" err="1">
                <a:solidFill>
                  <a:srgbClr val="002060"/>
                </a:solidFill>
              </a:rPr>
              <a:t>держави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дозволяє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її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виділити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серед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інших</a:t>
            </a:r>
            <a:r>
              <a:rPr lang="ru-RU" dirty="0">
                <a:solidFill>
                  <a:srgbClr val="002060"/>
                </a:solidFill>
              </a:rPr>
              <a:t>);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маніпулювання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(в позитивному </a:t>
            </a:r>
            <a:r>
              <a:rPr lang="ru-RU" dirty="0" err="1">
                <a:solidFill>
                  <a:srgbClr val="002060"/>
                </a:solidFill>
              </a:rPr>
              <a:t>сенсі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концентрація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уваги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конкретних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позитивних</a:t>
            </a:r>
            <a:r>
              <a:rPr lang="ru-RU" dirty="0">
                <a:solidFill>
                  <a:srgbClr val="002060"/>
                </a:solidFill>
              </a:rPr>
              <a:t> фактах, на </a:t>
            </a:r>
            <a:r>
              <a:rPr lang="ru-RU" dirty="0" err="1">
                <a:solidFill>
                  <a:srgbClr val="002060"/>
                </a:solidFill>
              </a:rPr>
              <a:t>їхнє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цілеспрямоване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виокремлення</a:t>
            </a:r>
            <a:r>
              <a:rPr lang="ru-RU" dirty="0">
                <a:solidFill>
                  <a:srgbClr val="002060"/>
                </a:solidFill>
              </a:rPr>
              <a:t>), </a:t>
            </a:r>
          </a:p>
          <a:p>
            <a:pPr>
              <a:buFont typeface="Wingdings" pitchFamily="2" charset="2"/>
              <a:buChar char="v"/>
            </a:pPr>
            <a:r>
              <a:rPr lang="ru-RU" dirty="0" err="1">
                <a:solidFill>
                  <a:srgbClr val="FF0000"/>
                </a:solidFill>
              </a:rPr>
              <a:t>міфологізація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використання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політичних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міфів</a:t>
            </a:r>
            <a:r>
              <a:rPr lang="ru-RU" dirty="0">
                <a:solidFill>
                  <a:srgbClr val="002060"/>
                </a:solidFill>
              </a:rPr>
              <a:t> для </a:t>
            </a:r>
            <a:r>
              <a:rPr lang="ru-RU" dirty="0" err="1">
                <a:solidFill>
                  <a:srgbClr val="002060"/>
                </a:solidFill>
              </a:rPr>
              <a:t>формування</a:t>
            </a:r>
            <a:r>
              <a:rPr lang="ru-RU" dirty="0">
                <a:solidFill>
                  <a:srgbClr val="002060"/>
                </a:solidFill>
              </a:rPr>
              <a:t> образу),</a:t>
            </a:r>
          </a:p>
          <a:p>
            <a:pPr>
              <a:buFont typeface="Wingdings" pitchFamily="2" charset="2"/>
              <a:buChar char="v"/>
            </a:pPr>
            <a:r>
              <a:rPr lang="ru-RU" dirty="0" err="1">
                <a:solidFill>
                  <a:srgbClr val="FF0000"/>
                </a:solidFill>
              </a:rPr>
              <a:t>емоційнии</a:t>
            </a:r>
            <a:r>
              <a:rPr lang="ru-RU" dirty="0">
                <a:solidFill>
                  <a:srgbClr val="FF0000"/>
                </a:solidFill>
              </a:rPr>
              <a:t>̆ </a:t>
            </a:r>
            <a:r>
              <a:rPr lang="ru-RU" dirty="0" err="1">
                <a:solidFill>
                  <a:srgbClr val="FF0000"/>
                </a:solidFill>
              </a:rPr>
              <a:t>вплив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(</a:t>
            </a:r>
            <a:r>
              <a:rPr lang="ru-RU" dirty="0" err="1">
                <a:solidFill>
                  <a:srgbClr val="002060"/>
                </a:solidFill>
              </a:rPr>
              <a:t>використання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емоційноі</a:t>
            </a:r>
            <a:r>
              <a:rPr lang="ru-RU" dirty="0">
                <a:solidFill>
                  <a:srgbClr val="002060"/>
                </a:solidFill>
              </a:rPr>
              <a:t>̈ </a:t>
            </a:r>
            <a:r>
              <a:rPr lang="ru-RU" dirty="0" err="1">
                <a:solidFill>
                  <a:srgbClr val="002060"/>
                </a:solidFill>
              </a:rPr>
              <a:t>складовоі</a:t>
            </a:r>
            <a:r>
              <a:rPr lang="ru-RU" dirty="0">
                <a:solidFill>
                  <a:srgbClr val="002060"/>
                </a:solidFill>
              </a:rPr>
              <a:t>̈ та </a:t>
            </a:r>
            <a:r>
              <a:rPr lang="ru-RU" dirty="0" err="1">
                <a:solidFill>
                  <a:srgbClr val="002060"/>
                </a:solidFill>
              </a:rPr>
              <a:t>почуттів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аудиторіі</a:t>
            </a:r>
            <a:r>
              <a:rPr lang="ru-RU" dirty="0">
                <a:solidFill>
                  <a:srgbClr val="002060"/>
                </a:solidFill>
              </a:rPr>
              <a:t>̈),</a:t>
            </a:r>
          </a:p>
          <a:p>
            <a:pPr>
              <a:buFont typeface="Wingdings" pitchFamily="2" charset="2"/>
              <a:buChar char="v"/>
            </a:pPr>
            <a:r>
              <a:rPr lang="ru-RU" dirty="0" err="1">
                <a:solidFill>
                  <a:srgbClr val="FF0000"/>
                </a:solidFill>
              </a:rPr>
              <a:t>вербалізація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деталізація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акцентування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інформаціі</a:t>
            </a:r>
            <a:r>
              <a:rPr lang="ru-RU" dirty="0">
                <a:solidFill>
                  <a:srgbClr val="002060"/>
                </a:solidFill>
              </a:rPr>
              <a:t>̈ на </a:t>
            </a:r>
            <a:r>
              <a:rPr lang="ru-RU" dirty="0" err="1">
                <a:solidFill>
                  <a:srgbClr val="002060"/>
                </a:solidFill>
              </a:rPr>
              <a:t>конкретних</a:t>
            </a:r>
            <a:r>
              <a:rPr lang="ru-RU" dirty="0">
                <a:solidFill>
                  <a:srgbClr val="002060"/>
                </a:solidFill>
              </a:rPr>
              <a:t> аспектах, </a:t>
            </a:r>
            <a:r>
              <a:rPr lang="ru-RU" dirty="0" err="1">
                <a:solidFill>
                  <a:srgbClr val="002060"/>
                </a:solidFill>
              </a:rPr>
              <a:t>мовленнєва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підготовка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інформаціі</a:t>
            </a:r>
            <a:r>
              <a:rPr lang="ru-RU" dirty="0">
                <a:solidFill>
                  <a:srgbClr val="002060"/>
                </a:solidFill>
              </a:rPr>
              <a:t>̈ для </a:t>
            </a:r>
            <a:r>
              <a:rPr lang="ru-RU" dirty="0" err="1">
                <a:solidFill>
                  <a:srgbClr val="002060"/>
                </a:solidFill>
              </a:rPr>
              <a:t>сприйняття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аудиторією</a:t>
            </a:r>
            <a:r>
              <a:rPr lang="ru-RU" dirty="0">
                <a:solidFill>
                  <a:srgbClr val="002060"/>
                </a:solidFill>
              </a:rPr>
              <a:t>). </a:t>
            </a:r>
          </a:p>
        </p:txBody>
      </p:sp>
      <p:pic>
        <p:nvPicPr>
          <p:cNvPr id="9218" name="Picture 2" descr="Шароварщина — Википедия">
            <a:extLst>
              <a:ext uri="{FF2B5EF4-FFF2-40B4-BE49-F238E27FC236}">
                <a16:creationId xmlns:a16="http://schemas.microsoft.com/office/drawing/2014/main" id="{C78354B7-8E85-9440-B7C1-67461740C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247650"/>
            <a:ext cx="4786312" cy="638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3470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31071</TotalTime>
  <Words>3159</Words>
  <Application>Microsoft Macintosh PowerPoint</Application>
  <PresentationFormat>Широкоэкранный</PresentationFormat>
  <Paragraphs>178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Wingdings</vt:lpstr>
      <vt:lpstr>Тема Office</vt:lpstr>
      <vt:lpstr>Інформаційна політика у формуванні іміджу держави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Як оптимізувати імідж України для зміцнення і закріплення її авторитету в геополітичному просторі: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Мистецький проєкт, присвячений творчості українських художників "Велика сімка 2.0"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Інформаційна політика у формуванні іміджу держави</dc:title>
  <dc:creator>Microsoft Office User</dc:creator>
  <cp:lastModifiedBy>Microsoft Office User</cp:lastModifiedBy>
  <cp:revision>6</cp:revision>
  <dcterms:created xsi:type="dcterms:W3CDTF">2021-10-19T23:42:15Z</dcterms:created>
  <dcterms:modified xsi:type="dcterms:W3CDTF">2022-11-14T10:59:44Z</dcterms:modified>
</cp:coreProperties>
</file>