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319" r:id="rId3"/>
    <p:sldId id="320" r:id="rId4"/>
    <p:sldId id="321" r:id="rId5"/>
    <p:sldId id="323" r:id="rId6"/>
    <p:sldId id="322" r:id="rId7"/>
    <p:sldId id="318" r:id="rId8"/>
    <p:sldId id="325" r:id="rId9"/>
    <p:sldId id="326" r:id="rId10"/>
    <p:sldId id="338" r:id="rId11"/>
    <p:sldId id="339" r:id="rId12"/>
    <p:sldId id="340" r:id="rId13"/>
    <p:sldId id="308" r:id="rId14"/>
    <p:sldId id="324" r:id="rId15"/>
    <p:sldId id="309" r:id="rId16"/>
    <p:sldId id="310" r:id="rId17"/>
    <p:sldId id="337" r:id="rId18"/>
    <p:sldId id="330" r:id="rId19"/>
    <p:sldId id="331" r:id="rId20"/>
    <p:sldId id="332" r:id="rId21"/>
    <p:sldId id="294" r:id="rId22"/>
    <p:sldId id="285" r:id="rId23"/>
    <p:sldId id="336" r:id="rId24"/>
    <p:sldId id="313" r:id="rId2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FB85"/>
    <a:srgbClr val="FFCC66"/>
    <a:srgbClr val="CC6600"/>
    <a:srgbClr val="CC9900"/>
    <a:srgbClr val="FFFF66"/>
    <a:srgbClr val="FFFF99"/>
    <a:srgbClr val="F47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22C00-D6FE-44BE-AA5C-E661113AFD02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703A8-D651-4899-8A5F-3B72287DE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3CC6-C29A-4011-893F-9B00D989FFB0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5F912-7B13-4E56-A940-0A17DF112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2E7E-08A8-4C8E-939C-8C1FE69D8FBF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81C95-AE99-45D0-AB0D-39146D320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3E2C1-369B-4177-8B1D-1C94EEED4524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67F99-BA6C-4DEF-A992-634F0F558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BF19C-E4C9-42EE-A6E8-C71AF4CD4B41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25040-0E2D-41BE-9A57-74D0EF304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96CD2-A632-44DD-8FB2-6349CF90E958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6803-E526-4C93-ACFA-F17042C08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C7009-DC2F-44ED-8551-622633C27BD6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37200-7EAB-48AB-AD3D-E973A176B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E6951-5879-433C-A883-BA74CC82980B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7021-C1F4-48EA-9A20-8C5034729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C5D8-AAA6-40C8-A0EE-3664A83C6F52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8EDB-F933-49CE-8DDB-2B6EEB3D8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3EA5-A5DF-40BC-BE4E-4BBBF680EC7A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27F62-230E-4ACD-B6FE-643CBED3A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A468-17AF-45FE-865D-A8FB75772B96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9A902-46FF-4339-824E-54EDB68A7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66081-6456-4053-A82F-FB8EDBCEE628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451B7-0BB6-4659-8A20-FEA3D3CF4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07FA1-3ABD-4C93-835F-71B560AE38D2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D99C9-DDA5-43CB-B1A8-6687727C1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37882-9F49-4A0C-85F3-930D52A3620E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66F7E-E2CB-4305-BEF8-A5C77EE35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102EE-AD8F-4EC5-906C-7BCE1FC78AC0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F8EBB-AF98-4CC5-A7F6-00B451899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DF6E8-AA51-467F-9B3D-789B3B9A70A4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00A36-35AB-4D63-941E-BCF9F5EAA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5610"/>
            <a:chExt cx="1952625" cy="5678141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610"/>
              <a:ext cx="408933" cy="3646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730" y="3771905"/>
              <a:ext cx="349763" cy="1310037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105" y="5053005"/>
              <a:ext cx="357653" cy="820746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6746" y="3811364"/>
              <a:ext cx="457585" cy="185325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3355" y="1263632"/>
              <a:ext cx="144639" cy="2508273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5889" y="5640943"/>
              <a:ext cx="111767" cy="23280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0967" y="3598286"/>
              <a:ext cx="68375" cy="424841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1493" y="2802530"/>
              <a:ext cx="1168945" cy="225047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331" y="5664618"/>
              <a:ext cx="99932" cy="209133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1493" y="5081942"/>
              <a:ext cx="114396" cy="559001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1493" y="4978033"/>
              <a:ext cx="32872" cy="18940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105" y="5434442"/>
              <a:ext cx="174882" cy="439309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7E8013-6ECB-426D-B7C1-78502A7C0A3E}" type="datetimeFigureOut">
              <a:rPr lang="ru-RU"/>
              <a:pPr>
                <a:defRPr/>
              </a:pPr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446C83E0-428F-4FA2-8969-787EC7E9A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78DB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vnopravie.org/news/novosti/v_zaporozhe_proshel_ocherednoj_sbor_slavyanskih_narodov_belorussii_rossii_ukrainy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Картинки по запросу &quot;прапор україни фо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263" y="-87313"/>
            <a:ext cx="1226026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2051050" y="3770313"/>
            <a:ext cx="9696450" cy="2300287"/>
          </a:xfrm>
        </p:spPr>
        <p:txBody>
          <a:bodyPr/>
          <a:lstStyle/>
          <a:p>
            <a:pPr algn="ctr" eaLnBrk="1" hangingPunct="1"/>
            <a:r>
              <a:rPr lang="uk-UA" sz="3600" b="1"/>
              <a:t>Російсько-радянські маркери на мапі та в історичній пам’яті населення України і політика декомунізації</a:t>
            </a:r>
            <a:br>
              <a:rPr lang="ru-RU" sz="4900"/>
            </a:br>
            <a:endParaRPr lang="ru-RU" sz="4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Прямоугольник 1"/>
          <p:cNvSpPr>
            <a:spLocks noChangeArrowheads="1"/>
          </p:cNvSpPr>
          <p:nvPr/>
        </p:nvSpPr>
        <p:spPr bwMode="auto">
          <a:xfrm>
            <a:off x="7823200" y="133350"/>
            <a:ext cx="412115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just" defTabSz="1219200"/>
            <a:r>
              <a:rPr lang="uk-UA" sz="2400" b="1">
                <a:latin typeface="Times New Roman" pitchFamily="18" charset="0"/>
                <a:cs typeface="Times New Roman" pitchFamily="18" charset="0"/>
              </a:rPr>
              <a:t>ІСТОРИЧНІ МІФИ РФ</a:t>
            </a:r>
          </a:p>
          <a:p>
            <a:pPr algn="just" defTabSz="1219200"/>
            <a:endParaRPr lang="uk-UA" sz="2400" i="1">
              <a:latin typeface="Times New Roman" pitchFamily="18" charset="0"/>
              <a:cs typeface="Times New Roman" pitchFamily="18" charset="0"/>
            </a:endParaRPr>
          </a:p>
          <a:p>
            <a:pPr algn="just" defTabSz="1219200"/>
            <a:r>
              <a:rPr lang="uk-UA" sz="2400" i="1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400" b="1" i="1" u="sng">
                <a:latin typeface="Times New Roman" pitchFamily="18" charset="0"/>
                <a:cs typeface="Times New Roman" pitchFamily="18" charset="0"/>
              </a:rPr>
              <a:t>Нагадаю, що це </a:t>
            </a:r>
            <a:r>
              <a:rPr lang="ru-RU" sz="2400" b="1" i="1" u="sng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400" b="1" i="1" u="sng">
                <a:latin typeface="Times New Roman" pitchFamily="18" charset="0"/>
                <a:cs typeface="Times New Roman" pitchFamily="18" charset="0"/>
              </a:rPr>
              <a:t> Новоросія.</a:t>
            </a:r>
            <a:r>
              <a:rPr lang="uk-UA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u="sng">
                <a:latin typeface="Times New Roman" pitchFamily="18" charset="0"/>
                <a:cs typeface="Times New Roman" pitchFamily="18" charset="0"/>
              </a:rPr>
              <a:t>Харків, Луганськ, Донецьк, Херсон, Миколаїв, Одеса </a:t>
            </a:r>
            <a:r>
              <a:rPr lang="ru-RU" sz="2400" i="1" u="sng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400" b="1" i="1" u="sng">
                <a:latin typeface="Times New Roman" pitchFamily="18" charset="0"/>
                <a:cs typeface="Times New Roman" pitchFamily="18" charset="0"/>
              </a:rPr>
              <a:t> не входили до складу України в царські часи.</a:t>
            </a:r>
            <a:r>
              <a:rPr lang="uk-UA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>
                <a:latin typeface="Times New Roman" pitchFamily="18" charset="0"/>
                <a:cs typeface="Times New Roman" pitchFamily="18" charset="0"/>
              </a:rPr>
              <a:t>Це все території, які передав Україні радянський уряд. Навіщо вони це зробили, Бог його знає»,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b="1">
                <a:latin typeface="Times New Roman" pitchFamily="18" charset="0"/>
                <a:cs typeface="Times New Roman" pitchFamily="18" charset="0"/>
              </a:rPr>
              <a:t>заявив В. Путін під час спілкування з росіянами 17 квітня </a:t>
            </a:r>
            <a:r>
              <a:rPr lang="ru-RU" sz="2100" b="1">
                <a:latin typeface="Times New Roman" pitchFamily="18" charset="0"/>
                <a:cs typeface="Times New Roman" pitchFamily="18" charset="0"/>
              </a:rPr>
              <a:t>2014 </a:t>
            </a:r>
            <a:r>
              <a:rPr lang="uk-UA" sz="2100" b="1">
                <a:latin typeface="Times New Roman" pitchFamily="18" charset="0"/>
                <a:cs typeface="Times New Roman" pitchFamily="18" charset="0"/>
              </a:rPr>
              <a:t>р.</a:t>
            </a:r>
            <a:endParaRPr lang="ru-RU" sz="21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Прямоугольник 2"/>
          <p:cNvSpPr>
            <a:spLocks noChangeArrowheads="1"/>
          </p:cNvSpPr>
          <p:nvPr/>
        </p:nvSpPr>
        <p:spPr bwMode="auto">
          <a:xfrm>
            <a:off x="6665913" y="5913438"/>
            <a:ext cx="321945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just" defTabSz="1219200">
              <a:spcBef>
                <a:spcPct val="50000"/>
              </a:spcBef>
            </a:pPr>
            <a:r>
              <a:rPr lang="uk-UA" altLang="ru-RU" sz="1900">
                <a:latin typeface="Times New Roman" pitchFamily="18" charset="0"/>
              </a:rPr>
              <a:t>Карта з офісу КПУ в Києві </a:t>
            </a:r>
          </a:p>
          <a:p>
            <a:pPr algn="just" defTabSz="1219200">
              <a:spcBef>
                <a:spcPct val="50000"/>
              </a:spcBef>
            </a:pPr>
            <a:r>
              <a:rPr lang="uk-UA" altLang="ru-RU" sz="1900">
                <a:latin typeface="Times New Roman" pitchFamily="18" charset="0"/>
              </a:rPr>
              <a:t>2014 р.</a:t>
            </a:r>
            <a:endParaRPr lang="ru-RU" altLang="ru-RU" sz="1900">
              <a:latin typeface="Times New Roman" pitchFamily="18" charset="0"/>
            </a:endParaRPr>
          </a:p>
        </p:txBody>
      </p:sp>
      <p:pic>
        <p:nvPicPr>
          <p:cNvPr id="59396" name="Picture 2" descr="C:\Users\SASHA\Desktop\pu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8" y="93663"/>
            <a:ext cx="5808662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8" y="3302000"/>
            <a:ext cx="5808662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Прямоугольник 1"/>
          <p:cNvSpPr>
            <a:spLocks noChangeArrowheads="1"/>
          </p:cNvSpPr>
          <p:nvPr/>
        </p:nvSpPr>
        <p:spPr bwMode="auto">
          <a:xfrm>
            <a:off x="7046913" y="309563"/>
            <a:ext cx="5064125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just" defTabSz="1219200"/>
            <a:r>
              <a:rPr lang="uk-UA" sz="2100" b="1">
                <a:latin typeface="Times New Roman" pitchFamily="18" charset="0"/>
                <a:cs typeface="Times New Roman" pitchFamily="18" charset="0"/>
              </a:rPr>
              <a:t>ІСТОРИЧНІ МІФИ РФ</a:t>
            </a:r>
            <a:endParaRPr lang="ru-RU" sz="2100" b="1">
              <a:latin typeface="Times New Roman" pitchFamily="18" charset="0"/>
              <a:cs typeface="Times New Roman" pitchFamily="18" charset="0"/>
            </a:endParaRPr>
          </a:p>
          <a:p>
            <a:pPr algn="just" defTabSz="1219200"/>
            <a:r>
              <a:rPr lang="ru-RU" sz="2100" i="1">
                <a:latin typeface="Times New Roman" pitchFamily="18" charset="0"/>
                <a:cs typeface="Times New Roman" pitchFamily="18" charset="0"/>
              </a:rPr>
              <a:t>«Україна – її не було ніколи! </a:t>
            </a:r>
            <a:r>
              <a:rPr lang="ru-RU" sz="2100" b="1" i="1" u="sng">
                <a:latin typeface="Times New Roman" pitchFamily="18" charset="0"/>
                <a:cs typeface="Times New Roman" pitchFamily="18" charset="0"/>
              </a:rPr>
              <a:t>Її створили більшовики!</a:t>
            </a:r>
            <a:r>
              <a:rPr lang="ru-RU" sz="21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>
                <a:latin typeface="Times New Roman" pitchFamily="18" charset="0"/>
                <a:cs typeface="Times New Roman" pitchFamily="18" charset="0"/>
              </a:rPr>
              <a:t>Дайте мені документ XVIII століття, де буде написано «українська держава з кимось уклала угоду». Дайте мені документ ХІХ століття! Немає жодного документа! Ніхто ніколи не укладав жодних угод з Україною!</a:t>
            </a:r>
            <a:r>
              <a:rPr lang="ru-RU" sz="21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u="sng">
                <a:latin typeface="Times New Roman" pitchFamily="18" charset="0"/>
                <a:cs typeface="Times New Roman" pitchFamily="18" charset="0"/>
              </a:rPr>
              <a:t>Це породження радянської влади!</a:t>
            </a:r>
            <a:r>
              <a:rPr lang="ru-RU" sz="21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u="sng">
                <a:latin typeface="Times New Roman" pitchFamily="18" charset="0"/>
                <a:cs typeface="Times New Roman" pitchFamily="18" charset="0"/>
              </a:rPr>
              <a:t>Всі говорили російською і були росіянами! </a:t>
            </a:r>
            <a:r>
              <a:rPr lang="ru-RU" sz="2100" i="1">
                <a:latin typeface="Times New Roman" pitchFamily="18" charset="0"/>
                <a:cs typeface="Times New Roman" pitchFamily="18" charset="0"/>
              </a:rPr>
              <a:t>Ми вас зробили! 80% росіян змусили записати себе в паспортах «українець»! З України ви всі вперті, тупі й хворі! Вони напівросіяни, напівукраїнці. Напівдержава, напівтериторія!» </a:t>
            </a:r>
            <a:r>
              <a:rPr lang="ru-RU" sz="2100" b="1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900" b="1">
                <a:latin typeface="Times New Roman" pitchFamily="18" charset="0"/>
                <a:cs typeface="Times New Roman" pitchFamily="18" charset="0"/>
              </a:rPr>
              <a:t>кричав В. Жириновський в ефірі програми «60 хвилин» 16 липня 2019р. на телеканалі «Росія-1».</a:t>
            </a:r>
          </a:p>
        </p:txBody>
      </p:sp>
      <p:pic>
        <p:nvPicPr>
          <p:cNvPr id="60419" name="Picture 2" descr="C:\Users\SASHA\Desktop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0" y="547688"/>
            <a:ext cx="6159500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3" descr="C:\Users\SASHA\Desktop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3357563"/>
            <a:ext cx="638492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1"/>
          <p:cNvSpPr>
            <a:spLocks noChangeArrowheads="1"/>
          </p:cNvSpPr>
          <p:nvPr/>
        </p:nvSpPr>
        <p:spPr bwMode="auto">
          <a:xfrm>
            <a:off x="5891213" y="292100"/>
            <a:ext cx="60737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just" defTabSz="1219200"/>
            <a:r>
              <a:rPr lang="uk-UA" sz="2100" b="1">
                <a:latin typeface="Times New Roman" pitchFamily="18" charset="0"/>
                <a:cs typeface="Times New Roman" pitchFamily="18" charset="0"/>
              </a:rPr>
              <a:t>ІСТОРИЧНІ МІФИ РФ</a:t>
            </a:r>
          </a:p>
          <a:p>
            <a:pPr algn="just" defTabSz="1219200"/>
            <a:r>
              <a:rPr lang="uk-UA" sz="2100" b="1">
                <a:latin typeface="Times New Roman" pitchFamily="18" charset="0"/>
                <a:cs typeface="Times New Roman" pitchFamily="18" charset="0"/>
              </a:rPr>
              <a:t>26 квітня 2019 р. в мережі було опубліковано відео, на якому В. Жириновський ріже торт у вигляді України і примовляє: </a:t>
            </a:r>
            <a:r>
              <a:rPr lang="uk-UA" sz="2100" i="1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100" b="1" i="1" u="sng">
                <a:latin typeface="Times New Roman" pitchFamily="18" charset="0"/>
                <a:cs typeface="Times New Roman" pitchFamily="18" charset="0"/>
              </a:rPr>
              <a:t>Чернігів, Суми, Донецьк, Запоріжжя – це все Росія.</a:t>
            </a:r>
            <a:r>
              <a:rPr lang="uk-UA" sz="21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i="1">
                <a:latin typeface="Times New Roman" pitchFamily="18" charset="0"/>
                <a:cs typeface="Times New Roman" pitchFamily="18" charset="0"/>
              </a:rPr>
              <a:t>Ми Києву залишаємо те, з чим він до нас прийшов – </a:t>
            </a:r>
            <a:r>
              <a:rPr lang="uk-UA" sz="2100" b="1" i="1" u="sng">
                <a:latin typeface="Times New Roman" pitchFamily="18" charset="0"/>
                <a:cs typeface="Times New Roman" pitchFamily="18" charset="0"/>
              </a:rPr>
              <a:t>Київ, Поділ, щось ще.</a:t>
            </a:r>
            <a:r>
              <a:rPr lang="uk-UA" sz="21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i="1">
                <a:latin typeface="Times New Roman" pitchFamily="18" charset="0"/>
                <a:cs typeface="Times New Roman" pitchFamily="18" charset="0"/>
              </a:rPr>
              <a:t>Ідеальний варіант, щоб вони не ображалися – ми залишаємо Україні 1/3, у напрямку заходу. </a:t>
            </a:r>
            <a:r>
              <a:rPr lang="uk-UA" sz="2100" b="1" i="1" u="sng">
                <a:latin typeface="Times New Roman" pitchFamily="18" charset="0"/>
                <a:cs typeface="Times New Roman" pitchFamily="18" charset="0"/>
              </a:rPr>
              <a:t>Решта – це Південно-Східна Росія, Малоросія і Новоросія.</a:t>
            </a:r>
            <a:r>
              <a:rPr lang="uk-UA" sz="21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i="1">
                <a:latin typeface="Times New Roman" pitchFamily="18" charset="0"/>
                <a:cs typeface="Times New Roman" pitchFamily="18" charset="0"/>
              </a:rPr>
              <a:t>А тут нехай називається Галичина – це я залишаю їм».</a:t>
            </a:r>
            <a:endParaRPr lang="ru-RU" sz="21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3" name="Picture 2" descr="C:\Users\SASHA\Desktop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3932238"/>
            <a:ext cx="5445125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3" descr="C:\Users\SASHA\Desktop\5fb819897f67cccb6f7ec69f87a755e1.jpg"/>
          <p:cNvPicPr>
            <a:picLocks noChangeAspect="1" noChangeArrowheads="1"/>
          </p:cNvPicPr>
          <p:nvPr/>
        </p:nvPicPr>
        <p:blipFill>
          <a:blip r:embed="rId3"/>
          <a:srcRect l="3143" t="2808" r="3372"/>
          <a:stretch>
            <a:fillRect/>
          </a:stretch>
        </p:blipFill>
        <p:spPr bwMode="auto">
          <a:xfrm>
            <a:off x="239713" y="452438"/>
            <a:ext cx="5568950" cy="52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Коммунизм и коммунизмы: ilya_yu — LiveJour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2855913" y="1130300"/>
            <a:ext cx="8915400" cy="377825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uk-UA" sz="2800" b="1">
                <a:solidFill>
                  <a:schemeClr val="bg1"/>
                </a:solidFill>
              </a:rPr>
              <a:t>Напередодні 1991 р. частина радянсько-компартійної і господарської еліти Півдня і Сходу, не зацікавленої в демократичних перетвореннях і суверенізації України, взяла курс на її розкол. Спекулюючи на місцевих особливостях і територіальних відмінностях, вони стали закликати населення окремих регіонів до самовизначення і виділення зі складу України</a:t>
            </a:r>
            <a:endParaRPr lang="ru-RU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Текстура - AVATAN PLUS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0" y="-28577"/>
            <a:ext cx="12192000" cy="6886577"/>
          </a:xfrm>
          <a:prstGeom prst="rect">
            <a:avLst/>
          </a:prstGeom>
          <a:noFill/>
          <a:extLst/>
        </p:spPr>
      </p:pic>
      <p:sp>
        <p:nvSpPr>
          <p:cNvPr id="28674" name="Объект 2"/>
          <p:cNvSpPr>
            <a:spLocks noGrp="1"/>
          </p:cNvSpPr>
          <p:nvPr>
            <p:ph idx="4294967295"/>
          </p:nvPr>
        </p:nvSpPr>
        <p:spPr>
          <a:xfrm>
            <a:off x="342900" y="984250"/>
            <a:ext cx="5753100" cy="4889500"/>
          </a:xfrm>
        </p:spPr>
        <p:txBody>
          <a:bodyPr/>
          <a:lstStyle/>
          <a:p>
            <a:pPr eaLnBrk="1" hangingPunct="1"/>
            <a:r>
              <a:rPr lang="uk-UA" sz="2800">
                <a:solidFill>
                  <a:schemeClr val="tx1"/>
                </a:solidFill>
                <a:latin typeface="Times New Roman" pitchFamily="18" charset="0"/>
              </a:rPr>
              <a:t>В Донбасі, на Харківщині, Дніпропетровщині і Запоріжжі в середовищі місцевої компартійної бюрократії і директорів великих підприємств (так званих "червоних директорів") на початку 1990 рр. стала поширюватися ідея створення тут місцевої автономії як засобу протистояти "жовто-блакитній" експансії з Заходу.</a:t>
            </a:r>
            <a:endParaRPr lang="ru-RU" sz="28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/>
            <a:endParaRPr lang="ru-RU" sz="2800">
              <a:latin typeface="Times New Roman" pitchFamily="18" charset="0"/>
            </a:endParaRPr>
          </a:p>
        </p:txBody>
      </p:sp>
      <p:pic>
        <p:nvPicPr>
          <p:cNvPr id="28675" name="Picture 2" descr="https://upload.wikimedia.org/wikipedia/commons/5/57/Motor_Sich_coin_R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6680200" y="984250"/>
            <a:ext cx="50927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Текстура - AVATAN PLUS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0" y="-28577"/>
            <a:ext cx="12192000" cy="6886577"/>
          </a:xfrm>
          <a:prstGeom prst="rect">
            <a:avLst/>
          </a:prstGeom>
          <a:noFill/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700" y="4449763"/>
            <a:ext cx="10896600" cy="24511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2400" dirty="0">
                <a:solidFill>
                  <a:schemeClr val="tx1"/>
                </a:solidFill>
              </a:rPr>
              <a:t>У </a:t>
            </a:r>
            <a:r>
              <a:rPr lang="uk-UA" sz="2400" b="1" dirty="0">
                <a:solidFill>
                  <a:schemeClr val="tx1"/>
                </a:solidFill>
              </a:rPr>
              <a:t>жовтні 1990 р. </a:t>
            </a:r>
            <a:r>
              <a:rPr lang="uk-UA" sz="2400" dirty="0">
                <a:solidFill>
                  <a:schemeClr val="tx1"/>
                </a:solidFill>
              </a:rPr>
              <a:t>на юридичному факультеті Одеського університету було оголошено про створення партії "</a:t>
            </a:r>
            <a:r>
              <a:rPr lang="uk-UA" sz="2400" dirty="0" err="1">
                <a:solidFill>
                  <a:schemeClr val="tx1"/>
                </a:solidFill>
              </a:rPr>
              <a:t>новоросів</a:t>
            </a:r>
            <a:r>
              <a:rPr lang="uk-UA" sz="2400" dirty="0">
                <a:solidFill>
                  <a:schemeClr val="tx1"/>
                </a:solidFill>
              </a:rPr>
              <a:t>” ("</a:t>
            </a:r>
            <a:r>
              <a:rPr lang="uk-UA" sz="2400" dirty="0" err="1">
                <a:solidFill>
                  <a:schemeClr val="tx1"/>
                </a:solidFill>
              </a:rPr>
              <a:t>югоросів</a:t>
            </a:r>
            <a:r>
              <a:rPr lang="uk-UA" sz="2400" dirty="0">
                <a:solidFill>
                  <a:schemeClr val="tx1"/>
                </a:solidFill>
              </a:rPr>
              <a:t>"), представники якої стверджували, що в Одеській, Миколаївській і Херсонській областях </a:t>
            </a:r>
            <a:r>
              <a:rPr lang="uk-UA" sz="2400" b="1" dirty="0">
                <a:solidFill>
                  <a:schemeClr val="tx1"/>
                </a:solidFill>
              </a:rPr>
              <a:t>немає ні українців, ні росіян</a:t>
            </a:r>
            <a:r>
              <a:rPr lang="uk-UA" sz="2400" dirty="0">
                <a:solidFill>
                  <a:schemeClr val="tx1"/>
                </a:solidFill>
              </a:rPr>
              <a:t>, </a:t>
            </a:r>
            <a:r>
              <a:rPr lang="uk-UA" sz="2400" b="1" dirty="0">
                <a:solidFill>
                  <a:schemeClr val="tx1"/>
                </a:solidFill>
              </a:rPr>
              <a:t>а живе новий етнос (народ) "</a:t>
            </a:r>
            <a:r>
              <a:rPr lang="uk-UA" sz="2400" b="1" dirty="0" err="1">
                <a:solidFill>
                  <a:schemeClr val="tx1"/>
                </a:solidFill>
              </a:rPr>
              <a:t>новороси</a:t>
            </a:r>
            <a:r>
              <a:rPr lang="uk-UA" sz="2400" b="1" dirty="0">
                <a:solidFill>
                  <a:schemeClr val="tx1"/>
                </a:solidFill>
              </a:rPr>
              <a:t>" ("</a:t>
            </a:r>
            <a:r>
              <a:rPr lang="uk-UA" sz="2400" b="1" dirty="0" err="1">
                <a:solidFill>
                  <a:schemeClr val="tx1"/>
                </a:solidFill>
              </a:rPr>
              <a:t>югороси</a:t>
            </a:r>
            <a:r>
              <a:rPr lang="uk-UA" sz="2400" b="1" dirty="0">
                <a:solidFill>
                  <a:schemeClr val="tx1"/>
                </a:solidFill>
              </a:rPr>
              <a:t>"), </a:t>
            </a:r>
            <a:r>
              <a:rPr lang="uk-UA" sz="2400" dirty="0">
                <a:solidFill>
                  <a:schemeClr val="tx1"/>
                </a:solidFill>
              </a:rPr>
              <a:t>які мають право на самовизначення. </a:t>
            </a:r>
            <a:endParaRPr lang="ru-RU" sz="24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699" name="Picture 2" descr="Проект &quot;Новоросія&quot; зазнав краху - Порошенко - Korrespondent.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4900" y="85725"/>
            <a:ext cx="68468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Текстура - AVATAN PLUS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0" y="-28577"/>
            <a:ext cx="12192000" cy="6886577"/>
          </a:xfrm>
          <a:prstGeom prst="rect">
            <a:avLst/>
          </a:prstGeom>
          <a:noFill/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688" y="80963"/>
            <a:ext cx="10514012" cy="2095500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2800" dirty="0">
                <a:solidFill>
                  <a:schemeClr val="tx1"/>
                </a:solidFill>
              </a:rPr>
              <a:t>В Криму на початку 1990-х рр. місцеві сепаратисти за підтримки російського політикуму поставили </a:t>
            </a:r>
            <a:r>
              <a:rPr lang="uk-UA" sz="2800" b="1" dirty="0">
                <a:solidFill>
                  <a:schemeClr val="tx1"/>
                </a:solidFill>
              </a:rPr>
              <a:t>завдання про вихід півострова із складу України і приєднання до Російської Федерації.</a:t>
            </a:r>
            <a:r>
              <a:rPr lang="uk-UA" sz="2800" dirty="0">
                <a:solidFill>
                  <a:schemeClr val="tx1"/>
                </a:solidFill>
              </a:rPr>
              <a:t> Одним з найголовніших аргументів для обґрунтування цього наміру була надумана </a:t>
            </a:r>
            <a:r>
              <a:rPr lang="uk-UA" sz="2800" b="1" dirty="0">
                <a:solidFill>
                  <a:schemeClr val="tx1"/>
                </a:solidFill>
              </a:rPr>
              <a:t>ідея про "віковічні" зв’язки Криму з Росією</a:t>
            </a:r>
            <a:r>
              <a:rPr lang="uk-UA" sz="2800" dirty="0">
                <a:solidFill>
                  <a:schemeClr val="tx1"/>
                </a:solidFill>
              </a:rPr>
              <a:t> і про відсутність таких </a:t>
            </a:r>
            <a:r>
              <a:rPr lang="uk-UA" sz="2800" dirty="0" err="1">
                <a:solidFill>
                  <a:schemeClr val="tx1"/>
                </a:solidFill>
              </a:rPr>
              <a:t>зв’язків</a:t>
            </a:r>
            <a:r>
              <a:rPr lang="uk-UA" sz="2800" dirty="0">
                <a:solidFill>
                  <a:schemeClr val="tx1"/>
                </a:solidFill>
              </a:rPr>
              <a:t> з Україною. </a:t>
            </a:r>
            <a:endParaRPr lang="ru-RU" sz="28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23" name="Picture 6" descr="Крым в филателии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4600" y="2282825"/>
            <a:ext cx="741203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Картинки по запросу &quot;прапор україни фон&quot;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68263" y="-87313"/>
            <a:ext cx="1226026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31747" name="Объект 2"/>
          <p:cNvSpPr>
            <a:spLocks noGrp="1"/>
          </p:cNvSpPr>
          <p:nvPr>
            <p:ph idx="4294967295"/>
          </p:nvPr>
        </p:nvSpPr>
        <p:spPr>
          <a:xfrm>
            <a:off x="8634413" y="6273800"/>
            <a:ext cx="3989387" cy="58420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uk-UA" sz="2400">
                <a:solidFill>
                  <a:schemeClr val="tx1"/>
                </a:solidFill>
              </a:rPr>
              <a:t>Одеса, 2004 р</a:t>
            </a:r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31748" name="Picture 2" descr="28 отличных причин приехать в Одессу в конце лета | Followers Odes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2388" y="0"/>
            <a:ext cx="557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8" descr="http://www.ravnopravie.org/media/images/2354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63"/>
            <a:ext cx="8866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AutoShape 2" descr="Картинки по запросу &quot;«Собор народів Білорусії, Росії та України»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</a:endParaRPr>
          </a:p>
        </p:txBody>
      </p:sp>
      <p:pic>
        <p:nvPicPr>
          <p:cNvPr id="32771" name="Picture 6" descr="Картинки по запросу &quot;Собор народов Белорусии, Росии  Украини»&quot;"/>
          <p:cNvPicPr>
            <a:picLocks noChangeAspect="1" noChangeArrowheads="1"/>
          </p:cNvPicPr>
          <p:nvPr/>
        </p:nvPicPr>
        <p:blipFill>
          <a:blip r:embed="rId3"/>
          <a:srcRect t="2623" b="4570"/>
          <a:stretch>
            <a:fillRect/>
          </a:stretch>
        </p:blipFill>
        <p:spPr bwMode="auto">
          <a:xfrm>
            <a:off x="8866188" y="1589088"/>
            <a:ext cx="3325812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5"/>
          <p:cNvSpPr>
            <a:spLocks noChangeArrowheads="1"/>
          </p:cNvSpPr>
          <p:nvPr/>
        </p:nvSpPr>
        <p:spPr bwMode="auto">
          <a:xfrm rot="10800000" flipV="1">
            <a:off x="9029700" y="5410200"/>
            <a:ext cx="31623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  <a:hlinkClick r:id="rId4"/>
              </a:rPr>
              <a:t>http://www.ravnopravie.org/news/novosti/v_zaporozhe_proshel_ocherednoj_sbor_slavyanskih_narodov_belorussii_rossii_ukrainy.html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32773" name="TextBox 1"/>
          <p:cNvSpPr txBox="1">
            <a:spLocks noChangeArrowheads="1"/>
          </p:cNvSpPr>
          <p:nvPr/>
        </p:nvSpPr>
        <p:spPr bwMode="auto">
          <a:xfrm>
            <a:off x="460375" y="6149975"/>
            <a:ext cx="374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latin typeface="Century Gothic" pitchFamily="34" charset="0"/>
              </a:rPr>
              <a:t>м. Харків, 2004 р.</a:t>
            </a:r>
            <a:endParaRPr lang="ru-RU" sz="3200" b="1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Картинки по запросу &quot;прапор україни фон&quot;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68263" y="-87313"/>
            <a:ext cx="1226026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845425" y="1651000"/>
            <a:ext cx="4217988" cy="4814888"/>
          </a:xfrm>
        </p:spPr>
        <p:txBody>
          <a:bodyPr rtlCol="0">
            <a:normAutofit/>
          </a:bodyPr>
          <a:lstStyle/>
          <a:p>
            <a:pPr marL="0" lvl="3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be-BY" sz="2000" b="1" dirty="0">
                <a:solidFill>
                  <a:schemeClr val="accent3"/>
                </a:solidFill>
              </a:rPr>
              <a:t>С. Величенко:</a:t>
            </a:r>
            <a:endParaRPr lang="be-BY" sz="3200" b="1" i="1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be-BY" sz="2800" b="1" i="1" dirty="0">
                <a:solidFill>
                  <a:schemeClr val="tx1"/>
                </a:solidFill>
              </a:rPr>
              <a:t>-Собор слов’янських народів є «конгресом російських неофашистів»</a:t>
            </a:r>
            <a:endParaRPr lang="be-BY" sz="2800" b="1" dirty="0">
              <a:solidFill>
                <a:schemeClr val="tx1"/>
              </a:solidFill>
            </a:endParaRPr>
          </a:p>
          <a:p>
            <a:pPr marL="1257300" lvl="3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be-BY" sz="1800" b="1" dirty="0">
              <a:solidFill>
                <a:schemeClr val="tx1"/>
              </a:solidFill>
            </a:endParaRPr>
          </a:p>
          <a:p>
            <a:pPr marL="1257300" lvl="3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be-BY" sz="1800" b="1" dirty="0">
                <a:solidFill>
                  <a:schemeClr val="tx1"/>
                </a:solidFill>
              </a:rPr>
              <a:t>(Н</a:t>
            </a:r>
            <a:r>
              <a:rPr lang="ru-RU" sz="1800" b="1" i="1" dirty="0" err="1">
                <a:solidFill>
                  <a:schemeClr val="tx1"/>
                </a:solidFill>
              </a:rPr>
              <a:t>ауковий</a:t>
            </a:r>
            <a:r>
              <a:rPr lang="ru-RU" sz="1800" b="1" i="1" dirty="0">
                <a:solidFill>
                  <a:schemeClr val="tx1"/>
                </a:solidFill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</a:rPr>
              <a:t>семінар</a:t>
            </a:r>
            <a:r>
              <a:rPr lang="ru-RU" sz="1800" b="1" i="1" dirty="0">
                <a:solidFill>
                  <a:schemeClr val="tx1"/>
                </a:solidFill>
              </a:rPr>
              <a:t> «Про </a:t>
            </a:r>
            <a:r>
              <a:rPr lang="ru-RU" sz="1800" b="1" i="1" dirty="0" err="1">
                <a:solidFill>
                  <a:schemeClr val="tx1"/>
                </a:solidFill>
              </a:rPr>
              <a:t>колоніалізм</a:t>
            </a:r>
            <a:r>
              <a:rPr lang="ru-RU" sz="1800" b="1" i="1" dirty="0">
                <a:solidFill>
                  <a:schemeClr val="tx1"/>
                </a:solidFill>
              </a:rPr>
              <a:t>, </a:t>
            </a:r>
            <a:r>
              <a:rPr lang="ru-RU" sz="1800" b="1" i="1" dirty="0" err="1">
                <a:solidFill>
                  <a:schemeClr val="tx1"/>
                </a:solidFill>
              </a:rPr>
              <a:t>капіталізм</a:t>
            </a:r>
            <a:r>
              <a:rPr lang="ru-RU" sz="1800" b="1" i="1" dirty="0">
                <a:solidFill>
                  <a:schemeClr val="tx1"/>
                </a:solidFill>
              </a:rPr>
              <a:t> та </a:t>
            </a:r>
            <a:r>
              <a:rPr lang="ru-RU" sz="1800" b="1" i="1" dirty="0" err="1">
                <a:solidFill>
                  <a:schemeClr val="tx1"/>
                </a:solidFill>
              </a:rPr>
              <a:t>український</a:t>
            </a:r>
            <a:r>
              <a:rPr lang="ru-RU" sz="1800" b="1" i="1" dirty="0">
                <a:solidFill>
                  <a:schemeClr val="tx1"/>
                </a:solidFill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</a:rPr>
              <a:t>комунізм</a:t>
            </a:r>
            <a:r>
              <a:rPr lang="ru-RU" sz="1800" b="1" i="1" dirty="0">
                <a:solidFill>
                  <a:schemeClr val="tx1"/>
                </a:solidFill>
              </a:rPr>
              <a:t>» </a:t>
            </a:r>
          </a:p>
          <a:p>
            <a:pPr marL="1257300" lvl="3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800" b="1" i="1" dirty="0">
                <a:solidFill>
                  <a:schemeClr val="tx1"/>
                </a:solidFill>
              </a:rPr>
              <a:t>29 </a:t>
            </a:r>
            <a:r>
              <a:rPr lang="ru-RU" sz="1800" b="1" i="1" dirty="0" err="1">
                <a:solidFill>
                  <a:schemeClr val="tx1"/>
                </a:solidFill>
              </a:rPr>
              <a:t>жовтня</a:t>
            </a:r>
            <a:r>
              <a:rPr lang="ru-RU" sz="1800" b="1" i="1" dirty="0">
                <a:solidFill>
                  <a:schemeClr val="tx1"/>
                </a:solidFill>
              </a:rPr>
              <a:t> 2015 р.)</a:t>
            </a:r>
            <a:endParaRPr lang="ru-RU" sz="2200" b="1" i="1" dirty="0">
              <a:solidFill>
                <a:schemeClr val="tx1"/>
              </a:solidFill>
            </a:endParaRPr>
          </a:p>
        </p:txBody>
      </p:sp>
      <p:pic>
        <p:nvPicPr>
          <p:cNvPr id="33796" name="Picture 2" descr="Картинки по запросу &quot;Стівен Величенко&quot;"/>
          <p:cNvPicPr>
            <a:picLocks noChangeAspect="1" noChangeArrowheads="1"/>
          </p:cNvPicPr>
          <p:nvPr/>
        </p:nvPicPr>
        <p:blipFill>
          <a:blip r:embed="rId3"/>
          <a:srcRect l="15303" t="1997" r="20251" b="8948"/>
          <a:stretch>
            <a:fillRect/>
          </a:stretch>
        </p:blipFill>
        <p:spPr bwMode="auto">
          <a:xfrm>
            <a:off x="177800" y="63500"/>
            <a:ext cx="7366000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 descr="Про колоніалізм, капіталізм і український комунізм | Збруч"/>
          <p:cNvPicPr>
            <a:picLocks noChangeAspect="1" noChangeArrowheads="1"/>
          </p:cNvPicPr>
          <p:nvPr/>
        </p:nvPicPr>
        <p:blipFill>
          <a:blip r:embed="rId4"/>
          <a:srcRect l="58972" t="32309" r="9676" b="26024"/>
          <a:stretch>
            <a:fillRect/>
          </a:stretch>
        </p:blipFill>
        <p:spPr bwMode="auto">
          <a:xfrm>
            <a:off x="4902200" y="2176463"/>
            <a:ext cx="26416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Текстура - AVATAN PLUS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0" y="-41534"/>
            <a:ext cx="12192000" cy="6886577"/>
          </a:xfrm>
          <a:prstGeom prst="rect">
            <a:avLst/>
          </a:prstGeom>
          <a:noFill/>
          <a:extLst/>
        </p:spPr>
      </p:pic>
      <p:pic>
        <p:nvPicPr>
          <p:cNvPr id="19458" name="Picture 6" descr="Картинки по запросу &quot;памятник ленину запорыжжя&quot;"/>
          <p:cNvPicPr>
            <a:picLocks noChangeAspect="1" noChangeArrowheads="1"/>
          </p:cNvPicPr>
          <p:nvPr/>
        </p:nvPicPr>
        <p:blipFill>
          <a:blip r:embed="rId3"/>
          <a:srcRect l="11491" r="28093"/>
          <a:stretch>
            <a:fillRect/>
          </a:stretch>
        </p:blipFill>
        <p:spPr bwMode="auto">
          <a:xfrm>
            <a:off x="5121275" y="0"/>
            <a:ext cx="7070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797800" y="14288"/>
            <a:ext cx="4554538" cy="392112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b="1" dirty="0">
                <a:solidFill>
                  <a:schemeClr val="tx1"/>
                </a:solidFill>
              </a:rPr>
              <a:t>м. Запоріжжя, пам'ятник Леніну,  2013 р.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403225" y="796925"/>
            <a:ext cx="47180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e-BY" sz="2800">
                <a:latin typeface="Minion Pro"/>
                <a:cs typeface="Times New Roman" pitchFamily="18" charset="0"/>
              </a:rPr>
              <a:t>Як своєрідні вартові російсько-радянські маркери в кожному населеному пункті України стояли пам’</a:t>
            </a:r>
            <a:r>
              <a:rPr lang="ru-RU" sz="2800">
                <a:latin typeface="Minion Pro"/>
                <a:cs typeface="Times New Roman" pitchFamily="18" charset="0"/>
              </a:rPr>
              <a:t>ятники тототал</a:t>
            </a:r>
            <a:r>
              <a:rPr lang="be-BY" sz="2800">
                <a:latin typeface="Minion Pro"/>
                <a:cs typeface="Times New Roman" pitchFamily="18" charset="0"/>
              </a:rPr>
              <a:t>і</a:t>
            </a:r>
            <a:r>
              <a:rPr lang="ru-RU" sz="2800">
                <a:latin typeface="Minion Pro"/>
                <a:cs typeface="Times New Roman" pitchFamily="18" charset="0"/>
              </a:rPr>
              <a:t>тарного минулого. У Запоріжжі</a:t>
            </a:r>
            <a:r>
              <a:rPr lang="be-BY" sz="2800">
                <a:latin typeface="Minion Pro"/>
                <a:cs typeface="Times New Roman" pitchFamily="18" charset="0"/>
              </a:rPr>
              <a:t> на початку і в кінці центральної вулиці </a:t>
            </a:r>
            <a:r>
              <a:rPr lang="uk-UA" sz="2800">
                <a:latin typeface="Minion Pro"/>
                <a:cs typeface="Times New Roman" pitchFamily="18" charset="0"/>
              </a:rPr>
              <a:t>міста</a:t>
            </a:r>
            <a:r>
              <a:rPr lang="be-BY" sz="2800">
                <a:latin typeface="Minion Pro"/>
                <a:cs typeface="Times New Roman" pitchFamily="18" charset="0"/>
              </a:rPr>
              <a:t> — проспекту Леніна, височили монументи Дзержинському і Леніну. </a:t>
            </a:r>
            <a:endParaRPr lang="ru-RU" sz="280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body" idx="4294967295"/>
          </p:nvPr>
        </p:nvSpPr>
        <p:spPr>
          <a:xfrm>
            <a:off x="0" y="609600"/>
            <a:ext cx="6096000" cy="601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 b="1">
                <a:latin typeface="Times New Roman" pitchFamily="18" charset="0"/>
              </a:rPr>
              <a:t>Створення в Україні </a:t>
            </a:r>
            <a:r>
              <a:rPr lang="uk-UA" sz="2400" b="1" i="1">
                <a:solidFill>
                  <a:srgbClr val="CC9900"/>
                </a:solidFill>
                <a:latin typeface="Times New Roman" pitchFamily="18" charset="0"/>
              </a:rPr>
              <a:t>десятків проросійських громадських організацій</a:t>
            </a:r>
            <a:r>
              <a:rPr lang="uk-UA" sz="2400" b="1">
                <a:solidFill>
                  <a:srgbClr val="CC9900"/>
                </a:solidFill>
                <a:latin typeface="Times New Roman" pitchFamily="18" charset="0"/>
              </a:rPr>
              <a:t>.</a:t>
            </a:r>
            <a:r>
              <a:rPr lang="uk-UA" sz="2400" b="1">
                <a:latin typeface="Times New Roman" pitchFamily="18" charset="0"/>
              </a:rPr>
              <a:t> Майже всі організації отримували фінансування з фондів РФ</a:t>
            </a:r>
            <a:r>
              <a:rPr lang="ru-RU" sz="2400" b="1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sz="2400" b="1"/>
          </a:p>
        </p:txBody>
      </p:sp>
      <p:pic>
        <p:nvPicPr>
          <p:cNvPr id="34818" name="Picture 3" descr="Результат пошуку зображень за запитом всеукраинскя партия русское един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0"/>
            <a:ext cx="55880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 descr="ss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057400"/>
            <a:ext cx="5791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 descr="Результат пошуку зображень за запитом полк побед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343400"/>
            <a:ext cx="5791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Результат пошуку зображень за запитом полк побед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33600"/>
            <a:ext cx="6400800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203200" y="5486400"/>
            <a:ext cx="599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latin typeface="Times New Roman" pitchFamily="18" charset="0"/>
                <a:cs typeface="Times New Roman" pitchFamily="18" charset="0"/>
              </a:rPr>
              <a:t>м. Запор</a:t>
            </a:r>
            <a:r>
              <a:rPr lang="uk-UA" i="1">
                <a:latin typeface="Times New Roman" pitchFamily="18" charset="0"/>
                <a:cs typeface="Times New Roman" pitchFamily="18" charset="0"/>
              </a:rPr>
              <a:t>іжжя, парк ім.Клімова (2016 р.)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2"/>
          <p:cNvSpPr>
            <a:spLocks noGrp="1"/>
          </p:cNvSpPr>
          <p:nvPr>
            <p:ph idx="1"/>
          </p:nvPr>
        </p:nvSpPr>
        <p:spPr>
          <a:xfrm>
            <a:off x="5283200" y="546100"/>
            <a:ext cx="6284913" cy="3778250"/>
          </a:xfrm>
        </p:spPr>
        <p:txBody>
          <a:bodyPr/>
          <a:lstStyle/>
          <a:p>
            <a:pPr eaLnBrk="1" hangingPunct="1"/>
            <a:r>
              <a:rPr lang="uk-UA" sz="2400">
                <a:solidFill>
                  <a:schemeClr val="tx1"/>
                </a:solidFill>
              </a:rPr>
              <a:t>В 2012 році </a:t>
            </a:r>
            <a:r>
              <a:rPr lang="uk-UA" sz="2400" b="1">
                <a:solidFill>
                  <a:schemeClr val="tx1"/>
                </a:solidFill>
              </a:rPr>
              <a:t>за участі В. Богуслаєва</a:t>
            </a:r>
            <a:r>
              <a:rPr lang="uk-UA" sz="2400">
                <a:solidFill>
                  <a:schemeClr val="tx1"/>
                </a:solidFill>
              </a:rPr>
              <a:t>, а 17 січня 2012 р. в Запорізькій обласній обласній бібліотеці організована </a:t>
            </a:r>
            <a:r>
              <a:rPr lang="uk-UA" sz="2400" b="1">
                <a:solidFill>
                  <a:schemeClr val="tx1"/>
                </a:solidFill>
              </a:rPr>
              <a:t>прес-конференція</a:t>
            </a:r>
            <a:r>
              <a:rPr lang="uk-UA" sz="2400">
                <a:solidFill>
                  <a:schemeClr val="tx1"/>
                </a:solidFill>
              </a:rPr>
              <a:t> з приводу презентації книги В. Поліщука </a:t>
            </a:r>
            <a:r>
              <a:rPr lang="uk-UA" sz="2400" b="1">
                <a:solidFill>
                  <a:schemeClr val="tx1"/>
                </a:solidFill>
              </a:rPr>
              <a:t>«Горькая правда. Преступность ОУН-УПА». </a:t>
            </a:r>
            <a:r>
              <a:rPr lang="uk-UA" sz="2400">
                <a:solidFill>
                  <a:schemeClr val="tx1"/>
                </a:solidFill>
              </a:rPr>
              <a:t>У інформації про цю подію, опублікованій в газеті «Мотор-Січ», оунівський рух характеризувався як різновидність фашизму, а його симпатики – українськими </a:t>
            </a:r>
            <a:r>
              <a:rPr lang="uk-UA" sz="2400" b="1">
                <a:solidFill>
                  <a:schemeClr val="tx1"/>
                </a:solidFill>
              </a:rPr>
              <a:t>неонацистами</a:t>
            </a:r>
            <a:r>
              <a:rPr lang="uk-UA" sz="2400">
                <a:solidFill>
                  <a:schemeClr val="tx1"/>
                </a:solidFill>
              </a:rPr>
              <a:t>.</a:t>
            </a:r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35842" name="Picture 8" descr="Презентация книги &quot;Горькая правда. Преступления ОУН-УП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9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ъект 2"/>
          <p:cNvSpPr>
            <a:spLocks noGrp="1"/>
          </p:cNvSpPr>
          <p:nvPr>
            <p:ph idx="1"/>
          </p:nvPr>
        </p:nvSpPr>
        <p:spPr>
          <a:xfrm>
            <a:off x="6464300" y="114300"/>
            <a:ext cx="5727700" cy="6743700"/>
          </a:xfrm>
        </p:spPr>
        <p:txBody>
          <a:bodyPr/>
          <a:lstStyle/>
          <a:p>
            <a:pPr eaLnBrk="1" hangingPunct="1"/>
            <a:r>
              <a:rPr lang="be-BY" sz="2400">
                <a:solidFill>
                  <a:schemeClr val="tx1"/>
                </a:solidFill>
              </a:rPr>
              <a:t>«Літня школа патріотизму молодих співвітчизників» (російськиХ) 19-21 серпня 2013</a:t>
            </a:r>
            <a:r>
              <a:rPr lang="ru-RU" sz="2400">
                <a:solidFill>
                  <a:schemeClr val="tx1"/>
                </a:solidFill>
              </a:rPr>
              <a:t> р.</a:t>
            </a:r>
            <a:r>
              <a:rPr lang="be-BY" sz="2400">
                <a:solidFill>
                  <a:schemeClr val="tx1"/>
                </a:solidFill>
              </a:rPr>
              <a:t> була присвячена 230-річчю </a:t>
            </a:r>
            <a:r>
              <a:rPr lang="be-BY" sz="2400" b="1">
                <a:solidFill>
                  <a:schemeClr val="tx1"/>
                </a:solidFill>
              </a:rPr>
              <a:t>приєднання Криму до Росії.</a:t>
            </a:r>
          </a:p>
          <a:p>
            <a:pPr eaLnBrk="1" hangingPunct="1"/>
            <a:r>
              <a:rPr lang="be-BY" sz="2400">
                <a:solidFill>
                  <a:schemeClr val="tx1"/>
                </a:solidFill>
              </a:rPr>
              <a:t>Був проведений конкурс творчих робіт, де розглядалася історія «приєднання Криму до Росії». </a:t>
            </a:r>
          </a:p>
          <a:p>
            <a:pPr eaLnBrk="1" hangingPunct="1"/>
            <a:r>
              <a:rPr lang="be-BY" sz="2000">
                <a:solidFill>
                  <a:schemeClr val="tx1"/>
                </a:solidFill>
              </a:rPr>
              <a:t>Засновниками конкурсу були: Запорізька молодіжна громадська організація </a:t>
            </a:r>
            <a:r>
              <a:rPr lang="be-BY" sz="2000" b="1">
                <a:solidFill>
                  <a:schemeClr val="tx1"/>
                </a:solidFill>
              </a:rPr>
              <a:t>«</a:t>
            </a:r>
            <a:r>
              <a:rPr lang="be-BY" sz="2000" b="1" i="1">
                <a:solidFill>
                  <a:schemeClr val="tx1"/>
                </a:solidFill>
              </a:rPr>
              <a:t>Акцент», «Русский культурній центр»</a:t>
            </a:r>
            <a:r>
              <a:rPr lang="be-BY" sz="2000">
                <a:solidFill>
                  <a:schemeClr val="tx1"/>
                </a:solidFill>
              </a:rPr>
              <a:t>, Всеукраїнська громадська організація </a:t>
            </a:r>
            <a:r>
              <a:rPr lang="be-BY" sz="2000" b="1" i="1">
                <a:solidFill>
                  <a:schemeClr val="tx1"/>
                </a:solidFill>
              </a:rPr>
              <a:t>«Русская школа</a:t>
            </a:r>
            <a:r>
              <a:rPr lang="be-BY" sz="2000" i="1">
                <a:solidFill>
                  <a:schemeClr val="tx1"/>
                </a:solidFill>
              </a:rPr>
              <a:t>»</a:t>
            </a:r>
            <a:r>
              <a:rPr lang="be-BY" sz="2000">
                <a:solidFill>
                  <a:schemeClr val="tx1"/>
                </a:solidFill>
              </a:rPr>
              <a:t>, Регіональне представництво </a:t>
            </a:r>
            <a:r>
              <a:rPr lang="be-BY" sz="2000" b="1" i="1">
                <a:solidFill>
                  <a:schemeClr val="tx1"/>
                </a:solidFill>
              </a:rPr>
              <a:t>«Восток» </a:t>
            </a:r>
            <a:r>
              <a:rPr lang="be-BY" sz="2000">
                <a:solidFill>
                  <a:schemeClr val="tx1"/>
                </a:solidFill>
              </a:rPr>
              <a:t>всеукраїнської громадської організації </a:t>
            </a:r>
            <a:r>
              <a:rPr lang="be-BY" sz="2000" b="1" i="1">
                <a:solidFill>
                  <a:schemeClr val="tx1"/>
                </a:solidFill>
              </a:rPr>
              <a:t>«Русскоязычная Украина»</a:t>
            </a:r>
            <a:r>
              <a:rPr lang="be-BY" sz="2000" b="1">
                <a:solidFill>
                  <a:schemeClr val="tx1"/>
                </a:solidFill>
              </a:rPr>
              <a:t>, </a:t>
            </a:r>
            <a:r>
              <a:rPr lang="be-BY" sz="2000">
                <a:solidFill>
                  <a:schemeClr val="tx1"/>
                </a:solidFill>
              </a:rPr>
              <a:t>міжвузівський дослідний центр </a:t>
            </a:r>
            <a:r>
              <a:rPr lang="be-BY" sz="2000" b="1" i="1">
                <a:solidFill>
                  <a:schemeClr val="tx1"/>
                </a:solidFill>
              </a:rPr>
              <a:t>«Політика та освіта»</a:t>
            </a:r>
            <a:r>
              <a:rPr lang="be-BY" sz="2000" i="1">
                <a:solidFill>
                  <a:schemeClr val="tx1"/>
                </a:solidFill>
              </a:rPr>
              <a:t> </a:t>
            </a:r>
            <a:r>
              <a:rPr lang="be-BY" sz="2000">
                <a:solidFill>
                  <a:schemeClr val="tx1"/>
                </a:solidFill>
              </a:rPr>
              <a:t>(ЗОІППО) та ін.</a:t>
            </a:r>
            <a:endParaRPr lang="ru-RU" sz="2000" b="1">
              <a:solidFill>
                <a:schemeClr val="tx1"/>
              </a:solidFill>
            </a:endParaRPr>
          </a:p>
          <a:p>
            <a:pPr eaLnBrk="1" hangingPunct="1"/>
            <a:endParaRPr lang="ru-RU">
              <a:solidFill>
                <a:schemeClr val="tx1"/>
              </a:solidFill>
            </a:endParaRPr>
          </a:p>
        </p:txBody>
      </p:sp>
      <p:pic>
        <p:nvPicPr>
          <p:cNvPr id="36866" name="Picture 2" descr="Картинки по запросу &quot;Всеукраїнська громадська організація «Русская школа»&quot;"/>
          <p:cNvPicPr>
            <a:picLocks noChangeAspect="1" noChangeArrowheads="1"/>
          </p:cNvPicPr>
          <p:nvPr/>
        </p:nvPicPr>
        <p:blipFill>
          <a:blip r:embed="rId2"/>
          <a:srcRect r="47810"/>
          <a:stretch>
            <a:fillRect/>
          </a:stretch>
        </p:blipFill>
        <p:spPr bwMode="auto">
          <a:xfrm>
            <a:off x="98425" y="520700"/>
            <a:ext cx="62515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Users\SASHA\Desktop\Кие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4788" y="1295400"/>
            <a:ext cx="7259637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Текстура - AVATAN PLUS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0" y="-41534"/>
            <a:ext cx="12192000" cy="6886577"/>
          </a:xfrm>
          <a:prstGeom prst="rect">
            <a:avLst/>
          </a:prstGeom>
          <a:noFill/>
          <a:extLst/>
        </p:spPr>
      </p:pic>
      <p:sp>
        <p:nvSpPr>
          <p:cNvPr id="4" name="Прямоугольник 3"/>
          <p:cNvSpPr/>
          <p:nvPr/>
        </p:nvSpPr>
        <p:spPr>
          <a:xfrm>
            <a:off x="1447800" y="2345034"/>
            <a:ext cx="95631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Дякую за увагу!</a:t>
            </a:r>
            <a:endParaRPr lang="ru-RU" sz="8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0482" name="Объект 2"/>
          <p:cNvSpPr>
            <a:spLocks noGrp="1"/>
          </p:cNvSpPr>
          <p:nvPr>
            <p:ph idx="4294967295"/>
          </p:nvPr>
        </p:nvSpPr>
        <p:spPr>
          <a:xfrm>
            <a:off x="10548938" y="5245100"/>
            <a:ext cx="1643062" cy="16129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uk-UA" sz="1700" b="1">
                <a:solidFill>
                  <a:schemeClr val="tx1"/>
                </a:solidFill>
              </a:rPr>
              <a:t>Знесення пам'ятника Леніну в Запоріжжі , березень 2016 р.</a:t>
            </a:r>
            <a:endParaRPr lang="ru-RU" sz="1700" b="1">
              <a:solidFill>
                <a:schemeClr val="tx1"/>
              </a:solidFill>
            </a:endParaRPr>
          </a:p>
        </p:txBody>
      </p:sp>
      <p:pic>
        <p:nvPicPr>
          <p:cNvPr id="20483" name="Picture 2" descr="Запорожский Ленин пишет в Twitter, в сети постят мемы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3200"/>
            <a:ext cx="104394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1506" name="Объект 2"/>
          <p:cNvSpPr>
            <a:spLocks noGrp="1"/>
          </p:cNvSpPr>
          <p:nvPr>
            <p:ph idx="4294967295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1507" name="Picture 2" descr="У Запоріжжі добіг кінця дводенний демонтаж шестиметрового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749300"/>
            <a:ext cx="7332662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Картинки по запросу &quot;памятник дзержинскому запорыжжя&quot;"/>
          <p:cNvPicPr>
            <a:picLocks noChangeAspect="1" noChangeArrowheads="1"/>
          </p:cNvPicPr>
          <p:nvPr/>
        </p:nvPicPr>
        <p:blipFill>
          <a:blip r:embed="rId3"/>
          <a:srcRect l="19312" r="31740"/>
          <a:stretch>
            <a:fillRect/>
          </a:stretch>
        </p:blipFill>
        <p:spPr bwMode="auto">
          <a:xfrm>
            <a:off x="114300" y="0"/>
            <a:ext cx="4660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5"/>
          <p:cNvSpPr>
            <a:spLocks noChangeArrowheads="1"/>
          </p:cNvSpPr>
          <p:nvPr/>
        </p:nvSpPr>
        <p:spPr bwMode="auto">
          <a:xfrm>
            <a:off x="4859338" y="6488113"/>
            <a:ext cx="406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entury Gothic" pitchFamily="34" charset="0"/>
              </a:rPr>
              <a:t>Пам'ятник</a:t>
            </a:r>
            <a:r>
              <a:rPr lang="ru-RU" b="1"/>
              <a:t> Дзержинському, 2003 р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21510" name="TextBox 3"/>
          <p:cNvSpPr txBox="1">
            <a:spLocks noChangeArrowheads="1"/>
          </p:cNvSpPr>
          <p:nvPr/>
        </p:nvSpPr>
        <p:spPr bwMode="auto">
          <a:xfrm>
            <a:off x="8505825" y="5680075"/>
            <a:ext cx="350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entury Gothic" pitchFamily="34" charset="0"/>
              </a:rPr>
              <a:t>Демонтаж, березень 2016 р.</a:t>
            </a:r>
            <a:endParaRPr lang="ru-RU" b="1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Текстура - AVATAN PLUS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0" y="-41534"/>
            <a:ext cx="12192000" cy="6886577"/>
          </a:xfrm>
          <a:prstGeom prst="rect">
            <a:avLst/>
          </a:prstGeom>
          <a:noFill/>
          <a:extLst/>
        </p:spPr>
      </p:pic>
      <p:sp>
        <p:nvSpPr>
          <p:cNvPr id="22530" name="Объект 2"/>
          <p:cNvSpPr>
            <a:spLocks noGrp="1"/>
          </p:cNvSpPr>
          <p:nvPr>
            <p:ph idx="4294967295"/>
          </p:nvPr>
        </p:nvSpPr>
        <p:spPr>
          <a:xfrm>
            <a:off x="101600" y="0"/>
            <a:ext cx="12217400" cy="226060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be-BY" sz="2800">
                <a:solidFill>
                  <a:schemeClr val="tx1"/>
                </a:solidFill>
              </a:rPr>
              <a:t>Як політичну провокацію зустріли в Україні встановлення в Запоріжжі у травні 2010 р. пам’ятника Й. Сталіну — одному з найжорстокіших тиранів в історії людства, жертвами політики якого стали мільйони українців і представників інших національностей СРСР.</a:t>
            </a:r>
            <a:endParaRPr lang="ru-RU" sz="2800">
              <a:solidFill>
                <a:schemeClr val="tx1"/>
              </a:solidFill>
            </a:endParaRPr>
          </a:p>
        </p:txBody>
      </p:sp>
      <p:pic>
        <p:nvPicPr>
          <p:cNvPr id="22531" name="Picture 4" descr="В центре Киева провели молебен с портретом Сталина - реакция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1944688"/>
            <a:ext cx="7818437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2154238" y="6516688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entury Gothic" pitchFamily="34" charset="0"/>
              </a:rPr>
              <a:t>м. Київ</a:t>
            </a:r>
            <a:r>
              <a:rPr lang="uk-UA">
                <a:latin typeface="Century Gothic" pitchFamily="34" charset="0"/>
              </a:rPr>
              <a:t>.</a:t>
            </a:r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3554" name="Объект 2"/>
          <p:cNvSpPr>
            <a:spLocks noGrp="1"/>
          </p:cNvSpPr>
          <p:nvPr>
            <p:ph idx="4294967295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3555" name="Picture 2" descr="Картинки по запросу &quot;памятник сталыну запорыжжя&quot;"/>
          <p:cNvPicPr>
            <a:picLocks noChangeAspect="1" noChangeArrowheads="1"/>
          </p:cNvPicPr>
          <p:nvPr/>
        </p:nvPicPr>
        <p:blipFill>
          <a:blip r:embed="rId2"/>
          <a:srcRect b="5077"/>
          <a:stretch>
            <a:fillRect/>
          </a:stretch>
        </p:blipFill>
        <p:spPr bwMode="auto">
          <a:xfrm>
            <a:off x="142875" y="0"/>
            <a:ext cx="10380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Картинки по запросу &quot;прапор україни фон&quot;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68263" y="-125413"/>
            <a:ext cx="1226026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4579" name="Объект 2"/>
          <p:cNvSpPr>
            <a:spLocks noGrp="1"/>
          </p:cNvSpPr>
          <p:nvPr>
            <p:ph idx="4294967295"/>
          </p:nvPr>
        </p:nvSpPr>
        <p:spPr>
          <a:xfrm>
            <a:off x="5295900" y="2133600"/>
            <a:ext cx="6208713" cy="377825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be-BY" sz="2400" i="1">
                <a:solidFill>
                  <a:schemeClr val="tx1"/>
                </a:solidFill>
                <a:latin typeface="Arial" charset="0"/>
                <a:cs typeface="Arial" charset="0"/>
              </a:rPr>
              <a:t>«Пам’ятники Леніну і Дзержинському, як і вулиці і площі, які носять їхні імена, — це прямий доказ того, що можна анексувати території, які належать Україні, позбавити її державності, можна убивати, здійснювати масовий терор, можна гноїти в концтаборах мільйони співгромадян і все це залишиться безкарним». </a:t>
            </a:r>
            <a:endParaRPr lang="ru-RU" sz="2400" i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4580" name="Picture 2" descr="Картинки по запросу &quot;О. Білоусенко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" y="0"/>
            <a:ext cx="4603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7421563" y="5738813"/>
            <a:ext cx="42751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e-BY">
                <a:latin typeface="Century Gothic" pitchFamily="34" charset="0"/>
              </a:rPr>
              <a:t>Народний лепутат України першого скликання </a:t>
            </a:r>
            <a:r>
              <a:rPr lang="ru-RU" b="1">
                <a:latin typeface="Century Gothic" pitchFamily="34" charset="0"/>
              </a:rPr>
              <a:t>О. Білоусенко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Текстура - AVATAN PL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121920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5603" name="Объект 2"/>
          <p:cNvSpPr>
            <a:spLocks noGrp="1"/>
          </p:cNvSpPr>
          <p:nvPr>
            <p:ph idx="4294967295"/>
          </p:nvPr>
        </p:nvSpPr>
        <p:spPr>
          <a:xfrm>
            <a:off x="5238750" y="3575050"/>
            <a:ext cx="6667500" cy="2349500"/>
          </a:xfrm>
        </p:spPr>
        <p:txBody>
          <a:bodyPr/>
          <a:lstStyle/>
          <a:p>
            <a:pPr eaLnBrk="1" hangingPunct="1"/>
            <a:r>
              <a:rPr lang="be-BY" sz="2400">
                <a:solidFill>
                  <a:schemeClr val="tx1"/>
                </a:solidFill>
                <a:latin typeface="Times New Roman" pitchFamily="18" charset="0"/>
              </a:rPr>
              <a:t>Олігархічна модель економіки і </a:t>
            </a:r>
            <a:r>
              <a:rPr lang="uk-UA" sz="2400">
                <a:solidFill>
                  <a:schemeClr val="tx1"/>
                </a:solidFill>
                <a:latin typeface="Times New Roman" pitchFamily="18" charset="0"/>
              </a:rPr>
              <a:t>п</a:t>
            </a:r>
            <a:r>
              <a:rPr lang="be-BY" sz="2400">
                <a:solidFill>
                  <a:schemeClr val="tx1"/>
                </a:solidFill>
                <a:latin typeface="Times New Roman" pitchFamily="18" charset="0"/>
              </a:rPr>
              <a:t>ідпорядков</a:t>
            </a:r>
            <a:r>
              <a:rPr lang="uk-UA" sz="2400">
                <a:solidFill>
                  <a:schemeClr val="tx1"/>
                </a:solidFill>
                <a:latin typeface="Times New Roman" pitchFamily="18" charset="0"/>
              </a:rPr>
              <a:t>а</a:t>
            </a:r>
            <a:r>
              <a:rPr lang="be-BY" sz="2400">
                <a:solidFill>
                  <a:schemeClr val="tx1"/>
                </a:solidFill>
                <a:latin typeface="Times New Roman" pitchFamily="18" charset="0"/>
              </a:rPr>
              <a:t>них їй державних структур законсервувала радянську меморіально-культурну спадщину, блокувала процес національно-культурного відродження, впровадження української мови в освіту та інші сфери життя.</a:t>
            </a:r>
            <a:endParaRPr lang="ru-RU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5604" name="Picture 8" descr="Картинки по запросу &quot;памятник леніна&quot;"/>
          <p:cNvPicPr>
            <a:picLocks noChangeAspect="1" noChangeArrowheads="1"/>
          </p:cNvPicPr>
          <p:nvPr/>
        </p:nvPicPr>
        <p:blipFill>
          <a:blip r:embed="rId3"/>
          <a:srcRect l="20514"/>
          <a:stretch>
            <a:fillRect/>
          </a:stretch>
        </p:blipFill>
        <p:spPr bwMode="auto">
          <a:xfrm>
            <a:off x="177800" y="0"/>
            <a:ext cx="4138613" cy="67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0" descr="Картинки по запросу &quot;памятник леніна в одессе&quot;"/>
          <p:cNvPicPr>
            <a:picLocks noChangeAspect="1" noChangeArrowheads="1"/>
          </p:cNvPicPr>
          <p:nvPr/>
        </p:nvPicPr>
        <p:blipFill>
          <a:blip r:embed="rId4"/>
          <a:srcRect l="33568" t="14723" r="36060" b="26387"/>
          <a:stretch>
            <a:fillRect/>
          </a:stretch>
        </p:blipFill>
        <p:spPr bwMode="auto">
          <a:xfrm>
            <a:off x="6732588" y="0"/>
            <a:ext cx="2373312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4"/>
          <p:cNvSpPr txBox="1">
            <a:spLocks noChangeArrowheads="1"/>
          </p:cNvSpPr>
          <p:nvPr/>
        </p:nvSpPr>
        <p:spPr bwMode="auto">
          <a:xfrm>
            <a:off x="177800" y="0"/>
            <a:ext cx="1190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latin typeface="Century Gothic" pitchFamily="34" charset="0"/>
              </a:rPr>
              <a:t>Донецьк</a:t>
            </a:r>
            <a:endParaRPr lang="ru-RU" b="1" i="1">
              <a:latin typeface="Century Gothic" pitchFamily="34" charset="0"/>
            </a:endParaRPr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8178800" y="-57150"/>
            <a:ext cx="981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latin typeface="Century Gothic" pitchFamily="34" charset="0"/>
              </a:rPr>
              <a:t>Одеса</a:t>
            </a:r>
            <a:endParaRPr lang="ru-RU" b="1" i="1">
              <a:latin typeface="Century Gothic" pitchFamily="34" charset="0"/>
            </a:endParaRPr>
          </a:p>
        </p:txBody>
      </p:sp>
      <p:pic>
        <p:nvPicPr>
          <p:cNvPr id="25608" name="Picture 12" descr="Картинки по запросу &quot;памятник леніна в крим&quot;"/>
          <p:cNvPicPr>
            <a:picLocks noChangeAspect="1" noChangeArrowheads="1"/>
          </p:cNvPicPr>
          <p:nvPr/>
        </p:nvPicPr>
        <p:blipFill>
          <a:blip r:embed="rId5"/>
          <a:srcRect l="31375" t="2147" r="35513" b="27107"/>
          <a:stretch>
            <a:fillRect/>
          </a:stretch>
        </p:blipFill>
        <p:spPr bwMode="auto">
          <a:xfrm>
            <a:off x="9121775" y="0"/>
            <a:ext cx="1978025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Box 8"/>
          <p:cNvSpPr txBox="1">
            <a:spLocks noChangeArrowheads="1"/>
          </p:cNvSpPr>
          <p:nvPr/>
        </p:nvSpPr>
        <p:spPr bwMode="auto">
          <a:xfrm>
            <a:off x="10394950" y="-53975"/>
            <a:ext cx="72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latin typeface="Century Gothic" pitchFamily="34" charset="0"/>
              </a:rPr>
              <a:t>Ялта</a:t>
            </a:r>
            <a:endParaRPr lang="ru-RU" b="1" i="1">
              <a:latin typeface="Century Gothic" pitchFamily="34" charset="0"/>
            </a:endParaRPr>
          </a:p>
        </p:txBody>
      </p:sp>
      <p:pic>
        <p:nvPicPr>
          <p:cNvPr id="25610" name="Picture 2" descr="Пам'ятник Леніну (Мелітополь) — Вікіпедія"/>
          <p:cNvPicPr>
            <a:picLocks noChangeAspect="1" noChangeArrowheads="1"/>
          </p:cNvPicPr>
          <p:nvPr/>
        </p:nvPicPr>
        <p:blipFill>
          <a:blip r:embed="rId6"/>
          <a:srcRect l="40536" t="10045" r="34399" b="40335"/>
          <a:stretch>
            <a:fillRect/>
          </a:stretch>
        </p:blipFill>
        <p:spPr bwMode="auto">
          <a:xfrm>
            <a:off x="4348163" y="-36513"/>
            <a:ext cx="2322512" cy="344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TextBox 6"/>
          <p:cNvSpPr txBox="1">
            <a:spLocks noChangeArrowheads="1"/>
          </p:cNvSpPr>
          <p:nvPr/>
        </p:nvSpPr>
        <p:spPr bwMode="auto">
          <a:xfrm>
            <a:off x="5213350" y="-41275"/>
            <a:ext cx="1522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latin typeface="Century Gothic" pitchFamily="34" charset="0"/>
              </a:rPr>
              <a:t>Мелітополь</a:t>
            </a:r>
            <a:endParaRPr lang="ru-RU" b="1" i="1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Текстура - AVATAN PLUS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0" y="-41534"/>
            <a:ext cx="12192000" cy="6886577"/>
          </a:xfrm>
          <a:prstGeom prst="rect">
            <a:avLst/>
          </a:prstGeom>
          <a:noFill/>
          <a:extLst/>
        </p:spPr>
      </p:pic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6627" name="Объект 2"/>
          <p:cNvSpPr>
            <a:spLocks noGrp="1"/>
          </p:cNvSpPr>
          <p:nvPr>
            <p:ph idx="4294967295"/>
          </p:nvPr>
        </p:nvSpPr>
        <p:spPr>
          <a:xfrm>
            <a:off x="0" y="5473700"/>
            <a:ext cx="2832100" cy="137160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uk-UA" sz="1600" b="1">
                <a:solidFill>
                  <a:schemeClr val="tx1"/>
                </a:solidFill>
              </a:rPr>
              <a:t>Меморіальні дошки Брежнєву, Щербицькому у м. Дніпрі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uk-UA" sz="1600" b="1">
                <a:solidFill>
                  <a:schemeClr val="tx1"/>
                </a:solidFill>
              </a:rPr>
              <a:t>Зняті в умовах декомунізації (2016 р.)</a:t>
            </a:r>
            <a:endParaRPr lang="ru-RU" sz="1600" b="1">
              <a:solidFill>
                <a:schemeClr val="tx1"/>
              </a:solidFill>
            </a:endParaRPr>
          </a:p>
        </p:txBody>
      </p:sp>
      <p:pic>
        <p:nvPicPr>
          <p:cNvPr id="26628" name="Picture 2" descr="Картинки по запросу &quot;меморіальні дошки брєжневу дніпропетровськ&quot;"/>
          <p:cNvPicPr>
            <a:picLocks noChangeAspect="1" noChangeArrowheads="1"/>
          </p:cNvPicPr>
          <p:nvPr/>
        </p:nvPicPr>
        <p:blipFill>
          <a:blip r:embed="rId3"/>
          <a:srcRect l="21306" t="5836" r="4083"/>
          <a:stretch>
            <a:fillRect/>
          </a:stretch>
        </p:blipFill>
        <p:spPr bwMode="auto">
          <a:xfrm>
            <a:off x="2832100" y="-1588"/>
            <a:ext cx="40767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Картинки по запросу &quot;меморіальні дошки брєжневу дніпропетровськ&quot;"/>
          <p:cNvPicPr>
            <a:picLocks noChangeAspect="1" noChangeArrowheads="1"/>
          </p:cNvPicPr>
          <p:nvPr/>
        </p:nvPicPr>
        <p:blipFill>
          <a:blip r:embed="rId4"/>
          <a:srcRect l="19577" t="4152" r="12280" b="16949"/>
          <a:stretch>
            <a:fillRect/>
          </a:stretch>
        </p:blipFill>
        <p:spPr bwMode="auto">
          <a:xfrm>
            <a:off x="7327900" y="0"/>
            <a:ext cx="44577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8361</TotalTime>
  <Words>840</Words>
  <Application>Microsoft Office PowerPoint</Application>
  <PresentationFormat>Широкоэкранный</PresentationFormat>
  <Paragraphs>45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Century Gothic</vt:lpstr>
      <vt:lpstr>Minion Pro</vt:lpstr>
      <vt:lpstr>Times New Roman</vt:lpstr>
      <vt:lpstr>Wingdings 3</vt:lpstr>
      <vt:lpstr>Легкий дым</vt:lpstr>
      <vt:lpstr>Російсько-радянські маркери на мапі та в історичній пам’яті населення України і політика декомунізації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ГФ</dc:creator>
  <cp:lastModifiedBy>Дом</cp:lastModifiedBy>
  <cp:revision>169</cp:revision>
  <dcterms:created xsi:type="dcterms:W3CDTF">2020-02-06T13:53:25Z</dcterms:created>
  <dcterms:modified xsi:type="dcterms:W3CDTF">2023-01-07T22:25:03Z</dcterms:modified>
</cp:coreProperties>
</file>