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</a:t>
            </a:r>
            <a:r>
              <a:rPr lang="ru-RU" sz="4800" dirty="0"/>
              <a:t>4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МОЛЕКУЛЯРНО-ПРОМЕНЕВОЇ ЕПІТАКСІЇ</a:t>
            </a:r>
          </a:p>
          <a:p>
            <a:pPr marL="457200" indent="-457200">
              <a:buAutoNum type="arabicPeriod"/>
            </a:pPr>
            <a:r>
              <a:rPr lang="ru-RU" dirty="0"/>
              <a:t>Будова установки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/>
              <a:t>НАНЕСЕННЯ ПЛІВОК МЕТОДОМ ЙОННОГО РОЗПИЛЕННЯ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32632" y="457629"/>
            <a:ext cx="80070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Метод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(МПЕ)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у </a:t>
            </a:r>
            <a:r>
              <a:rPr lang="ru-RU" dirty="0" err="1"/>
              <a:t>надвисокому</a:t>
            </a:r>
            <a:r>
              <a:rPr lang="ru-RU" dirty="0"/>
              <a:t> </a:t>
            </a:r>
            <a:r>
              <a:rPr lang="ru-RU" dirty="0" err="1"/>
              <a:t>вакуумі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пучків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або молекул,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являються</a:t>
            </a:r>
            <a:r>
              <a:rPr lang="ru-RU" dirty="0"/>
              <a:t> компонентами </a:t>
            </a:r>
            <a:r>
              <a:rPr lang="ru-RU" dirty="0" err="1"/>
              <a:t>вирощуваної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. Таким чином, МПЕ є </a:t>
            </a:r>
            <a:r>
              <a:rPr lang="ru-RU" dirty="0" err="1"/>
              <a:t>вдосконаленням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способу </a:t>
            </a:r>
            <a:r>
              <a:rPr lang="ru-RU" dirty="0" err="1"/>
              <a:t>напилення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випаровуванням</a:t>
            </a:r>
            <a:r>
              <a:rPr lang="ru-RU" dirty="0"/>
              <a:t> у </a:t>
            </a:r>
            <a:r>
              <a:rPr lang="ru-RU" dirty="0" err="1"/>
              <a:t>вакуумі</a:t>
            </a:r>
            <a:r>
              <a:rPr lang="ru-RU" dirty="0"/>
              <a:t>.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вирощувати</a:t>
            </a:r>
            <a:r>
              <a:rPr lang="ru-RU" dirty="0"/>
              <a:t> </a:t>
            </a:r>
            <a:r>
              <a:rPr lang="ru-RU" dirty="0" err="1"/>
              <a:t>гетероструктури</a:t>
            </a:r>
            <a:r>
              <a:rPr lang="ru-RU" dirty="0"/>
              <a:t> </a:t>
            </a:r>
            <a:r>
              <a:rPr lang="ru-RU" dirty="0" err="1"/>
              <a:t>заданої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з </a:t>
            </a:r>
            <a:r>
              <a:rPr lang="ru-RU" dirty="0" err="1"/>
              <a:t>моноатомногладкими</a:t>
            </a:r>
            <a:r>
              <a:rPr lang="ru-RU" dirty="0"/>
              <a:t> </a:t>
            </a:r>
            <a:r>
              <a:rPr lang="ru-RU" dirty="0" err="1"/>
              <a:t>гетерограницями</a:t>
            </a:r>
            <a:r>
              <a:rPr lang="ru-RU" dirty="0"/>
              <a:t> і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заданим</a:t>
            </a:r>
            <a:r>
              <a:rPr lang="ru-RU" dirty="0"/>
              <a:t> </a:t>
            </a:r>
            <a:r>
              <a:rPr lang="ru-RU" dirty="0" err="1"/>
              <a:t>профілем</a:t>
            </a:r>
            <a:r>
              <a:rPr lang="ru-RU" dirty="0"/>
              <a:t> </a:t>
            </a:r>
            <a:r>
              <a:rPr lang="ru-RU" dirty="0" err="1"/>
              <a:t>легувания</a:t>
            </a:r>
            <a:r>
              <a:rPr lang="ru-RU" dirty="0"/>
              <a:t>. В установках МПЕ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досліджувати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«</a:t>
            </a:r>
            <a:r>
              <a:rPr lang="en-US" dirty="0"/>
              <a:t>in situ» (</a:t>
            </a:r>
            <a:r>
              <a:rPr lang="ru-RU" dirty="0"/>
              <a:t>тобто прямо в </a:t>
            </a:r>
            <a:r>
              <a:rPr lang="ru-RU" dirty="0" err="1"/>
              <a:t>ростовій</a:t>
            </a:r>
            <a:r>
              <a:rPr lang="ru-RU" dirty="0"/>
              <a:t> </a:t>
            </a:r>
            <a:r>
              <a:rPr lang="ru-RU" dirty="0" err="1"/>
              <a:t>камері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росту). Для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добре </a:t>
            </a:r>
            <a:r>
              <a:rPr lang="ru-RU" dirty="0" err="1"/>
              <a:t>очищені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 з </a:t>
            </a:r>
            <a:r>
              <a:rPr lang="ru-RU" dirty="0" err="1"/>
              <a:t>атомарногладкою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074" y="3339274"/>
            <a:ext cx="43815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13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Будова установки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Вакуумна</a:t>
            </a:r>
            <a:r>
              <a:rPr lang="ru-RU" dirty="0">
                <a:solidFill>
                  <a:srgbClr val="FF0000"/>
                </a:solidFill>
              </a:rPr>
              <a:t> камера </a:t>
            </a:r>
            <a:r>
              <a:rPr lang="ru-RU" dirty="0" err="1"/>
              <a:t>виготовляється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нержавіючого</a:t>
            </a:r>
            <a:r>
              <a:rPr lang="ru-RU" dirty="0"/>
              <a:t> сплаву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чистоти</a:t>
            </a:r>
            <a:r>
              <a:rPr lang="ru-RU" dirty="0"/>
              <a:t>. Для </a:t>
            </a:r>
            <a:r>
              <a:rPr lang="ru-RU" dirty="0" err="1"/>
              <a:t>забезпечення</a:t>
            </a:r>
            <a:r>
              <a:rPr lang="ru-RU" dirty="0"/>
              <a:t> вакууму в </a:t>
            </a:r>
            <a:r>
              <a:rPr lang="ru-RU" dirty="0" err="1"/>
              <a:t>камері</a:t>
            </a:r>
            <a:r>
              <a:rPr lang="ru-RU" dirty="0"/>
              <a:t>, перед работою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прогрівають</a:t>
            </a:r>
            <a:r>
              <a:rPr lang="ru-RU" dirty="0"/>
              <a:t> до </a:t>
            </a:r>
            <a:r>
              <a:rPr lang="ru-RU" dirty="0" err="1"/>
              <a:t>високих</a:t>
            </a:r>
            <a:r>
              <a:rPr lang="ru-RU" dirty="0"/>
              <a:t> температур.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дегазація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 У </a:t>
            </a:r>
            <a:r>
              <a:rPr lang="ru-RU" dirty="0" err="1"/>
              <a:t>сучасних</a:t>
            </a:r>
            <a:r>
              <a:rPr lang="ru-RU" dirty="0"/>
              <a:t> установках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транспортною системою камер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err="1" smtClean="0"/>
              <a:t>робоча</a:t>
            </a:r>
            <a:r>
              <a:rPr lang="ru-RU" dirty="0" smtClean="0"/>
              <a:t> </a:t>
            </a:r>
            <a:r>
              <a:rPr lang="ru-RU" dirty="0"/>
              <a:t>камера,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завантажувальна</a:t>
            </a:r>
            <a:r>
              <a:rPr lang="ru-RU" dirty="0" smtClean="0"/>
              <a:t> </a:t>
            </a:r>
            <a:r>
              <a:rPr lang="ru-RU" dirty="0"/>
              <a:t>камера,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роль шлюзу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робочою</a:t>
            </a:r>
            <a:r>
              <a:rPr lang="ru-RU" dirty="0"/>
              <a:t> камерою і атмосферою;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дослідницька</a:t>
            </a:r>
            <a:r>
              <a:rPr lang="ru-RU" dirty="0" smtClean="0"/>
              <a:t> </a:t>
            </a:r>
            <a:r>
              <a:rPr lang="ru-RU" dirty="0"/>
              <a:t>камера з </a:t>
            </a:r>
            <a:r>
              <a:rPr lang="ru-RU" dirty="0" err="1"/>
              <a:t>приладами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Форвакуумний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насос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початкове</a:t>
            </a:r>
            <a:r>
              <a:rPr lang="ru-RU" dirty="0"/>
              <a:t> </a:t>
            </a:r>
            <a:r>
              <a:rPr lang="ru-RU" dirty="0" err="1"/>
              <a:t>відкачування</a:t>
            </a:r>
            <a:r>
              <a:rPr lang="ru-RU" dirty="0"/>
              <a:t> газу з установки (до </a:t>
            </a:r>
            <a:r>
              <a:rPr lang="ru-RU" dirty="0" err="1"/>
              <a:t>тиску</a:t>
            </a:r>
            <a:r>
              <a:rPr lang="ru-RU" dirty="0"/>
              <a:t> близько 0,5 Па).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Абсорбційний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насос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з </a:t>
            </a:r>
            <a:r>
              <a:rPr lang="ru-RU" dirty="0" err="1"/>
              <a:t>розвиненою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 порошок </a:t>
            </a:r>
            <a:r>
              <a:rPr lang="ru-RU" dirty="0" err="1"/>
              <a:t>цеоліту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при сильному </a:t>
            </a:r>
            <a:r>
              <a:rPr lang="ru-RU" dirty="0" err="1"/>
              <a:t>охолодженні</a:t>
            </a:r>
            <a:r>
              <a:rPr lang="ru-RU" dirty="0"/>
              <a:t> (</a:t>
            </a:r>
            <a:r>
              <a:rPr lang="ru-RU" dirty="0" err="1"/>
              <a:t>рідким</a:t>
            </a:r>
            <a:r>
              <a:rPr lang="ru-RU" dirty="0"/>
              <a:t> азотом) </a:t>
            </a:r>
            <a:r>
              <a:rPr lang="ru-RU" dirty="0" err="1"/>
              <a:t>вбирають</a:t>
            </a:r>
            <a:r>
              <a:rPr lang="ru-RU" dirty="0"/>
              <a:t> в себе </a:t>
            </a:r>
            <a:r>
              <a:rPr lang="ru-RU" dirty="0" err="1"/>
              <a:t>частину</a:t>
            </a:r>
            <a:r>
              <a:rPr lang="ru-RU" dirty="0"/>
              <a:t> газу з установки.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Магніторозрядний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насос </a:t>
            </a:r>
            <a:r>
              <a:rPr lang="ru-RU" dirty="0" err="1"/>
              <a:t>відкачує</a:t>
            </a:r>
            <a:r>
              <a:rPr lang="ru-RU" dirty="0"/>
              <a:t> газ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в </a:t>
            </a:r>
            <a:r>
              <a:rPr lang="ru-RU" dirty="0" err="1"/>
              <a:t>нім</a:t>
            </a:r>
            <a:r>
              <a:rPr lang="ru-RU" dirty="0"/>
              <a:t> </a:t>
            </a:r>
            <a:r>
              <a:rPr lang="ru-RU" dirty="0" err="1"/>
              <a:t>титанових</a:t>
            </a:r>
            <a:r>
              <a:rPr lang="ru-RU" dirty="0"/>
              <a:t> </a:t>
            </a:r>
            <a:r>
              <a:rPr lang="ru-RU" dirty="0" err="1"/>
              <a:t>електродів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розпилюються</a:t>
            </a:r>
            <a:r>
              <a:rPr lang="ru-RU" dirty="0"/>
              <a:t>. </a:t>
            </a:r>
            <a:r>
              <a:rPr lang="ru-RU" dirty="0" err="1"/>
              <a:t>Розпорошений</a:t>
            </a:r>
            <a:r>
              <a:rPr lang="ru-RU" dirty="0"/>
              <a:t> титан </a:t>
            </a:r>
            <a:r>
              <a:rPr lang="ru-RU" dirty="0" err="1"/>
              <a:t>переосаджується</a:t>
            </a:r>
            <a:r>
              <a:rPr lang="ru-RU" dirty="0"/>
              <a:t> на </a:t>
            </a:r>
            <a:r>
              <a:rPr lang="ru-RU" dirty="0" err="1"/>
              <a:t>робочу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насоса,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плівку</a:t>
            </a:r>
            <a:r>
              <a:rPr lang="ru-RU" dirty="0"/>
              <a:t>, яка «</a:t>
            </a:r>
            <a:r>
              <a:rPr lang="ru-RU" dirty="0" err="1"/>
              <a:t>прикриває</a:t>
            </a:r>
            <a:r>
              <a:rPr lang="ru-RU" dirty="0"/>
              <a:t>» газ,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потрапив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.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надвисокого</a:t>
            </a:r>
            <a:r>
              <a:rPr lang="ru-RU" dirty="0"/>
              <a:t> вакууму.</a:t>
            </a:r>
          </a:p>
        </p:txBody>
      </p:sp>
    </p:spTree>
    <p:extLst>
      <p:ext uri="{BB962C8B-B14F-4D97-AF65-F5344CB8AC3E}">
        <p14:creationId xmlns:p14="http://schemas.microsoft.com/office/powerpoint/2010/main" val="355255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Будова установки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1252" y="169164"/>
            <a:ext cx="7315200" cy="63870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Маніпулятор</a:t>
            </a:r>
            <a:r>
              <a:rPr lang="ru-RU" dirty="0"/>
              <a:t> (</a:t>
            </a:r>
            <a:r>
              <a:rPr lang="ru-RU" dirty="0" err="1"/>
              <a:t>підкладкотримач</a:t>
            </a:r>
            <a:r>
              <a:rPr lang="ru-RU" dirty="0"/>
              <a:t>)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кріплення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і </a:t>
            </a:r>
            <a:r>
              <a:rPr lang="ru-RU" dirty="0" err="1"/>
              <a:t>нагрівання</a:t>
            </a:r>
            <a:r>
              <a:rPr lang="ru-RU" dirty="0"/>
              <a:t>. </a:t>
            </a:r>
            <a:r>
              <a:rPr lang="ru-RU" dirty="0" err="1"/>
              <a:t>Вбудований</a:t>
            </a:r>
            <a:r>
              <a:rPr lang="ru-RU" dirty="0"/>
              <a:t> в </a:t>
            </a:r>
            <a:r>
              <a:rPr lang="ru-RU" dirty="0" err="1"/>
              <a:t>маніпулятор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нагрівач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прогрівання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для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від </a:t>
            </a:r>
            <a:r>
              <a:rPr lang="ru-RU" dirty="0" err="1"/>
              <a:t>бруду</a:t>
            </a:r>
            <a:r>
              <a:rPr lang="ru-RU" dirty="0"/>
              <a:t> і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захисного</a:t>
            </a:r>
            <a:r>
              <a:rPr lang="ru-RU" dirty="0"/>
              <a:t> шару оксиду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Молекулярні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джерела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Вони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тигль</a:t>
            </a:r>
            <a:r>
              <a:rPr lang="ru-RU" dirty="0" smtClean="0"/>
              <a:t> </a:t>
            </a:r>
            <a:r>
              <a:rPr lang="ru-RU" dirty="0"/>
              <a:t>з тугоплавкого </a:t>
            </a:r>
            <a:r>
              <a:rPr lang="ru-RU" dirty="0" err="1"/>
              <a:t>матеріалу</a:t>
            </a:r>
            <a:r>
              <a:rPr lang="ru-RU" dirty="0"/>
              <a:t> (</a:t>
            </a:r>
            <a:r>
              <a:rPr lang="ru-RU" dirty="0" err="1"/>
              <a:t>чистий</a:t>
            </a:r>
            <a:r>
              <a:rPr lang="ru-RU" dirty="0"/>
              <a:t> </a:t>
            </a:r>
            <a:r>
              <a:rPr lang="ru-RU" dirty="0" err="1"/>
              <a:t>нітрид</a:t>
            </a:r>
            <a:r>
              <a:rPr lang="ru-RU" dirty="0"/>
              <a:t> бору або </a:t>
            </a:r>
            <a:r>
              <a:rPr lang="ru-RU" dirty="0" err="1"/>
              <a:t>графіт</a:t>
            </a:r>
            <a:r>
              <a:rPr lang="ru-RU" dirty="0"/>
              <a:t>). Від </a:t>
            </a:r>
            <a:r>
              <a:rPr lang="ru-RU" dirty="0" err="1"/>
              <a:t>форми</a:t>
            </a:r>
            <a:r>
              <a:rPr lang="ru-RU" dirty="0"/>
              <a:t> тигля </a:t>
            </a:r>
            <a:r>
              <a:rPr lang="ru-RU" dirty="0" err="1"/>
              <a:t>залежить</a:t>
            </a:r>
            <a:r>
              <a:rPr lang="ru-RU" dirty="0"/>
              <a:t> форма і </a:t>
            </a:r>
            <a:r>
              <a:rPr lang="ru-RU" dirty="0" err="1"/>
              <a:t>однорідність</a:t>
            </a:r>
            <a:r>
              <a:rPr lang="ru-RU" dirty="0"/>
              <a:t> молекулярного пучка. У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джерелах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ефузійні</a:t>
            </a:r>
            <a:r>
              <a:rPr lang="ru-RU" dirty="0"/>
              <a:t> </a:t>
            </a:r>
            <a:r>
              <a:rPr lang="ru-RU" dirty="0" err="1"/>
              <a:t>комірки</a:t>
            </a:r>
            <a:r>
              <a:rPr lang="ru-RU" dirty="0"/>
              <a:t> </a:t>
            </a:r>
            <a:r>
              <a:rPr lang="ru-RU" dirty="0" err="1"/>
              <a:t>Кнудсена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нагрівач</a:t>
            </a:r>
            <a:r>
              <a:rPr lang="ru-RU" dirty="0" smtClean="0"/>
              <a:t> </a:t>
            </a:r>
            <a:r>
              <a:rPr lang="ru-RU" dirty="0"/>
              <a:t>(намотана </a:t>
            </a:r>
            <a:r>
              <a:rPr lang="ru-RU" dirty="0" err="1"/>
              <a:t>навколо</a:t>
            </a:r>
            <a:r>
              <a:rPr lang="ru-RU" dirty="0"/>
              <a:t> тигля </a:t>
            </a:r>
            <a:r>
              <a:rPr lang="ru-RU" dirty="0" err="1"/>
              <a:t>спіраль</a:t>
            </a:r>
            <a:r>
              <a:rPr lang="ru-RU" dirty="0"/>
              <a:t>). Температура </a:t>
            </a:r>
            <a:r>
              <a:rPr lang="ru-RU" dirty="0" err="1"/>
              <a:t>нагріву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1900 </a:t>
            </a:r>
            <a:r>
              <a:rPr lang="en-US" dirty="0"/>
              <a:t>K</a:t>
            </a:r>
            <a:r>
              <a:rPr lang="en-US" dirty="0" smtClean="0"/>
              <a:t>;</a:t>
            </a:r>
            <a:endParaRPr lang="uk-UA" dirty="0" smtClean="0"/>
          </a:p>
          <a:p>
            <a:pPr>
              <a:buFontTx/>
              <a:buChar char="-"/>
            </a:pPr>
            <a:r>
              <a:rPr lang="ru-RU" dirty="0" smtClean="0"/>
              <a:t>термопара </a:t>
            </a:r>
            <a:r>
              <a:rPr lang="ru-RU" dirty="0"/>
              <a:t>для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тигля. Від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 потоку </a:t>
            </a:r>
            <a:r>
              <a:rPr lang="ru-RU" dirty="0" err="1"/>
              <a:t>речовини</a:t>
            </a:r>
            <a:r>
              <a:rPr lang="ru-RU" dirty="0"/>
              <a:t> в пучку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заслінка</a:t>
            </a:r>
            <a:r>
              <a:rPr lang="ru-RU" dirty="0" smtClean="0"/>
              <a:t> </a:t>
            </a:r>
            <a:r>
              <a:rPr lang="ru-RU" dirty="0"/>
              <a:t>перед тиглем.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можна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вимикати</a:t>
            </a:r>
            <a:r>
              <a:rPr lang="ru-RU" dirty="0"/>
              <a:t> пучок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чітких</a:t>
            </a:r>
            <a:r>
              <a:rPr lang="ru-RU" dirty="0"/>
              <a:t> </a:t>
            </a:r>
            <a:r>
              <a:rPr lang="ru-RU" dirty="0" err="1"/>
              <a:t>гетерограниц</a:t>
            </a:r>
            <a:r>
              <a:rPr lang="ru-RU" dirty="0"/>
              <a:t> в </a:t>
            </a:r>
            <a:r>
              <a:rPr lang="ru-RU" dirty="0" err="1"/>
              <a:t>зразку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Кріопанелі</a:t>
            </a:r>
            <a:r>
              <a:rPr lang="ru-RU" dirty="0"/>
              <a:t> – </a:t>
            </a:r>
            <a:r>
              <a:rPr lang="ru-RU" dirty="0" err="1"/>
              <a:t>ємкості</a:t>
            </a:r>
            <a:r>
              <a:rPr lang="ru-RU" dirty="0"/>
              <a:t>, </a:t>
            </a:r>
            <a:r>
              <a:rPr lang="ru-RU" dirty="0" err="1"/>
              <a:t>заповнені</a:t>
            </a:r>
            <a:r>
              <a:rPr lang="ru-RU" dirty="0"/>
              <a:t> </a:t>
            </a:r>
            <a:r>
              <a:rPr lang="ru-RU" dirty="0" err="1"/>
              <a:t>рідким</a:t>
            </a:r>
            <a:r>
              <a:rPr lang="ru-RU" dirty="0"/>
              <a:t> азотом,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маніпулятора</a:t>
            </a:r>
            <a:r>
              <a:rPr lang="ru-RU" dirty="0"/>
              <a:t> для </a:t>
            </a:r>
            <a:r>
              <a:rPr lang="ru-RU" dirty="0" err="1"/>
              <a:t>поліпшення</a:t>
            </a:r>
            <a:r>
              <a:rPr lang="ru-RU" dirty="0"/>
              <a:t> вакууму і </a:t>
            </a:r>
            <a:r>
              <a:rPr lang="ru-RU" dirty="0" err="1"/>
              <a:t>виморожування</a:t>
            </a:r>
            <a:r>
              <a:rPr lang="ru-RU" dirty="0"/>
              <a:t> молекул </a:t>
            </a:r>
            <a:r>
              <a:rPr lang="ru-RU" dirty="0" err="1"/>
              <a:t>випаровуваної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потрапили</a:t>
            </a:r>
            <a:r>
              <a:rPr lang="ru-RU" dirty="0"/>
              <a:t> на </a:t>
            </a:r>
            <a:r>
              <a:rPr lang="ru-RU" dirty="0" err="1"/>
              <a:t>підкладку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930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установка </a:t>
            </a:r>
            <a:r>
              <a:rPr lang="ru-RU" dirty="0"/>
              <a:t>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методом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(STE3532)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266" y="730377"/>
            <a:ext cx="7942326" cy="487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24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9505" cy="4601183"/>
          </a:xfrm>
        </p:spPr>
        <p:txBody>
          <a:bodyPr/>
          <a:lstStyle/>
          <a:p>
            <a:r>
              <a:rPr lang="ru-RU" dirty="0"/>
              <a:t>НАНЕСЕННЯ ПЛІВОК МЕТОДОМ ЙОННОГО РОЗПИЛЕННЯ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05784" y="625132"/>
            <a:ext cx="7668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 </a:t>
            </a:r>
            <a:r>
              <a:rPr lang="ru-RU" dirty="0" err="1"/>
              <a:t>йонного</a:t>
            </a:r>
            <a:r>
              <a:rPr lang="ru-RU" dirty="0"/>
              <a:t> </a:t>
            </a:r>
            <a:r>
              <a:rPr lang="ru-RU" dirty="0" err="1"/>
              <a:t>розпилення</a:t>
            </a:r>
            <a:r>
              <a:rPr lang="ru-RU" dirty="0"/>
              <a:t> </a:t>
            </a:r>
            <a:r>
              <a:rPr lang="ru-RU" dirty="0" err="1"/>
              <a:t>заснований</a:t>
            </a:r>
            <a:r>
              <a:rPr lang="ru-RU" dirty="0"/>
              <a:t> на таких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явищах</a:t>
            </a:r>
            <a:r>
              <a:rPr lang="ru-RU" dirty="0"/>
              <a:t> як </a:t>
            </a:r>
            <a:r>
              <a:rPr lang="ru-RU" dirty="0" err="1"/>
              <a:t>йонізація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газу </a:t>
            </a:r>
            <a:r>
              <a:rPr lang="ru-RU" dirty="0" err="1"/>
              <a:t>тліючого</a:t>
            </a:r>
            <a:r>
              <a:rPr lang="ru-RU" dirty="0"/>
              <a:t> </a:t>
            </a:r>
            <a:r>
              <a:rPr lang="ru-RU" dirty="0" err="1"/>
              <a:t>розряду</a:t>
            </a:r>
            <a:r>
              <a:rPr lang="ru-RU" dirty="0"/>
              <a:t> у </a:t>
            </a:r>
            <a:r>
              <a:rPr lang="ru-RU" dirty="0" err="1"/>
              <a:t>вакуумі</a:t>
            </a:r>
            <a:r>
              <a:rPr lang="ru-RU" dirty="0"/>
              <a:t> і </a:t>
            </a:r>
            <a:r>
              <a:rPr lang="ru-RU" dirty="0" err="1"/>
              <a:t>розпилення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бомбардуванням</a:t>
            </a:r>
            <a:r>
              <a:rPr lang="ru-RU" dirty="0"/>
              <a:t> </a:t>
            </a:r>
            <a:r>
              <a:rPr lang="ru-RU" dirty="0" err="1"/>
              <a:t>прискореними</a:t>
            </a:r>
            <a:r>
              <a:rPr lang="ru-RU" dirty="0"/>
              <a:t> </a:t>
            </a:r>
            <a:r>
              <a:rPr lang="ru-RU" dirty="0" err="1"/>
              <a:t>йонами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05784" y="187005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Йонізація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нейтральних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газу (</a:t>
            </a:r>
            <a:r>
              <a:rPr lang="ru-RU" dirty="0" err="1"/>
              <a:t>атомів</a:t>
            </a:r>
            <a:r>
              <a:rPr lang="ru-RU" dirty="0"/>
              <a:t> і молекул) у позитивно </a:t>
            </a:r>
            <a:r>
              <a:rPr lang="ru-RU" dirty="0" err="1"/>
              <a:t>заряджені</a:t>
            </a:r>
            <a:r>
              <a:rPr lang="ru-RU" dirty="0"/>
              <a:t> </a:t>
            </a:r>
            <a:r>
              <a:rPr lang="ru-RU" dirty="0" err="1"/>
              <a:t>йони</a:t>
            </a:r>
            <a:r>
              <a:rPr lang="ru-RU" dirty="0"/>
              <a:t>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наступному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713" y="3114978"/>
            <a:ext cx="3743325" cy="30861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792212" y="3424428"/>
            <a:ext cx="38191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йонізації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1, 2 – </a:t>
            </a:r>
            <a:r>
              <a:rPr lang="ru-RU" dirty="0" err="1"/>
              <a:t>прискорений</a:t>
            </a:r>
            <a:r>
              <a:rPr lang="ru-RU" dirty="0"/>
              <a:t> і </a:t>
            </a:r>
            <a:r>
              <a:rPr lang="ru-RU" dirty="0" err="1"/>
              <a:t>відбитий</a:t>
            </a:r>
            <a:r>
              <a:rPr lang="ru-RU" dirty="0"/>
              <a:t>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, 3 – нейтральна </a:t>
            </a:r>
            <a:r>
              <a:rPr lang="ru-RU" dirty="0" err="1"/>
              <a:t>частинка</a:t>
            </a:r>
            <a:r>
              <a:rPr lang="ru-RU" dirty="0"/>
              <a:t> газу, 4 – анод, 5 – </a:t>
            </a:r>
            <a:r>
              <a:rPr lang="ru-RU" dirty="0" err="1"/>
              <a:t>йон</a:t>
            </a:r>
            <a:r>
              <a:rPr lang="ru-RU" dirty="0"/>
              <a:t>, 6 – </a:t>
            </a:r>
            <a:r>
              <a:rPr lang="ru-RU" dirty="0" err="1"/>
              <a:t>вибитий</a:t>
            </a:r>
            <a:r>
              <a:rPr lang="ru-RU" dirty="0"/>
              <a:t> </a:t>
            </a:r>
            <a:r>
              <a:rPr lang="ru-RU" dirty="0" err="1"/>
              <a:t>вторинний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, 7 – резистор, 8 –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живлення</a:t>
            </a:r>
            <a:r>
              <a:rPr lang="ru-RU" dirty="0"/>
              <a:t>, 9 – катод</a:t>
            </a:r>
          </a:p>
        </p:txBody>
      </p:sp>
    </p:spTree>
    <p:extLst>
      <p:ext uri="{BB962C8B-B14F-4D97-AF65-F5344CB8AC3E}">
        <p14:creationId xmlns:p14="http://schemas.microsoft.com/office/powerpoint/2010/main" val="4245765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Тліючий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розряд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574" y="903541"/>
            <a:ext cx="3135122" cy="43816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925056" y="903541"/>
            <a:ext cx="46695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Тліючий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розряд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є одним з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стаціонарного</a:t>
            </a:r>
            <a:r>
              <a:rPr lang="ru-RU" dirty="0"/>
              <a:t> </a:t>
            </a:r>
            <a:r>
              <a:rPr lang="ru-RU" dirty="0" err="1"/>
              <a:t>розряду</a:t>
            </a:r>
            <a:r>
              <a:rPr lang="ru-RU" dirty="0"/>
              <a:t> в газах.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можна </a:t>
            </a:r>
            <a:r>
              <a:rPr lang="ru-RU" dirty="0" err="1"/>
              <a:t>пояснити</a:t>
            </a:r>
            <a:r>
              <a:rPr lang="ru-RU" dirty="0"/>
              <a:t> на </a:t>
            </a:r>
            <a:r>
              <a:rPr lang="ru-RU" dirty="0" err="1"/>
              <a:t>найпростішому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показаному</a:t>
            </a:r>
            <a:r>
              <a:rPr lang="ru-RU" dirty="0"/>
              <a:t> на рис.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увакуумний</a:t>
            </a:r>
            <a:r>
              <a:rPr lang="ru-RU" dirty="0"/>
              <a:t> </a:t>
            </a:r>
            <a:r>
              <a:rPr lang="ru-RU" dirty="0" err="1"/>
              <a:t>скляний</a:t>
            </a:r>
            <a:r>
              <a:rPr lang="ru-RU" dirty="0"/>
              <a:t> </a:t>
            </a:r>
            <a:r>
              <a:rPr lang="ru-RU" dirty="0" err="1"/>
              <a:t>балон</a:t>
            </a:r>
            <a:r>
              <a:rPr lang="ru-RU" dirty="0"/>
              <a:t> 3 </a:t>
            </a:r>
            <a:r>
              <a:rPr lang="ru-RU" dirty="0" err="1"/>
              <a:t>впаяні</a:t>
            </a:r>
            <a:r>
              <a:rPr lang="ru-RU" dirty="0"/>
              <a:t> два </a:t>
            </a:r>
            <a:r>
              <a:rPr lang="ru-RU" dirty="0" err="1"/>
              <a:t>металеві</a:t>
            </a:r>
            <a:r>
              <a:rPr lang="ru-RU" dirty="0"/>
              <a:t> </a:t>
            </a:r>
            <a:r>
              <a:rPr lang="ru-RU" dirty="0" err="1"/>
              <a:t>дископодібні</a:t>
            </a:r>
            <a:r>
              <a:rPr lang="ru-RU" dirty="0"/>
              <a:t> </a:t>
            </a:r>
            <a:r>
              <a:rPr lang="ru-RU" dirty="0" err="1"/>
              <a:t>електроди</a:t>
            </a:r>
            <a:r>
              <a:rPr lang="ru-RU" dirty="0"/>
              <a:t> – катод 1 і анод 5. При </a:t>
            </a:r>
            <a:r>
              <a:rPr lang="ru-RU" dirty="0" err="1"/>
              <a:t>тиску</a:t>
            </a:r>
            <a:r>
              <a:rPr lang="ru-RU" dirty="0"/>
              <a:t> порядку 0,1– 10 Па і </a:t>
            </a:r>
            <a:r>
              <a:rPr lang="ru-RU" dirty="0" err="1"/>
              <a:t>подачі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 близько 3–4 </a:t>
            </a:r>
            <a:r>
              <a:rPr lang="ru-RU" dirty="0" err="1"/>
              <a:t>кВ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йонізації</a:t>
            </a:r>
            <a:r>
              <a:rPr lang="ru-RU" dirty="0"/>
              <a:t> газу в </a:t>
            </a:r>
            <a:r>
              <a:rPr lang="ru-RU" dirty="0" err="1"/>
              <a:t>балоні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світіння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є </a:t>
            </a:r>
            <a:r>
              <a:rPr lang="ru-RU" dirty="0" err="1"/>
              <a:t>зовнішньою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тліючого</a:t>
            </a:r>
            <a:r>
              <a:rPr lang="ru-RU" dirty="0"/>
              <a:t> </a:t>
            </a:r>
            <a:r>
              <a:rPr lang="ru-RU" dirty="0" err="1"/>
              <a:t>розряду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34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Йонне</a:t>
            </a:r>
            <a:r>
              <a:rPr lang="ru-RU" dirty="0"/>
              <a:t> </a:t>
            </a:r>
            <a:r>
              <a:rPr lang="ru-RU" dirty="0" err="1" smtClean="0"/>
              <a:t>розпилення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287" y="876681"/>
            <a:ext cx="3820097" cy="282205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4287" y="387369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Йонне</a:t>
            </a:r>
            <a:r>
              <a:rPr lang="ru-RU" dirty="0"/>
              <a:t> </a:t>
            </a:r>
            <a:r>
              <a:rPr lang="ru-RU" dirty="0" err="1"/>
              <a:t>розпилення</a:t>
            </a:r>
            <a:r>
              <a:rPr lang="ru-RU" dirty="0"/>
              <a:t> </a:t>
            </a:r>
            <a:r>
              <a:rPr lang="ru-RU" dirty="0" smtClean="0"/>
              <a:t>можна </a:t>
            </a:r>
            <a:r>
              <a:rPr lang="ru-RU" dirty="0" err="1"/>
              <a:t>пояснити</a:t>
            </a:r>
            <a:r>
              <a:rPr lang="ru-RU" dirty="0"/>
              <a:t> з </a:t>
            </a:r>
            <a:r>
              <a:rPr lang="ru-RU" dirty="0" err="1"/>
              <a:t>позицій</a:t>
            </a:r>
            <a:r>
              <a:rPr lang="ru-RU" dirty="0"/>
              <a:t> </a:t>
            </a:r>
            <a:r>
              <a:rPr lang="ru-RU" dirty="0" err="1"/>
              <a:t>імпульсного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прискорених</a:t>
            </a:r>
            <a:r>
              <a:rPr lang="ru-RU" dirty="0"/>
              <a:t> </a:t>
            </a:r>
            <a:r>
              <a:rPr lang="ru-RU" dirty="0" err="1"/>
              <a:t>йонів</a:t>
            </a:r>
            <a:r>
              <a:rPr lang="ru-RU" dirty="0"/>
              <a:t> на </a:t>
            </a:r>
            <a:r>
              <a:rPr lang="ru-RU" dirty="0" err="1"/>
              <a:t>поверхневі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 В атомному </a:t>
            </a:r>
            <a:r>
              <a:rPr lang="ru-RU" dirty="0" err="1"/>
              <a:t>масштабі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порівнянне</a:t>
            </a:r>
            <a:r>
              <a:rPr lang="ru-RU" dirty="0"/>
              <a:t> з ударом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більярдних</a:t>
            </a:r>
            <a:r>
              <a:rPr lang="ru-RU" dirty="0"/>
              <a:t> куль, з яких одна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падаючий</a:t>
            </a:r>
            <a:r>
              <a:rPr lang="ru-RU" dirty="0"/>
              <a:t> </a:t>
            </a:r>
            <a:r>
              <a:rPr lang="ru-RU" dirty="0" err="1"/>
              <a:t>йон</a:t>
            </a:r>
            <a:r>
              <a:rPr lang="ru-RU" dirty="0"/>
              <a:t>, а </a:t>
            </a:r>
            <a:r>
              <a:rPr lang="ru-RU" dirty="0" err="1"/>
              <a:t>інша</a:t>
            </a:r>
            <a:r>
              <a:rPr lang="ru-RU" dirty="0"/>
              <a:t> – атом твердого </a:t>
            </a:r>
            <a:r>
              <a:rPr lang="ru-RU" dirty="0" err="1"/>
              <a:t>тіла</a:t>
            </a:r>
            <a:r>
              <a:rPr lang="ru-RU" dirty="0"/>
              <a:t>. При </a:t>
            </a:r>
            <a:r>
              <a:rPr lang="ru-RU" dirty="0" err="1"/>
              <a:t>розпиленні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3 </a:t>
            </a:r>
            <a:r>
              <a:rPr lang="ru-RU" dirty="0" err="1"/>
              <a:t>йон</a:t>
            </a:r>
            <a:r>
              <a:rPr lang="ru-RU" dirty="0"/>
              <a:t> 1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імпульс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атому, </a:t>
            </a:r>
            <a:r>
              <a:rPr lang="ru-RU" dirty="0" err="1"/>
              <a:t>який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може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атомам, </a:t>
            </a:r>
            <a:r>
              <a:rPr lang="ru-RU" dirty="0" err="1"/>
              <a:t>викликавши</a:t>
            </a:r>
            <a:r>
              <a:rPr lang="ru-RU" dirty="0"/>
              <a:t> каскад </a:t>
            </a:r>
            <a:r>
              <a:rPr lang="ru-RU" dirty="0" err="1"/>
              <a:t>зіткнень</a:t>
            </a:r>
            <a:r>
              <a:rPr lang="ru-RU" dirty="0"/>
              <a:t>, як </a:t>
            </a:r>
            <a:r>
              <a:rPr lang="ru-RU" dirty="0" err="1"/>
              <a:t>це</a:t>
            </a:r>
            <a:r>
              <a:rPr lang="ru-RU" dirty="0"/>
              <a:t> показано </a:t>
            </a:r>
            <a:r>
              <a:rPr lang="ru-RU" dirty="0" err="1"/>
              <a:t>стрілками</a:t>
            </a:r>
            <a:r>
              <a:rPr lang="ru-RU" dirty="0"/>
              <a:t> на рис.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784592" y="876681"/>
            <a:ext cx="3700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 – </a:t>
            </a:r>
            <a:r>
              <a:rPr lang="ru-RU" dirty="0" err="1"/>
              <a:t>йон</a:t>
            </a:r>
            <a:r>
              <a:rPr lang="ru-RU" dirty="0"/>
              <a:t>, 2 – </a:t>
            </a:r>
            <a:r>
              <a:rPr lang="ru-RU" dirty="0" err="1"/>
              <a:t>поверхневий</a:t>
            </a:r>
            <a:r>
              <a:rPr lang="ru-RU" dirty="0"/>
              <a:t> атом, 3 – </a:t>
            </a:r>
            <a:r>
              <a:rPr lang="ru-RU" dirty="0" err="1"/>
              <a:t>речовина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розпилюється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70889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559</TotalTime>
  <Words>697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Corbel</vt:lpstr>
      <vt:lpstr>Times New Roman</vt:lpstr>
      <vt:lpstr>Wingdings 2</vt:lpstr>
      <vt:lpstr>Рамка</vt:lpstr>
      <vt:lpstr>Фізика тонких плівок</vt:lpstr>
      <vt:lpstr>ЛЕКЦІЯ 4</vt:lpstr>
      <vt:lpstr>Метод молекулярно-променевої епітаксії</vt:lpstr>
      <vt:lpstr>Будова установки молекулярно-променевої епітаксії</vt:lpstr>
      <vt:lpstr>Будова установки молекулярно-променевої епітаксії</vt:lpstr>
      <vt:lpstr>установка для отримання плівок методом молекулярно-променевої епітаксії (STE3532) </vt:lpstr>
      <vt:lpstr>НАНЕСЕННЯ ПЛІВОК МЕТОДОМ ЙОННОГО РОЗПИЛЕННЯ</vt:lpstr>
      <vt:lpstr>Тліючий розряд</vt:lpstr>
      <vt:lpstr>Йонне розпилення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30</cp:revision>
  <dcterms:created xsi:type="dcterms:W3CDTF">2023-02-01T10:01:52Z</dcterms:created>
  <dcterms:modified xsi:type="dcterms:W3CDTF">2023-02-02T18:17:07Z</dcterms:modified>
</cp:coreProperties>
</file>